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  <p:sldMasterId id="2147483785" r:id="rId2"/>
  </p:sldMasterIdLst>
  <p:notesMasterIdLst>
    <p:notesMasterId r:id="rId27"/>
  </p:notesMasterIdLst>
  <p:handoutMasterIdLst>
    <p:handoutMasterId r:id="rId28"/>
  </p:handoutMasterIdLst>
  <p:sldIdLst>
    <p:sldId id="262" r:id="rId3"/>
    <p:sldId id="322" r:id="rId4"/>
    <p:sldId id="321" r:id="rId5"/>
    <p:sldId id="323" r:id="rId6"/>
    <p:sldId id="324" r:id="rId7"/>
    <p:sldId id="342" r:id="rId8"/>
    <p:sldId id="34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0566" autoAdjust="0"/>
  </p:normalViewPr>
  <p:slideViewPr>
    <p:cSldViewPr snapToGrid="0" snapToObjects="1">
      <p:cViewPr varScale="1">
        <p:scale>
          <a:sx n="71" d="100"/>
          <a:sy n="71" d="100"/>
        </p:scale>
        <p:origin x="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8BC8D5-0C83-44DC-B1AE-563D12F88062}" type="datetimeFigureOut">
              <a:rPr lang="id-ID"/>
              <a:pPr>
                <a:defRPr/>
              </a:pPr>
              <a:t>12/11/2021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7610F3-ADCA-48A9-9B0C-41EC45B2FA35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084433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29F87A-EBD1-49B8-973B-6A3EBACAF728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B2F59B-FA76-4370-80DC-BAED78C278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59363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480169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252297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6810651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392293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322832"/>
            <a:ext cx="10439400" cy="1325563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200"/>
              </a:spcAft>
              <a:defRPr sz="5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485900" y="3769691"/>
            <a:ext cx="9144000" cy="990569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34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5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9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3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5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2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5468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54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04312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81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8959682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014344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8996251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F5ADC-E146-4158-9AF5-2534FCCB8E6C}" type="datetime1">
              <a:rPr lang="en-ID" smtClean="0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4968-F0B9-41B1-8926-B0F910038BF3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299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5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28114" y="6356351"/>
            <a:ext cx="10112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3585EC-EC65-4E9D-AD43-EB02B967A653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3600" dirty="0"/>
              <a:t/>
            </a:r>
            <a:br>
              <a:rPr lang="id-ID" sz="3600" dirty="0"/>
            </a:br>
            <a:r>
              <a:rPr lang="id-ID" sz="3600" dirty="0"/>
              <a:t> SIC021 -PPT -SESI </a:t>
            </a:r>
            <a:r>
              <a:rPr lang="id-ID" sz="3600" dirty="0" smtClean="0"/>
              <a:t>11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dirty="0" smtClean="0"/>
              <a:t>PEMROGRAMAN WEB</a:t>
            </a:r>
            <a:endParaRPr lang="en-US" sz="36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>Dedi Aridarma, S.Kom., M.Kom</a:t>
            </a:r>
            <a:r>
              <a:rPr lang="id-ID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9859" y="503239"/>
            <a:ext cx="8479491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 err="1"/>
              <a:t>Perulangan</a:t>
            </a:r>
            <a:r>
              <a:rPr lang="en-US" sz="3200" dirty="0"/>
              <a:t> Do/While</a:t>
            </a:r>
            <a:endParaRPr lang="id-ID" sz="3200" dirty="0"/>
          </a:p>
        </p:txBody>
      </p:sp>
      <p:pic>
        <p:nvPicPr>
          <p:cNvPr id="1331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1761565"/>
            <a:ext cx="8360428" cy="4101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0235" y="503239"/>
            <a:ext cx="8829115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600" dirty="0"/>
              <a:t>Perintah Break</a:t>
            </a:r>
          </a:p>
        </p:txBody>
      </p:sp>
      <p:sp>
        <p:nvSpPr>
          <p:cNvPr id="14339" name="Content Placeholder 1"/>
          <p:cNvSpPr>
            <a:spLocks noGrp="1"/>
          </p:cNvSpPr>
          <p:nvPr>
            <p:ph idx="1"/>
          </p:nvPr>
        </p:nvSpPr>
        <p:spPr>
          <a:xfrm>
            <a:off x="1210235" y="1576388"/>
            <a:ext cx="9305365" cy="4495800"/>
          </a:xfrm>
        </p:spPr>
        <p:txBody>
          <a:bodyPr/>
          <a:lstStyle/>
          <a:p>
            <a:pPr marL="352425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altLang="id-ID" dirty="0" smtClean="0"/>
              <a:t>Perintah break berguna untuk menghentikan perulangan atau sebuah proses sehingga sisa proses perulangan tidak akan dijalankan.</a:t>
            </a:r>
          </a:p>
          <a:p>
            <a:pPr marL="352425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altLang="id-ID" dirty="0" smtClean="0"/>
              <a:t>Untuk perintah break biasanya membuat logika IF untuk menentukan kapan perintah break akan dijalankan.</a:t>
            </a:r>
          </a:p>
          <a:p>
            <a:pPr marL="352425" indent="-342900">
              <a:buFont typeface="Arial" panose="020B0604020202020204" pitchFamily="34" charset="0"/>
              <a:buChar char="•"/>
            </a:pPr>
            <a:endParaRPr lang="id-ID" altLang="id-ID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4024" y="503239"/>
            <a:ext cx="8775326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Perintah Break</a:t>
            </a:r>
          </a:p>
        </p:txBody>
      </p:sp>
      <p:pic>
        <p:nvPicPr>
          <p:cNvPr id="1536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9407" y="1375243"/>
            <a:ext cx="7886700" cy="42878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447" y="503239"/>
            <a:ext cx="8882903" cy="777875"/>
          </a:xfrm>
        </p:spPr>
        <p:txBody>
          <a:bodyPr/>
          <a:lstStyle/>
          <a:p>
            <a:pPr>
              <a:defRPr/>
            </a:pPr>
            <a:r>
              <a:rPr lang="id-ID" sz="2400" dirty="0"/>
              <a:t>Perintah Continue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156447" y="1576388"/>
            <a:ext cx="8882903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b="1" dirty="0"/>
              <a:t>Perintah Continue</a:t>
            </a:r>
            <a:r>
              <a:rPr lang="id-ID" altLang="id-ID" sz="2400" dirty="0"/>
              <a:t> hanya akan menghentikan perulangan untuk 1 iterasi saja,  kemudian proses berikutnya akan dilanjutkan</a:t>
            </a:r>
            <a:endParaRPr lang="id-ID" altLang="id-ID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1259" y="503239"/>
            <a:ext cx="8708091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Perintah Continue</a:t>
            </a:r>
          </a:p>
        </p:txBody>
      </p:sp>
      <p:pic>
        <p:nvPicPr>
          <p:cNvPr id="1741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4925" y="2074864"/>
            <a:ext cx="7232650" cy="331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9176" y="503239"/>
            <a:ext cx="8560174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ARRAY</a:t>
            </a:r>
          </a:p>
        </p:txBody>
      </p:sp>
      <p:sp>
        <p:nvSpPr>
          <p:cNvPr id="18436" name="Content Placeholder 1"/>
          <p:cNvSpPr>
            <a:spLocks noGrp="1"/>
          </p:cNvSpPr>
          <p:nvPr>
            <p:ph idx="1"/>
          </p:nvPr>
        </p:nvSpPr>
        <p:spPr>
          <a:xfrm>
            <a:off x="1479176" y="1576388"/>
            <a:ext cx="8560174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Array adalah struktur data yang memungkinkan untuk menyimpan beberapa nilai dalam satu variabel. 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Elemen-elemen ini disimpan sebagai pasangan nilai-kunci. 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Elemen pada array boleh memiliki tipe data yang berbeda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d-ID" altLang="id-ID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047" y="503239"/>
            <a:ext cx="8654303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047" y="1576388"/>
            <a:ext cx="8654303" cy="4495800"/>
          </a:xfrm>
        </p:spPr>
        <p:txBody>
          <a:bodyPr/>
          <a:lstStyle/>
          <a:p>
            <a:pPr marL="35401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</a:t>
            </a:r>
            <a:r>
              <a:rPr lang="id-ID" sz="2400" dirty="0"/>
              <a:t>ontoh jika ingin menyimpan variable nama mahasiswa, tanpa menggunakan array, maka akan menciptakan banyak variabel untuk menyimpan nama mahasiswa yang berbeda.</a:t>
            </a:r>
          </a:p>
          <a:p>
            <a:pPr marL="11112" indent="0">
              <a:buNone/>
              <a:defRPr/>
            </a:pPr>
            <a:endParaRPr lang="id-ID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425826"/>
            <a:ext cx="60880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941" y="503239"/>
            <a:ext cx="8627409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Tipe Data ARRAY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11941" y="1576388"/>
            <a:ext cx="8627409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/>
              <a:t>Numeric array  </a:t>
            </a:r>
            <a:r>
              <a:rPr lang="en-US" altLang="id-ID" sz="2400" dirty="0" err="1"/>
              <a:t>jenis</a:t>
            </a:r>
            <a:r>
              <a:rPr lang="en-US" altLang="id-ID" sz="2400" dirty="0"/>
              <a:t> array </a:t>
            </a:r>
            <a:r>
              <a:rPr lang="en-US" altLang="id-ID" sz="2400" dirty="0" err="1"/>
              <a:t>dimana</a:t>
            </a:r>
            <a:r>
              <a:rPr lang="en-US" altLang="id-ID" sz="2400" dirty="0"/>
              <a:t> index </a:t>
            </a:r>
            <a:r>
              <a:rPr lang="en-US" altLang="id-ID" sz="2400" dirty="0" err="1"/>
              <a:t>elemen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terdapat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didalamnya</a:t>
            </a:r>
            <a:r>
              <a:rPr lang="en-US" altLang="id-ID" sz="2400" dirty="0"/>
              <a:t> di </a:t>
            </a:r>
            <a:r>
              <a:rPr lang="en-US" altLang="id-ID" sz="2400" dirty="0" err="1"/>
              <a:t>definisikan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angka</a:t>
            </a:r>
            <a:r>
              <a:rPr lang="en-US" altLang="id-ID" sz="2400" dirty="0"/>
              <a:t>, index </a:t>
            </a:r>
            <a:r>
              <a:rPr lang="en-US" altLang="id-ID" sz="2400" dirty="0" err="1"/>
              <a:t>pertama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dimulai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angka</a:t>
            </a:r>
            <a:r>
              <a:rPr lang="en-US" altLang="id-ID" sz="2400" dirty="0"/>
              <a:t> “0”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seterusnya</a:t>
            </a:r>
            <a:r>
              <a:rPr lang="en-US" altLang="id-ID" sz="2400" dirty="0"/>
              <a:t>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/>
              <a:t>Array associative</a:t>
            </a:r>
            <a:r>
              <a:rPr lang="id-ID" altLang="id-ID" sz="2400" dirty="0"/>
              <a:t> </a:t>
            </a:r>
            <a:r>
              <a:rPr lang="en-US" altLang="id-ID" sz="2400" dirty="0" err="1"/>
              <a:t>mengdefinisikan</a:t>
            </a:r>
            <a:r>
              <a:rPr lang="en-US" altLang="id-ID" sz="2400" dirty="0"/>
              <a:t> index-</a:t>
            </a:r>
            <a:r>
              <a:rPr lang="en-US" altLang="id-ID" sz="2400" dirty="0" err="1"/>
              <a:t>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nama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mengakses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nilai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elemen</a:t>
            </a:r>
            <a:r>
              <a:rPr lang="en-US" altLang="id-ID" sz="2400" dirty="0"/>
              <a:t> array </a:t>
            </a:r>
            <a:r>
              <a:rPr lang="en-US" altLang="id-ID" sz="2400" dirty="0" err="1" smtClean="0"/>
              <a:t>tersebut</a:t>
            </a:r>
            <a:endParaRPr lang="en-US" altLang="id-ID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7471" y="503239"/>
            <a:ext cx="8761879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Tipe Data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7471" y="1576388"/>
            <a:ext cx="8761879" cy="4495800"/>
          </a:xfrm>
        </p:spPr>
        <p:txBody>
          <a:bodyPr/>
          <a:lstStyle/>
          <a:p>
            <a:pPr marL="35401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Multidimensional Array</a:t>
            </a:r>
            <a:r>
              <a:rPr lang="id-ID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data array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array</a:t>
            </a:r>
            <a:r>
              <a:rPr lang="id-ID" sz="2400" dirty="0"/>
              <a:t> (</a:t>
            </a:r>
            <a:r>
              <a:rPr lang="en-US" sz="2400" dirty="0"/>
              <a:t>array </a:t>
            </a:r>
            <a:r>
              <a:rPr lang="en-US" sz="2400" dirty="0" err="1"/>
              <a:t>didalam</a:t>
            </a:r>
            <a:r>
              <a:rPr lang="en-US" sz="2400" dirty="0"/>
              <a:t> array</a:t>
            </a:r>
            <a:r>
              <a:rPr lang="id-ID" sz="2400" dirty="0"/>
              <a:t>).               A</a:t>
            </a:r>
            <a:r>
              <a:rPr lang="en-US" sz="2400" dirty="0" err="1"/>
              <a:t>rray</a:t>
            </a:r>
            <a:r>
              <a:rPr lang="en-US" sz="2400" dirty="0"/>
              <a:t> </a:t>
            </a:r>
            <a:r>
              <a:rPr lang="en-US" sz="2400" dirty="0" err="1"/>
              <a:t>multidimensi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</a:t>
            </a:r>
            <a:r>
              <a:rPr lang="id-ID" sz="2400" dirty="0"/>
              <a:t>, A</a:t>
            </a:r>
            <a:r>
              <a:rPr lang="en-US" sz="2400" dirty="0" err="1"/>
              <a:t>rray</a:t>
            </a:r>
            <a:r>
              <a:rPr lang="en-US" sz="2400" dirty="0"/>
              <a:t> </a:t>
            </a:r>
            <a:r>
              <a:rPr lang="en-US" sz="2400" dirty="0" err="1"/>
              <a:t>multidimensi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data.</a:t>
            </a:r>
            <a:endParaRPr lang="id-ID" sz="2400" dirty="0"/>
          </a:p>
          <a:p>
            <a:pPr marL="11112" indent="0"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07" y="656432"/>
            <a:ext cx="7886700" cy="6357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id-ID" sz="3200" dirty="0"/>
              <a:t>Cara Penulisan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6388"/>
            <a:ext cx="8439150" cy="4495800"/>
          </a:xfrm>
        </p:spPr>
        <p:txBody>
          <a:bodyPr/>
          <a:lstStyle/>
          <a:p>
            <a:pPr marL="354012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</a:t>
            </a:r>
            <a:r>
              <a:rPr lang="id-ID" sz="2400" dirty="0"/>
              <a:t>ara lama sebelum PHP versi 5.4</a:t>
            </a:r>
          </a:p>
          <a:p>
            <a:pPr marL="11112" indent="0" algn="just">
              <a:buNone/>
              <a:defRPr/>
            </a:pPr>
            <a:endParaRPr lang="id-ID" sz="2400" dirty="0"/>
          </a:p>
          <a:p>
            <a:pPr marL="11112" indent="0">
              <a:buNone/>
              <a:defRPr/>
            </a:pPr>
            <a:endParaRPr lang="id-ID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2347914"/>
            <a:ext cx="6742112" cy="26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918" y="503239"/>
            <a:ext cx="9170894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Struktur Perulangan PHP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90918" y="1576388"/>
            <a:ext cx="9170894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800" dirty="0"/>
              <a:t> Struktur perulangan atau looping digunakan untuk mempermudah intruksi pada program untuk melakukan proses mengulang beberapa baris perintah sesuai dengan perintahnya.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6753" y="503239"/>
            <a:ext cx="8452597" cy="77787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id-ID" sz="3200" dirty="0"/>
              <a:t>Cara Penulisan ARRAY</a:t>
            </a:r>
          </a:p>
        </p:txBody>
      </p:sp>
      <p:sp>
        <p:nvSpPr>
          <p:cNvPr id="23556" name="Content Placeholder 1"/>
          <p:cNvSpPr>
            <a:spLocks noGrp="1"/>
          </p:cNvSpPr>
          <p:nvPr>
            <p:ph idx="1"/>
          </p:nvPr>
        </p:nvSpPr>
        <p:spPr>
          <a:xfrm>
            <a:off x="1586753" y="1576388"/>
            <a:ext cx="8452597" cy="4495800"/>
          </a:xfrm>
        </p:spPr>
        <p:txBody>
          <a:bodyPr/>
          <a:lstStyle/>
          <a:p>
            <a:pPr marL="9525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id-ID" altLang="id-ID" dirty="0" smtClean="0"/>
              <a:t>Penulisan Array dengan cara baru </a:t>
            </a:r>
          </a:p>
          <a:p>
            <a:pPr marL="9525" indent="0">
              <a:buNone/>
            </a:pPr>
            <a:endParaRPr lang="id-ID" altLang="id-ID" dirty="0" smtClean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433919"/>
            <a:ext cx="6305550" cy="28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412" y="503239"/>
            <a:ext cx="8492938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Menampilkan ARRAY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46412" y="1576388"/>
            <a:ext cx="8492938" cy="4495800"/>
          </a:xfrm>
        </p:spPr>
        <p:txBody>
          <a:bodyPr>
            <a:normAutofit/>
          </a:bodyPr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/>
              <a:t>U</a:t>
            </a:r>
            <a:r>
              <a:rPr lang="id-ID" altLang="id-ID" sz="2400" dirty="0"/>
              <a:t>ntuk menampilkan elemen array untuk developer/programer dalam mengecek array menggunakan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b="1" dirty="0"/>
              <a:t>Var_dump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b="1" dirty="0"/>
              <a:t>Print_r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dirty="0" smtClean="0"/>
              <a:t>Untuk menampilkan elemen array untuk user dapat menggunakan perulangan </a:t>
            </a:r>
            <a:r>
              <a:rPr lang="id-ID" altLang="id-ID" sz="2400" b="1" dirty="0" smtClean="0"/>
              <a:t>for</a:t>
            </a:r>
            <a:r>
              <a:rPr lang="id-ID" altLang="id-ID" sz="2400" dirty="0" smtClean="0"/>
              <a:t> / </a:t>
            </a:r>
            <a:r>
              <a:rPr lang="id-ID" altLang="id-ID" sz="2400" b="1" dirty="0" smtClean="0"/>
              <a:t>foreach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id-ID" sz="2400" dirty="0"/>
              <a:t>Menampilkan ARRAY 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64" y="6356351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EC3D0F9-144B-4AB2-BEEB-9EDB3C9C974A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560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8900" y="2087563"/>
            <a:ext cx="7056438" cy="346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012" y="503239"/>
            <a:ext cx="8264338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Menampilkan ARRAY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64" y="6356351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204900-6EE5-4FE8-BE09-75D160F251CC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6628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5012" y="1692276"/>
            <a:ext cx="6980051" cy="1501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2" y="2644776"/>
            <a:ext cx="6980051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19518" y="503239"/>
            <a:ext cx="8519832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Foreach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64" y="6356351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09E17F0-66F5-498F-904D-ED0174189354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652" name="Content Placeholder 1"/>
          <p:cNvSpPr>
            <a:spLocks noGrp="1"/>
          </p:cNvSpPr>
          <p:nvPr>
            <p:ph idx="1"/>
          </p:nvPr>
        </p:nvSpPr>
        <p:spPr>
          <a:xfrm>
            <a:off x="1519518" y="1576388"/>
            <a:ext cx="8519832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Foreach adalah perulangan yang khusus digunakan untuk array.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id-ID" sz="2400" dirty="0"/>
              <a:t>indexed array (array </a:t>
            </a:r>
            <a:r>
              <a:rPr lang="en-US" altLang="id-ID" sz="2400" dirty="0" err="1"/>
              <a:t>berindex</a:t>
            </a:r>
            <a:r>
              <a:rPr lang="en-US" altLang="id-ID" sz="2400" dirty="0"/>
              <a:t>) </a:t>
            </a:r>
            <a:endParaRPr lang="id-ID" altLang="id-ID" sz="2400" dirty="0"/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id-ID" sz="2400" dirty="0"/>
              <a:t>associative array (array </a:t>
            </a:r>
            <a:r>
              <a:rPr lang="en-US" altLang="id-ID" sz="2400" dirty="0" err="1"/>
              <a:t>asosiatif</a:t>
            </a:r>
            <a:r>
              <a:rPr lang="en-US" altLang="id-ID" sz="2400" dirty="0"/>
              <a:t>)</a:t>
            </a:r>
            <a:endParaRPr lang="id-ID" altLang="id-ID" sz="2400" dirty="0"/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z="2400" dirty="0"/>
              <a:t>nilai objek (Class)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0576" y="503239"/>
            <a:ext cx="9238130" cy="8952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Struktur Perulangan PHP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50576" y="1576388"/>
            <a:ext cx="9238130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800" dirty="0"/>
              <a:t>Kondisi awal dari perulangan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800" dirty="0"/>
              <a:t>Perintah program yang akan diulang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800" dirty="0"/>
              <a:t>Kondisi akhir dimana perulangan akan berhenti.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85047" y="503239"/>
            <a:ext cx="9184341" cy="7778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id-ID" sz="3200" dirty="0"/>
              <a:t>Struktur Perulangan PHP</a:t>
            </a:r>
          </a:p>
        </p:txBody>
      </p:sp>
      <p:sp>
        <p:nvSpPr>
          <p:cNvPr id="7172" name="Content Placeholder 3"/>
          <p:cNvSpPr>
            <a:spLocks noGrp="1"/>
          </p:cNvSpPr>
          <p:nvPr>
            <p:ph idx="1"/>
          </p:nvPr>
        </p:nvSpPr>
        <p:spPr>
          <a:xfrm>
            <a:off x="1385047" y="1576388"/>
            <a:ext cx="9184341" cy="4495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Calibri Light" panose="020F0302020204030204" pitchFamily="34" charset="0"/>
              <a:buAutoNum type="arabicPeriod"/>
            </a:pPr>
            <a:r>
              <a:rPr lang="id-ID" altLang="id-ID" sz="2800" dirty="0"/>
              <a:t>Perulangan For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Calibri Light" panose="020F0302020204030204" pitchFamily="34" charset="0"/>
              <a:buAutoNum type="arabicPeriod"/>
            </a:pPr>
            <a:r>
              <a:rPr lang="id-ID" altLang="id-ID" sz="2800" dirty="0"/>
              <a:t>Perulangan While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Calibri Light" panose="020F0302020204030204" pitchFamily="34" charset="0"/>
              <a:buAutoNum type="arabicPeriod"/>
            </a:pPr>
            <a:r>
              <a:rPr lang="id-ID" altLang="id-ID" sz="2800" dirty="0"/>
              <a:t>Perulangan Do/While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Calibri Light" panose="020F0302020204030204" pitchFamily="34" charset="0"/>
              <a:buAutoNum type="arabicPeriod"/>
            </a:pPr>
            <a:r>
              <a:rPr lang="id-ID" altLang="id-ID" sz="2800" dirty="0"/>
              <a:t>Perulangan Foreach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71" y="503239"/>
            <a:ext cx="8761879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Perulangan For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77471" y="1576389"/>
            <a:ext cx="8969188" cy="4637087"/>
          </a:xfrm>
        </p:spPr>
        <p:txBody>
          <a:bodyPr/>
          <a:lstStyle/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dirty="0"/>
              <a:t>3 ekspresi yang mana ekspresi tersebut masing-masing dipisahkan oleh tanda titik koma (;).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b="1" dirty="0"/>
              <a:t>Initialization (Inisialisasi)</a:t>
            </a:r>
            <a:r>
              <a:rPr lang="id-ID" altLang="id-ID" sz="2400" dirty="0"/>
              <a:t>  untuk menentukan variable awal untuk pengulangan.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b="1" dirty="0"/>
              <a:t>Condition (Kondisi Terminasi) </a:t>
            </a:r>
            <a:r>
              <a:rPr lang="id-ID" altLang="id-ID" sz="2400" dirty="0"/>
              <a:t>untuk menghentikan fungsi pengulangan.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b="1" dirty="0"/>
              <a:t>Increment / Decrement </a:t>
            </a:r>
            <a:r>
              <a:rPr lang="id-ID" altLang="id-ID" sz="2400" dirty="0"/>
              <a:t>untuk mengaktifkan pengulangannya bisa maju atau mundur.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941" y="503239"/>
            <a:ext cx="8627409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Perulangan For</a:t>
            </a:r>
          </a:p>
        </p:txBody>
      </p:sp>
      <p:pic>
        <p:nvPicPr>
          <p:cNvPr id="922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8" y="1842247"/>
            <a:ext cx="6781335" cy="37113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503239"/>
            <a:ext cx="9017374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Perulangan For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21976" y="1576389"/>
            <a:ext cx="9017374" cy="4637087"/>
          </a:xfrm>
        </p:spPr>
        <p:txBody>
          <a:bodyPr>
            <a:normAutofit fontScale="92500"/>
          </a:bodyPr>
          <a:lstStyle/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Nilai/variable  $i = 0 yang pertama untuk nilai awal , h</a:t>
            </a:r>
            <a:r>
              <a:rPr lang="sv-SE" altLang="id-ID" dirty="0" smtClean="0"/>
              <a:t>itungan akan dimulai dari nol (0)</a:t>
            </a:r>
            <a:endParaRPr lang="id-ID" altLang="id-ID" dirty="0" smtClean="0"/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 nilai $i &lt; 10 yang kedua berfungsi untuk menentukan banyak jumlah perulangannya, s</a:t>
            </a:r>
            <a:r>
              <a:rPr lang="sv-SE" altLang="id-ID" dirty="0" smtClean="0"/>
              <a:t>elama condition bernilai TRUE, maka perulangan akan terus dilakukan. Condition ini akan diperiksa pada tiap perulangan, dan hanya jika hasilnya FALSE, maka proses perulangan berhenti.</a:t>
            </a:r>
            <a:endParaRPr lang="id-ID" altLang="id-ID" dirty="0" smtClean="0"/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 $i++ yang ketiga menandakan bahwa $i akan selalu bertambah selama jumlah nya kurang dari 10.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24" y="503239"/>
            <a:ext cx="8775326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dirty="0"/>
              <a:t>Perulangan While</a:t>
            </a:r>
          </a:p>
        </p:txBody>
      </p:sp>
      <p:pic>
        <p:nvPicPr>
          <p:cNvPr id="1126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1734670"/>
            <a:ext cx="7288306" cy="4015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59" y="503239"/>
            <a:ext cx="8936692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/>
              <a:t>Perulangan</a:t>
            </a:r>
            <a:r>
              <a:rPr lang="en-US" sz="3200" dirty="0"/>
              <a:t> Do/While</a:t>
            </a:r>
            <a:endParaRPr lang="id-ID" sz="32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2659" y="1576388"/>
            <a:ext cx="8936691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 err="1"/>
              <a:t>Perbedaan</a:t>
            </a:r>
            <a:r>
              <a:rPr lang="en-US" altLang="id-ID" sz="2400" dirty="0"/>
              <a:t> Do/While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while </a:t>
            </a:r>
            <a:r>
              <a:rPr lang="en-US" altLang="id-ID" sz="2400" dirty="0" err="1"/>
              <a:t>terletak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pada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memulai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pengulangan</a:t>
            </a:r>
            <a:r>
              <a:rPr lang="en-US" altLang="id-ID" sz="2400" dirty="0"/>
              <a:t>.</a:t>
            </a:r>
            <a:endParaRPr lang="id-ID" altLang="id-ID" sz="2400" dirty="0"/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 err="1"/>
              <a:t>Perulangan</a:t>
            </a:r>
            <a:r>
              <a:rPr lang="en-US" altLang="id-ID" sz="2400" dirty="0"/>
              <a:t> Do/While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selalu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pengulangan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sebanyak</a:t>
            </a:r>
            <a:r>
              <a:rPr lang="en-US" altLang="id-ID" sz="2400" dirty="0"/>
              <a:t> 1 kali, </a:t>
            </a:r>
            <a:r>
              <a:rPr lang="en-US" altLang="id-ID" sz="2400" dirty="0" err="1"/>
              <a:t>kemudian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pengecekan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kondisi</a:t>
            </a:r>
            <a:r>
              <a:rPr lang="en-US" altLang="id-ID" sz="2400" dirty="0"/>
              <a:t>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d-ID" sz="2400" dirty="0" err="1"/>
              <a:t>Sedangkan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perulangan</a:t>
            </a:r>
            <a:r>
              <a:rPr lang="en-US" altLang="id-ID" sz="2400" dirty="0"/>
              <a:t> while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mengecek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kondisi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terlebih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dahulu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baru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pengulangan</a:t>
            </a:r>
            <a:r>
              <a:rPr lang="id-ID" altLang="id-ID" sz="2400" dirty="0"/>
              <a:t>, perulangan while akan melakukan perulangan jika kondisi (syarat) terpenuhi (true).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d-ID" altLang="id-ID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inab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inaba</Template>
  <TotalTime>2473</TotalTime>
  <Words>479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Wingdings</vt:lpstr>
      <vt:lpstr>template ppt inaba</vt:lpstr>
      <vt:lpstr>Custom Design</vt:lpstr>
      <vt:lpstr>  SIC021 -PPT -SESI 11 PEMROGRAMAN WEB</vt:lpstr>
      <vt:lpstr>Struktur Perulangan PHP</vt:lpstr>
      <vt:lpstr>Struktur Perulangan PHP</vt:lpstr>
      <vt:lpstr>Struktur Perulangan PHP</vt:lpstr>
      <vt:lpstr>Perulangan For</vt:lpstr>
      <vt:lpstr>Perulangan For</vt:lpstr>
      <vt:lpstr>Perulangan For</vt:lpstr>
      <vt:lpstr>Perulangan While</vt:lpstr>
      <vt:lpstr>Perulangan Do/While</vt:lpstr>
      <vt:lpstr>Perulangan Do/While</vt:lpstr>
      <vt:lpstr>Perintah Break</vt:lpstr>
      <vt:lpstr>Perintah Break</vt:lpstr>
      <vt:lpstr>Perintah Continue</vt:lpstr>
      <vt:lpstr>Perintah Continue</vt:lpstr>
      <vt:lpstr>ARRAY</vt:lpstr>
      <vt:lpstr>ARRAY</vt:lpstr>
      <vt:lpstr>Tipe Data ARRAY</vt:lpstr>
      <vt:lpstr>Tipe Data ARRAY</vt:lpstr>
      <vt:lpstr>Cara Penulisan ARRAY</vt:lpstr>
      <vt:lpstr>Cara Penulisan ARRAY</vt:lpstr>
      <vt:lpstr>Menampilkan ARRAY </vt:lpstr>
      <vt:lpstr>Menampilkan ARRAY </vt:lpstr>
      <vt:lpstr>Menampilkan ARRAY </vt:lpstr>
      <vt:lpstr>Foreach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Sumitro</dc:creator>
  <cp:lastModifiedBy>Microsoft account</cp:lastModifiedBy>
  <cp:revision>291</cp:revision>
  <dcterms:created xsi:type="dcterms:W3CDTF">2020-09-20T03:27:22Z</dcterms:created>
  <dcterms:modified xsi:type="dcterms:W3CDTF">2021-11-12T03:19:45Z</dcterms:modified>
</cp:coreProperties>
</file>