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3" r:id="rId19"/>
    <p:sldId id="314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4B18-EBA8-4059-AA82-D9C8B7CE22BD}" type="datetimeFigureOut">
              <a:rPr lang="en-ID" smtClean="0"/>
              <a:t>15/09/2021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9F43-4D83-43C1-9E8F-5E52A895FE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8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SIC039 - PPT - </a:t>
            </a:r>
            <a:r>
              <a:rPr lang="en-US" sz="3600" b="1"/>
              <a:t>SESI 12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Penunjang</a:t>
            </a:r>
            <a:r>
              <a:rPr lang="en-US" sz="3600" dirty="0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6000" cap="small" dirty="0" err="1">
                <a:latin typeface="Tahoma" pitchFamily="34" charset="0"/>
              </a:rPr>
              <a:t>Pengambilan</a:t>
            </a:r>
            <a:r>
              <a:rPr lang="en-US" sz="6000" cap="small" dirty="0">
                <a:latin typeface="Tahoma" pitchFamily="34" charset="0"/>
              </a:rPr>
              <a:t> Keputusan </a:t>
            </a:r>
            <a:r>
              <a:rPr lang="en-US" sz="6000" cap="small" dirty="0" err="1">
                <a:latin typeface="Tahoma" pitchFamily="34" charset="0"/>
              </a:rPr>
              <a:t>Berbasis</a:t>
            </a:r>
            <a:r>
              <a:rPr lang="en-US" sz="6000" cap="small" dirty="0">
                <a:latin typeface="Tahoma" pitchFamily="34" charset="0"/>
              </a:rPr>
              <a:t> </a:t>
            </a:r>
            <a:r>
              <a:rPr lang="en-US" sz="6000" cap="small" dirty="0" err="1">
                <a:latin typeface="Tahoma" pitchFamily="34" charset="0"/>
              </a:rPr>
              <a:t>Indeks</a:t>
            </a:r>
            <a:r>
              <a:rPr lang="en-US" sz="6000" cap="small">
                <a:latin typeface="Tahoma" pitchFamily="34" charset="0"/>
              </a:rPr>
              <a:t> Kinerja-Bayes, MPE dan CPI (Continue)</a:t>
            </a:r>
            <a:endParaRPr lang="en-US" sz="6000" dirty="0"/>
          </a:p>
          <a:p>
            <a:endParaRPr lang="en-US" sz="5600" dirty="0"/>
          </a:p>
          <a:p>
            <a:endParaRPr lang="en-US" sz="5600" dirty="0"/>
          </a:p>
          <a:p>
            <a:r>
              <a:rPr lang="fi-FI" sz="5600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9A62-81BC-4FD2-B2EE-1921538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B17E-8B19-4858-998A-BB4AB7162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D1565A1-91C5-48FE-ABEA-49415AB14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1488515"/>
            <a:ext cx="8229600" cy="9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 err="1">
                <a:cs typeface="Times New Roman" panose="02020603050405020304" pitchFamily="18" charset="0"/>
              </a:rPr>
              <a:t>Sebagai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ilustrasi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terdapat</a:t>
            </a:r>
            <a:r>
              <a:rPr lang="en-US" altLang="en-US" dirty="0">
                <a:cs typeface="Times New Roman" panose="02020603050405020304" pitchFamily="18" charset="0"/>
              </a:rPr>
              <a:t> 3 </a:t>
            </a:r>
            <a:r>
              <a:rPr lang="en-US" altLang="en-US" dirty="0" err="1">
                <a:cs typeface="Times New Roman" panose="02020603050405020304" pitchFamily="18" charset="0"/>
              </a:rPr>
              <a:t>alternatif</a:t>
            </a:r>
            <a:r>
              <a:rPr lang="en-US" altLang="en-US" dirty="0"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cs typeface="Times New Roman" panose="02020603050405020304" pitchFamily="18" charset="0"/>
              </a:rPr>
              <a:t>dinilai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yaitu</a:t>
            </a:r>
            <a:r>
              <a:rPr lang="en-US" altLang="en-US" dirty="0">
                <a:cs typeface="Times New Roman" panose="02020603050405020304" pitchFamily="18" charset="0"/>
              </a:rPr>
              <a:t> Software House, Internet Provider, Production House </a:t>
            </a:r>
            <a:r>
              <a:rPr lang="en-US" altLang="en-US" dirty="0" err="1"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kriteria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kelayakan</a:t>
            </a:r>
            <a:r>
              <a:rPr lang="en-US" altLang="en-US" dirty="0">
                <a:cs typeface="Times New Roman" panose="02020603050405020304" pitchFamily="18" charset="0"/>
              </a:rPr>
              <a:t> IRR (Internal Rate of Return), B/C (Benefit/Cost Ratio) dan </a:t>
            </a:r>
            <a:r>
              <a:rPr lang="en-US" altLang="en-US" i="1" dirty="0">
                <a:cs typeface="Times New Roman" panose="02020603050405020304" pitchFamily="18" charset="0"/>
              </a:rPr>
              <a:t>Pay Back Period</a:t>
            </a:r>
            <a:r>
              <a:rPr lang="en-US" altLang="en-US" dirty="0"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cs typeface="Times New Roman" panose="02020603050405020304" pitchFamily="18" charset="0"/>
              </a:rPr>
              <a:t>waktu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pengembalian</a:t>
            </a:r>
            <a:r>
              <a:rPr lang="en-US" altLang="en-US" dirty="0">
                <a:cs typeface="Times New Roman" panose="02020603050405020304" pitchFamily="18" charset="0"/>
              </a:rPr>
              <a:t> modal)</a:t>
            </a:r>
            <a:r>
              <a:rPr lang="en-US" altLang="en-US" dirty="0"/>
              <a:t>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8B28592-24FF-40E9-A695-13AB37C3A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1" y="2620964"/>
            <a:ext cx="7877175" cy="3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0100" indent="-8001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Tabel: Matrik awal penilaian alternatif pemilihan usaha yang paling layak</a:t>
            </a:r>
            <a:endParaRPr lang="en-US" alt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BEDF8DD-E0C7-482B-BA72-081D4BFFEE3C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3652838"/>
            <a:ext cx="8012113" cy="2363888"/>
            <a:chOff x="-3" y="-3"/>
            <a:chExt cx="3225" cy="2307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14E5508-536E-4D0D-9E7F-CC3910B63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219" cy="2304"/>
              <a:chOff x="0" y="0"/>
              <a:chExt cx="3219" cy="2304"/>
            </a:xfrm>
          </p:grpSpPr>
          <p:grpSp>
            <p:nvGrpSpPr>
              <p:cNvPr id="10" name="Group 6">
                <a:extLst>
                  <a:ext uri="{FF2B5EF4-FFF2-40B4-BE49-F238E27FC236}">
                    <a16:creationId xmlns:a16="http://schemas.microsoft.com/office/drawing/2014/main" id="{86E8D600-ECAA-41A9-BC5A-63C3EB6C3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44" cy="768"/>
                <a:chOff x="0" y="0"/>
                <a:chExt cx="1544" cy="768"/>
              </a:xfrm>
            </p:grpSpPr>
            <p:sp>
              <p:nvSpPr>
                <p:cNvPr id="71" name="Rectangle 7">
                  <a:extLst>
                    <a:ext uri="{FF2B5EF4-FFF2-40B4-BE49-F238E27FC236}">
                      <a16:creationId xmlns:a16="http://schemas.microsoft.com/office/drawing/2014/main" id="{3738DBF0-1BFC-465A-84E5-83BC25454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58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Alternatif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72" name="Rectangle 8">
                  <a:extLst>
                    <a:ext uri="{FF2B5EF4-FFF2-40B4-BE49-F238E27FC236}">
                      <a16:creationId xmlns:a16="http://schemas.microsoft.com/office/drawing/2014/main" id="{9FD564A3-1B4F-4C7C-B6F1-FFC6875B9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44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11" name="Group 9">
                <a:extLst>
                  <a:ext uri="{FF2B5EF4-FFF2-40B4-BE49-F238E27FC236}">
                    <a16:creationId xmlns:a16="http://schemas.microsoft.com/office/drawing/2014/main" id="{FE11299A-E852-4F6B-9686-02E60D9406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4" y="0"/>
                <a:ext cx="1675" cy="384"/>
                <a:chOff x="1544" y="0"/>
                <a:chExt cx="1675" cy="384"/>
              </a:xfrm>
            </p:grpSpPr>
            <p:sp>
              <p:nvSpPr>
                <p:cNvPr id="69" name="Rectangle 10">
                  <a:extLst>
                    <a:ext uri="{FF2B5EF4-FFF2-40B4-BE49-F238E27FC236}">
                      <a16:creationId xmlns:a16="http://schemas.microsoft.com/office/drawing/2014/main" id="{15F27CAF-A3E1-4288-9908-C64215C91E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" y="0"/>
                  <a:ext cx="158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Kriteria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70" name="Rectangle 11">
                  <a:extLst>
                    <a:ext uri="{FF2B5EF4-FFF2-40B4-BE49-F238E27FC236}">
                      <a16:creationId xmlns:a16="http://schemas.microsoft.com/office/drawing/2014/main" id="{BDA2D7A6-3513-4E0A-8637-F9A370D3F6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4" y="0"/>
                  <a:ext cx="1675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12" name="Group 12">
                <a:extLst>
                  <a:ext uri="{FF2B5EF4-FFF2-40B4-BE49-F238E27FC236}">
                    <a16:creationId xmlns:a16="http://schemas.microsoft.com/office/drawing/2014/main" id="{8376A42A-FE29-41B9-9F28-B40F4DCD54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4" y="384"/>
                <a:ext cx="542" cy="384"/>
                <a:chOff x="1544" y="384"/>
                <a:chExt cx="542" cy="384"/>
              </a:xfrm>
            </p:grpSpPr>
            <p:sp>
              <p:nvSpPr>
                <p:cNvPr id="67" name="Rectangle 13">
                  <a:extLst>
                    <a:ext uri="{FF2B5EF4-FFF2-40B4-BE49-F238E27FC236}">
                      <a16:creationId xmlns:a16="http://schemas.microsoft.com/office/drawing/2014/main" id="{A6C88143-3784-4F83-BBAD-DBC9BDAD6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" y="384"/>
                  <a:ext cx="4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IRR (%)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68" name="Rectangle 14">
                  <a:extLst>
                    <a:ext uri="{FF2B5EF4-FFF2-40B4-BE49-F238E27FC236}">
                      <a16:creationId xmlns:a16="http://schemas.microsoft.com/office/drawing/2014/main" id="{B37C9930-E354-4BCB-96F8-131C9EAC1D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4" y="384"/>
                  <a:ext cx="542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13" name="Group 15">
                <a:extLst>
                  <a:ext uri="{FF2B5EF4-FFF2-40B4-BE49-F238E27FC236}">
                    <a16:creationId xmlns:a16="http://schemas.microsoft.com/office/drawing/2014/main" id="{7F2EB8E3-A1AA-49DE-8CF0-6ACF3571C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6" y="384"/>
                <a:ext cx="542" cy="384"/>
                <a:chOff x="2086" y="384"/>
                <a:chExt cx="542" cy="384"/>
              </a:xfrm>
            </p:grpSpPr>
            <p:sp>
              <p:nvSpPr>
                <p:cNvPr id="65" name="Rectangle 16">
                  <a:extLst>
                    <a:ext uri="{FF2B5EF4-FFF2-40B4-BE49-F238E27FC236}">
                      <a16:creationId xmlns:a16="http://schemas.microsoft.com/office/drawing/2014/main" id="{B35C42FC-BE88-4198-B079-5836A7C9C4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9" y="384"/>
                  <a:ext cx="4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B/C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66" name="Rectangle 17">
                  <a:extLst>
                    <a:ext uri="{FF2B5EF4-FFF2-40B4-BE49-F238E27FC236}">
                      <a16:creationId xmlns:a16="http://schemas.microsoft.com/office/drawing/2014/main" id="{25FF857F-37D5-48F1-808D-91D2699D7F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6" y="384"/>
                  <a:ext cx="542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14" name="Group 18">
                <a:extLst>
                  <a:ext uri="{FF2B5EF4-FFF2-40B4-BE49-F238E27FC236}">
                    <a16:creationId xmlns:a16="http://schemas.microsoft.com/office/drawing/2014/main" id="{DA9F5CB1-B1BC-4ED0-B8E0-1BF9255C12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8" y="384"/>
                <a:ext cx="591" cy="384"/>
                <a:chOff x="2628" y="384"/>
                <a:chExt cx="591" cy="384"/>
              </a:xfrm>
            </p:grpSpPr>
            <p:sp>
              <p:nvSpPr>
                <p:cNvPr id="63" name="Rectangle 19">
                  <a:extLst>
                    <a:ext uri="{FF2B5EF4-FFF2-40B4-BE49-F238E27FC236}">
                      <a16:creationId xmlns:a16="http://schemas.microsoft.com/office/drawing/2014/main" id="{1546B68D-2487-4F40-91FC-B3BA6F400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" y="384"/>
                  <a:ext cx="50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PBP (Thn)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64" name="Rectangle 20">
                  <a:extLst>
                    <a:ext uri="{FF2B5EF4-FFF2-40B4-BE49-F238E27FC236}">
                      <a16:creationId xmlns:a16="http://schemas.microsoft.com/office/drawing/2014/main" id="{D0E7FBA0-1743-42BC-A7BA-516DEFE72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384"/>
                  <a:ext cx="591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15" name="Group 21">
                <a:extLst>
                  <a:ext uri="{FF2B5EF4-FFF2-40B4-BE49-F238E27FC236}">
                    <a16:creationId xmlns:a16="http://schemas.microsoft.com/office/drawing/2014/main" id="{65DAE912-8D22-4AA7-A0AA-D1C86F266D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68"/>
                <a:ext cx="1544" cy="384"/>
                <a:chOff x="0" y="768"/>
                <a:chExt cx="1544" cy="384"/>
              </a:xfrm>
            </p:grpSpPr>
            <p:sp>
              <p:nvSpPr>
                <p:cNvPr id="61" name="Rectangle 22">
                  <a:extLst>
                    <a:ext uri="{FF2B5EF4-FFF2-40B4-BE49-F238E27FC236}">
                      <a16:creationId xmlns:a16="http://schemas.microsoft.com/office/drawing/2014/main" id="{626A910E-A6C7-4792-92FD-68D6FC780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45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1. Software House</a:t>
                  </a:r>
                  <a:endParaRPr lang="en-US" altLang="en-US" sz="1200"/>
                </a:p>
              </p:txBody>
            </p:sp>
            <p:sp>
              <p:nvSpPr>
                <p:cNvPr id="62" name="Rectangle 23">
                  <a:extLst>
                    <a:ext uri="{FF2B5EF4-FFF2-40B4-BE49-F238E27FC236}">
                      <a16:creationId xmlns:a16="http://schemas.microsoft.com/office/drawing/2014/main" id="{3688049D-5890-4209-8BAE-B2D87288E2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544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16" name="Group 24">
                <a:extLst>
                  <a:ext uri="{FF2B5EF4-FFF2-40B4-BE49-F238E27FC236}">
                    <a16:creationId xmlns:a16="http://schemas.microsoft.com/office/drawing/2014/main" id="{D9358D02-0E43-48FC-9FE3-0D2C0DFE4E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4" y="768"/>
                <a:ext cx="542" cy="384"/>
                <a:chOff x="1544" y="768"/>
                <a:chExt cx="542" cy="384"/>
              </a:xfrm>
            </p:grpSpPr>
            <p:sp>
              <p:nvSpPr>
                <p:cNvPr id="59" name="Rectangle 25">
                  <a:extLst>
                    <a:ext uri="{FF2B5EF4-FFF2-40B4-BE49-F238E27FC236}">
                      <a16:creationId xmlns:a16="http://schemas.microsoft.com/office/drawing/2014/main" id="{D0C4804A-48FE-4F32-ACF8-050AFA97E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" y="768"/>
                  <a:ext cx="4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30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60" name="Rectangle 26">
                  <a:extLst>
                    <a:ext uri="{FF2B5EF4-FFF2-40B4-BE49-F238E27FC236}">
                      <a16:creationId xmlns:a16="http://schemas.microsoft.com/office/drawing/2014/main" id="{C549171D-138A-4664-9026-46D30EDAC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4" y="768"/>
                  <a:ext cx="542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17" name="Group 27">
                <a:extLst>
                  <a:ext uri="{FF2B5EF4-FFF2-40B4-BE49-F238E27FC236}">
                    <a16:creationId xmlns:a16="http://schemas.microsoft.com/office/drawing/2014/main" id="{A591D2F5-D765-4978-89C1-AF8A087F28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6" y="768"/>
                <a:ext cx="542" cy="384"/>
                <a:chOff x="2086" y="768"/>
                <a:chExt cx="542" cy="384"/>
              </a:xfrm>
            </p:grpSpPr>
            <p:sp>
              <p:nvSpPr>
                <p:cNvPr id="57" name="Rectangle 28">
                  <a:extLst>
                    <a:ext uri="{FF2B5EF4-FFF2-40B4-BE49-F238E27FC236}">
                      <a16:creationId xmlns:a16="http://schemas.microsoft.com/office/drawing/2014/main" id="{E42FCACA-586D-444C-8E09-8D49C329F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9" y="768"/>
                  <a:ext cx="4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1,1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58" name="Rectangle 29">
                  <a:extLst>
                    <a:ext uri="{FF2B5EF4-FFF2-40B4-BE49-F238E27FC236}">
                      <a16:creationId xmlns:a16="http://schemas.microsoft.com/office/drawing/2014/main" id="{F2FFFED5-DC9C-4A69-9E72-AF93871764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6" y="768"/>
                  <a:ext cx="542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18" name="Group 30">
                <a:extLst>
                  <a:ext uri="{FF2B5EF4-FFF2-40B4-BE49-F238E27FC236}">
                    <a16:creationId xmlns:a16="http://schemas.microsoft.com/office/drawing/2014/main" id="{84A2F508-45BB-4B8C-B7D2-3316F6E2E3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8" y="768"/>
                <a:ext cx="591" cy="384"/>
                <a:chOff x="2628" y="768"/>
                <a:chExt cx="591" cy="384"/>
              </a:xfrm>
            </p:grpSpPr>
            <p:sp>
              <p:nvSpPr>
                <p:cNvPr id="55" name="Rectangle 31">
                  <a:extLst>
                    <a:ext uri="{FF2B5EF4-FFF2-40B4-BE49-F238E27FC236}">
                      <a16:creationId xmlns:a16="http://schemas.microsoft.com/office/drawing/2014/main" id="{0774E1FA-8883-4E9F-9A93-903488B549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" y="768"/>
                  <a:ext cx="50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5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56" name="Rectangle 32">
                  <a:extLst>
                    <a:ext uri="{FF2B5EF4-FFF2-40B4-BE49-F238E27FC236}">
                      <a16:creationId xmlns:a16="http://schemas.microsoft.com/office/drawing/2014/main" id="{88FB0553-281C-4276-9DD6-647EB5EF09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768"/>
                  <a:ext cx="591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19" name="Group 33">
                <a:extLst>
                  <a:ext uri="{FF2B5EF4-FFF2-40B4-BE49-F238E27FC236}">
                    <a16:creationId xmlns:a16="http://schemas.microsoft.com/office/drawing/2014/main" id="{89A3987F-6208-4502-B489-7514E81E41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2"/>
                <a:ext cx="1544" cy="384"/>
                <a:chOff x="0" y="1152"/>
                <a:chExt cx="1544" cy="384"/>
              </a:xfrm>
            </p:grpSpPr>
            <p:sp>
              <p:nvSpPr>
                <p:cNvPr id="53" name="Rectangle 34">
                  <a:extLst>
                    <a:ext uri="{FF2B5EF4-FFF2-40B4-BE49-F238E27FC236}">
                      <a16:creationId xmlns:a16="http://schemas.microsoft.com/office/drawing/2014/main" id="{1C77E73F-1774-4990-8EED-25B45533B7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145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2. Internet Provider</a:t>
                  </a:r>
                  <a:endParaRPr lang="en-US" altLang="en-US" sz="1200"/>
                </a:p>
              </p:txBody>
            </p:sp>
            <p:sp>
              <p:nvSpPr>
                <p:cNvPr id="54" name="Rectangle 35">
                  <a:extLst>
                    <a:ext uri="{FF2B5EF4-FFF2-40B4-BE49-F238E27FC236}">
                      <a16:creationId xmlns:a16="http://schemas.microsoft.com/office/drawing/2014/main" id="{00784105-746E-4AB4-B9B6-FF28899CCD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544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20" name="Group 36">
                <a:extLst>
                  <a:ext uri="{FF2B5EF4-FFF2-40B4-BE49-F238E27FC236}">
                    <a16:creationId xmlns:a16="http://schemas.microsoft.com/office/drawing/2014/main" id="{3D67AC2A-EE2A-46F6-900E-9DDB1A80B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4" y="1152"/>
                <a:ext cx="542" cy="384"/>
                <a:chOff x="1544" y="1152"/>
                <a:chExt cx="542" cy="384"/>
              </a:xfrm>
            </p:grpSpPr>
            <p:sp>
              <p:nvSpPr>
                <p:cNvPr id="51" name="Rectangle 37">
                  <a:extLst>
                    <a:ext uri="{FF2B5EF4-FFF2-40B4-BE49-F238E27FC236}">
                      <a16:creationId xmlns:a16="http://schemas.microsoft.com/office/drawing/2014/main" id="{E17C6C55-6D62-4C68-9A34-4AF0EAFE8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" y="1152"/>
                  <a:ext cx="4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20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52" name="Rectangle 38">
                  <a:extLst>
                    <a:ext uri="{FF2B5EF4-FFF2-40B4-BE49-F238E27FC236}">
                      <a16:creationId xmlns:a16="http://schemas.microsoft.com/office/drawing/2014/main" id="{5052E551-3BA6-4D62-AA77-5E51C6163A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4" y="1152"/>
                  <a:ext cx="542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21" name="Group 39">
                <a:extLst>
                  <a:ext uri="{FF2B5EF4-FFF2-40B4-BE49-F238E27FC236}">
                    <a16:creationId xmlns:a16="http://schemas.microsoft.com/office/drawing/2014/main" id="{7DC98BA2-CF07-46FF-B926-A55A0416AD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6" y="1152"/>
                <a:ext cx="542" cy="384"/>
                <a:chOff x="2086" y="1152"/>
                <a:chExt cx="542" cy="384"/>
              </a:xfrm>
            </p:grpSpPr>
            <p:sp>
              <p:nvSpPr>
                <p:cNvPr id="49" name="Rectangle 40">
                  <a:extLst>
                    <a:ext uri="{FF2B5EF4-FFF2-40B4-BE49-F238E27FC236}">
                      <a16:creationId xmlns:a16="http://schemas.microsoft.com/office/drawing/2014/main" id="{57DF20C1-CDBD-4DFD-8626-C1A0E1AD6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9" y="1152"/>
                  <a:ext cx="4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1,15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82A4B59A-7A6D-4D36-B1A9-7531A43FC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6" y="1152"/>
                  <a:ext cx="542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22" name="Group 42">
                <a:extLst>
                  <a:ext uri="{FF2B5EF4-FFF2-40B4-BE49-F238E27FC236}">
                    <a16:creationId xmlns:a16="http://schemas.microsoft.com/office/drawing/2014/main" id="{332FA1D5-CBF2-460C-9CCA-401187E85E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8" y="1152"/>
                <a:ext cx="591" cy="384"/>
                <a:chOff x="2628" y="1152"/>
                <a:chExt cx="591" cy="384"/>
              </a:xfrm>
            </p:grpSpPr>
            <p:sp>
              <p:nvSpPr>
                <p:cNvPr id="47" name="Rectangle 43">
                  <a:extLst>
                    <a:ext uri="{FF2B5EF4-FFF2-40B4-BE49-F238E27FC236}">
                      <a16:creationId xmlns:a16="http://schemas.microsoft.com/office/drawing/2014/main" id="{7D7E8931-0FB6-4D15-B315-BE7818A53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" y="1152"/>
                  <a:ext cx="50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6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48" name="Rectangle 44">
                  <a:extLst>
                    <a:ext uri="{FF2B5EF4-FFF2-40B4-BE49-F238E27FC236}">
                      <a16:creationId xmlns:a16="http://schemas.microsoft.com/office/drawing/2014/main" id="{B243272E-C6AB-4361-A575-C8B4881EA0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152"/>
                  <a:ext cx="591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23" name="Group 45">
                <a:extLst>
                  <a:ext uri="{FF2B5EF4-FFF2-40B4-BE49-F238E27FC236}">
                    <a16:creationId xmlns:a16="http://schemas.microsoft.com/office/drawing/2014/main" id="{8A443F0A-9906-48FA-ABFD-11C9C8E612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36"/>
                <a:ext cx="1544" cy="384"/>
                <a:chOff x="0" y="1536"/>
                <a:chExt cx="1544" cy="384"/>
              </a:xfrm>
            </p:grpSpPr>
            <p:sp>
              <p:nvSpPr>
                <p:cNvPr id="45" name="Rectangle 46">
                  <a:extLst>
                    <a:ext uri="{FF2B5EF4-FFF2-40B4-BE49-F238E27FC236}">
                      <a16:creationId xmlns:a16="http://schemas.microsoft.com/office/drawing/2014/main" id="{08BBCF83-4528-4C84-B8A4-17E5C27C5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145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3. Production House</a:t>
                  </a:r>
                  <a:endParaRPr lang="en-US" altLang="en-US" sz="1200"/>
                </a:p>
              </p:txBody>
            </p:sp>
            <p:sp>
              <p:nvSpPr>
                <p:cNvPr id="46" name="Rectangle 47">
                  <a:extLst>
                    <a:ext uri="{FF2B5EF4-FFF2-40B4-BE49-F238E27FC236}">
                      <a16:creationId xmlns:a16="http://schemas.microsoft.com/office/drawing/2014/main" id="{F7A9E81B-2A49-4F8C-8B0F-46985955C8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1544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24" name="Group 48">
                <a:extLst>
                  <a:ext uri="{FF2B5EF4-FFF2-40B4-BE49-F238E27FC236}">
                    <a16:creationId xmlns:a16="http://schemas.microsoft.com/office/drawing/2014/main" id="{A849D1DB-93D7-4547-8226-CA80F886AE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4" y="1536"/>
                <a:ext cx="542" cy="384"/>
                <a:chOff x="1544" y="1536"/>
                <a:chExt cx="542" cy="384"/>
              </a:xfrm>
            </p:grpSpPr>
            <p:sp>
              <p:nvSpPr>
                <p:cNvPr id="43" name="Rectangle 49">
                  <a:extLst>
                    <a:ext uri="{FF2B5EF4-FFF2-40B4-BE49-F238E27FC236}">
                      <a16:creationId xmlns:a16="http://schemas.microsoft.com/office/drawing/2014/main" id="{25B76686-2ED6-46DA-9D35-EC71C89CA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" y="1536"/>
                  <a:ext cx="4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25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44" name="Rectangle 50">
                  <a:extLst>
                    <a:ext uri="{FF2B5EF4-FFF2-40B4-BE49-F238E27FC236}">
                      <a16:creationId xmlns:a16="http://schemas.microsoft.com/office/drawing/2014/main" id="{11BAB829-A42B-4BA0-83C8-C9475618A8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4" y="1536"/>
                  <a:ext cx="542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25" name="Group 51">
                <a:extLst>
                  <a:ext uri="{FF2B5EF4-FFF2-40B4-BE49-F238E27FC236}">
                    <a16:creationId xmlns:a16="http://schemas.microsoft.com/office/drawing/2014/main" id="{AD8C72DB-1F06-42EA-9733-D49C7098E4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6" y="1536"/>
                <a:ext cx="542" cy="384"/>
                <a:chOff x="2086" y="1536"/>
                <a:chExt cx="542" cy="384"/>
              </a:xfrm>
            </p:grpSpPr>
            <p:sp>
              <p:nvSpPr>
                <p:cNvPr id="41" name="Rectangle 52">
                  <a:extLst>
                    <a:ext uri="{FF2B5EF4-FFF2-40B4-BE49-F238E27FC236}">
                      <a16:creationId xmlns:a16="http://schemas.microsoft.com/office/drawing/2014/main" id="{AB37F8E6-EDF1-48A1-8C47-EC3A0C2E5D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9" y="1536"/>
                  <a:ext cx="4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1,2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42" name="Rectangle 53">
                  <a:extLst>
                    <a:ext uri="{FF2B5EF4-FFF2-40B4-BE49-F238E27FC236}">
                      <a16:creationId xmlns:a16="http://schemas.microsoft.com/office/drawing/2014/main" id="{5D600BC1-E626-4594-B431-0EEAA1FFB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6" y="1536"/>
                  <a:ext cx="542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26" name="Group 54">
                <a:extLst>
                  <a:ext uri="{FF2B5EF4-FFF2-40B4-BE49-F238E27FC236}">
                    <a16:creationId xmlns:a16="http://schemas.microsoft.com/office/drawing/2014/main" id="{A260ABEA-D767-4148-8233-5AE193F170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8" y="1536"/>
                <a:ext cx="591" cy="384"/>
                <a:chOff x="2628" y="1536"/>
                <a:chExt cx="591" cy="384"/>
              </a:xfrm>
            </p:grpSpPr>
            <p:sp>
              <p:nvSpPr>
                <p:cNvPr id="39" name="Rectangle 55">
                  <a:extLst>
                    <a:ext uri="{FF2B5EF4-FFF2-40B4-BE49-F238E27FC236}">
                      <a16:creationId xmlns:a16="http://schemas.microsoft.com/office/drawing/2014/main" id="{EBFDE996-F7F0-470E-8BE1-CD75E1743B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" y="1536"/>
                  <a:ext cx="50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4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40" name="Rectangle 56">
                  <a:extLst>
                    <a:ext uri="{FF2B5EF4-FFF2-40B4-BE49-F238E27FC236}">
                      <a16:creationId xmlns:a16="http://schemas.microsoft.com/office/drawing/2014/main" id="{BEC68BF1-AD68-4524-94B1-A7BB46FDB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536"/>
                  <a:ext cx="591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27" name="Group 57">
                <a:extLst>
                  <a:ext uri="{FF2B5EF4-FFF2-40B4-BE49-F238E27FC236}">
                    <a16:creationId xmlns:a16="http://schemas.microsoft.com/office/drawing/2014/main" id="{EBFB5298-EB96-42C4-9451-781A59E561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0"/>
                <a:ext cx="1544" cy="384"/>
                <a:chOff x="0" y="1920"/>
                <a:chExt cx="1544" cy="384"/>
              </a:xfrm>
            </p:grpSpPr>
            <p:sp>
              <p:nvSpPr>
                <p:cNvPr id="37" name="Rectangle 58">
                  <a:extLst>
                    <a:ext uri="{FF2B5EF4-FFF2-40B4-BE49-F238E27FC236}">
                      <a16:creationId xmlns:a16="http://schemas.microsoft.com/office/drawing/2014/main" id="{CD9877AC-5A7A-4B58-BBB0-3F3ED153F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145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Bobot Kriteria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38" name="Rectangle 59">
                  <a:extLst>
                    <a:ext uri="{FF2B5EF4-FFF2-40B4-BE49-F238E27FC236}">
                      <a16:creationId xmlns:a16="http://schemas.microsoft.com/office/drawing/2014/main" id="{6591C303-A867-4C6B-AAE9-95BB784C9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1544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28" name="Group 60">
                <a:extLst>
                  <a:ext uri="{FF2B5EF4-FFF2-40B4-BE49-F238E27FC236}">
                    <a16:creationId xmlns:a16="http://schemas.microsoft.com/office/drawing/2014/main" id="{88680BFE-0FE0-4C5E-801B-F2ED82A1E7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4" y="1920"/>
                <a:ext cx="542" cy="384"/>
                <a:chOff x="1544" y="1920"/>
                <a:chExt cx="542" cy="384"/>
              </a:xfrm>
            </p:grpSpPr>
            <p:sp>
              <p:nvSpPr>
                <p:cNvPr id="35" name="Rectangle 61">
                  <a:extLst>
                    <a:ext uri="{FF2B5EF4-FFF2-40B4-BE49-F238E27FC236}">
                      <a16:creationId xmlns:a16="http://schemas.microsoft.com/office/drawing/2014/main" id="{073AB8BA-B93D-4015-9C06-C47007804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7" y="1920"/>
                  <a:ext cx="4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0,3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36" name="Rectangle 62">
                  <a:extLst>
                    <a:ext uri="{FF2B5EF4-FFF2-40B4-BE49-F238E27FC236}">
                      <a16:creationId xmlns:a16="http://schemas.microsoft.com/office/drawing/2014/main" id="{2E2DF44E-1D94-4D0F-91B9-1D413EB84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4" y="1920"/>
                  <a:ext cx="542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29" name="Group 63">
                <a:extLst>
                  <a:ext uri="{FF2B5EF4-FFF2-40B4-BE49-F238E27FC236}">
                    <a16:creationId xmlns:a16="http://schemas.microsoft.com/office/drawing/2014/main" id="{2ECE139E-8710-47D5-ACCE-EFE84D73A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6" y="1920"/>
                <a:ext cx="542" cy="384"/>
                <a:chOff x="2086" y="1920"/>
                <a:chExt cx="542" cy="384"/>
              </a:xfrm>
            </p:grpSpPr>
            <p:sp>
              <p:nvSpPr>
                <p:cNvPr id="33" name="Rectangle 64">
                  <a:extLst>
                    <a:ext uri="{FF2B5EF4-FFF2-40B4-BE49-F238E27FC236}">
                      <a16:creationId xmlns:a16="http://schemas.microsoft.com/office/drawing/2014/main" id="{255BF63D-1505-409E-881A-28FFA6DD08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9" y="1920"/>
                  <a:ext cx="4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0,4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34" name="Rectangle 65">
                  <a:extLst>
                    <a:ext uri="{FF2B5EF4-FFF2-40B4-BE49-F238E27FC236}">
                      <a16:creationId xmlns:a16="http://schemas.microsoft.com/office/drawing/2014/main" id="{CC95D172-1249-4BA6-B4A4-FB4BCEA53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6" y="1920"/>
                  <a:ext cx="542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  <p:grpSp>
            <p:nvGrpSpPr>
              <p:cNvPr id="30" name="Group 66">
                <a:extLst>
                  <a:ext uri="{FF2B5EF4-FFF2-40B4-BE49-F238E27FC236}">
                    <a16:creationId xmlns:a16="http://schemas.microsoft.com/office/drawing/2014/main" id="{DBBFC499-91CB-4709-8A09-4376278331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8" y="1920"/>
                <a:ext cx="591" cy="384"/>
                <a:chOff x="2628" y="1920"/>
                <a:chExt cx="591" cy="384"/>
              </a:xfrm>
            </p:grpSpPr>
            <p:sp>
              <p:nvSpPr>
                <p:cNvPr id="31" name="Rectangle 67">
                  <a:extLst>
                    <a:ext uri="{FF2B5EF4-FFF2-40B4-BE49-F238E27FC236}">
                      <a16:creationId xmlns:a16="http://schemas.microsoft.com/office/drawing/2014/main" id="{DC314802-A28C-48CD-A202-2C35B457AC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" y="1920"/>
                  <a:ext cx="50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cs typeface="Times New Roman" panose="02020603050405020304" pitchFamily="18" charset="0"/>
                    </a:rPr>
                    <a:t>0,3</a:t>
                  </a:r>
                </a:p>
                <a:p>
                  <a:pPr algn="ctr"/>
                  <a:endParaRPr lang="en-US" altLang="en-US" sz="1200"/>
                </a:p>
              </p:txBody>
            </p:sp>
            <p:sp>
              <p:nvSpPr>
                <p:cNvPr id="32" name="Rectangle 68">
                  <a:extLst>
                    <a:ext uri="{FF2B5EF4-FFF2-40B4-BE49-F238E27FC236}">
                      <a16:creationId xmlns:a16="http://schemas.microsoft.com/office/drawing/2014/main" id="{0CFD35F0-E267-4EB4-9691-E8CCBF3B56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920"/>
                  <a:ext cx="591" cy="2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en-US" sz="1050"/>
                </a:p>
              </p:txBody>
            </p:sp>
          </p:grpSp>
        </p:grpSp>
        <p:sp>
          <p:nvSpPr>
            <p:cNvPr id="9" name="Rectangle 69">
              <a:extLst>
                <a:ext uri="{FF2B5EF4-FFF2-40B4-BE49-F238E27FC236}">
                  <a16:creationId xmlns:a16="http://schemas.microsoft.com/office/drawing/2014/main" id="{82685295-5A22-4C32-BDB5-E4C8EB237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225" cy="25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1943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5091-F811-47B9-B299-F0A05114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>
                <a:cs typeface="Times New Roman" panose="02020603050405020304" pitchFamily="18" charset="0"/>
              </a:rPr>
              <a:t>Prosedur</a:t>
            </a:r>
            <a:r>
              <a:rPr lang="en-US" altLang="en-US" sz="4000" dirty="0">
                <a:cs typeface="Times New Roman" panose="02020603050405020304" pitchFamily="18" charset="0"/>
              </a:rPr>
              <a:t> </a:t>
            </a:r>
            <a:r>
              <a:rPr lang="en-US" altLang="en-US" sz="4000" dirty="0" err="1">
                <a:cs typeface="Times New Roman" panose="02020603050405020304" pitchFamily="18" charset="0"/>
              </a:rPr>
              <a:t>Penyelesaian</a:t>
            </a:r>
            <a:r>
              <a:rPr lang="en-US" altLang="en-US" sz="4000" dirty="0">
                <a:cs typeface="Times New Roman" panose="02020603050405020304" pitchFamily="18" charset="0"/>
              </a:rPr>
              <a:t> CPI </a:t>
            </a:r>
            <a:r>
              <a:rPr lang="en-US" altLang="en-US" sz="4000" dirty="0"/>
              <a:t> 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4F705-59D1-4AFE-AC35-C2963D485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FC25EC4-A0DE-4913-934B-BEB7CFD66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4" y="1350803"/>
            <a:ext cx="8370887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 err="1">
                <a:cs typeface="Times New Roman" panose="02020603050405020304" pitchFamily="18" charset="0"/>
              </a:rPr>
              <a:t>Identifikasi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tren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positif</a:t>
            </a:r>
            <a:r>
              <a:rPr lang="en-US" altLang="en-US" sz="2000" dirty="0">
                <a:cs typeface="Times New Roman" panose="02020603050405020304" pitchFamily="18" charset="0"/>
              </a:rPr>
              <a:t> (</a:t>
            </a:r>
            <a:r>
              <a:rPr lang="en-US" altLang="en-US" sz="2000" dirty="0" err="1">
                <a:cs typeface="Times New Roman" panose="02020603050405020304" pitchFamily="18" charset="0"/>
              </a:rPr>
              <a:t>semakin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tinggi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nilaianya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semakin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baik</a:t>
            </a:r>
            <a:r>
              <a:rPr lang="en-US" altLang="en-US" sz="2000" dirty="0">
                <a:cs typeface="Times New Roman" panose="02020603050405020304" pitchFamily="18" charset="0"/>
              </a:rPr>
              <a:t>) dan </a:t>
            </a:r>
            <a:r>
              <a:rPr lang="en-US" altLang="en-US" sz="2000" dirty="0" err="1">
                <a:cs typeface="Times New Roman" panose="02020603050405020304" pitchFamily="18" charset="0"/>
              </a:rPr>
              <a:t>tren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negatif</a:t>
            </a:r>
            <a:r>
              <a:rPr lang="en-US" altLang="en-US" sz="2000" dirty="0">
                <a:cs typeface="Times New Roman" panose="02020603050405020304" pitchFamily="18" charset="0"/>
              </a:rPr>
              <a:t> (</a:t>
            </a:r>
            <a:r>
              <a:rPr lang="en-US" altLang="en-US" sz="2000" dirty="0" err="1">
                <a:cs typeface="Times New Roman" panose="02020603050405020304" pitchFamily="18" charset="0"/>
              </a:rPr>
              <a:t>semakin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rendah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nilainya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semakin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baik</a:t>
            </a:r>
            <a:r>
              <a:rPr lang="en-US" altLang="en-US" sz="2000" dirty="0">
                <a:cs typeface="Times New Roman" panose="02020603050405020304" pitchFamily="18" charset="0"/>
              </a:rPr>
              <a:t>) 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 err="1">
                <a:cs typeface="Times New Roman" panose="02020603050405020304" pitchFamily="18" charset="0"/>
              </a:rPr>
              <a:t>Untuk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tren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positif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nilai</a:t>
            </a:r>
            <a:r>
              <a:rPr lang="en-US" altLang="en-US" sz="2000" dirty="0">
                <a:cs typeface="Times New Roman" panose="02020603050405020304" pitchFamily="18" charset="0"/>
              </a:rPr>
              <a:t> minimum pada </a:t>
            </a:r>
            <a:r>
              <a:rPr lang="en-US" altLang="en-US" sz="2000" dirty="0" err="1">
                <a:cs typeface="Times New Roman" panose="02020603050405020304" pitchFamily="18" charset="0"/>
              </a:rPr>
              <a:t>setiap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ditranspormasi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seratus</a:t>
            </a:r>
            <a:r>
              <a:rPr lang="en-US" altLang="en-US" sz="2000" dirty="0">
                <a:cs typeface="Times New Roman" panose="02020603050405020304" pitchFamily="18" charset="0"/>
              </a:rPr>
              <a:t>,  </a:t>
            </a:r>
            <a:r>
              <a:rPr lang="en-US" altLang="en-US" sz="2000" dirty="0" err="1">
                <a:cs typeface="Times New Roman" panose="02020603050405020304" pitchFamily="18" charset="0"/>
              </a:rPr>
              <a:t>sedangkan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nilai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lainnya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ditranspormasi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secara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proporsional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lebih</a:t>
            </a:r>
            <a:r>
              <a:rPr lang="en-US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tinggi</a:t>
            </a:r>
            <a:r>
              <a:rPr lang="en-US" altLang="en-US" sz="2000" b="1" dirty="0">
                <a:cs typeface="Times New Roman" panose="02020603050405020304" pitchFamily="18" charset="0"/>
              </a:rPr>
              <a:t>.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 err="1">
                <a:cs typeface="Times New Roman" panose="02020603050405020304" pitchFamily="18" charset="0"/>
              </a:rPr>
              <a:t>Untuk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tren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negatif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nilai</a:t>
            </a:r>
            <a:r>
              <a:rPr lang="en-US" altLang="en-US" sz="2000" dirty="0">
                <a:cs typeface="Times New Roman" panose="02020603050405020304" pitchFamily="18" charset="0"/>
              </a:rPr>
              <a:t> minimum pada </a:t>
            </a:r>
            <a:r>
              <a:rPr lang="en-US" altLang="en-US" sz="2000" dirty="0" err="1">
                <a:cs typeface="Times New Roman" panose="02020603050405020304" pitchFamily="18" charset="0"/>
              </a:rPr>
              <a:t>setiap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ditranspormasi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seratus</a:t>
            </a:r>
            <a:r>
              <a:rPr lang="en-US" altLang="en-US" sz="2000" dirty="0">
                <a:cs typeface="Times New Roman" panose="02020603050405020304" pitchFamily="18" charset="0"/>
              </a:rPr>
              <a:t>,  </a:t>
            </a:r>
            <a:r>
              <a:rPr lang="en-US" altLang="en-US" sz="2000" dirty="0" err="1">
                <a:cs typeface="Times New Roman" panose="02020603050405020304" pitchFamily="18" charset="0"/>
              </a:rPr>
              <a:t>sedangkan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nilai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lainnya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ditranspormasi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secara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proporsional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lebih</a:t>
            </a:r>
            <a:r>
              <a:rPr lang="en-US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rendah</a:t>
            </a:r>
            <a:r>
              <a:rPr lang="en-US" altLang="en-US" sz="2000" dirty="0"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 err="1">
                <a:cs typeface="Times New Roman" panose="02020603050405020304" pitchFamily="18" charset="0"/>
              </a:rPr>
              <a:t>Perhitungan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selanjutnya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mengikuti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prosedur</a:t>
            </a:r>
            <a:r>
              <a:rPr lang="en-US" altLang="en-US" sz="2000" dirty="0">
                <a:cs typeface="Times New Roman" panose="02020603050405020304" pitchFamily="18" charset="0"/>
              </a:rPr>
              <a:t> Bayes.</a:t>
            </a:r>
          </a:p>
        </p:txBody>
      </p:sp>
    </p:spTree>
    <p:extLst>
      <p:ext uri="{BB962C8B-B14F-4D97-AF65-F5344CB8AC3E}">
        <p14:creationId xmlns:p14="http://schemas.microsoft.com/office/powerpoint/2010/main" val="164445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3E2E-C3ED-4FEA-A8F0-BA45B3D4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D699-BCE2-44E0-99C7-3EEF509C1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BECDA8A-403C-4AEE-BF93-50FCB9663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1" y="1576387"/>
            <a:ext cx="7948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err="1">
                <a:cs typeface="Times New Roman" panose="02020603050405020304" pitchFamily="18" charset="0"/>
              </a:rPr>
              <a:t>Tabel</a:t>
            </a:r>
            <a:r>
              <a:rPr lang="en-US" altLang="en-US" sz="2000" dirty="0">
                <a:cs typeface="Times New Roman" panose="02020603050405020304" pitchFamily="18" charset="0"/>
              </a:rPr>
              <a:t>: </a:t>
            </a:r>
            <a:r>
              <a:rPr lang="en-US" altLang="en-US" sz="2000" dirty="0" err="1">
                <a:cs typeface="Times New Roman" panose="02020603050405020304" pitchFamily="18" charset="0"/>
              </a:rPr>
              <a:t>Matrik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hasil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transformasi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melalui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teknik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perbandingan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indeks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kinerja</a:t>
            </a:r>
            <a:r>
              <a:rPr lang="en-US" altLang="en-US" sz="2000" dirty="0"/>
              <a:t> </a:t>
            </a: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148F0744-E042-44D3-9EEA-4CEBFEF926D2}"/>
              </a:ext>
            </a:extLst>
          </p:cNvPr>
          <p:cNvGraphicFramePr>
            <a:graphicFrameLocks noGrp="1"/>
          </p:cNvGraphicFramePr>
          <p:nvPr/>
        </p:nvGraphicFramePr>
        <p:xfrm>
          <a:off x="2160589" y="2513012"/>
          <a:ext cx="7526337" cy="2797176"/>
        </p:xfrm>
        <a:graphic>
          <a:graphicData uri="http://schemas.openxmlformats.org/drawingml/2006/table">
            <a:tbl>
              <a:tblPr/>
              <a:tblGrid>
                <a:gridCol w="253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8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Kriteria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Peringkat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B/C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PBP (Thn)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Software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Internet Provider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104,5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66.7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91,8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Producton 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125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109,1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111,1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Bobot Kriteria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0,3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0,4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0,3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Box 48">
            <a:extLst>
              <a:ext uri="{FF2B5EF4-FFF2-40B4-BE49-F238E27FC236}">
                <a16:creationId xmlns:a16="http://schemas.microsoft.com/office/drawing/2014/main" id="{EA6851D1-2856-4DCB-98F8-8E28EE39B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5386387"/>
            <a:ext cx="8159750" cy="4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en-US" sz="2000">
                <a:cs typeface="Times New Roman" panose="02020603050405020304" pitchFamily="18" charset="0"/>
              </a:rPr>
              <a:t>Dengan demikian alternatif 3 yaitu Production House peringkat 1.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44220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ABD3-D660-4091-9F44-65A8215D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ahoma" panose="020B0604030504040204" pitchFamily="34" charset="0"/>
                <a:cs typeface="Times New Roman" panose="02020603050405020304" pitchFamily="18" charset="0"/>
              </a:rPr>
              <a:t>LATIHAN</a:t>
            </a:r>
            <a:endParaRPr lang="en-ID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5F59D-4A24-42A2-B80E-E954B1D94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EA3383A-B794-4567-8F8B-1D5806F4F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1601035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Tabel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Matrik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Awal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Menentukan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Kriteria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Mahasiswa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Terbaik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melalui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teknik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perbandingan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indeks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kinerja</a:t>
            </a:r>
            <a:r>
              <a:rPr lang="en-US" altLang="en-US" sz="1600" dirty="0">
                <a:latin typeface="Tahoma" panose="020B0604030504040204" pitchFamily="34" charset="0"/>
              </a:rPr>
              <a:t> CPI</a:t>
            </a:r>
          </a:p>
        </p:txBody>
      </p:sp>
      <p:graphicFrame>
        <p:nvGraphicFramePr>
          <p:cNvPr id="8" name="Group 73">
            <a:extLst>
              <a:ext uri="{FF2B5EF4-FFF2-40B4-BE49-F238E27FC236}">
                <a16:creationId xmlns:a16="http://schemas.microsoft.com/office/drawing/2014/main" id="{3B74B98A-273C-4CF1-88D3-55B5855B3C26}"/>
              </a:ext>
            </a:extLst>
          </p:cNvPr>
          <p:cNvGraphicFramePr>
            <a:graphicFrameLocks noGrp="1"/>
          </p:cNvGraphicFramePr>
          <p:nvPr/>
        </p:nvGraphicFramePr>
        <p:xfrm>
          <a:off x="2247900" y="2506053"/>
          <a:ext cx="7526338" cy="2976633"/>
        </p:xfrm>
        <a:graphic>
          <a:graphicData uri="http://schemas.openxmlformats.org/drawingml/2006/table">
            <a:tbl>
              <a:tblPr/>
              <a:tblGrid>
                <a:gridCol w="2532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7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Alternatif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Kriteria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Nilai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Alternatif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Peringkat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IPK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Masa Studi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(Tahun)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Nilai TA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Mahasiswa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3,75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 Mahasiswa B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3,74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3,5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 Mahasiswa C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3,80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Bobot Kriteria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0,3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Box 48">
            <a:extLst>
              <a:ext uri="{FF2B5EF4-FFF2-40B4-BE49-F238E27FC236}">
                <a16:creationId xmlns:a16="http://schemas.microsoft.com/office/drawing/2014/main" id="{B48D3263-A464-45A8-85A3-6462BD9D8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5554053"/>
            <a:ext cx="8159750" cy="120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Diminta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: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Hitung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Nilai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Alternatif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menggunakan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Metode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CPI dan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tentukan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Peringkat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Mahasiswa</a:t>
            </a:r>
            <a:r>
              <a:rPr lang="en-US" altLang="en-US" sz="16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  <a:cs typeface="Times New Roman" panose="02020603050405020304" pitchFamily="18" charset="0"/>
              </a:rPr>
              <a:t>tersebut</a:t>
            </a:r>
            <a:endParaRPr lang="en-US" alt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endParaRPr lang="en-US" altLang="en-US" sz="16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1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426B-A902-4175-96E4-D55EE58F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ahoma" panose="020B0604030504040204" pitchFamily="34" charset="0"/>
                <a:cs typeface="Times New Roman" panose="02020603050405020304" pitchFamily="18" charset="0"/>
              </a:rPr>
              <a:t>LATIHAN</a:t>
            </a:r>
            <a:endParaRPr lang="en-ID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797F9-97FF-423A-9E55-10C1CA958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A66E413D-7FE6-446C-8FED-A846288E7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440001"/>
            <a:ext cx="815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Tabel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Matrik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Awal </a:t>
            </a: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Menentukan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Mahasiswa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Terbaik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melalui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teknik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perbandingan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indeks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kinerja</a:t>
            </a:r>
            <a:r>
              <a:rPr lang="en-US" altLang="en-US" sz="2000" dirty="0">
                <a:latin typeface="Tahoma" panose="020B0604030504040204" pitchFamily="34" charset="0"/>
              </a:rPr>
              <a:t> CPI</a:t>
            </a: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1C61A4A4-C124-4C18-AAD3-700914B5704E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286001"/>
          <a:ext cx="7526338" cy="2976633"/>
        </p:xfrm>
        <a:graphic>
          <a:graphicData uri="http://schemas.openxmlformats.org/drawingml/2006/table">
            <a:tbl>
              <a:tblPr/>
              <a:tblGrid>
                <a:gridCol w="2532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7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Alternatif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Kriteria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Nilai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Alternatif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Peringkat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IPK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Masa Studi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(Tahun)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Nilai TA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 Mahasiswa 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 Mahasiswa B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 Mahasiswa C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Bobot Kriteria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0,3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0,2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Box 60">
            <a:extLst>
              <a:ext uri="{FF2B5EF4-FFF2-40B4-BE49-F238E27FC236}">
                <a16:creationId xmlns:a16="http://schemas.microsoft.com/office/drawing/2014/main" id="{F01A1A07-3817-4F68-8BA7-27B4BDBAD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815975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Diminta : Hitung Nilai Alternatif menggunakan Metode CPI dan tentukan Peringkat dari Mahasiswa tersebut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endParaRPr lang="en-US" altLang="en-US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A545-AE40-4A45-9EB8-4937E6EE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Times New Roman" panose="02020603050405020304" pitchFamily="18" charset="0"/>
              </a:rPr>
              <a:t>Pemilihan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Metode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1FD5-910D-45FD-B804-896709327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00BE7-F8BC-418E-B638-B3B88AEE0B0F}"/>
              </a:ext>
            </a:extLst>
          </p:cNvPr>
          <p:cNvSpPr txBox="1"/>
          <p:nvPr/>
        </p:nvSpPr>
        <p:spPr>
          <a:xfrm>
            <a:off x="2228850" y="1924050"/>
            <a:ext cx="7010400" cy="222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6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CPI</a:t>
            </a:r>
            <a:r>
              <a:rPr lang="en-US" dirty="0">
                <a:solidFill>
                  <a:srgbClr val="330099"/>
                </a:solidFill>
                <a:sym typeface="Wingdings" pitchFamily="2" charset="2"/>
              </a:rPr>
              <a:t> </a:t>
            </a:r>
          </a:p>
          <a:p>
            <a:pPr marL="400050" indent="-400050">
              <a:lnSpc>
                <a:spcPct val="16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dirty="0" err="1">
                <a:cs typeface="Times New Roman" pitchFamily="18" charset="0"/>
              </a:rPr>
              <a:t>Penilaian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seragam</a:t>
            </a:r>
            <a:r>
              <a:rPr lang="en-US" dirty="0">
                <a:cs typeface="Times New Roman" pitchFamily="18" charset="0"/>
              </a:rPr>
              <a:t> -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 Bayes 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atau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MPE </a:t>
            </a:r>
            <a:r>
              <a:rPr lang="en-US" dirty="0"/>
              <a:t> </a:t>
            </a:r>
          </a:p>
          <a:p>
            <a:pPr marL="400050" indent="-400050">
              <a:lnSpc>
                <a:spcPct val="16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dirty="0" err="1">
                <a:cs typeface="Times New Roman" pitchFamily="18" charset="0"/>
                <a:sym typeface="Wingdings" pitchFamily="2" charset="2"/>
              </a:rPr>
              <a:t>Apabila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skala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penilaian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ordinal - MPE</a:t>
            </a:r>
          </a:p>
          <a:p>
            <a:pPr marL="400050" indent="-400050">
              <a:lnSpc>
                <a:spcPct val="16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dirty="0" err="1">
                <a:cs typeface="Times New Roman" pitchFamily="18" charset="0"/>
                <a:sym typeface="Wingdings" pitchFamily="2" charset="2"/>
              </a:rPr>
              <a:t>Apabil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nilai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alternatif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adalah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terukur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nyata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- Bayes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9843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D00C-63C9-4B49-BCE8-B004EB1A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latihan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21B0D2-7926-4AB1-8F43-F41EF59C0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644" y="1576388"/>
            <a:ext cx="6860713" cy="4495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403C-2C1D-4404-B7E9-211F58633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4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46E0-9F71-4628-86C1-FB6164FD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68F061-5496-439E-A9D3-6E3373CD3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833" y="1576388"/>
            <a:ext cx="6768334" cy="4495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2873B-DDAE-4857-9F13-42E33BC8D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0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814B-48AC-46B5-BE73-C2DC8903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469641-B1C0-4AED-BB8F-D846C83C6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2185728"/>
            <a:ext cx="7886700" cy="32771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4EFE-3FC7-4FAE-9116-E218FBA10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8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475" y="349251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6" name="Content Placeholder 3" descr="thankyou.jpg">
            <a:extLst>
              <a:ext uri="{FF2B5EF4-FFF2-40B4-BE49-F238E27FC236}">
                <a16:creationId xmlns:a16="http://schemas.microsoft.com/office/drawing/2014/main" id="{D30C0D55-6905-414A-9C33-BD0F5AC324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341544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5640-8F83-4EF8-9701-92BACABD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METODE PERBANDINGAN EKSPONENSIAL (MPE)</a:t>
            </a:r>
            <a:endParaRPr lang="en-ID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FE301-D13A-4BDD-AD5E-0ED19864B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263CA16-0247-4173-BBAE-B83A3BF59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1562101"/>
            <a:ext cx="82296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Merupakan salah satu metode untuk menentukan urutan prioritas alternatif keputusan dengan kriteria jamak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Teknik ini cocok untuk penilaian dengan skala ordinal’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Hasil MPE akan lebih kontras dari pada hasil Bayes. </a:t>
            </a:r>
            <a:endParaRPr lang="en-US" altLang="en-US" sz="20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B5C54F2-B6F5-477E-ACB8-59940C948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6" y="3810000"/>
            <a:ext cx="323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b="1">
                <a:cs typeface="Times New Roman" panose="02020603050405020304" pitchFamily="18" charset="0"/>
              </a:rPr>
              <a:t>Prosedur MPE</a:t>
            </a:r>
            <a:r>
              <a:rPr lang="en-US" altLang="en-US" sz="2400"/>
              <a:t> 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821C3614-A88D-475B-BD8E-96A57CA6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6" y="4286251"/>
            <a:ext cx="7561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Formulasi perhitungan skor untuk setiap alternatif dalam metoda perbandingan eksponensial adalah:</a:t>
            </a:r>
            <a:r>
              <a:rPr lang="en-US" altLang="en-US" sz="2000"/>
              <a:t> 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4BF8F6D8-1D81-4F39-9CD5-36B667EE4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6" y="5334000"/>
            <a:ext cx="414972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10800" rIns="18000" bIns="10800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000">
                <a:latin typeface="Times New Roman" panose="02020603050405020304" pitchFamily="18" charset="0"/>
              </a:rPr>
              <a:t> 		m</a:t>
            </a:r>
          </a:p>
          <a:p>
            <a:pPr algn="just"/>
            <a:r>
              <a:rPr lang="en-US" altLang="en-US" sz="2000">
                <a:latin typeface="Times New Roman" panose="02020603050405020304" pitchFamily="18" charset="0"/>
              </a:rPr>
              <a:t>Total nilai (TN</a:t>
            </a:r>
            <a:r>
              <a:rPr lang="en-US" altLang="en-US" sz="2000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) =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en-US" sz="2000">
                <a:latin typeface="Times New Roman" panose="02020603050405020304" pitchFamily="18" charset="0"/>
              </a:rPr>
              <a:t> (RK </a:t>
            </a:r>
            <a:r>
              <a:rPr lang="en-US" altLang="en-US" sz="2000" baseline="-25000">
                <a:latin typeface="Times New Roman" panose="02020603050405020304" pitchFamily="18" charset="0"/>
              </a:rPr>
              <a:t>ij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aseline="30000">
                <a:latin typeface="Times New Roman" panose="02020603050405020304" pitchFamily="18" charset="0"/>
              </a:rPr>
              <a:t>TKK j</a:t>
            </a:r>
          </a:p>
          <a:p>
            <a:pPr algn="just"/>
            <a:r>
              <a:rPr lang="en-US" altLang="en-US" sz="2000" baseline="30000">
                <a:latin typeface="Times New Roman" panose="02020603050405020304" pitchFamily="18" charset="0"/>
              </a:rPr>
              <a:t>		 j=1</a:t>
            </a:r>
          </a:p>
          <a:p>
            <a:endParaRPr lang="en-US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8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807B-B990-41E4-BB87-76628CE5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27975-06D0-40E4-B997-DF18027A1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A2C96470-4570-410C-8CCC-187ED05E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548864"/>
            <a:ext cx="26717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1600" dirty="0" err="1">
                <a:cs typeface="Times New Roman" panose="02020603050405020304" pitchFamily="18" charset="0"/>
              </a:rPr>
              <a:t>dengan</a:t>
            </a:r>
            <a:r>
              <a:rPr lang="en-US" altLang="en-US" sz="1600" dirty="0">
                <a:cs typeface="Times New Roman" panose="02020603050405020304" pitchFamily="18" charset="0"/>
              </a:rPr>
              <a:t> :</a:t>
            </a:r>
            <a:endParaRPr lang="en-US" altLang="en-US" sz="16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87F8CFA-AA71-4016-B216-280F734C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89" y="2060039"/>
            <a:ext cx="808831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1600">
                <a:cs typeface="Times New Roman" panose="02020603050405020304" pitchFamily="18" charset="0"/>
              </a:rPr>
              <a:t>TN</a:t>
            </a:r>
            <a:r>
              <a:rPr lang="en-US" altLang="en-US" sz="1600" baseline="-30000">
                <a:cs typeface="Times New Roman" panose="02020603050405020304" pitchFamily="18" charset="0"/>
              </a:rPr>
              <a:t>i	</a:t>
            </a:r>
            <a:r>
              <a:rPr lang="en-US" altLang="en-US" sz="1600">
                <a:cs typeface="Times New Roman" panose="02020603050405020304" pitchFamily="18" charset="0"/>
              </a:rPr>
              <a:t>= Total nilai alternatif ke -i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1600">
                <a:cs typeface="Times New Roman" panose="02020603050405020304" pitchFamily="18" charset="0"/>
              </a:rPr>
              <a:t>RK </a:t>
            </a:r>
            <a:r>
              <a:rPr lang="en-US" altLang="en-US" sz="1600" baseline="-30000">
                <a:cs typeface="Times New Roman" panose="02020603050405020304" pitchFamily="18" charset="0"/>
              </a:rPr>
              <a:t>ij</a:t>
            </a:r>
            <a:r>
              <a:rPr lang="en-US" altLang="en-US" sz="1600">
                <a:cs typeface="Times New Roman" panose="02020603050405020304" pitchFamily="18" charset="0"/>
              </a:rPr>
              <a:t> 	= derajat kepentingan relatif kriteria ke-j pada pilihan keputusan i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1600">
                <a:cs typeface="Times New Roman" panose="02020603050405020304" pitchFamily="18" charset="0"/>
              </a:rPr>
              <a:t>TKK </a:t>
            </a:r>
            <a:r>
              <a:rPr lang="en-US" altLang="en-US" sz="1600" baseline="-30000">
                <a:cs typeface="Times New Roman" panose="02020603050405020304" pitchFamily="18" charset="0"/>
              </a:rPr>
              <a:t>j</a:t>
            </a:r>
            <a:r>
              <a:rPr lang="en-US" altLang="en-US" sz="1600">
                <a:cs typeface="Times New Roman" panose="02020603050405020304" pitchFamily="18" charset="0"/>
              </a:rPr>
              <a:t>	= derajat kepentingan kritera keputusan ke-j; TKK</a:t>
            </a:r>
            <a:r>
              <a:rPr lang="en-US" altLang="en-US" sz="1600" baseline="-30000">
                <a:cs typeface="Times New Roman" panose="02020603050405020304" pitchFamily="18" charset="0"/>
              </a:rPr>
              <a:t>j</a:t>
            </a:r>
            <a:r>
              <a:rPr lang="en-US" altLang="en-US" sz="1600">
                <a:cs typeface="Times New Roman" panose="02020603050405020304" pitchFamily="18" charset="0"/>
              </a:rPr>
              <a:t> &gt; 0; bulat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1600">
                <a:cs typeface="Times New Roman" panose="02020603050405020304" pitchFamily="18" charset="0"/>
              </a:rPr>
              <a:t>n	= jumlah pilihan keputusan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1600">
                <a:cs typeface="Times New Roman" panose="02020603050405020304" pitchFamily="18" charset="0"/>
              </a:rPr>
              <a:t>m	= jumlah kriteria keputusan</a:t>
            </a:r>
            <a:endParaRPr lang="en-US" altLang="en-US" sz="16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C041BB8E-0C3E-45BE-9CFE-DADA4DE34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4673065"/>
            <a:ext cx="8088312" cy="13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Penentuan tingkat kepentingan kriteria dilakukan dengan cara wawancara dengan pakar atau melalui kesepakatan curah pendapat.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Penentuan skor alternatif pada kriteria tertentu dilakukan dengan memberi nilai setiap alternatif berdasarkan nilai kriterianya</a:t>
            </a:r>
            <a:r>
              <a:rPr lang="en-US" alt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7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815B-B6A6-4A9B-B886-84BD353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 err="1">
                <a:cs typeface="Times New Roman" panose="02020603050405020304" pitchFamily="18" charset="0"/>
              </a:rPr>
              <a:t>Keuntungan</a:t>
            </a:r>
            <a:r>
              <a:rPr lang="en-US" altLang="en-US" sz="4000" b="1" dirty="0">
                <a:cs typeface="Times New Roman" panose="02020603050405020304" pitchFamily="18" charset="0"/>
              </a:rPr>
              <a:t> </a:t>
            </a:r>
            <a:r>
              <a:rPr lang="en-US" altLang="en-US" sz="4000" b="1" dirty="0" err="1">
                <a:cs typeface="Times New Roman" panose="02020603050405020304" pitchFamily="18" charset="0"/>
              </a:rPr>
              <a:t>Metode</a:t>
            </a:r>
            <a:r>
              <a:rPr lang="en-US" altLang="en-US" sz="4000" b="1" dirty="0">
                <a:cs typeface="Times New Roman" panose="02020603050405020304" pitchFamily="18" charset="0"/>
              </a:rPr>
              <a:t> MPE</a:t>
            </a:r>
            <a:r>
              <a:rPr lang="en-US" altLang="en-US" sz="4000" dirty="0"/>
              <a:t> 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B081C-EB09-4576-863D-4A9FCF116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B9A4C97-5CB6-479E-B1DE-059D569C1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959418"/>
            <a:ext cx="7667625" cy="8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 err="1">
                <a:cs typeface="Times New Roman" panose="02020603050405020304" pitchFamily="18" charset="0"/>
              </a:rPr>
              <a:t>Mengurangi</a:t>
            </a:r>
            <a:r>
              <a:rPr lang="en-US" altLang="en-US" dirty="0">
                <a:cs typeface="Times New Roman" panose="02020603050405020304" pitchFamily="18" charset="0"/>
              </a:rPr>
              <a:t> bias yang </a:t>
            </a:r>
            <a:r>
              <a:rPr lang="en-US" altLang="en-US" dirty="0" err="1">
                <a:cs typeface="Times New Roman" panose="02020603050405020304" pitchFamily="18" charset="0"/>
              </a:rPr>
              <a:t>mungkin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terjadi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analisa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Nilai </a:t>
            </a:r>
            <a:r>
              <a:rPr lang="en-US" altLang="en-US" dirty="0" err="1">
                <a:cs typeface="Times New Roman" panose="02020603050405020304" pitchFamily="18" charset="0"/>
              </a:rPr>
              <a:t>skor</a:t>
            </a:r>
            <a:r>
              <a:rPr lang="en-US" altLang="en-US" dirty="0"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cs typeface="Times New Roman" panose="02020603050405020304" pitchFamily="18" charset="0"/>
              </a:rPr>
              <a:t>menggambarkan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urutan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prioritas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menjadi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besar</a:t>
            </a:r>
            <a:r>
              <a:rPr lang="en-US" altLang="en-US" dirty="0"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cs typeface="Times New Roman" panose="02020603050405020304" pitchFamily="18" charset="0"/>
              </a:rPr>
              <a:t>fungsi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eksponensial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  <a:r>
              <a:rPr lang="en-US" altLang="en-US" dirty="0" err="1">
                <a:cs typeface="Times New Roman" panose="02020603050405020304" pitchFamily="18" charset="0"/>
              </a:rPr>
              <a:t>ini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mengakibatkan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urutan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prioritas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alternatif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keputusan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lebih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nyata</a:t>
            </a:r>
            <a:r>
              <a:rPr lang="en-US" altLang="en-US" dirty="0"/>
              <a:t>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10BD201-1EB0-4572-A463-4077DD66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3202849"/>
            <a:ext cx="4360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 err="1">
                <a:cs typeface="Times New Roman" panose="02020603050405020304" pitchFamily="18" charset="0"/>
              </a:rPr>
              <a:t>Contoh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Aplikasi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cs typeface="Times New Roman" panose="02020603050405020304" pitchFamily="18" charset="0"/>
              </a:rPr>
              <a:t>Metode</a:t>
            </a:r>
            <a:r>
              <a:rPr lang="en-US" altLang="en-US" b="1" dirty="0">
                <a:cs typeface="Times New Roman" panose="02020603050405020304" pitchFamily="18" charset="0"/>
              </a:rPr>
              <a:t> MPE</a:t>
            </a:r>
            <a:r>
              <a:rPr lang="en-US" altLang="en-US" dirty="0"/>
              <a:t> 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74FDC13-2CB4-4FA2-BD8D-8D00C9C71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1" y="3858706"/>
            <a:ext cx="7667625" cy="111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 err="1">
                <a:cs typeface="Times New Roman" panose="02020603050405020304" pitchFamily="18" charset="0"/>
              </a:rPr>
              <a:t>Penilaian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terhadap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tiga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alternatif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calon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pemimpin</a:t>
            </a:r>
            <a:r>
              <a:rPr lang="en-US" altLang="en-US" dirty="0">
                <a:cs typeface="Times New Roman" panose="02020603050405020304" pitchFamily="18" charset="0"/>
              </a:rPr>
              <a:t> divisi ICT (</a:t>
            </a:r>
            <a:r>
              <a:rPr lang="en-US" altLang="en-US" dirty="0" err="1">
                <a:cs typeface="Times New Roman" panose="02020603050405020304" pitchFamily="18" charset="0"/>
              </a:rPr>
              <a:t>Pergiwa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Bratasena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Kresna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 err="1">
                <a:cs typeface="Times New Roman" panose="02020603050405020304" pitchFamily="18" charset="0"/>
              </a:rPr>
              <a:t>Kriteria</a:t>
            </a:r>
            <a:r>
              <a:rPr lang="en-US" altLang="en-US" dirty="0"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cs typeface="Times New Roman" panose="02020603050405020304" pitchFamily="18" charset="0"/>
              </a:rPr>
              <a:t>dipertimbangkan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cs typeface="Times New Roman" panose="02020603050405020304" pitchFamily="18" charset="0"/>
              </a:rPr>
              <a:t>Kecakapan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Kepemimpinan</a:t>
            </a:r>
            <a:r>
              <a:rPr lang="en-US" altLang="en-US" dirty="0">
                <a:cs typeface="Times New Roman" panose="02020603050405020304" pitchFamily="18" charset="0"/>
              </a:rPr>
              <a:t> dan </a:t>
            </a:r>
            <a:r>
              <a:rPr lang="en-US" altLang="en-US" dirty="0" err="1">
                <a:cs typeface="Times New Roman" panose="02020603050405020304" pitchFamily="18" charset="0"/>
              </a:rPr>
              <a:t>Kejujuran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 err="1">
                <a:cs typeface="Times New Roman" panose="02020603050405020304" pitchFamily="18" charset="0"/>
              </a:rPr>
              <a:t>Penilaian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alternatif</a:t>
            </a:r>
            <a:r>
              <a:rPr lang="en-US" altLang="en-US" dirty="0">
                <a:cs typeface="Times New Roman" panose="02020603050405020304" pitchFamily="18" charset="0"/>
              </a:rPr>
              <a:t> pada </a:t>
            </a:r>
            <a:r>
              <a:rPr lang="en-US" altLang="en-US" dirty="0" err="1">
                <a:cs typeface="Times New Roman" panose="02020603050405020304" pitchFamily="18" charset="0"/>
              </a:rPr>
              <a:t>setiap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kriteria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menggunakan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skala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penilaian</a:t>
            </a:r>
            <a:r>
              <a:rPr lang="en-US" altLang="en-US" dirty="0">
                <a:cs typeface="Times New Roman" panose="02020603050405020304" pitchFamily="18" charset="0"/>
              </a:rPr>
              <a:t> 1-9 </a:t>
            </a:r>
          </a:p>
        </p:txBody>
      </p:sp>
    </p:spTree>
    <p:extLst>
      <p:ext uri="{BB962C8B-B14F-4D97-AF65-F5344CB8AC3E}">
        <p14:creationId xmlns:p14="http://schemas.microsoft.com/office/powerpoint/2010/main" val="104519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75AB-9E91-45DA-BEC5-8DB68E21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>
                <a:cs typeface="Times New Roman" panose="02020603050405020304" pitchFamily="18" charset="0"/>
              </a:rPr>
              <a:t>Tabel</a:t>
            </a:r>
            <a:r>
              <a:rPr lang="en-US" altLang="en-US" sz="2800" dirty="0">
                <a:cs typeface="Times New Roman" panose="02020603050405020304" pitchFamily="18" charset="0"/>
              </a:rPr>
              <a:t>: </a:t>
            </a:r>
            <a:r>
              <a:rPr lang="en-US" altLang="en-US" sz="2800" dirty="0" err="1">
                <a:cs typeface="Times New Roman" panose="02020603050405020304" pitchFamily="18" charset="0"/>
              </a:rPr>
              <a:t>Matrik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keputusan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pemilihan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pemimpin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dengan</a:t>
            </a:r>
            <a:r>
              <a:rPr lang="en-US" altLang="en-US" sz="2800" dirty="0">
                <a:cs typeface="Times New Roman" panose="02020603050405020304" pitchFamily="18" charset="0"/>
              </a:rPr>
              <a:t> MPE</a:t>
            </a:r>
            <a:br>
              <a:rPr lang="en-US" altLang="en-US" sz="4000" dirty="0"/>
            </a:b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6DDFD-6B30-43CC-AE8B-D4B6C4457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A040275B-339F-44AE-9608-436C5E608046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447800"/>
          <a:ext cx="7456488" cy="2755900"/>
        </p:xfrm>
        <a:graphic>
          <a:graphicData uri="http://schemas.openxmlformats.org/drawingml/2006/table">
            <a:tbl>
              <a:tblPr/>
              <a:tblGrid>
                <a:gridCol w="203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Alternatif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Kriteria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Alternatif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Peringkat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Kecakapan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Kepemimpinan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Kejujuran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Pergiwa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Bratasena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Kresna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5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Tk. Kepentingan  Kriteria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48">
            <a:extLst>
              <a:ext uri="{FF2B5EF4-FFF2-40B4-BE49-F238E27FC236}">
                <a16:creationId xmlns:a16="http://schemas.microsoft.com/office/drawing/2014/main" id="{14465C10-012A-4461-9BF9-7D2F64DA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4419600"/>
            <a:ext cx="7596188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Nilai (Pergiwa) = 4 **(3) + 4**(4) + 3**(3) = ?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Nilai alternatif 1,2, dan 3 adalah?  sehingga didapat alternatif yang terurut dari yang terbaik adalah alternatif?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889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4DC6-A054-405E-871C-C6BA60AD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>
                <a:cs typeface="Times New Roman" panose="02020603050405020304" pitchFamily="18" charset="0"/>
              </a:rPr>
              <a:t>Tabel</a:t>
            </a:r>
            <a:r>
              <a:rPr lang="en-US" altLang="en-US" sz="2800" dirty="0">
                <a:cs typeface="Times New Roman" panose="02020603050405020304" pitchFamily="18" charset="0"/>
              </a:rPr>
              <a:t>: </a:t>
            </a:r>
            <a:r>
              <a:rPr lang="en-US" altLang="en-US" sz="2800" dirty="0" err="1">
                <a:cs typeface="Times New Roman" panose="02020603050405020304" pitchFamily="18" charset="0"/>
              </a:rPr>
              <a:t>Matrik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keputusan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pemilihan</a:t>
            </a:r>
            <a:r>
              <a:rPr lang="en-US" altLang="en-US" sz="2800" dirty="0">
                <a:cs typeface="Times New Roman" panose="02020603050405020304" pitchFamily="18" charset="0"/>
              </a:rPr>
              <a:t> Hardware </a:t>
            </a:r>
            <a:r>
              <a:rPr lang="en-US" altLang="en-US" sz="2800" dirty="0" err="1">
                <a:cs typeface="Times New Roman" panose="02020603050405020304" pitchFamily="18" charset="0"/>
              </a:rPr>
              <a:t>Komputer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dengan</a:t>
            </a:r>
            <a:r>
              <a:rPr lang="en-US" altLang="en-US" sz="2800" dirty="0">
                <a:cs typeface="Times New Roman" panose="02020603050405020304" pitchFamily="18" charset="0"/>
              </a:rPr>
              <a:t> MPE</a:t>
            </a:r>
            <a:br>
              <a:rPr lang="en-US" altLang="en-US" sz="4000" dirty="0"/>
            </a:b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42A21-CFE1-47D8-87DA-AA5562235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12A9F3DF-143B-4725-98CF-6A364FBD7701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447800"/>
          <a:ext cx="7848600" cy="2786062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Alternatif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Kriteria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Peringkat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TEKNOLOGI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RELIABILITY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HARGA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CYRIX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8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Tk. Kepentingan  Kriteria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48">
            <a:extLst>
              <a:ext uri="{FF2B5EF4-FFF2-40B4-BE49-F238E27FC236}">
                <a16:creationId xmlns:a16="http://schemas.microsoft.com/office/drawing/2014/main" id="{EF1C5D6E-1674-4C53-9A86-770C4B84A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4419600"/>
            <a:ext cx="75961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en-US" sz="2000">
                <a:cs typeface="Times New Roman" panose="02020603050405020304" pitchFamily="18" charset="0"/>
              </a:rPr>
              <a:t>Diminta :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Hitung Nilai Alternatif dari dari masing – masing Kriteria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03014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7A27-64D9-468F-9693-FBDA017E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METODE </a:t>
            </a:r>
            <a:br>
              <a:rPr lang="en-US" sz="2800" dirty="0"/>
            </a:br>
            <a:r>
              <a:rPr lang="en-US" sz="2800" dirty="0"/>
              <a:t>COMPOSIT PERFORMANCE INDEX (CPI)</a:t>
            </a:r>
            <a:endParaRPr lang="en-ID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157F2-8FA3-49DD-8057-E01AF187E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7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84E5-012A-46CD-83D2-F76ED203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cs typeface="Times New Roman" panose="02020603050405020304" pitchFamily="18" charset="0"/>
              </a:rPr>
              <a:t>COMPOSIT PERFORMANCE INDEX (CPI)</a:t>
            </a:r>
            <a:endParaRPr lang="en-ID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115E7-832B-45C1-8AB0-A7F06E443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0226C7E-43CF-47CF-8A00-5DFD0D17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1782764"/>
            <a:ext cx="78787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>
                <a:cs typeface="Times New Roman" panose="02020603050405020304" pitchFamily="18" charset="0"/>
              </a:rPr>
              <a:t>Merupakan indeks gabungan (Composite Index) yang dapat digunakan untuk menentukan penilaian atau peringkat dari berbagai alternatif (i) berdasarkan beberapa kriteria (j).</a:t>
            </a:r>
            <a:r>
              <a:rPr lang="en-US" altLang="en-US" sz="2000"/>
              <a:t>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A1CF243-15F4-49C3-A118-C3F5985D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9" y="3257550"/>
            <a:ext cx="5064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cs typeface="Times New Roman" panose="02020603050405020304" pitchFamily="18" charset="0"/>
              </a:rPr>
              <a:t>Formula yang digunakan dalam teknik CPI :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802CA0E-4C8B-40B4-9DA4-3CAC1FAC2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867150"/>
            <a:ext cx="4291012" cy="1828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000"/>
              <a:t>A</a:t>
            </a:r>
            <a:r>
              <a:rPr lang="en-US" altLang="en-US" sz="2000" baseline="-25000"/>
              <a:t>ij	</a:t>
            </a:r>
            <a:r>
              <a:rPr lang="en-US" altLang="en-US" sz="2000"/>
              <a:t>=  X</a:t>
            </a:r>
            <a:r>
              <a:rPr lang="en-US" altLang="en-US" sz="2000" baseline="-25000"/>
              <a:t>ij </a:t>
            </a:r>
            <a:r>
              <a:rPr lang="en-US" altLang="en-US" sz="2000"/>
              <a:t>(min) x 100 / X</a:t>
            </a:r>
            <a:r>
              <a:rPr lang="en-US" altLang="en-US" sz="2000" baseline="-25000"/>
              <a:t>ij</a:t>
            </a:r>
            <a:r>
              <a:rPr lang="en-US" altLang="en-US" sz="2000"/>
              <a:t> (min)</a:t>
            </a:r>
          </a:p>
          <a:p>
            <a:pPr algn="just"/>
            <a:r>
              <a:rPr lang="en-US" altLang="en-US" sz="2000"/>
              <a:t>A</a:t>
            </a:r>
            <a:r>
              <a:rPr lang="en-US" altLang="en-US" sz="2000" baseline="-25000"/>
              <a:t>(i + 1.j)	</a:t>
            </a:r>
            <a:r>
              <a:rPr lang="en-US" altLang="en-US" sz="2000"/>
              <a:t>=  (X</a:t>
            </a:r>
            <a:r>
              <a:rPr lang="en-US" altLang="en-US" sz="2000" baseline="-25000"/>
              <a:t>(I + 1.j)</a:t>
            </a:r>
            <a:r>
              <a:rPr lang="en-US" altLang="en-US" sz="2000"/>
              <a:t> )/ X</a:t>
            </a:r>
            <a:r>
              <a:rPr lang="en-US" altLang="en-US" sz="2000" baseline="-25000"/>
              <a:t>ij</a:t>
            </a:r>
            <a:r>
              <a:rPr lang="en-US" altLang="en-US" sz="2000"/>
              <a:t> (min) x 100</a:t>
            </a:r>
          </a:p>
          <a:p>
            <a:pPr algn="just"/>
            <a:r>
              <a:rPr lang="en-US" altLang="en-US" sz="2000"/>
              <a:t>I</a:t>
            </a:r>
            <a:r>
              <a:rPr lang="en-US" altLang="en-US" sz="2000" baseline="-25000"/>
              <a:t>ij	</a:t>
            </a:r>
            <a:r>
              <a:rPr lang="en-US" altLang="en-US" sz="2000"/>
              <a:t>=  A</a:t>
            </a:r>
            <a:r>
              <a:rPr lang="en-US" altLang="en-US" sz="2000" baseline="-25000"/>
              <a:t>ij</a:t>
            </a:r>
            <a:r>
              <a:rPr lang="en-US" altLang="en-US" sz="2000"/>
              <a:t> x P</a:t>
            </a:r>
            <a:r>
              <a:rPr lang="en-US" altLang="en-US" sz="2000" baseline="-25000"/>
              <a:t>j</a:t>
            </a:r>
          </a:p>
          <a:p>
            <a:pPr algn="just"/>
            <a:r>
              <a:rPr lang="en-US" altLang="en-US" sz="2000" baseline="-25000"/>
              <a:t>        	       n</a:t>
            </a:r>
          </a:p>
          <a:p>
            <a:pPr algn="just"/>
            <a:r>
              <a:rPr lang="en-US" altLang="en-US" sz="2000"/>
              <a:t>I</a:t>
            </a:r>
            <a:r>
              <a:rPr lang="en-US" altLang="en-US" sz="2000" baseline="-25000"/>
              <a:t>i	</a:t>
            </a:r>
            <a:r>
              <a:rPr lang="en-US" altLang="en-US" sz="2000"/>
              <a:t>=  </a:t>
            </a:r>
            <a:r>
              <a:rPr lang="en-US" altLang="en-US" sz="2000">
                <a:sym typeface="Symbol" panose="05050102010706020507" pitchFamily="18" charset="2"/>
              </a:rPr>
              <a:t></a:t>
            </a:r>
            <a:r>
              <a:rPr lang="en-US" altLang="en-US" sz="2000"/>
              <a:t> (I</a:t>
            </a:r>
            <a:r>
              <a:rPr lang="en-US" altLang="en-US" sz="2000" baseline="-25000"/>
              <a:t>ij</a:t>
            </a:r>
            <a:r>
              <a:rPr lang="en-US" altLang="en-US" sz="2000"/>
              <a:t>)</a:t>
            </a:r>
          </a:p>
          <a:p>
            <a:pPr algn="just"/>
            <a:r>
              <a:rPr lang="en-US" altLang="en-US" sz="2000"/>
              <a:t>   	     </a:t>
            </a:r>
            <a:r>
              <a:rPr lang="en-US" altLang="en-US" sz="1600"/>
              <a:t>j</a:t>
            </a:r>
            <a:r>
              <a:rPr lang="en-US" altLang="en-US" sz="1600" baseline="-25000"/>
              <a:t> </a:t>
            </a:r>
            <a:r>
              <a:rPr lang="en-US" altLang="en-US" sz="2000" baseline="-25000"/>
              <a:t>=1</a:t>
            </a:r>
          </a:p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27351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0C31-348C-4B3E-A7C9-EA5BE388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3E9D5-E414-49D2-B452-635143A22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5D065CD-DE48-4230-B482-FF3F417F8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4" y="1410334"/>
            <a:ext cx="7754937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000" dirty="0" err="1">
                <a:cs typeface="Times New Roman" panose="02020603050405020304" pitchFamily="18" charset="0"/>
              </a:rPr>
              <a:t>Keterangan</a:t>
            </a:r>
            <a:r>
              <a:rPr lang="en-US" altLang="en-US" sz="2000" dirty="0"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000" dirty="0" err="1">
                <a:cs typeface="Times New Roman" panose="02020603050405020304" pitchFamily="18" charset="0"/>
              </a:rPr>
              <a:t>A</a:t>
            </a:r>
            <a:r>
              <a:rPr lang="en-US" altLang="en-US" sz="2000" baseline="-30000" dirty="0" err="1">
                <a:cs typeface="Times New Roman" panose="02020603050405020304" pitchFamily="18" charset="0"/>
              </a:rPr>
              <a:t>ij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		</a:t>
            </a:r>
            <a:r>
              <a:rPr lang="en-US" altLang="en-US" sz="2000" dirty="0">
                <a:cs typeface="Times New Roman" panose="02020603050405020304" pitchFamily="18" charset="0"/>
              </a:rPr>
              <a:t>= </a:t>
            </a:r>
            <a:r>
              <a:rPr lang="en-US" altLang="en-US" sz="2000" dirty="0" err="1">
                <a:cs typeface="Times New Roman" panose="02020603050405020304" pitchFamily="18" charset="0"/>
              </a:rPr>
              <a:t>nilai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alternatif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ke-i</a:t>
            </a:r>
            <a:r>
              <a:rPr lang="en-US" altLang="en-US" sz="2000" dirty="0">
                <a:cs typeface="Times New Roman" panose="02020603050405020304" pitchFamily="18" charset="0"/>
              </a:rPr>
              <a:t> pada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</a:t>
            </a:r>
            <a:r>
              <a:rPr lang="en-US" altLang="en-US" sz="2000" dirty="0">
                <a:cs typeface="Times New Roman" panose="02020603050405020304" pitchFamily="18" charset="0"/>
              </a:rPr>
              <a:t> – j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000" dirty="0" err="1">
                <a:cs typeface="Times New Roman" panose="02020603050405020304" pitchFamily="18" charset="0"/>
              </a:rPr>
              <a:t>X</a:t>
            </a:r>
            <a:r>
              <a:rPr lang="en-US" altLang="en-US" sz="2000" baseline="-30000" dirty="0" err="1">
                <a:cs typeface="Times New Roman" panose="02020603050405020304" pitchFamily="18" charset="0"/>
              </a:rPr>
              <a:t>ij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(min)		= </a:t>
            </a:r>
            <a:r>
              <a:rPr lang="en-US" altLang="en-US" sz="2000" dirty="0" err="1">
                <a:cs typeface="Times New Roman" panose="02020603050405020304" pitchFamily="18" charset="0"/>
              </a:rPr>
              <a:t>nilai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alternatif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ke-i</a:t>
            </a:r>
            <a:r>
              <a:rPr lang="en-US" altLang="en-US" sz="2000" dirty="0">
                <a:cs typeface="Times New Roman" panose="02020603050405020304" pitchFamily="18" charset="0"/>
              </a:rPr>
              <a:t> pada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awal</a:t>
            </a:r>
            <a:r>
              <a:rPr lang="en-US" altLang="en-US" sz="2000" dirty="0">
                <a:cs typeface="Times New Roman" panose="02020603050405020304" pitchFamily="18" charset="0"/>
              </a:rPr>
              <a:t> minimum </a:t>
            </a:r>
            <a:r>
              <a:rPr lang="en-US" altLang="en-US" sz="2000" dirty="0" err="1">
                <a:cs typeface="Times New Roman" panose="02020603050405020304" pitchFamily="18" charset="0"/>
              </a:rPr>
              <a:t>ke</a:t>
            </a:r>
            <a:r>
              <a:rPr lang="en-US" altLang="en-US" sz="2000" dirty="0">
                <a:cs typeface="Times New Roman" panose="02020603050405020304" pitchFamily="18" charset="0"/>
              </a:rPr>
              <a:t>-j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A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(</a:t>
            </a:r>
            <a:r>
              <a:rPr lang="en-US" altLang="en-US" sz="2000" baseline="-30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 + 1.j)</a:t>
            </a:r>
            <a:r>
              <a:rPr lang="en-US" altLang="en-US" sz="2000" dirty="0">
                <a:cs typeface="Times New Roman" panose="02020603050405020304" pitchFamily="18" charset="0"/>
              </a:rPr>
              <a:t>		= </a:t>
            </a:r>
            <a:r>
              <a:rPr lang="en-US" altLang="en-US" sz="2000" dirty="0" err="1">
                <a:cs typeface="Times New Roman" panose="02020603050405020304" pitchFamily="18" charset="0"/>
              </a:rPr>
              <a:t>nilai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alternatif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ke-i</a:t>
            </a:r>
            <a:r>
              <a:rPr lang="en-US" altLang="en-US" sz="2000" dirty="0">
                <a:cs typeface="Times New Roman" panose="02020603050405020304" pitchFamily="18" charset="0"/>
              </a:rPr>
              <a:t> + 1 pada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</a:t>
            </a:r>
            <a:r>
              <a:rPr lang="en-US" altLang="en-US" sz="2000" dirty="0">
                <a:cs typeface="Times New Roman" panose="02020603050405020304" pitchFamily="18" charset="0"/>
              </a:rPr>
              <a:t> – j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X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(</a:t>
            </a:r>
            <a:r>
              <a:rPr lang="en-US" altLang="en-US" sz="2000" baseline="-30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baseline="-30000" dirty="0">
                <a:cs typeface="Times New Roman" panose="02020603050405020304" pitchFamily="18" charset="0"/>
              </a:rPr>
              <a:t> + 1.j)</a:t>
            </a:r>
            <a:r>
              <a:rPr lang="en-US" altLang="en-US" sz="2000" dirty="0">
                <a:cs typeface="Times New Roman" panose="02020603050405020304" pitchFamily="18" charset="0"/>
              </a:rPr>
              <a:t>		= </a:t>
            </a:r>
            <a:r>
              <a:rPr lang="en-US" altLang="en-US" sz="2000" dirty="0" err="1">
                <a:cs typeface="Times New Roman" panose="02020603050405020304" pitchFamily="18" charset="0"/>
              </a:rPr>
              <a:t>nilai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alternatif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ke-i</a:t>
            </a:r>
            <a:r>
              <a:rPr lang="en-US" altLang="en-US" sz="2000" dirty="0">
                <a:cs typeface="Times New Roman" panose="02020603050405020304" pitchFamily="18" charset="0"/>
              </a:rPr>
              <a:t> + 1 pada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awal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</a:t>
            </a:r>
            <a:r>
              <a:rPr lang="en-US" altLang="en-US" sz="2000" dirty="0">
                <a:cs typeface="Times New Roman" panose="02020603050405020304" pitchFamily="18" charset="0"/>
              </a:rPr>
              <a:t> – j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000" dirty="0" err="1">
                <a:cs typeface="Times New Roman" panose="02020603050405020304" pitchFamily="18" charset="0"/>
              </a:rPr>
              <a:t>P</a:t>
            </a:r>
            <a:r>
              <a:rPr lang="en-US" altLang="en-US" sz="2000" baseline="-30000" dirty="0" err="1"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cs typeface="Times New Roman" panose="02020603050405020304" pitchFamily="18" charset="0"/>
              </a:rPr>
              <a:t>		= </a:t>
            </a:r>
            <a:r>
              <a:rPr lang="en-US" altLang="en-US" sz="2000" dirty="0" err="1">
                <a:cs typeface="Times New Roman" panose="02020603050405020304" pitchFamily="18" charset="0"/>
              </a:rPr>
              <a:t>bobot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kepentingan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</a:t>
            </a:r>
            <a:r>
              <a:rPr lang="en-US" altLang="en-US" sz="2000" dirty="0">
                <a:cs typeface="Times New Roman" panose="02020603050405020304" pitchFamily="18" charset="0"/>
              </a:rPr>
              <a:t> – j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baseline="-30000" dirty="0" err="1">
                <a:cs typeface="Times New Roman" panose="02020603050405020304" pitchFamily="18" charset="0"/>
              </a:rPr>
              <a:t>ij</a:t>
            </a:r>
            <a:r>
              <a:rPr lang="en-US" altLang="en-US" sz="2000" dirty="0">
                <a:cs typeface="Times New Roman" panose="02020603050405020304" pitchFamily="18" charset="0"/>
              </a:rPr>
              <a:t>		= </a:t>
            </a:r>
            <a:r>
              <a:rPr lang="en-US" altLang="en-US" sz="2000" dirty="0" err="1">
                <a:cs typeface="Times New Roman" panose="02020603050405020304" pitchFamily="18" charset="0"/>
              </a:rPr>
              <a:t>indeks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alternatif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ke-i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baseline="-30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		= </a:t>
            </a:r>
            <a:r>
              <a:rPr lang="en-US" altLang="en-US" sz="2000" dirty="0" err="1">
                <a:cs typeface="Times New Roman" panose="02020603050405020304" pitchFamily="18" charset="0"/>
              </a:rPr>
              <a:t>indeks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gabungan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kriteria</a:t>
            </a:r>
            <a:r>
              <a:rPr lang="en-US" altLang="en-US" sz="2000" dirty="0">
                <a:cs typeface="Times New Roman" panose="02020603050405020304" pitchFamily="18" charset="0"/>
              </a:rPr>
              <a:t> pada </a:t>
            </a:r>
            <a:r>
              <a:rPr lang="en-US" altLang="en-US" sz="2000" dirty="0" err="1">
                <a:cs typeface="Times New Roman" panose="02020603050405020304" pitchFamily="18" charset="0"/>
              </a:rPr>
              <a:t>alternatif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ke</a:t>
            </a:r>
            <a:r>
              <a:rPr lang="en-US" altLang="en-US" sz="2000" dirty="0">
                <a:cs typeface="Times New Roman" panose="02020603050405020304" pitchFamily="18" charset="0"/>
              </a:rPr>
              <a:t> –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		= 1, 2, 3,…, n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j		= 1, 2, 3,…, m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326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1027</Words>
  <Application>Microsoft Office PowerPoint</Application>
  <PresentationFormat>Widescreen</PresentationFormat>
  <Paragraphs>236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Tahoma</vt:lpstr>
      <vt:lpstr>Times New Roman</vt:lpstr>
      <vt:lpstr>Wingdings</vt:lpstr>
      <vt:lpstr>Office Theme</vt:lpstr>
      <vt:lpstr>Custom Design</vt:lpstr>
      <vt:lpstr>SIC039 - PPT - SESI 12 Sistem Penunjang Keputusan</vt:lpstr>
      <vt:lpstr>METODE PERBANDINGAN EKSPONENSIAL (MPE)</vt:lpstr>
      <vt:lpstr>PowerPoint Presentation</vt:lpstr>
      <vt:lpstr>Keuntungan Metode MPE </vt:lpstr>
      <vt:lpstr>Tabel: Matrik keputusan pemilihan pemimpin dengan MPE </vt:lpstr>
      <vt:lpstr>Tabel: Matrik keputusan pemilihan Hardware Komputer dengan MPE </vt:lpstr>
      <vt:lpstr>METODE  COMPOSIT PERFORMANCE INDEX (CPI)</vt:lpstr>
      <vt:lpstr>COMPOSIT PERFORMANCE INDEX (CPI)</vt:lpstr>
      <vt:lpstr>PowerPoint Presentation</vt:lpstr>
      <vt:lpstr>PowerPoint Presentation</vt:lpstr>
      <vt:lpstr>Prosedur Penyelesaian CPI  </vt:lpstr>
      <vt:lpstr>PowerPoint Presentation</vt:lpstr>
      <vt:lpstr>LATIHAN</vt:lpstr>
      <vt:lpstr>LATIHAN</vt:lpstr>
      <vt:lpstr>Pemilihan Metode </vt:lpstr>
      <vt:lpstr>Contoh latihan</vt:lpstr>
      <vt:lpstr>PowerPoint Presentation</vt:lpstr>
      <vt:lpstr>PowerPoint Presentation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29</cp:revision>
  <dcterms:created xsi:type="dcterms:W3CDTF">2021-08-03T05:39:13Z</dcterms:created>
  <dcterms:modified xsi:type="dcterms:W3CDTF">2021-09-15T14:08:57Z</dcterms:modified>
</cp:coreProperties>
</file>