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2"/>
  </p:notesMasterIdLst>
  <p:sldIdLst>
    <p:sldId id="256" r:id="rId3"/>
    <p:sldId id="451" r:id="rId4"/>
    <p:sldId id="476" r:id="rId5"/>
    <p:sldId id="477" r:id="rId6"/>
    <p:sldId id="479" r:id="rId7"/>
    <p:sldId id="480" r:id="rId8"/>
    <p:sldId id="481" r:id="rId9"/>
    <p:sldId id="482" r:id="rId10"/>
    <p:sldId id="483" r:id="rId11"/>
    <p:sldId id="484" r:id="rId12"/>
    <p:sldId id="485" r:id="rId13"/>
    <p:sldId id="486" r:id="rId14"/>
    <p:sldId id="487" r:id="rId15"/>
    <p:sldId id="488" r:id="rId16"/>
    <p:sldId id="489" r:id="rId17"/>
    <p:sldId id="490" r:id="rId18"/>
    <p:sldId id="491" r:id="rId19"/>
    <p:sldId id="492" r:id="rId20"/>
    <p:sldId id="493" r:id="rId21"/>
    <p:sldId id="494" r:id="rId22"/>
    <p:sldId id="495" r:id="rId23"/>
    <p:sldId id="496" r:id="rId24"/>
    <p:sldId id="497" r:id="rId25"/>
    <p:sldId id="498" r:id="rId26"/>
    <p:sldId id="499" r:id="rId27"/>
    <p:sldId id="500" r:id="rId28"/>
    <p:sldId id="501" r:id="rId29"/>
    <p:sldId id="502" r:id="rId30"/>
    <p:sldId id="503" r:id="rId31"/>
    <p:sldId id="504" r:id="rId32"/>
    <p:sldId id="505" r:id="rId33"/>
    <p:sldId id="506" r:id="rId34"/>
    <p:sldId id="507" r:id="rId35"/>
    <p:sldId id="508" r:id="rId36"/>
    <p:sldId id="509" r:id="rId37"/>
    <p:sldId id="510" r:id="rId38"/>
    <p:sldId id="511" r:id="rId39"/>
    <p:sldId id="512" r:id="rId40"/>
    <p:sldId id="513" r:id="rId41"/>
    <p:sldId id="514" r:id="rId42"/>
    <p:sldId id="515" r:id="rId43"/>
    <p:sldId id="516" r:id="rId44"/>
    <p:sldId id="517" r:id="rId45"/>
    <p:sldId id="471" r:id="rId46"/>
    <p:sldId id="472" r:id="rId47"/>
    <p:sldId id="473" r:id="rId48"/>
    <p:sldId id="474" r:id="rId49"/>
    <p:sldId id="475" r:id="rId50"/>
    <p:sldId id="29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24B18-EBA8-4059-AA82-D9C8B7CE22BD}" type="datetimeFigureOut">
              <a:rPr lang="en-ID" smtClean="0"/>
              <a:t>15/09/2021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29F43-4D83-43C1-9E8F-5E52A895FE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686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4843"/>
            <a:ext cx="9144000" cy="859528"/>
          </a:xfrm>
        </p:spPr>
        <p:txBody>
          <a:bodyPr>
            <a:noAutofit/>
          </a:bodyPr>
          <a:lstStyle/>
          <a:p>
            <a:r>
              <a:rPr lang="en-US" sz="3600" b="1" dirty="0"/>
              <a:t>SIC039 - PPT - SESI 13</a:t>
            </a:r>
            <a:br>
              <a:rPr lang="en-US" sz="3600" b="1" dirty="0"/>
            </a:b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Penunjang</a:t>
            </a:r>
            <a:r>
              <a:rPr lang="en-US" sz="3600" dirty="0"/>
              <a:t> Keputusan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r>
              <a:rPr lang="en-US" sz="6000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Pengambilan</a:t>
            </a:r>
            <a:r>
              <a:rPr lang="en-US" sz="6000" spc="10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6000" spc="-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60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eputusan</a:t>
            </a:r>
            <a:r>
              <a:rPr lang="en-US" sz="60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spc="-1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6000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enggunakan</a:t>
            </a:r>
            <a:r>
              <a:rPr lang="en-US" sz="6000" spc="10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: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60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Analytical</a:t>
            </a:r>
            <a:r>
              <a:rPr lang="en-US" sz="60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Hierarchy Process</a:t>
            </a:r>
            <a:r>
              <a:rPr lang="en-US" sz="6000" spc="1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60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(AHP) - 1</a:t>
            </a:r>
            <a:endParaRPr lang="en-US" sz="6000" dirty="0"/>
          </a:p>
          <a:p>
            <a:endParaRPr lang="en-US" sz="5600" dirty="0"/>
          </a:p>
          <a:p>
            <a:endParaRPr lang="en-US" sz="5600" dirty="0"/>
          </a:p>
          <a:p>
            <a:r>
              <a:rPr lang="fi-FI" sz="5600" dirty="0"/>
              <a:t>M HANIF JUSUF ST MKOM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50F2-D8CD-4FA0-8E36-5EBE738D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1DF00-267D-42DF-8ADB-C7BD53BEC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EDB6F-32D3-4C03-8C1D-2A0ABA1A0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7B40AB4-A77F-4201-82C1-AF4C92116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57200"/>
            <a:ext cx="86868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10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6D5B-D3A8-465E-A76A-4B1EB901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71C2D-BEEB-43A7-A06B-4AA6B909C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DA13F-9C60-4B1B-9268-5118F72AF4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282E339-B001-4C1B-BD1F-393685DF9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33400"/>
            <a:ext cx="8763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929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D443-BF15-449A-A9D4-0E0950A1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E2B32-A6EE-480F-BE6F-CE691DC61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22085-53BD-4620-980A-D5CD848B8C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0F587D7-B6E8-4629-AE8B-5BF3AE608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33400"/>
            <a:ext cx="8763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224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E78B-1A22-4393-8243-16DCB3E1B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AD4CE-E76E-4495-B666-CE5700F57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05144-C4E4-471E-82BC-008351061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9C8E27A-51A0-4A17-A3C7-AC75AB56E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09600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259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53C6-EE05-4C79-A17C-B11484D1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4F67C-BF65-412E-ADDF-2A9BCF929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DB673-901E-458A-B80E-0EBD30A5E2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C15C219-70ED-49F7-AB1B-18604EF0E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33400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433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22B1-584F-408B-91B5-15A96198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308FA-1EC0-4552-A43F-78975F491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EC3D1-1870-45D0-96CC-3CBEA5B4CF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8441FC7-BA83-4E56-BAED-78F2CC017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858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6590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F518-A3CE-4337-9767-D9F65CBE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2CD0D-B847-4C6C-8D10-240A3AD16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46120-855E-4E4E-8859-65B988F9E6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981B605-6A75-451F-ACE7-257D29BFD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09600"/>
            <a:ext cx="8763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1335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C245-85B9-4B05-BBD2-AAD9EEDB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64BB7-8016-4843-A7F5-52AC8ED72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348B8-D67B-4F29-9CAD-508210DA48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105636C-7416-420A-AD82-20A3D3B61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096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71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DAB5-3065-477C-8262-519BC8BE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A6F41-DB00-4F36-B01B-D3950E36C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F14DC-81F1-4382-A5CA-2DB08F9AFD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1E56378-E1F3-4FCF-B94E-61B04412D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85800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881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E697-B473-405E-A7AC-4CD34892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844C8-D904-4C44-ABFE-38BEBF24C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4C627-5996-4424-96E1-5453665BBD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6BE2081-634E-4AB3-AC6A-30CEBBA84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85800"/>
            <a:ext cx="8686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369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D222C65-C13F-4C8D-B637-A957A4A58E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 sz="3200" i="1"/>
              <a:t>Analytical Hierarchy Process (AHP)</a:t>
            </a:r>
            <a:endParaRPr lang="en-US" altLang="en-US" sz="3200" i="1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FD122B3-C724-427A-B871-24F9398C1F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v-SE" altLang="en-US" sz="1800" dirty="0"/>
              <a:t>Proses Hirarki Analitik (</a:t>
            </a:r>
            <a:r>
              <a:rPr lang="sv-SE" altLang="en-US" sz="1800" i="1" dirty="0"/>
              <a:t>Analytical Hierarchy Process-AHP) </a:t>
            </a:r>
            <a:r>
              <a:rPr lang="sv-SE" altLang="en-US" sz="1800" dirty="0"/>
              <a:t>dikembangkan oleh Dr. Thomas L. Saaty dari Wharton School of Bussines pada tahun 1970-an untuk mengorganisasikan informasi dan judgment dalam memilih alternatif yang paling disukai. </a:t>
            </a:r>
          </a:p>
          <a:p>
            <a:pPr eaLnBrk="1" hangingPunct="1"/>
            <a:r>
              <a:rPr lang="sv-SE" altLang="en-US" sz="1800" dirty="0"/>
              <a:t>Persoalan yang kompleks dapat disederhanakan dan dipercepat proses pengambilan keputusannya.</a:t>
            </a:r>
          </a:p>
          <a:p>
            <a:pPr eaLnBrk="1" hangingPunct="1"/>
            <a:r>
              <a:rPr lang="sv-SE" altLang="en-US" sz="1800" dirty="0"/>
              <a:t>Prinsip kerja AHP adalah penyederhanaan suatu persoalan kompleks yang tidak terstruktur, strategik dan  dan dinamik menjadi bagian-bagiannya, serta menata dalam suatu hirarki. </a:t>
            </a:r>
            <a:endParaRPr lang="en-US" alt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3B301-BB77-4B4A-BF96-BA8F2B237D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3-</a:t>
            </a:r>
            <a:fld id="{515D1DEE-E91A-46C5-B08C-AFDFFEF703D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63F0-40D9-4EE4-AEBB-668DD52FC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004AB-86A0-4025-85E0-D9CFE1F75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4CC7E-9EC6-4277-BAE2-6B50404B92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3048523-2B54-4B7D-AF45-7C29B146C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85800"/>
            <a:ext cx="8610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953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899D-D7C5-4BAA-8767-5B236887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24079-1954-4F26-89A3-36BEA34D1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18988-8702-4F8B-A883-492A04F236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149069D-4DE0-441F-B3DA-EF6F413F7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8610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245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F0EC5-3494-4F43-8956-70416217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5ABEB-5C0A-474B-B58C-54DC9779A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5C371-1071-4887-88FD-57708F012A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16CA813-F1DA-4A2D-A618-220DF5B97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85800"/>
            <a:ext cx="8610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9448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4F1D2-2ABC-47F2-B34A-DAC882B0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6C61E-8D34-4FE6-ADA3-F3BA1FFAD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FD449-0A30-4A10-94BB-D070EB5B4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1680FBC-9883-447A-B73D-3BD444CB7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3878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EC96-4632-44F1-AFF8-E0D781FC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79D82-C915-4F87-8014-3E5E1EFE3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98592-AD54-415F-B566-C42292519A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973A2E2-36F2-4FBD-9FA0-13FE775E9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8686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422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1998F-983E-493B-B2A4-D2C53869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2755D-E6F4-4AB6-8CD5-0FDD60458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BBB35-21CF-4E2A-9777-CFF20B8EF9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9413F38-7196-4621-89A1-070876A32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211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2603-CB03-4D62-8539-CF3DA658E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8DCAC-43A0-4696-9262-23AD2F5FC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22F87-7CE8-4917-8FC8-689B16E4BC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F761811-C8EE-4A86-8A27-9FBFD9A64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8610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3359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9639-09F8-4E6C-9F70-BEFE27F9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10060-FCB7-4788-B9B9-B0414FFFF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CAB93-5945-48B0-A240-277A425172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E8D9557-B4AA-453F-A519-32A9EE94B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8686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980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A492-21A3-4FE2-82F0-6B63E2BB4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B043-DAAA-47FD-8108-90BF0D46B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AF5A2-0DC1-4EF7-BA43-197D058FB9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3F3F6A0-CDBC-41F9-B62E-C49CB3A55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8610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146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42FE-A331-4AB7-B1C6-9DE6008F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04F49-075E-4554-ABD2-CA4B26500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C97D1-7B44-4200-BBE0-121142001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0A378CB-35BE-4B5C-839A-0D79E8919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838200"/>
            <a:ext cx="8610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08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8D88-CA33-416C-9EAA-8EDBC3C3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17976-3CA9-44A9-A090-86CB1D839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5FBAC-F3B9-433D-B70D-6B8DBD4275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99157681-584F-4868-907D-4649CF4E39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1" y="1371601"/>
          <a:ext cx="7635875" cy="472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468112" imgH="4105656" progId="Word.Picture.8">
                  <p:embed/>
                </p:oleObj>
              </mc:Choice>
              <mc:Fallback>
                <p:oleObj r:id="rId2" imgW="5468112" imgH="4105656" progId="Word.Picture.8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99157681-584F-4868-907D-4649CF4E39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1371601"/>
                        <a:ext cx="7635875" cy="472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2073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54CB-0EDB-46B9-A758-C0183804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8AB8B-265D-40CF-B6C2-E28EA5C6A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07B7A-19A0-4DE0-933C-6FD28908BD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F16DEBB-1BF4-4D80-8A9B-587620476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85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7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0FD8-F24E-457E-B30B-41DCC5FC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19D5E-7474-40D7-B630-8FF628050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F72F2-657B-4C8A-9BA6-78A7A30B7A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A85B556-8688-4318-ABF8-0DA64129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8610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5211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1F21-4528-46BC-9150-621DE61A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3DEDD-0010-4BF0-A521-9EEE82037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2BE66-63FF-4325-916B-FDB2576241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E4BDA24-EE45-4DDB-8F2B-306C29DD4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85800"/>
            <a:ext cx="8610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3612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CE01-4B07-4C66-B1A7-B2AE9239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718C-3D89-46D1-BD64-71608254A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74EE1-9EF0-4720-AF43-8957AB238B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0978A3C-D491-41E3-9FA8-98676FC38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630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E39B-55FB-4353-A06D-319942E1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5C17-911E-4775-B085-A244A5482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5D122-13C6-4666-8507-422487413B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58288B5-D956-4D53-98E8-DE639D59E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8382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476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1768-A5C8-4775-BC98-2C666562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86B14-9F8D-4113-A171-DA335ACA8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82AC0-7DBD-4A89-A28F-032AA3D48C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145622B-F02E-42DE-8DBC-DCB64FA31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8686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32812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6206-65BF-4ECB-A65F-6E1EB7F9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93462-7063-4F24-B278-05092589C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EA80F-6D90-47FA-910E-CB77974A53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F7F4E31-785C-4192-A66F-6260949A5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38188"/>
            <a:ext cx="86868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0530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EB54-40A3-4213-B89A-18356294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6E26E-E70C-4A0A-8719-4C283C3E2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1F18E-4EA1-43CA-B35E-CE4978B490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C3B33B6-3B10-4BA9-93C2-E6B9D6F29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8382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9341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606D-7E09-44AB-BF4C-6FDD0419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9D589-18ED-4BB9-8F11-976577F4B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43C39-418B-4387-9EA3-4B89C26936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04D4F55-89E3-49DE-ABDA-AA640E443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81038"/>
            <a:ext cx="86868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481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0517-B4FC-4854-AE33-68EF618B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290E-3D11-436D-8FB9-3B7486A7B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8DC03-4C3A-4EA2-9270-4E25C9C528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30AB9B8-BD8C-4D69-91F8-1E26FA661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95338"/>
            <a:ext cx="8686800" cy="524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767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77D9-CA33-4E0A-AAE6-21660089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F926-921D-44EB-A61D-BDA62E700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47D36-D7D6-4268-834F-BC034CA3DF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43B643A-32B6-4071-AF64-180D6533F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09600"/>
            <a:ext cx="8686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3546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DEA7-7042-4590-9703-FA12D2A1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5EB69-8F98-41B4-8857-DFDC15A29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EAFFC-A438-48D2-9D07-06B1E733CE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DDDA849-EB73-417E-A645-D2E069536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1"/>
            <a:ext cx="86868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1724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888B-DBEC-44E7-A01D-547F7EF3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92772-BD59-4598-9AA6-F8AD7BB28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EF36D-9B3A-49DE-B965-5AF4B5C451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B59C685-06AC-46C8-A804-587B4B75D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81038"/>
            <a:ext cx="8686800" cy="532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9218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32896-C63A-4800-9DF2-2DF28144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895D4-073B-4E9F-97A8-4FD572CA8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09780-24F8-4AF6-9435-B1C0A502D7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3BAF920-5507-4355-B22A-2A66C2276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14400"/>
            <a:ext cx="8686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71162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7A93-A3FE-4A92-969A-F8521955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89E5B-1AB9-4202-9384-CC5236285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CF952-6C6D-4D5F-A1D8-CA84AE62BC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B1E0A2F-3650-4033-B4F9-CFC625B88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1"/>
            <a:ext cx="86868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2356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96335400-AD0B-45F5-8544-DB6482EEB3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/>
              <a:t>Latihan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BFB20ED4-AD64-4753-B473-2789A984D2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295400"/>
            <a:ext cx="8382000" cy="50292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Tn. Budi </a:t>
            </a:r>
            <a:r>
              <a:rPr lang="en-US" altLang="en-US" sz="2000" dirty="0" err="1"/>
              <a:t>Ingin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Membeli</a:t>
            </a:r>
            <a:r>
              <a:rPr lang="en-US" altLang="en-US" sz="2000" dirty="0"/>
              <a:t> Handphone </a:t>
            </a:r>
            <a:r>
              <a:rPr lang="en-US" altLang="en-US" sz="2000" dirty="0" err="1"/>
              <a:t>baru</a:t>
            </a:r>
            <a:r>
              <a:rPr lang="en-US" altLang="en-US" sz="2000" dirty="0"/>
              <a:t> dan </a:t>
            </a:r>
            <a:r>
              <a:rPr lang="en-US" altLang="en-US" sz="2000" dirty="0" err="1"/>
              <a:t>ingin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menentukan</a:t>
            </a:r>
            <a:r>
              <a:rPr lang="en-US" altLang="en-US" sz="2000" dirty="0"/>
              <a:t> merk HP </a:t>
            </a:r>
            <a:r>
              <a:rPr lang="en-US" altLang="en-US" sz="2000" dirty="0" err="1"/>
              <a:t>apa</a:t>
            </a:r>
            <a:r>
              <a:rPr lang="en-US" altLang="en-US" sz="2000" dirty="0"/>
              <a:t> yang paling </a:t>
            </a:r>
            <a:r>
              <a:rPr lang="en-US" altLang="en-US" sz="2000" dirty="0" err="1"/>
              <a:t>cocok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kriteria</a:t>
            </a:r>
            <a:r>
              <a:rPr lang="en-US" altLang="en-US" sz="2000" dirty="0"/>
              <a:t> yang Tn. Budi </a:t>
            </a:r>
            <a:r>
              <a:rPr lang="en-US" altLang="en-US" sz="2000" dirty="0" err="1"/>
              <a:t>Tentukan</a:t>
            </a:r>
            <a:r>
              <a:rPr lang="en-US" altLang="en-US" sz="2000" dirty="0"/>
              <a:t>. Adapun </a:t>
            </a:r>
            <a:r>
              <a:rPr lang="en-US" altLang="en-US" sz="2000" dirty="0" err="1"/>
              <a:t>kriterianya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adalah</a:t>
            </a:r>
            <a:r>
              <a:rPr lang="en-US" altLang="en-US" sz="2000" dirty="0"/>
              <a:t> : Style(S), Fitur (F), </a:t>
            </a:r>
            <a:r>
              <a:rPr lang="en-US" altLang="en-US" sz="2000" dirty="0" err="1"/>
              <a:t>Daya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Tahan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Batre</a:t>
            </a:r>
            <a:r>
              <a:rPr lang="en-US" altLang="en-US" sz="2000" dirty="0"/>
              <a:t> (D), </a:t>
            </a:r>
            <a:r>
              <a:rPr lang="en-US" altLang="en-US" sz="2000" dirty="0" err="1"/>
              <a:t>dimana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Menurut</a:t>
            </a:r>
            <a:r>
              <a:rPr lang="en-US" altLang="en-US" sz="2000" dirty="0"/>
              <a:t> Tn. Budi Style  4 kali </a:t>
            </a:r>
            <a:r>
              <a:rPr lang="en-US" altLang="en-US" sz="2000" dirty="0" err="1"/>
              <a:t>lebih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penting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daripada</a:t>
            </a:r>
            <a:r>
              <a:rPr lang="en-US" altLang="en-US" sz="2000" dirty="0"/>
              <a:t> Fitur, </a:t>
            </a:r>
            <a:r>
              <a:rPr lang="en-US" altLang="en-US" sz="2000" dirty="0" err="1"/>
              <a:t>sedangkan</a:t>
            </a:r>
            <a:r>
              <a:rPr lang="en-US" altLang="en-US" sz="2000" dirty="0"/>
              <a:t> Fitur 2 kali </a:t>
            </a:r>
            <a:r>
              <a:rPr lang="en-US" altLang="en-US" sz="2000" dirty="0" err="1"/>
              <a:t>lebih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penting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daripada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Daya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tahan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batre</a:t>
            </a:r>
            <a:r>
              <a:rPr lang="en-US" altLang="en-US" sz="2000" dirty="0"/>
              <a:t> dan Style 7 kali </a:t>
            </a:r>
            <a:r>
              <a:rPr lang="en-US" altLang="en-US" sz="2000" dirty="0" err="1"/>
              <a:t>lebih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penting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daripada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Daya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tahan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batre</a:t>
            </a:r>
            <a:endParaRPr lang="en-US" altLang="en-US" sz="2000" dirty="0"/>
          </a:p>
          <a:p>
            <a:pPr eaLnBrk="1" hangingPunct="1"/>
            <a:r>
              <a:rPr lang="en-US" altLang="en-US" sz="2000" dirty="0" err="1"/>
              <a:t>Diminta</a:t>
            </a:r>
            <a:r>
              <a:rPr lang="en-US" altLang="en-US" sz="2000" dirty="0"/>
              <a:t> :</a:t>
            </a:r>
          </a:p>
          <a:p>
            <a:pPr lvl="1" eaLnBrk="1" hangingPunct="1"/>
            <a:r>
              <a:rPr lang="en-US" altLang="en-US" sz="1800" dirty="0" err="1"/>
              <a:t>Hitung</a:t>
            </a:r>
            <a:r>
              <a:rPr lang="en-US" altLang="en-US" sz="1800" dirty="0"/>
              <a:t> Eigenvector </a:t>
            </a:r>
            <a:r>
              <a:rPr lang="en-US" altLang="en-US" sz="1800" dirty="0" err="1"/>
              <a:t>dari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soal</a:t>
            </a:r>
            <a:r>
              <a:rPr lang="en-US" altLang="en-US" sz="1800" dirty="0"/>
              <a:t> di</a:t>
            </a:r>
            <a:r>
              <a:rPr lang="id-ID" altLang="en-US" sz="1800" dirty="0"/>
              <a:t> </a:t>
            </a:r>
            <a:r>
              <a:rPr lang="en-US" altLang="en-US" sz="1800" dirty="0" err="1"/>
              <a:t>atas</a:t>
            </a:r>
            <a:endParaRPr lang="en-US" alt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55106-415B-4860-8F05-64DB0A1460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3-</a:t>
            </a:r>
            <a:fld id="{515D1DEE-E91A-46C5-B08C-AFDFFEF703D0}" type="slidenum">
              <a:rPr lang="en-US" altLang="en-US" smtClean="0"/>
              <a:pPr eaLnBrk="1" hangingPunct="1"/>
              <a:t>44</a:t>
            </a:fld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89F8DB49-EC97-43E1-814A-AFE27AB86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Merk Hp Yang ditawarkan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8E8AF449-2E72-4FFC-BAAE-5653305A1A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3538" indent="0"/>
            <a:r>
              <a:rPr lang="en-US" altLang="en-US" sz="1800" dirty="0"/>
              <a:t>Nokia (N)</a:t>
            </a:r>
          </a:p>
          <a:p>
            <a:pPr marL="363538" indent="0"/>
            <a:r>
              <a:rPr lang="en-US" altLang="en-US" sz="1800" dirty="0"/>
              <a:t>Motorola (M)</a:t>
            </a:r>
          </a:p>
          <a:p>
            <a:pPr marL="363538" indent="0"/>
            <a:r>
              <a:rPr lang="en-US" altLang="en-US" sz="1800" dirty="0"/>
              <a:t>LG (L)</a:t>
            </a:r>
          </a:p>
          <a:p>
            <a:pPr marL="363538" indent="0"/>
            <a:r>
              <a:rPr lang="en-US" altLang="en-US" sz="1800" dirty="0"/>
              <a:t>SAMSUNG (S)</a:t>
            </a:r>
          </a:p>
          <a:p>
            <a:pPr marL="363538" indent="0">
              <a:buNone/>
            </a:pPr>
            <a:endParaRPr lang="en-US" altLang="en-US" sz="1800" dirty="0"/>
          </a:p>
          <a:p>
            <a:pPr marL="363538" indent="0">
              <a:buNone/>
            </a:pPr>
            <a:r>
              <a:rPr lang="en-US" altLang="en-US" sz="1800" dirty="0" err="1"/>
              <a:t>Berdasarkan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Kriteria</a:t>
            </a:r>
            <a:r>
              <a:rPr lang="en-US" altLang="en-US" sz="1800" dirty="0"/>
              <a:t> Style, Fitur dan </a:t>
            </a:r>
            <a:r>
              <a:rPr lang="en-US" altLang="en-US" sz="1800" dirty="0" err="1"/>
              <a:t>Daya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tahan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batre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ditentukan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sebagai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berikut</a:t>
            </a:r>
            <a:r>
              <a:rPr lang="en-US" altLang="en-US" sz="1800" dirty="0"/>
              <a:t> 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47CFF-A61E-4287-AB67-3F0546C331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3-</a:t>
            </a:r>
            <a:fld id="{515D1DEE-E91A-46C5-B08C-AFDFFEF703D0}" type="slidenum">
              <a:rPr lang="en-US" altLang="en-US" smtClean="0"/>
              <a:pPr eaLnBrk="1" hangingPunct="1"/>
              <a:t>45</a:t>
            </a:fld>
            <a:endParaRPr lang="en-US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0A36FCE-D81F-4950-9DE8-B8495BD9E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Bedasarkan kriteria Style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74FFF42A-EDAD-466A-854A-8DD40B2624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Motorola 2 kali lebih penting dari Nokia, Nokia 2 kali lebih penting daripada LG, Samsung 4 Kali lebih penting dari pada Nokia, Motorola 4 kali lebih penting daripada LG, LG 2kali lebih penting daripada Samsung dan Motorola 5 kali lebih penting daripada Samsung.</a:t>
            </a:r>
          </a:p>
          <a:p>
            <a:pPr marL="0" indent="0">
              <a:buNone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B22F0-BA71-4025-B112-D085D75FFF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3-</a:t>
            </a:r>
            <a:fld id="{515D1DEE-E91A-46C5-B08C-AFDFFEF703D0}" type="slidenum">
              <a:rPr lang="en-US" altLang="en-US" smtClean="0"/>
              <a:pPr eaLnBrk="1" hangingPunct="1"/>
              <a:t>46</a:t>
            </a:fld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1C2603D7-8B55-49BE-ADF5-91856FE6A4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Berdasarkan Kriteria Fitur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2F67743-2506-4E26-877B-C5D601B65A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Nokia 2 kali lebih penting dari pada Motorola, LG 4 kali lebih penting daripada Nokia, Samsung 5 kali lebih penting daripada Nokia, LG 2 kali lebih penting dari pada Motorola, Motorola 2 kali lebih penting dari pada Samsung dan LG 3 kali lebih penting daripada Samsung.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988FF-2B58-4D16-BDE0-045B2BAF67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3-</a:t>
            </a:r>
            <a:fld id="{515D1DEE-E91A-46C5-B08C-AFDFFEF703D0}" type="slidenum">
              <a:rPr lang="en-US" altLang="en-US" smtClean="0"/>
              <a:pPr eaLnBrk="1" hangingPunct="1"/>
              <a:t>47</a:t>
            </a:fld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9CA06C7A-45CF-45FD-9E4B-EB140F51A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Berdasarkan Kriteria Daya tahan Batre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DBDA5D56-5FAD-4D13-B202-CB3F443DB0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511425" algn="l"/>
              </a:tabLst>
            </a:pPr>
            <a:r>
              <a:rPr lang="en-US" altLang="en-US" sz="2000" dirty="0"/>
              <a:t>NOKIA 	= 96 Jam</a:t>
            </a:r>
          </a:p>
          <a:p>
            <a:pPr>
              <a:tabLst>
                <a:tab pos="2511425" algn="l"/>
              </a:tabLst>
            </a:pPr>
            <a:r>
              <a:rPr lang="en-US" altLang="en-US" sz="2000" dirty="0"/>
              <a:t>MOTOROLA	= 80 Jam</a:t>
            </a:r>
          </a:p>
          <a:p>
            <a:pPr>
              <a:tabLst>
                <a:tab pos="2511425" algn="l"/>
              </a:tabLst>
            </a:pPr>
            <a:r>
              <a:rPr lang="en-US" altLang="en-US" sz="2000" dirty="0"/>
              <a:t>LG              	= 75 Jam</a:t>
            </a:r>
          </a:p>
          <a:p>
            <a:pPr>
              <a:tabLst>
                <a:tab pos="2511425" algn="l"/>
              </a:tabLst>
            </a:pPr>
            <a:r>
              <a:rPr lang="en-US" altLang="en-US" sz="2000" dirty="0"/>
              <a:t>SAMSUNG    	= 78 Jam</a:t>
            </a:r>
          </a:p>
          <a:p>
            <a:pPr>
              <a:tabLst>
                <a:tab pos="2511425" algn="l"/>
              </a:tabLst>
            </a:pPr>
            <a:endParaRPr lang="en-US" altLang="en-US" sz="2000" dirty="0"/>
          </a:p>
          <a:p>
            <a:pPr>
              <a:tabLst>
                <a:tab pos="2511425" algn="l"/>
              </a:tabLst>
            </a:pPr>
            <a:r>
              <a:rPr lang="en-US" altLang="en-US" sz="2000" dirty="0" err="1"/>
              <a:t>Diminta</a:t>
            </a:r>
            <a:r>
              <a:rPr lang="en-US" altLang="en-US" sz="2000" dirty="0"/>
              <a:t> : </a:t>
            </a:r>
            <a:r>
              <a:rPr lang="en-US" altLang="en-US" sz="2000" dirty="0" err="1"/>
              <a:t>Hitunglah</a:t>
            </a:r>
            <a:r>
              <a:rPr lang="en-US" altLang="en-US" sz="2000" dirty="0"/>
              <a:t> Eigen Vector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setiap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alternatif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berdasarkan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kriteria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ditentukan</a:t>
            </a:r>
            <a:r>
              <a:rPr lang="en-US" altLang="en-US" sz="2000" dirty="0"/>
              <a:t> oleh Tn. Budi.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B89EC-BA62-40F1-A636-466F0DCAEA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98D343C-A63F-4C64-B08B-F2A3F570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2475" y="349251"/>
            <a:ext cx="7772400" cy="13620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pic>
        <p:nvPicPr>
          <p:cNvPr id="6" name="Content Placeholder 3" descr="thankyou.jpg">
            <a:extLst>
              <a:ext uri="{FF2B5EF4-FFF2-40B4-BE49-F238E27FC236}">
                <a16:creationId xmlns:a16="http://schemas.microsoft.com/office/drawing/2014/main" id="{D30C0D55-6905-414A-9C33-BD0F5AC324B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880520" y="2759026"/>
            <a:ext cx="4764498" cy="3240559"/>
          </a:xfrm>
        </p:spPr>
      </p:pic>
    </p:spTree>
    <p:extLst>
      <p:ext uri="{BB962C8B-B14F-4D97-AF65-F5344CB8AC3E}">
        <p14:creationId xmlns:p14="http://schemas.microsoft.com/office/powerpoint/2010/main" val="72162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5A6B8-2B05-4238-BFFB-41DE6BE9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8AEAA-A7E1-44D9-B74E-72333A861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DFF21-4767-4488-8157-E836E9A010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64D35-2F7D-404F-8F7A-2D09C114A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33400"/>
            <a:ext cx="8839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32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2DC0-5B54-4D15-814F-63936E48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DDA34-9AF2-4FF3-AE98-B77D75745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8D887-396E-49C9-9BC9-DDCB4FEF20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EA5B9BA-AF35-4B3F-9C34-C8C6E8935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33400"/>
            <a:ext cx="86868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304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643A-3C99-4DE4-9A76-C3F70543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C4389-C1DF-4027-ADBB-F1EE62A9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13D3E-844D-4BF9-95BF-D80F2DFF50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E40CF8F-17BC-487C-8BAF-0559DD3B1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33400"/>
            <a:ext cx="8763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03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EE98-BF4B-4F5B-8D53-BE616EEA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12A25-9219-4C2B-9895-35EFBFC66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765C9-3315-42BC-B093-A67277C062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3AC9883-D1BE-4964-9FF1-EA7EF124F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33400"/>
            <a:ext cx="86868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304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33A2-F697-4C25-ABCB-972A3144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A616A-1DC9-4759-AD93-B662E7144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13D9C-46A2-4D6A-8FCF-4AB7A13124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4FEFE4D-761F-49AE-ABB0-CC14F02E2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57200"/>
            <a:ext cx="8915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3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417</Words>
  <Application>Microsoft Office PowerPoint</Application>
  <PresentationFormat>Widescreen</PresentationFormat>
  <Paragraphs>81</Paragraphs>
  <Slides>49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Calibri Light</vt:lpstr>
      <vt:lpstr>Cambria</vt:lpstr>
      <vt:lpstr>Times New Roman</vt:lpstr>
      <vt:lpstr>Office Theme</vt:lpstr>
      <vt:lpstr>Custom Design</vt:lpstr>
      <vt:lpstr>Microsoft Word Picture</vt:lpstr>
      <vt:lpstr>SIC039 - PPT - SESI 13 Sistem Penunjang Keputusan</vt:lpstr>
      <vt:lpstr>Analytical Hierarchy Process (AHP)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Latihan</vt:lpstr>
      <vt:lpstr>Merk Hp Yang ditawarkan</vt:lpstr>
      <vt:lpstr>Bedasarkan kriteria Style</vt:lpstr>
      <vt:lpstr>Berdasarkan Kriteria Fitur</vt:lpstr>
      <vt:lpstr>Berdasarkan Kriteria Daya tahan Batre</vt:lpstr>
      <vt:lpstr>Selesai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Hanif Jusuf</cp:lastModifiedBy>
  <cp:revision>29</cp:revision>
  <dcterms:created xsi:type="dcterms:W3CDTF">2021-08-03T05:39:13Z</dcterms:created>
  <dcterms:modified xsi:type="dcterms:W3CDTF">2021-09-15T14:10:20Z</dcterms:modified>
</cp:coreProperties>
</file>