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5"/>
  </p:notesMasterIdLst>
  <p:sldIdLst>
    <p:sldId id="256" r:id="rId3"/>
    <p:sldId id="257" r:id="rId4"/>
    <p:sldId id="259" r:id="rId5"/>
    <p:sldId id="261" r:id="rId6"/>
    <p:sldId id="298" r:id="rId7"/>
    <p:sldId id="299" r:id="rId8"/>
    <p:sldId id="300" r:id="rId9"/>
    <p:sldId id="286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287" r:id="rId30"/>
    <p:sldId id="320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  <p:sldId id="273" r:id="rId41"/>
    <p:sldId id="274" r:id="rId42"/>
    <p:sldId id="275" r:id="rId43"/>
    <p:sldId id="276" r:id="rId44"/>
    <p:sldId id="277" r:id="rId45"/>
    <p:sldId id="278" r:id="rId46"/>
    <p:sldId id="279" r:id="rId47"/>
    <p:sldId id="280" r:id="rId48"/>
    <p:sldId id="281" r:id="rId49"/>
    <p:sldId id="282" r:id="rId50"/>
    <p:sldId id="283" r:id="rId51"/>
    <p:sldId id="284" r:id="rId52"/>
    <p:sldId id="285" r:id="rId53"/>
    <p:sldId id="321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24B18-EBA8-4059-AA82-D9C8B7CE22BD}" type="datetimeFigureOut">
              <a:rPr lang="en-ID" smtClean="0"/>
              <a:t>14/09/2021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29F43-4D83-43C1-9E8F-5E52A895FE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6865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3C483179-F69B-40C6-850B-8AABC929BB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fld id="{30343133-A59D-438B-917D-31A04FA79A0F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4107160D-FE34-4822-ADD8-57DDD8E72F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FBE3262A-F88E-4D77-9DE4-68657C18DC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89706CFA-A378-44AC-BACD-4FE56E8B07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fld id="{CDD80D1D-CA89-4997-BEDC-B1A89E9CD509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740D0307-4607-4B88-9AB9-5E0B47CB6B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7BBF4F11-5739-4602-8EAA-064AAD5497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C3B80F79-330D-45D6-BBA5-A69707DB09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fld id="{35172718-CC1E-4590-B97F-C2043746E9C3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5A40116D-B5D1-4AB1-AB3C-40EB6EDB41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BF3A9007-E7B1-4248-BCAB-0AAAB308A3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EF03598B-534B-4352-B77D-A77E8675D8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fld id="{529DAABE-E215-44BE-877C-512A72FD1206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14109108-999C-4EEB-BC70-85BD3E6A4A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CFD60C2C-FE4A-4A37-9FF4-ED2E293E23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99875796-29BE-4C71-9DAE-9D702BCCEE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fld id="{064AE437-510F-4D61-806E-96898C794D13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8F5F786D-244C-4232-BBAA-D63EDA9644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4E7859FE-7268-4242-B496-90204B5FBE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9323D5B3-5419-4227-BF2A-3E8558E272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fld id="{A2962279-47EB-466C-B917-7F5183AB8CD1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55CF090-F109-4A32-8CCD-A5701D2534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17A56659-5477-413A-A026-49D34803DA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6DE17B73-CEA9-4C8D-8D7D-F0D590B337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fld id="{28579E0D-3B23-4489-851F-219D1A67063F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E2C3D508-6DC7-418D-945B-5D5CC2C925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449659BF-1638-4057-BF52-C155331E9C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A6385694-9475-4B42-ABF7-073057B3EE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fld id="{A3CF6F52-3687-404D-8C93-9C15FED41280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DEF9E702-825F-4161-A225-DE7C1F4D0C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CF58982E-836B-4CAD-BA99-1B651FFD19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276371BE-465B-4143-89EE-4AEA07CB87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fld id="{4BD658DE-C0AB-4233-B736-9C3FBFBD9DC0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F83D9336-9D1F-4E39-BE44-69AC660714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6C6905E2-0825-4D62-9768-8AE79D836A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4E42831E-F559-4816-A9BC-8238388F44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fld id="{06B7BBAE-4A7A-4122-B38E-B9ABB5FE4E38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597B970C-5617-4B51-8C56-1C1949302E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DA7D0685-8276-4E7C-8338-65CC1E7206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7C90BA8E-E7A1-4C9C-A569-B0E89AC810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fld id="{F96BBA00-DA4C-40BA-A135-0D286300B618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50548570-4FF5-4B2E-BEEE-910753DF16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ED68C0E4-6D13-40F1-997B-59B57D1FDB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CF270153-0EB7-466F-8705-84A43153A3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fld id="{D902C990-D359-47A5-A0CA-B91DF956A41B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5B1D6769-1281-451A-9C16-2C7978A279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953847E4-4FC1-42F5-9561-8C7070689D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413AE20C-D082-4764-9F7A-5B9D3CBA05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fld id="{178CA055-BDA1-497C-9B68-6292D6673C26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876795B6-C59E-49C4-9BE1-38083B1460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E766DD8F-2E3E-498F-9A7E-31865E2CF9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4F44C551-42E0-47D7-9D8C-08E620BA15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fld id="{422BE815-B3A6-4147-8D2D-12968DEA3961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9B17388B-4153-41E6-BD71-06A1CFEF99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CB6C6F38-5AEE-4D5F-98E5-43E5891B4D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8AB6B116-0DBE-4148-B8A0-0B2C382CC8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fld id="{FA0F7D9B-8B8D-47C5-950A-F6AFA889AAC3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EC7CFC59-C053-4777-A7EC-D60B47A583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705FA288-8233-4F97-AC46-893721DF4E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CDDD59BE-8D80-41E3-B911-D459B81716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fld id="{18DA9B21-6EDF-4741-BB31-77C9DAE92490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F83CBC4A-789D-4E4B-B50F-52B970593B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82C8EF80-2781-465D-962C-C2997D6DC3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040F31E7-7D42-4CFC-A78B-8375CE5D7D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fld id="{B3D15DAF-A893-4478-9F40-F37964FF5C72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B32AC13B-6F87-44A3-848D-A0D6634E53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8CF1EB72-F1D6-4D49-B5E4-51BA1CC0F7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55B1B841-916F-437D-A8F0-FEF154E230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fld id="{4F93EE1B-2FF6-42CC-834E-013F3F115AFD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97FAC46B-2D0B-41C4-AB30-5AE355E878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E65E20C5-2D04-4ABD-B012-F83F4A84B6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0D9079B4-20AA-413C-B6EC-2842A2D878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fld id="{0D3E5F4D-7FAC-459D-A101-7F198C7D2B23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A2D990BE-1E70-476B-8BB2-BDA0D6751A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A6031E4E-8D45-476F-BE2D-BE9B8E5414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595773B8-FC2C-4C2C-ADB1-7C69004C4F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fld id="{6E6F1439-BBA6-42B0-B9AF-019A88B0D746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C35D383A-1F40-4665-A89A-01CBB2E4DC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73270CFA-ECDB-44FE-BB5A-DCB166F9A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3A03535B-91A5-4077-B7C7-44A2B727C4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fld id="{1B8C572B-4C64-436B-B36B-B8A10CFF2FCA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7E1FFA9E-51CC-46BA-B235-AC2BF4E161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CF6942C5-1D40-4ED4-9900-E381841335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9C787EC1-0425-4561-AE07-C3376A11A1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fld id="{CFF0AFA6-DB01-4975-A0AE-B2D1B0D9A486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209C08A8-F072-4E80-8D0D-A75849A696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75760D42-E5C9-4ACF-A884-978E123B34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:a16="http://schemas.microsoft.com/office/drawing/2014/main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:a16="http://schemas.microsoft.com/office/drawing/2014/main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:a16="http://schemas.microsoft.com/office/drawing/2014/main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:a16="http://schemas.microsoft.com/office/drawing/2014/main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58B7-B94B-4267-AC08-B2A0227BB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4843"/>
            <a:ext cx="9144000" cy="859528"/>
          </a:xfrm>
        </p:spPr>
        <p:txBody>
          <a:bodyPr>
            <a:noAutofit/>
          </a:bodyPr>
          <a:lstStyle/>
          <a:p>
            <a:r>
              <a:rPr lang="en-US" sz="3600" b="1" dirty="0"/>
              <a:t>SIC039 - PPT - SESI 2</a:t>
            </a:r>
            <a:br>
              <a:rPr lang="en-US" sz="3600" b="1" dirty="0"/>
            </a:br>
            <a:r>
              <a:rPr lang="en-US" sz="3600" dirty="0" err="1"/>
              <a:t>Sistem</a:t>
            </a:r>
            <a:r>
              <a:rPr lang="en-US" sz="3600" dirty="0"/>
              <a:t> </a:t>
            </a:r>
            <a:r>
              <a:rPr lang="en-US" sz="3600" dirty="0" err="1"/>
              <a:t>Penunjang</a:t>
            </a:r>
            <a:r>
              <a:rPr lang="en-US" sz="3600" dirty="0"/>
              <a:t> Keputusan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4DB9D-AE51-4AE5-88D5-80A446F64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sz="2400" dirty="0"/>
          </a:p>
          <a:p>
            <a:r>
              <a:rPr lang="en-US" sz="2400" dirty="0" err="1"/>
              <a:t>Konsep</a:t>
            </a:r>
            <a:r>
              <a:rPr lang="en-US" sz="2400" dirty="0"/>
              <a:t> Dasar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Pendukung</a:t>
            </a:r>
            <a:r>
              <a:rPr lang="en-US" sz="2400" dirty="0"/>
              <a:t> Keputusan</a:t>
            </a:r>
          </a:p>
          <a:p>
            <a:endParaRPr lang="en-US" dirty="0"/>
          </a:p>
          <a:p>
            <a:r>
              <a:rPr lang="fi-FI" dirty="0"/>
              <a:t>M HANIF JUSUF ST MKOM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3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>
            <a:extLst>
              <a:ext uri="{FF2B5EF4-FFF2-40B4-BE49-F238E27FC236}">
                <a16:creationId xmlns:a16="http://schemas.microsoft.com/office/drawing/2014/main" id="{913313D6-1CB4-40D9-BCFC-05F9089356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Tahap</a:t>
            </a:r>
            <a:r>
              <a:rPr lang="en-US" dirty="0"/>
              <a:t> –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endParaRPr lang="en-US" dirty="0"/>
          </a:p>
        </p:txBody>
      </p:sp>
      <p:pic>
        <p:nvPicPr>
          <p:cNvPr id="22531" name="Picture 4" descr="TBL02">
            <a:extLst>
              <a:ext uri="{FF2B5EF4-FFF2-40B4-BE49-F238E27FC236}">
                <a16:creationId xmlns:a16="http://schemas.microsoft.com/office/drawing/2014/main" id="{ACF64C0F-E00F-4207-9BD5-2623572344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47950" y="1681163"/>
            <a:ext cx="6629400" cy="4423234"/>
          </a:xfr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683DCB3-8A22-4D96-9368-F00F902580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 Fase-fase Pengambilan Keputusan 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36940B4-E176-42EF-8217-E60D41FF8E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3 </a:t>
            </a:r>
            <a:r>
              <a:rPr lang="en-US" altLang="en-US" sz="2000" dirty="0" err="1"/>
              <a:t>Fase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awal</a:t>
            </a:r>
            <a:r>
              <a:rPr lang="en-US" altLang="en-US" sz="2000" dirty="0"/>
              <a:t> Simon:</a:t>
            </a:r>
          </a:p>
          <a:p>
            <a:pPr lvl="1" eaLnBrk="1" hangingPunct="1"/>
            <a:r>
              <a:rPr lang="en-US" altLang="en-US" sz="1600" dirty="0"/>
              <a:t>Intelligence</a:t>
            </a:r>
          </a:p>
          <a:p>
            <a:pPr lvl="1" eaLnBrk="1" hangingPunct="1"/>
            <a:r>
              <a:rPr lang="en-US" altLang="en-US" sz="1600" dirty="0"/>
              <a:t>Design</a:t>
            </a:r>
          </a:p>
          <a:p>
            <a:pPr lvl="1" eaLnBrk="1" hangingPunct="1"/>
            <a:r>
              <a:rPr lang="en-US" altLang="en-US" sz="1600" dirty="0"/>
              <a:t>Choice</a:t>
            </a:r>
          </a:p>
          <a:p>
            <a:pPr eaLnBrk="1" hangingPunct="1"/>
            <a:r>
              <a:rPr lang="en-US" altLang="en-US" sz="2000" dirty="0" err="1"/>
              <a:t>Kemudian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menambahkan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fase</a:t>
            </a:r>
            <a:r>
              <a:rPr lang="en-US" altLang="en-US" sz="2000" dirty="0"/>
              <a:t> yang ke-4:</a:t>
            </a:r>
          </a:p>
          <a:p>
            <a:pPr lvl="1" eaLnBrk="1" hangingPunct="1"/>
            <a:r>
              <a:rPr lang="en-US" altLang="en-US" sz="1600" dirty="0"/>
              <a:t>Implementation</a:t>
            </a:r>
          </a:p>
          <a:p>
            <a:pPr eaLnBrk="1" hangingPunct="1"/>
            <a:r>
              <a:rPr lang="en-US" altLang="en-US" sz="2000" dirty="0"/>
              <a:t>Dan </a:t>
            </a:r>
            <a:r>
              <a:rPr lang="en-US" altLang="en-US" sz="2000" dirty="0" err="1"/>
              <a:t>menambahkan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fase</a:t>
            </a:r>
            <a:r>
              <a:rPr lang="en-US" altLang="en-US" sz="2000" dirty="0"/>
              <a:t> ke-5:</a:t>
            </a:r>
          </a:p>
          <a:p>
            <a:pPr lvl="1" eaLnBrk="1" hangingPunct="1"/>
            <a:r>
              <a:rPr lang="en-US" altLang="en-US" sz="1600" dirty="0"/>
              <a:t>Monitoring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79719-7A28-4445-979F-7C80964E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PROSES PENGAMBILAN KEPUTUSAN</a:t>
            </a:r>
          </a:p>
        </p:txBody>
      </p:sp>
      <p:pic>
        <p:nvPicPr>
          <p:cNvPr id="24579" name="Picture 5">
            <a:extLst>
              <a:ext uri="{FF2B5EF4-FFF2-40B4-BE49-F238E27FC236}">
                <a16:creationId xmlns:a16="http://schemas.microsoft.com/office/drawing/2014/main" id="{036C84D4-F318-4E95-BBE2-1EBF5EBBD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1" y="1714500"/>
            <a:ext cx="5943600" cy="4073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428F546-75E9-43B5-A6C3-F398EFD01D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Fase Pemikiran (Intelligence Phase)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8A2A4710-EC7E-4E6C-A87C-A34D732B80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1800" dirty="0" err="1"/>
              <a:t>Mengamati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lingkungan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luar</a:t>
            </a:r>
            <a:r>
              <a:rPr lang="en-US" altLang="en-US" sz="1800" dirty="0"/>
              <a:t>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1800" dirty="0" err="1"/>
              <a:t>Menganalisa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tujuan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organisasi</a:t>
            </a:r>
            <a:endParaRPr lang="en-US" altLang="en-US" sz="1800" dirty="0"/>
          </a:p>
          <a:p>
            <a:pPr eaLnBrk="1" hangingPunct="1">
              <a:lnSpc>
                <a:spcPct val="100000"/>
              </a:lnSpc>
            </a:pPr>
            <a:r>
              <a:rPr lang="en-US" altLang="en-US" sz="1800" dirty="0" err="1"/>
              <a:t>Mengumpulkan</a:t>
            </a:r>
            <a:r>
              <a:rPr lang="en-US" altLang="en-US" sz="1800" dirty="0"/>
              <a:t> data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1800" dirty="0" err="1"/>
              <a:t>Mengidentifikasi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masalah</a:t>
            </a:r>
            <a:endParaRPr lang="en-US" altLang="en-US" sz="1800" dirty="0"/>
          </a:p>
          <a:p>
            <a:pPr eaLnBrk="1" hangingPunct="1">
              <a:lnSpc>
                <a:spcPct val="100000"/>
              </a:lnSpc>
            </a:pPr>
            <a:r>
              <a:rPr lang="en-US" altLang="en-US" sz="1800" dirty="0" err="1"/>
              <a:t>Mengkategorikan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masalah</a:t>
            </a:r>
            <a:endParaRPr lang="en-US" altLang="en-US" sz="1800" dirty="0"/>
          </a:p>
          <a:p>
            <a:pPr lvl="1" eaLnBrk="1" hangingPunct="1">
              <a:lnSpc>
                <a:spcPct val="100000"/>
              </a:lnSpc>
            </a:pPr>
            <a:r>
              <a:rPr lang="en-US" altLang="en-US" sz="1600" dirty="0"/>
              <a:t>Programmed dan non-programmed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600" dirty="0" err="1"/>
              <a:t>Mendekomposisikan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menjadi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beberapa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bagian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kecil</a:t>
            </a:r>
            <a:r>
              <a:rPr lang="en-US" altLang="en-US" sz="1600" dirty="0"/>
              <a:t>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1800" dirty="0" err="1"/>
              <a:t>Menentukan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siapa</a:t>
            </a:r>
            <a:r>
              <a:rPr lang="en-US" altLang="en-US" sz="1800" dirty="0"/>
              <a:t> yang </a:t>
            </a:r>
            <a:r>
              <a:rPr lang="en-US" altLang="en-US" sz="1800" dirty="0" err="1"/>
              <a:t>bertanggung</a:t>
            </a:r>
            <a:r>
              <a:rPr lang="en-US" altLang="en-US" sz="1800" dirty="0"/>
              <a:t> </a:t>
            </a:r>
            <a:r>
              <a:rPr lang="en-US" altLang="en-US" sz="1800" dirty="0" err="1"/>
              <a:t>jawab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atas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masalah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tersebut</a:t>
            </a:r>
            <a:r>
              <a:rPr lang="en-US" altLang="en-US" sz="1800"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0FEC400-D9ED-4409-B57F-1C526FEC4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Fase Perancangan (Design Phase)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037FA34-5845-4737-B32C-C124B057CD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2651" y="1857376"/>
            <a:ext cx="8353425" cy="4824413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1400" dirty="0" err="1"/>
              <a:t>Menentukan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beberapa</a:t>
            </a:r>
            <a:r>
              <a:rPr lang="en-US" altLang="en-US" sz="1400" dirty="0"/>
              <a:t> </a:t>
            </a:r>
            <a:r>
              <a:rPr lang="en-US" altLang="en-US" sz="1400" dirty="0" err="1"/>
              <a:t>rencana</a:t>
            </a:r>
            <a:r>
              <a:rPr lang="en-US" altLang="en-US" sz="1400" dirty="0"/>
              <a:t> </a:t>
            </a:r>
            <a:r>
              <a:rPr lang="en-US" altLang="en-US" sz="1400" dirty="0" err="1"/>
              <a:t>alternatif</a:t>
            </a:r>
            <a:endParaRPr lang="en-US" altLang="en-US" sz="1400" dirty="0"/>
          </a:p>
          <a:p>
            <a:pPr eaLnBrk="1" hangingPunct="1">
              <a:lnSpc>
                <a:spcPct val="100000"/>
              </a:lnSpc>
            </a:pPr>
            <a:r>
              <a:rPr lang="en-US" altLang="en-US" sz="1400" dirty="0" err="1"/>
              <a:t>Menganalisa</a:t>
            </a:r>
            <a:r>
              <a:rPr lang="en-US" altLang="en-US" sz="1400" dirty="0"/>
              <a:t> </a:t>
            </a:r>
            <a:r>
              <a:rPr lang="en-US" altLang="en-US" sz="1400" dirty="0" err="1"/>
              <a:t>solusi-solusi</a:t>
            </a:r>
            <a:r>
              <a:rPr lang="en-US" altLang="en-US" sz="1400" dirty="0"/>
              <a:t> yang </a:t>
            </a:r>
            <a:r>
              <a:rPr lang="en-US" altLang="en-US" sz="1400" dirty="0" err="1"/>
              <a:t>potensial</a:t>
            </a:r>
            <a:endParaRPr lang="en-US" altLang="en-US" sz="1400" dirty="0"/>
          </a:p>
          <a:p>
            <a:pPr eaLnBrk="1" hangingPunct="1">
              <a:lnSpc>
                <a:spcPct val="100000"/>
              </a:lnSpc>
            </a:pPr>
            <a:r>
              <a:rPr lang="en-US" altLang="en-US" sz="1400" dirty="0" err="1"/>
              <a:t>Membuat</a:t>
            </a:r>
            <a:r>
              <a:rPr lang="en-US" altLang="en-US" sz="1400" dirty="0"/>
              <a:t> model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1400" dirty="0" err="1"/>
              <a:t>Menguji</a:t>
            </a:r>
            <a:r>
              <a:rPr lang="en-US" altLang="en-US" sz="1400" dirty="0"/>
              <a:t> </a:t>
            </a:r>
            <a:r>
              <a:rPr lang="en-US" altLang="en-US" sz="1400" dirty="0" err="1"/>
              <a:t>kelayakan</a:t>
            </a:r>
            <a:r>
              <a:rPr lang="en-US" altLang="en-US" sz="1400" dirty="0"/>
              <a:t>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1400" dirty="0" err="1"/>
              <a:t>Memvalidasi</a:t>
            </a:r>
            <a:r>
              <a:rPr lang="en-US" altLang="en-US" sz="1400" dirty="0"/>
              <a:t> </a:t>
            </a:r>
            <a:r>
              <a:rPr lang="en-US" altLang="en-US" sz="1400" dirty="0" err="1"/>
              <a:t>hasil</a:t>
            </a:r>
            <a:r>
              <a:rPr lang="en-US" altLang="en-US" sz="1400" dirty="0"/>
              <a:t>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1400" dirty="0" err="1"/>
              <a:t>Memilih</a:t>
            </a:r>
            <a:r>
              <a:rPr lang="en-US" altLang="en-US" sz="1400" dirty="0"/>
              <a:t> principle of choice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200" dirty="0" err="1"/>
              <a:t>Menentukan</a:t>
            </a:r>
            <a:r>
              <a:rPr lang="en-US" altLang="en-US" sz="1200" dirty="0"/>
              <a:t> </a:t>
            </a:r>
            <a:r>
              <a:rPr lang="en-US" altLang="en-US" sz="1200" dirty="0" err="1"/>
              <a:t>tujuan</a:t>
            </a:r>
            <a:endParaRPr lang="en-US" altLang="en-US" sz="1200" dirty="0"/>
          </a:p>
          <a:p>
            <a:pPr lvl="1" eaLnBrk="1" hangingPunct="1">
              <a:lnSpc>
                <a:spcPct val="100000"/>
              </a:lnSpc>
            </a:pPr>
            <a:r>
              <a:rPr lang="en-US" altLang="en-US" sz="1200" dirty="0" err="1"/>
              <a:t>Memasukkannya</a:t>
            </a:r>
            <a:r>
              <a:rPr lang="en-US" altLang="en-US" sz="1200" dirty="0"/>
              <a:t> </a:t>
            </a:r>
            <a:r>
              <a:rPr lang="en-US" altLang="en-US" sz="1200" dirty="0" err="1"/>
              <a:t>kedalam</a:t>
            </a:r>
            <a:r>
              <a:rPr lang="en-US" altLang="en-US" sz="1200" dirty="0"/>
              <a:t> model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200" dirty="0" err="1"/>
              <a:t>Mengevaluasi</a:t>
            </a:r>
            <a:r>
              <a:rPr lang="en-US" altLang="en-US" sz="1200" dirty="0"/>
              <a:t> dan </a:t>
            </a:r>
            <a:r>
              <a:rPr lang="en-US" altLang="en-US" sz="1200" dirty="0" err="1"/>
              <a:t>mengambil</a:t>
            </a:r>
            <a:r>
              <a:rPr lang="en-US" altLang="en-US" sz="1200" dirty="0"/>
              <a:t> </a:t>
            </a:r>
            <a:r>
              <a:rPr lang="en-US" altLang="en-US" sz="1200" dirty="0" err="1"/>
              <a:t>resiko</a:t>
            </a:r>
            <a:r>
              <a:rPr lang="en-US" altLang="en-US" sz="1200" dirty="0"/>
              <a:t>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200" dirty="0" err="1"/>
              <a:t>Kriteria</a:t>
            </a:r>
            <a:r>
              <a:rPr lang="en-US" altLang="en-US" sz="1200" dirty="0"/>
              <a:t> dan </a:t>
            </a:r>
            <a:r>
              <a:rPr lang="en-US" altLang="en-US" sz="1200" dirty="0" err="1"/>
              <a:t>batasan</a:t>
            </a:r>
            <a:endParaRPr lang="en-US" altLang="en-US" sz="1200" dirty="0"/>
          </a:p>
          <a:p>
            <a:pPr eaLnBrk="1" hangingPunct="1"/>
            <a:endParaRPr lang="en-US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2064506-9AB1-4295-B9B0-2F723D3394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Fase Pemilihan (Choice Phase)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C644EA8-DC2B-4BD2-BA42-2DC9183F63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28800" y="1562100"/>
            <a:ext cx="83820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Principle of choice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/>
              <a:t>Menggambarkan</a:t>
            </a:r>
            <a:r>
              <a:rPr lang="en-US" altLang="en-US" dirty="0"/>
              <a:t> </a:t>
            </a:r>
            <a:r>
              <a:rPr lang="en-US" altLang="en-US" dirty="0" err="1"/>
              <a:t>mengapa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pendekatan</a:t>
            </a:r>
            <a:r>
              <a:rPr lang="en-US" altLang="en-US" dirty="0"/>
              <a:t> </a:t>
            </a:r>
            <a:r>
              <a:rPr lang="en-US" altLang="en-US" dirty="0" err="1"/>
              <a:t>solusi</a:t>
            </a:r>
            <a:r>
              <a:rPr lang="en-US" altLang="en-US" dirty="0"/>
              <a:t> (solution approach)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diterima</a:t>
            </a:r>
            <a:r>
              <a:rPr lang="en-US" altLang="en-US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Normative Models (Model </a:t>
            </a:r>
            <a:r>
              <a:rPr lang="en-US" altLang="en-US" sz="2400" dirty="0" err="1"/>
              <a:t>Normatif</a:t>
            </a:r>
            <a:r>
              <a:rPr lang="en-US" altLang="en-US" sz="24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Optimization (</a:t>
            </a:r>
            <a:r>
              <a:rPr lang="en-US" altLang="en-US" dirty="0" err="1"/>
              <a:t>Optimalisasi</a:t>
            </a:r>
            <a:r>
              <a:rPr lang="en-US" altLang="en-US" dirty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err="1"/>
              <a:t>Dampak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setiap</a:t>
            </a:r>
            <a:r>
              <a:rPr lang="en-US" altLang="en-US" dirty="0"/>
              <a:t> </a:t>
            </a:r>
            <a:r>
              <a:rPr lang="en-US" altLang="en-US" dirty="0" err="1"/>
              <a:t>alternatif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Rationalization (</a:t>
            </a:r>
            <a:r>
              <a:rPr lang="en-US" altLang="en-US" dirty="0" err="1"/>
              <a:t>Rasionalisasi</a:t>
            </a:r>
            <a:r>
              <a:rPr lang="en-US" altLang="en-US" dirty="0"/>
              <a:t>)</a:t>
            </a:r>
            <a:endParaRPr lang="en-US" altLang="en-US" sz="1800" dirty="0"/>
          </a:p>
          <a:p>
            <a:pPr lvl="2" eaLnBrk="1" hangingPunct="1">
              <a:lnSpc>
                <a:spcPct val="90000"/>
              </a:lnSpc>
            </a:pPr>
            <a:r>
              <a:rPr lang="id-ID" altLang="en-US" dirty="0"/>
              <a:t>Beberapa tindakan sudah diketahui</a:t>
            </a:r>
            <a:endParaRPr lang="en-US" altLang="en-US" dirty="0"/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err="1"/>
              <a:t>Pilihan</a:t>
            </a:r>
            <a:r>
              <a:rPr lang="en-US" altLang="en-US" dirty="0"/>
              <a:t> </a:t>
            </a:r>
            <a:r>
              <a:rPr lang="en-US" altLang="en-US" dirty="0" err="1"/>
              <a:t>diurutkan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yang </a:t>
            </a:r>
            <a:r>
              <a:rPr lang="en-US" altLang="en-US" dirty="0" err="1"/>
              <a:t>terbaik</a:t>
            </a:r>
            <a:r>
              <a:rPr lang="en-US" altLang="en-US" dirty="0"/>
              <a:t> </a:t>
            </a:r>
            <a:r>
              <a:rPr lang="en-US" altLang="en-US" dirty="0" err="1"/>
              <a:t>hingga</a:t>
            </a:r>
            <a:r>
              <a:rPr lang="en-US" altLang="en-US" dirty="0"/>
              <a:t> </a:t>
            </a:r>
            <a:r>
              <a:rPr lang="en-US" altLang="en-US" dirty="0" err="1"/>
              <a:t>terburuk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Suboptimization (Sub </a:t>
            </a:r>
            <a:r>
              <a:rPr lang="en-US" altLang="en-US" dirty="0" err="1"/>
              <a:t>Optimalisasi</a:t>
            </a:r>
            <a:r>
              <a:rPr lang="en-US" altLang="en-US" dirty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Keputusan </a:t>
            </a:r>
            <a:r>
              <a:rPr lang="en-US" altLang="en-US" dirty="0" err="1"/>
              <a:t>dibuat</a:t>
            </a:r>
            <a:r>
              <a:rPr lang="en-US" altLang="en-US" dirty="0"/>
              <a:t> pada </a:t>
            </a:r>
            <a:r>
              <a:rPr lang="en-US" altLang="en-US" dirty="0" err="1"/>
              <a:t>bagian</a:t>
            </a:r>
            <a:r>
              <a:rPr lang="en-US" altLang="en-US" dirty="0"/>
              <a:t> </a:t>
            </a:r>
            <a:r>
              <a:rPr lang="en-US" altLang="en-US" dirty="0" err="1"/>
              <a:t>organisasi</a:t>
            </a:r>
            <a:r>
              <a:rPr lang="en-US" altLang="en-US" dirty="0"/>
              <a:t> </a:t>
            </a:r>
            <a:r>
              <a:rPr lang="en-US" altLang="en-US" dirty="0" err="1"/>
              <a:t>tanpa</a:t>
            </a:r>
            <a:r>
              <a:rPr lang="en-US" altLang="en-US" dirty="0"/>
              <a:t> </a:t>
            </a:r>
            <a:r>
              <a:rPr lang="en-US" altLang="en-US" dirty="0" err="1"/>
              <a:t>mempertimbangkan</a:t>
            </a:r>
            <a:r>
              <a:rPr lang="en-US" altLang="en-US" dirty="0"/>
              <a:t> </a:t>
            </a:r>
            <a:r>
              <a:rPr lang="en-US" altLang="en-US" dirty="0" err="1"/>
              <a:t>keseluruhan</a:t>
            </a:r>
            <a:r>
              <a:rPr lang="en-US" altLang="en-US" dirty="0"/>
              <a:t> </a:t>
            </a:r>
            <a:r>
              <a:rPr lang="en-US" altLang="en-US" dirty="0" err="1"/>
              <a:t>organisasi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0001FD6-A3E7-45C6-9258-4F35D23724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Model-model Deskriptif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C79B7019-EA73-4E56-91DF-48510FAA0A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52625" y="1943101"/>
            <a:ext cx="8610600" cy="48244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err="1"/>
              <a:t>Menjelaskan</a:t>
            </a:r>
            <a:r>
              <a:rPr lang="en-US" altLang="en-US" dirty="0"/>
              <a:t> </a:t>
            </a:r>
            <a:r>
              <a:rPr lang="en-US" altLang="en-US" dirty="0" err="1"/>
              <a:t>bagaimana</a:t>
            </a:r>
            <a:r>
              <a:rPr lang="en-US" altLang="en-US" dirty="0"/>
              <a:t> </a:t>
            </a:r>
            <a:r>
              <a:rPr lang="en-US" altLang="en-US" dirty="0" err="1"/>
              <a:t>sesuatu</a:t>
            </a:r>
            <a:r>
              <a:rPr lang="en-US" altLang="en-US" dirty="0"/>
              <a:t> </a:t>
            </a:r>
            <a:r>
              <a:rPr lang="en-US" altLang="en-US" dirty="0" err="1"/>
              <a:t>akan</a:t>
            </a:r>
            <a:r>
              <a:rPr lang="en-US" altLang="en-US" dirty="0"/>
              <a:t> </a:t>
            </a:r>
            <a:r>
              <a:rPr lang="en-US" altLang="en-US" dirty="0" err="1"/>
              <a:t>dipercaya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 err="1"/>
              <a:t>Biasanya</a:t>
            </a:r>
            <a:r>
              <a:rPr lang="en-US" altLang="en-US" dirty="0"/>
              <a:t>, </a:t>
            </a:r>
            <a:r>
              <a:rPr lang="en-US" altLang="en-US" dirty="0" err="1"/>
              <a:t>berbasis</a:t>
            </a:r>
            <a:r>
              <a:rPr lang="en-US" altLang="en-US" dirty="0"/>
              <a:t> </a:t>
            </a:r>
            <a:r>
              <a:rPr lang="en-US" altLang="en-US" dirty="0" err="1"/>
              <a:t>matematis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 err="1"/>
              <a:t>Menerapkan</a:t>
            </a:r>
            <a:r>
              <a:rPr lang="en-US" altLang="en-US" dirty="0"/>
              <a:t> </a:t>
            </a:r>
            <a:r>
              <a:rPr lang="en-US" altLang="en-US" dirty="0" err="1"/>
              <a:t>sekumpulan</a:t>
            </a:r>
            <a:r>
              <a:rPr lang="en-US" altLang="en-US" dirty="0"/>
              <a:t> </a:t>
            </a:r>
            <a:r>
              <a:rPr lang="en-US" altLang="en-US" dirty="0" err="1"/>
              <a:t>alternatif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 err="1"/>
              <a:t>Contoh</a:t>
            </a:r>
            <a:r>
              <a:rPr lang="en-US" altLang="en-US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Simulations (</a:t>
            </a:r>
            <a:r>
              <a:rPr lang="en-US" altLang="en-US" dirty="0" err="1"/>
              <a:t>Simulasi</a:t>
            </a:r>
            <a:r>
              <a:rPr lang="en-US" altLang="en-US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What-if scenarios (</a:t>
            </a:r>
            <a:r>
              <a:rPr lang="en-US" altLang="en-US" dirty="0" err="1"/>
              <a:t>Skenario</a:t>
            </a:r>
            <a:r>
              <a:rPr lang="en-US" altLang="en-US" dirty="0"/>
              <a:t> What-if)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Cognitive map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Narratives (</a:t>
            </a:r>
            <a:r>
              <a:rPr lang="en-US" altLang="en-US" dirty="0" err="1"/>
              <a:t>Naratif</a:t>
            </a:r>
            <a:r>
              <a:rPr lang="en-US" altLang="en-US" dirty="0"/>
              <a:t>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09F0A513-A6CE-4393-9474-707F3B8F76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Alternatif Pengembangan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86B87304-CF02-47EE-A68F-5E9A3EBEA4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Pembuatan alternatif</a:t>
            </a:r>
          </a:p>
          <a:p>
            <a:pPr lvl="1" eaLnBrk="1" hangingPunct="1"/>
            <a:r>
              <a:rPr lang="en-US" altLang="en-US"/>
              <a:t>Mungkin saja otomatis atau manual</a:t>
            </a:r>
          </a:p>
          <a:p>
            <a:pPr lvl="1" eaLnBrk="1" hangingPunct="1"/>
            <a:r>
              <a:rPr lang="en-US" altLang="en-US"/>
              <a:t>Mungkin terlalu banyak, sehingga terjadi information overload</a:t>
            </a:r>
          </a:p>
          <a:p>
            <a:pPr lvl="1" eaLnBrk="1" hangingPunct="1"/>
            <a:r>
              <a:rPr lang="en-US" altLang="en-US"/>
              <a:t>Skenario</a:t>
            </a:r>
          </a:p>
          <a:p>
            <a:pPr lvl="1" eaLnBrk="1" hangingPunct="1"/>
            <a:r>
              <a:rPr lang="en-US" altLang="en-US"/>
              <a:t>Evaluate with heuristics</a:t>
            </a:r>
          </a:p>
          <a:p>
            <a:pPr lvl="1" eaLnBrk="1" hangingPunct="1"/>
            <a:r>
              <a:rPr lang="en-US" altLang="en-US"/>
              <a:t>Hasil diukur dengan pencapaian tujuan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48C32B7-ABE2-484C-BC8B-586DAEC114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Masalah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343B690F-0322-480B-83D2-6F46F800B8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962151"/>
            <a:ext cx="8763000" cy="4525963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400" dirty="0" err="1"/>
              <a:t>Bila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kenyataan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tidak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sesuai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apa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diharapkan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maka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timbullah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masalah</a:t>
            </a:r>
            <a:r>
              <a:rPr lang="en-US" altLang="en-US" sz="2400" dirty="0"/>
              <a:t>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/>
              <a:t>Satisficing is the willingness to settle for less than ideal.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800" dirty="0"/>
              <a:t>Form of suboptimization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/>
              <a:t>Bounded rationality (</a:t>
            </a:r>
            <a:r>
              <a:rPr lang="en-US" altLang="en-US" sz="2400" dirty="0" err="1"/>
              <a:t>Rasionalisasi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terbatas</a:t>
            </a:r>
            <a:r>
              <a:rPr lang="en-US" altLang="en-US" sz="2400" dirty="0"/>
              <a:t>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800" dirty="0" err="1"/>
              <a:t>Kapasitas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manusia</a:t>
            </a:r>
            <a:r>
              <a:rPr lang="en-US" altLang="en-US" sz="1800" dirty="0"/>
              <a:t> yang </a:t>
            </a:r>
            <a:r>
              <a:rPr lang="en-US" altLang="en-US" sz="1800" dirty="0" err="1"/>
              <a:t>terbatas</a:t>
            </a:r>
            <a:endParaRPr lang="en-US" altLang="en-US" sz="1800" dirty="0"/>
          </a:p>
          <a:p>
            <a:pPr lvl="1" eaLnBrk="1" hangingPunct="1">
              <a:lnSpc>
                <a:spcPct val="100000"/>
              </a:lnSpc>
            </a:pPr>
            <a:r>
              <a:rPr lang="en-US" altLang="en-US" sz="1800" dirty="0" err="1"/>
              <a:t>Dibatasi</a:t>
            </a:r>
            <a:r>
              <a:rPr lang="en-US" altLang="en-US" sz="1800" dirty="0"/>
              <a:t> oleh </a:t>
            </a:r>
            <a:r>
              <a:rPr lang="en-US" altLang="en-US" sz="1800" dirty="0" err="1"/>
              <a:t>prasangka</a:t>
            </a:r>
            <a:r>
              <a:rPr lang="en-US" altLang="en-US" sz="1800" dirty="0"/>
              <a:t> dan </a:t>
            </a:r>
            <a:r>
              <a:rPr lang="en-US" altLang="en-US" sz="1800" dirty="0" err="1"/>
              <a:t>perbedaan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individu</a:t>
            </a:r>
            <a:endParaRPr lang="en-US" altLang="en-US" sz="1800" dirty="0"/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 err="1"/>
              <a:t>Terlalu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banyak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pilihan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3463DA47-054F-4386-9924-DE36D8064A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 err="1"/>
              <a:t>Pengambilan</a:t>
            </a:r>
            <a:r>
              <a:rPr lang="en-US" sz="3200" dirty="0"/>
              <a:t> </a:t>
            </a:r>
            <a:r>
              <a:rPr lang="en-US" sz="3200" dirty="0" err="1"/>
              <a:t>Keputusan</a:t>
            </a:r>
            <a:r>
              <a:rPr lang="en-US" sz="3200" dirty="0"/>
              <a:t> </a:t>
            </a:r>
            <a:r>
              <a:rPr lang="en-US" sz="3200" dirty="0" err="1"/>
              <a:t>tahap</a:t>
            </a:r>
            <a:r>
              <a:rPr lang="en-US" sz="3200" dirty="0"/>
              <a:t> </a:t>
            </a:r>
            <a:r>
              <a:rPr lang="en-US" sz="3200" dirty="0" err="1"/>
              <a:t>pemilihan</a:t>
            </a:r>
            <a:r>
              <a:rPr lang="en-US" sz="3200" dirty="0"/>
              <a:t> (Choice)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05A5EB98-9CF2-47D4-989C-DA905989AE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err="1"/>
              <a:t>Pengambilan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keputusan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dengan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komitmen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untuk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melakukan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tindakan</a:t>
            </a:r>
            <a:endParaRPr lang="en-US" altLang="en-US" sz="2000" dirty="0"/>
          </a:p>
          <a:p>
            <a:pPr eaLnBrk="1" hangingPunct="1"/>
            <a:r>
              <a:rPr lang="en-US" altLang="en-US" sz="2000" dirty="0" err="1"/>
              <a:t>Menentukan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rencana</a:t>
            </a:r>
            <a:r>
              <a:rPr lang="en-US" altLang="en-US" sz="2000" dirty="0"/>
              <a:t> </a:t>
            </a:r>
          </a:p>
          <a:p>
            <a:pPr lvl="1" eaLnBrk="1" hangingPunct="1"/>
            <a:r>
              <a:rPr lang="en-US" altLang="en-US" sz="1600" dirty="0"/>
              <a:t>Analytical techniques</a:t>
            </a:r>
          </a:p>
          <a:p>
            <a:pPr lvl="1" eaLnBrk="1" hangingPunct="1"/>
            <a:r>
              <a:rPr lang="en-US" altLang="en-US" sz="1600" dirty="0"/>
              <a:t>Algorithms</a:t>
            </a:r>
          </a:p>
          <a:p>
            <a:pPr lvl="1" eaLnBrk="1" hangingPunct="1"/>
            <a:r>
              <a:rPr lang="en-US" altLang="en-US" sz="1600" dirty="0"/>
              <a:t>Heuristics</a:t>
            </a:r>
          </a:p>
          <a:p>
            <a:pPr lvl="1" eaLnBrk="1" hangingPunct="1"/>
            <a:r>
              <a:rPr lang="en-US" altLang="en-US" sz="1600" dirty="0"/>
              <a:t>Blind searches</a:t>
            </a:r>
          </a:p>
          <a:p>
            <a:pPr eaLnBrk="1" hangingPunct="1"/>
            <a:r>
              <a:rPr lang="en-US" altLang="en-US" sz="2000" dirty="0" err="1"/>
              <a:t>Menganalisa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kekuatan</a:t>
            </a:r>
            <a:r>
              <a:rPr lang="en-US" altLang="en-US" sz="20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356BE5C-0E9D-4B6B-B225-C427690DEF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Tujuan Pembelajaran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A103E1F-35C3-4753-B2B3-A8C75BA531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err="1"/>
              <a:t>Mempelajari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konsep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dasar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pengambilan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keputusan</a:t>
            </a:r>
            <a:r>
              <a:rPr lang="en-US" altLang="en-US" sz="20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err="1"/>
              <a:t>Memahami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pendekatan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sistem</a:t>
            </a:r>
            <a:r>
              <a:rPr lang="en-US" altLang="en-US" sz="20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err="1"/>
              <a:t>Mempelajari</a:t>
            </a:r>
            <a:r>
              <a:rPr lang="en-US" altLang="en-US" sz="2000" dirty="0"/>
              <a:t> 4 </a:t>
            </a:r>
            <a:r>
              <a:rPr lang="en-US" altLang="en-US" sz="2000" dirty="0" err="1"/>
              <a:t>fase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Pengambilan</a:t>
            </a:r>
            <a:r>
              <a:rPr lang="en-US" altLang="en-US" sz="2000" dirty="0"/>
              <a:t> Keputusan Simon.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err="1"/>
              <a:t>Memahami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konsep</a:t>
            </a:r>
            <a:r>
              <a:rPr lang="en-US" altLang="en-US" sz="2000" dirty="0"/>
              <a:t> </a:t>
            </a:r>
            <a:r>
              <a:rPr lang="en-US" altLang="en-US" sz="2000" dirty="0" err="1"/>
              <a:t>rasionalisasi</a:t>
            </a:r>
            <a:r>
              <a:rPr lang="en-US" altLang="en-US" sz="2000" dirty="0"/>
              <a:t> (</a:t>
            </a:r>
            <a:r>
              <a:rPr lang="en-US" altLang="en-US" sz="2000" i="1" dirty="0"/>
              <a:t>rationality</a:t>
            </a:r>
            <a:r>
              <a:rPr lang="en-US" altLang="en-US" sz="2000" dirty="0"/>
              <a:t>) dan </a:t>
            </a:r>
            <a:r>
              <a:rPr lang="en-US" altLang="en-US" sz="2000" dirty="0" err="1"/>
              <a:t>rasionalisasi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terbatas</a:t>
            </a:r>
            <a:r>
              <a:rPr lang="en-US" altLang="en-US" sz="2000" dirty="0"/>
              <a:t> (</a:t>
            </a:r>
            <a:r>
              <a:rPr lang="en-US" altLang="en-US" sz="2000" i="1" dirty="0"/>
              <a:t>bounded rationality</a:t>
            </a:r>
            <a:r>
              <a:rPr lang="en-US" altLang="en-US" sz="2000" dirty="0"/>
              <a:t>).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000" dirty="0"/>
              <a:t>Mampu </a:t>
            </a:r>
            <a:r>
              <a:rPr lang="en-US" altLang="en-US" sz="2000" dirty="0" err="1"/>
              <a:t>membedakan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antara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membuat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keputusan</a:t>
            </a:r>
            <a:r>
              <a:rPr lang="en-US" altLang="en-US" sz="2000" dirty="0"/>
              <a:t> dan </a:t>
            </a:r>
            <a:r>
              <a:rPr lang="en-US" altLang="en-US" sz="2000" dirty="0" err="1"/>
              <a:t>menentukan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suatu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prinsip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keputusan</a:t>
            </a:r>
            <a:r>
              <a:rPr lang="en-US" altLang="en-US" sz="20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err="1"/>
              <a:t>Mempelajari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faktor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apa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mempengaruhi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pengambilan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keputusan</a:t>
            </a:r>
            <a:r>
              <a:rPr lang="en-US" altLang="en-US" sz="20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err="1"/>
              <a:t>Mempelajari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bagaimana</a:t>
            </a:r>
            <a:r>
              <a:rPr lang="en-US" altLang="en-US" sz="2000" dirty="0"/>
              <a:t> DSS </a:t>
            </a:r>
            <a:r>
              <a:rPr lang="en-US" altLang="en-US" sz="2000" dirty="0" err="1"/>
              <a:t>mendukung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pengambilan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keputusan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dalam</a:t>
            </a:r>
            <a:r>
              <a:rPr lang="en-US" altLang="en-US" sz="2000" dirty="0"/>
              <a:t> dunia </a:t>
            </a:r>
            <a:r>
              <a:rPr lang="en-US" altLang="en-US" sz="2000" dirty="0" err="1"/>
              <a:t>nyata</a:t>
            </a:r>
            <a:r>
              <a:rPr lang="en-US" altLang="en-US" sz="2000"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83344AC-1884-4652-9B87-F5D702193C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(Implementation Phase)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0B6A2F6C-4212-4849-8F77-0A589201DA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Melakukan solusi terpilih</a:t>
            </a:r>
          </a:p>
          <a:p>
            <a:pPr eaLnBrk="1" hangingPunct="1"/>
            <a:r>
              <a:rPr lang="en-US" altLang="en-US"/>
              <a:t>Beberapa hambatan:</a:t>
            </a:r>
          </a:p>
          <a:p>
            <a:pPr lvl="1" eaLnBrk="1" hangingPunct="1"/>
            <a:r>
              <a:rPr lang="en-US" altLang="en-US"/>
              <a:t>Berkenaan dengan penolakan untuk melakukan perubahan</a:t>
            </a:r>
          </a:p>
          <a:p>
            <a:pPr lvl="1" eaLnBrk="1" hangingPunct="1"/>
            <a:r>
              <a:rPr lang="en-US" altLang="en-US"/>
              <a:t>User training</a:t>
            </a:r>
          </a:p>
          <a:p>
            <a:pPr lvl="1" eaLnBrk="1" hangingPunct="1"/>
            <a:r>
              <a:rPr lang="en-US" altLang="en-US"/>
              <a:t>Dukungan dari manajemen yang lebih tinggi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>
            <a:extLst>
              <a:ext uri="{FF2B5EF4-FFF2-40B4-BE49-F238E27FC236}">
                <a16:creationId xmlns:a16="http://schemas.microsoft.com/office/drawing/2014/main" id="{11B3FE57-759E-43C0-A13D-858B08C9DD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Pendukung</a:t>
            </a:r>
            <a:r>
              <a:rPr lang="en-US" dirty="0"/>
              <a:t> DSS</a:t>
            </a:r>
          </a:p>
        </p:txBody>
      </p:sp>
      <p:pic>
        <p:nvPicPr>
          <p:cNvPr id="33795" name="Picture 4" descr="FIG02">
            <a:extLst>
              <a:ext uri="{FF2B5EF4-FFF2-40B4-BE49-F238E27FC236}">
                <a16:creationId xmlns:a16="http://schemas.microsoft.com/office/drawing/2014/main" id="{50B41FE6-5CDD-418F-A0EC-BE00310672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90826" y="1450021"/>
            <a:ext cx="5574950" cy="4084005"/>
          </a:xfrm>
          <a:noFill/>
        </p:spPr>
      </p:pic>
      <p:sp>
        <p:nvSpPr>
          <p:cNvPr id="33796" name="Text Box 7">
            <a:extLst>
              <a:ext uri="{FF2B5EF4-FFF2-40B4-BE49-F238E27FC236}">
                <a16:creationId xmlns:a16="http://schemas.microsoft.com/office/drawing/2014/main" id="{C4EA827D-CB06-48AD-8DDA-F5C11DF21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5703255"/>
            <a:ext cx="71628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800" dirty="0"/>
              <a:t>Source: Based on Sprague, R.H., Jr., “A Framework for the Development of DSS.”  </a:t>
            </a:r>
            <a:r>
              <a:rPr lang="en-US" altLang="en-US" sz="800" u="sng" dirty="0"/>
              <a:t>MIS Quarterly</a:t>
            </a:r>
            <a:r>
              <a:rPr lang="en-US" altLang="en-US" sz="800" dirty="0"/>
              <a:t>, Dec. 1980, Fig. 5, p. 13.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9CD4AEB4-95B4-41D9-96CE-8FDD1D754F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Sistem Pendukung Keputusan (DSS)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3EF0BAC-B145-4EB2-B7E8-96A56D1446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Intelligence Phase</a:t>
            </a:r>
          </a:p>
          <a:p>
            <a:pPr lvl="1" eaLnBrk="1" hangingPunct="1"/>
            <a:r>
              <a:rPr lang="en-US" altLang="en-US" sz="1800" dirty="0"/>
              <a:t>Automatic</a:t>
            </a:r>
          </a:p>
          <a:p>
            <a:pPr lvl="2" eaLnBrk="1" hangingPunct="1"/>
            <a:r>
              <a:rPr lang="en-US" altLang="en-US" sz="1600" dirty="0"/>
              <a:t>Data Mining</a:t>
            </a:r>
          </a:p>
          <a:p>
            <a:pPr lvl="3" eaLnBrk="1" hangingPunct="1"/>
            <a:r>
              <a:rPr lang="en-US" altLang="en-US" sz="1600" dirty="0"/>
              <a:t>Expert systems, CRM, neural networks</a:t>
            </a:r>
          </a:p>
          <a:p>
            <a:pPr lvl="1" eaLnBrk="1" hangingPunct="1"/>
            <a:r>
              <a:rPr lang="en-US" altLang="en-US" sz="1800" dirty="0"/>
              <a:t>Manual</a:t>
            </a:r>
          </a:p>
          <a:p>
            <a:pPr lvl="2" eaLnBrk="1" hangingPunct="1"/>
            <a:r>
              <a:rPr lang="en-US" altLang="en-US" sz="1600" dirty="0"/>
              <a:t>OLAP</a:t>
            </a:r>
          </a:p>
          <a:p>
            <a:pPr lvl="2" eaLnBrk="1" hangingPunct="1"/>
            <a:r>
              <a:rPr lang="en-US" altLang="en-US" sz="1600" dirty="0"/>
              <a:t>KMS</a:t>
            </a:r>
          </a:p>
          <a:p>
            <a:pPr lvl="1" eaLnBrk="1" hangingPunct="1"/>
            <a:r>
              <a:rPr lang="en-US" altLang="en-US" sz="1800" dirty="0"/>
              <a:t>Reporting</a:t>
            </a:r>
          </a:p>
          <a:p>
            <a:pPr lvl="2" eaLnBrk="1" hangingPunct="1"/>
            <a:r>
              <a:rPr lang="en-US" altLang="en-US" sz="1600" dirty="0" err="1"/>
              <a:t>Rutin</a:t>
            </a:r>
            <a:r>
              <a:rPr lang="en-US" altLang="en-US" sz="1600" dirty="0"/>
              <a:t> dan ad hoc (</a:t>
            </a:r>
            <a:r>
              <a:rPr lang="en-US" altLang="en-US" sz="1600" dirty="0" err="1"/>
              <a:t>tidak</a:t>
            </a:r>
            <a:r>
              <a:rPr lang="en-US" altLang="en-US" sz="1600" dirty="0"/>
              <a:t> </a:t>
            </a:r>
            <a:r>
              <a:rPr lang="en-US" altLang="en-US" sz="1600" dirty="0" err="1"/>
              <a:t>terencana</a:t>
            </a:r>
            <a:r>
              <a:rPr lang="en-US" altLang="en-US" sz="16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2795142-B439-4D1E-BF27-C486024DC1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Sistem Pendukung Keputusan (DSS)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249AB121-139B-4691-917F-957BDBBB07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 Phase (tahap Perancangan)</a:t>
            </a:r>
          </a:p>
          <a:p>
            <a:pPr lvl="1" eaLnBrk="1" hangingPunct="1"/>
            <a:r>
              <a:rPr lang="en-US" altLang="en-US"/>
              <a:t>Financial and forecasting models</a:t>
            </a:r>
          </a:p>
          <a:p>
            <a:pPr lvl="1" eaLnBrk="1" hangingPunct="1"/>
            <a:r>
              <a:rPr lang="en-US" altLang="en-US"/>
              <a:t>Membuat alternatif dengan menggunakan expert system</a:t>
            </a:r>
          </a:p>
          <a:p>
            <a:pPr lvl="1" eaLnBrk="1" hangingPunct="1"/>
            <a:r>
              <a:rPr lang="en-US" altLang="en-US"/>
              <a:t>Identifikasi hubungan melalui OLAP dan data mining</a:t>
            </a:r>
          </a:p>
          <a:p>
            <a:pPr lvl="1" eaLnBrk="1" hangingPunct="1"/>
            <a:r>
              <a:rPr lang="en-US" altLang="en-US"/>
              <a:t>Mengingat kembali (Recognition) melalui KMS</a:t>
            </a:r>
          </a:p>
          <a:p>
            <a:pPr lvl="1" eaLnBrk="1" hangingPunct="1"/>
            <a:r>
              <a:rPr lang="en-US" altLang="en-US"/>
              <a:t>Business process models dari  CRM, RMS, ERP, dan SCM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AAE2DF8-832F-48C1-AF01-4254649D07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Sistem Pendukung Keputusan (DSS)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AA5891F5-AE17-4F2D-8C17-0B83DF9D71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Choice Phase (tahap Pemilihan)</a:t>
            </a:r>
          </a:p>
          <a:p>
            <a:pPr lvl="1" eaLnBrk="1" hangingPunct="1"/>
            <a:r>
              <a:rPr lang="en-US" altLang="en-US"/>
              <a:t>Mengidentifikasi alternatif terbaik</a:t>
            </a:r>
          </a:p>
          <a:p>
            <a:pPr lvl="1" eaLnBrk="1" hangingPunct="1"/>
            <a:r>
              <a:rPr lang="en-US" altLang="en-US"/>
              <a:t>Mengidentifikasi alternatif yang cukup baik</a:t>
            </a:r>
          </a:p>
          <a:p>
            <a:pPr lvl="1" eaLnBrk="1" hangingPunct="1"/>
            <a:r>
              <a:rPr lang="en-US" altLang="en-US"/>
              <a:t>What-if analysis</a:t>
            </a:r>
          </a:p>
          <a:p>
            <a:pPr lvl="1" eaLnBrk="1" hangingPunct="1"/>
            <a:r>
              <a:rPr lang="en-US" altLang="en-US"/>
              <a:t>Goal-seeking analysis</a:t>
            </a:r>
          </a:p>
          <a:p>
            <a:pPr lvl="1" eaLnBrk="1" hangingPunct="1"/>
            <a:r>
              <a:rPr lang="en-US" altLang="en-US"/>
              <a:t>Mungkin saja menggunakan KMS, GSS, CRM, ERP, dan SCM systems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11F7BF0E-676B-41FD-B8DA-0193AD112E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Sistem Pendukung Keputusan (DSS)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E747643C-E34C-474F-AF15-1EE4C92C9B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Implementation Phase (tahap Implementasi)</a:t>
            </a:r>
          </a:p>
          <a:p>
            <a:pPr lvl="1" eaLnBrk="1" hangingPunct="1"/>
            <a:r>
              <a:rPr lang="en-US" altLang="en-US"/>
              <a:t>Meningkatkan komunikasi </a:t>
            </a:r>
          </a:p>
          <a:p>
            <a:pPr lvl="1" eaLnBrk="1" hangingPunct="1"/>
            <a:r>
              <a:rPr lang="en-US" altLang="en-US"/>
              <a:t>Kolaborasi</a:t>
            </a:r>
          </a:p>
          <a:p>
            <a:pPr lvl="1" eaLnBrk="1" hangingPunct="1"/>
            <a:r>
              <a:rPr lang="en-US" altLang="en-US"/>
              <a:t>Training</a:t>
            </a:r>
          </a:p>
          <a:p>
            <a:pPr lvl="1" eaLnBrk="1" hangingPunct="1"/>
            <a:r>
              <a:rPr lang="en-US" altLang="en-US"/>
              <a:t>Didukung oleh KMS, expert systems, GSS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29CB655-BC73-49C6-A305-63D283399F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Manusia</a:t>
            </a:r>
            <a:endParaRPr lang="en-US" dirty="0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2CC115E5-070E-4F65-9626-98E7EE6F88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Gaya Kognitive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Apa yang menjadi dugaan orang?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Bagaimana semua itu diatur?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Subyektif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Gaya Keputusan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Bagaimana menurut orang lain?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Bagaimana mereka bereaksi?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Analytical, autocratic, democratic dan consultative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>
            <a:extLst>
              <a:ext uri="{FF2B5EF4-FFF2-40B4-BE49-F238E27FC236}">
                <a16:creationId xmlns:a16="http://schemas.microsoft.com/office/drawing/2014/main" id="{6D763A62-A01C-404F-A179-2FC66DEEA2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Pendekatan Keputusan Gaya Kognitif</a:t>
            </a:r>
          </a:p>
        </p:txBody>
      </p:sp>
      <p:pic>
        <p:nvPicPr>
          <p:cNvPr id="39939" name="Picture 4" descr="TBL02">
            <a:extLst>
              <a:ext uri="{FF2B5EF4-FFF2-40B4-BE49-F238E27FC236}">
                <a16:creationId xmlns:a16="http://schemas.microsoft.com/office/drawing/2014/main" id="{CD5E8093-B2A0-48A1-8816-6A328265F2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98714" y="1831876"/>
            <a:ext cx="6421437" cy="4189512"/>
          </a:xfr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5B30-E185-4B67-81C5-2EE04F9B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17F25C45-3245-4933-9ADA-26D0C43F3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altLang="en-US"/>
          </a:p>
        </p:txBody>
      </p:sp>
      <p:pic>
        <p:nvPicPr>
          <p:cNvPr id="40964" name="Picture 6" descr="Contoh Aprilia ttg keputusan">
            <a:extLst>
              <a:ext uri="{FF2B5EF4-FFF2-40B4-BE49-F238E27FC236}">
                <a16:creationId xmlns:a16="http://schemas.microsoft.com/office/drawing/2014/main" id="{BD9F96C8-775B-4F40-A60C-7F03C4B3F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1079640"/>
            <a:ext cx="7305674" cy="499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550A-F68F-4332-A86E-85872F4B5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Tugas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098BE-F1C7-455A-BF22-0D6F08BF8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962150"/>
            <a:ext cx="8610600" cy="541020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sz="1800" dirty="0" err="1"/>
              <a:t>Tentukan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tabel</a:t>
            </a:r>
            <a:r>
              <a:rPr lang="en-US" sz="1800" dirty="0"/>
              <a:t> input, </a:t>
            </a:r>
            <a:r>
              <a:rPr lang="en-US" sz="1800" dirty="0" err="1"/>
              <a:t>proses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output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berikut</a:t>
            </a:r>
            <a:r>
              <a:rPr lang="en-US" sz="1800" dirty="0"/>
              <a:t>. </a:t>
            </a:r>
            <a:r>
              <a:rPr lang="en-US" sz="1800" dirty="0" err="1"/>
              <a:t>Tentukan</a:t>
            </a:r>
            <a:r>
              <a:rPr lang="en-US" sz="1800" dirty="0"/>
              <a:t> </a:t>
            </a:r>
            <a:r>
              <a:rPr lang="en-US" sz="1800" dirty="0" err="1"/>
              <a:t>apa</a:t>
            </a:r>
            <a:r>
              <a:rPr lang="en-US" sz="1800" dirty="0"/>
              <a:t> yang </a:t>
            </a:r>
            <a:r>
              <a:rPr lang="en-US" sz="1800" dirty="0" err="1"/>
              <a:t>diperlukan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masing-masing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agar </a:t>
            </a:r>
            <a:r>
              <a:rPr lang="en-US" sz="1800" dirty="0" err="1"/>
              <a:t>efektif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efisien</a:t>
            </a:r>
            <a:r>
              <a:rPr lang="en-US" sz="1800" dirty="0"/>
              <a:t>.</a:t>
            </a:r>
          </a:p>
          <a:p>
            <a:pPr marL="1160463" lvl="1" indent="-514350">
              <a:lnSpc>
                <a:spcPct val="100000"/>
              </a:lnSpc>
              <a:buFont typeface="+mj-lt"/>
              <a:buAutoNum type="alphaLcPeriod"/>
              <a:defRPr/>
            </a:pPr>
            <a:r>
              <a:rPr lang="en-US" sz="1800" dirty="0"/>
              <a:t>Kantor Pos</a:t>
            </a:r>
          </a:p>
          <a:p>
            <a:pPr marL="1160463" lvl="1" indent="-514350">
              <a:lnSpc>
                <a:spcPct val="100000"/>
              </a:lnSpc>
              <a:buFont typeface="+mj-lt"/>
              <a:buAutoNum type="alphaLcPeriod"/>
              <a:defRPr/>
            </a:pPr>
            <a:r>
              <a:rPr lang="en-US" sz="1800" dirty="0"/>
              <a:t>Universitas</a:t>
            </a:r>
          </a:p>
          <a:p>
            <a:pPr marL="1160463" lvl="1" indent="-514350">
              <a:lnSpc>
                <a:spcPct val="100000"/>
              </a:lnSpc>
              <a:buFont typeface="+mj-lt"/>
              <a:buAutoNum type="alphaLcPeriod"/>
              <a:defRPr/>
            </a:pPr>
            <a:r>
              <a:rPr lang="en-US" sz="1800" dirty="0" err="1"/>
              <a:t>Rumah</a:t>
            </a:r>
            <a:r>
              <a:rPr lang="en-US" sz="1800" dirty="0"/>
              <a:t> </a:t>
            </a:r>
            <a:r>
              <a:rPr lang="en-US" sz="1800" dirty="0" err="1"/>
              <a:t>Sakit</a:t>
            </a:r>
            <a:endParaRPr lang="en-US" sz="1800" dirty="0"/>
          </a:p>
          <a:p>
            <a:pPr marL="1160463" lvl="1" indent="-514350">
              <a:lnSpc>
                <a:spcPct val="100000"/>
              </a:lnSpc>
              <a:buFont typeface="+mj-lt"/>
              <a:buAutoNum type="alphaLcPeriod"/>
              <a:defRPr/>
            </a:pPr>
            <a:r>
              <a:rPr lang="en-US" sz="1800" dirty="0"/>
              <a:t>Bank</a:t>
            </a:r>
          </a:p>
          <a:p>
            <a:pPr marL="1160463" lvl="1" indent="-514350">
              <a:lnSpc>
                <a:spcPct val="100000"/>
              </a:lnSpc>
              <a:buFont typeface="+mj-lt"/>
              <a:buAutoNum type="alphaLcPeriod"/>
              <a:defRPr/>
            </a:pPr>
            <a:r>
              <a:rPr lang="en-US" sz="1800" dirty="0" err="1"/>
              <a:t>Toko</a:t>
            </a:r>
            <a:r>
              <a:rPr lang="en-US" sz="1800" dirty="0"/>
              <a:t> </a:t>
            </a:r>
            <a:r>
              <a:rPr lang="en-US" sz="1800" dirty="0" err="1"/>
              <a:t>Bahan</a:t>
            </a:r>
            <a:r>
              <a:rPr lang="en-US" sz="1800" dirty="0"/>
              <a:t> </a:t>
            </a:r>
            <a:r>
              <a:rPr lang="en-US" sz="1800" dirty="0" err="1"/>
              <a:t>Bangunan</a:t>
            </a:r>
            <a:endParaRPr lang="en-US" sz="1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sz="1600" dirty="0"/>
              <a:t>Perusahaan Anda </a:t>
            </a:r>
            <a:r>
              <a:rPr lang="en-US" sz="1600" dirty="0" err="1"/>
              <a:t>sedang</a:t>
            </a:r>
            <a:r>
              <a:rPr lang="en-US" sz="1600" dirty="0"/>
              <a:t> </a:t>
            </a:r>
            <a:r>
              <a:rPr lang="en-US" sz="1600" dirty="0" err="1"/>
              <a:t>mempertimbangkan</a:t>
            </a:r>
            <a:r>
              <a:rPr lang="en-US" sz="1600" dirty="0"/>
              <a:t> </a:t>
            </a:r>
            <a:r>
              <a:rPr lang="en-US" sz="1600" dirty="0" err="1"/>
              <a:t>membuka</a:t>
            </a:r>
            <a:r>
              <a:rPr lang="en-US" sz="1600" dirty="0"/>
              <a:t> </a:t>
            </a:r>
            <a:r>
              <a:rPr lang="en-US" sz="1600" dirty="0" err="1"/>
              <a:t>cabang</a:t>
            </a:r>
            <a:r>
              <a:rPr lang="en-US" sz="1600" dirty="0"/>
              <a:t> di </a:t>
            </a:r>
            <a:r>
              <a:rPr lang="id-ID" sz="1600" dirty="0"/>
              <a:t>Sumatera</a:t>
            </a:r>
            <a:r>
              <a:rPr lang="en-US" sz="1600" dirty="0"/>
              <a:t>. </a:t>
            </a:r>
            <a:r>
              <a:rPr lang="id-ID" sz="1600" dirty="0"/>
              <a:t>Buat daftar </a:t>
            </a:r>
            <a:r>
              <a:rPr lang="en-US" sz="1600" dirty="0" err="1"/>
              <a:t>aktifitas</a:t>
            </a:r>
            <a:r>
              <a:rPr lang="en-US" sz="1600" dirty="0"/>
              <a:t> </a:t>
            </a:r>
            <a:r>
              <a:rPr lang="en-US" sz="1600" dirty="0" err="1"/>
              <a:t>disetiap</a:t>
            </a:r>
            <a:r>
              <a:rPr lang="en-US" sz="1600" dirty="0"/>
              <a:t> </a:t>
            </a:r>
            <a:r>
              <a:rPr lang="en-US" sz="1600" dirty="0" err="1"/>
              <a:t>fase</a:t>
            </a:r>
            <a:r>
              <a:rPr lang="en-US" sz="1600" dirty="0"/>
              <a:t> </a:t>
            </a:r>
            <a:r>
              <a:rPr lang="en-US" sz="1600" dirty="0" err="1"/>
              <a:t>keputusan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b="1" dirty="0" err="1"/>
              <a:t>membuka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b="1" dirty="0" err="1"/>
              <a:t>tidak</a:t>
            </a:r>
            <a:r>
              <a:rPr lang="en-US" sz="1600" b="1" dirty="0"/>
              <a:t> </a:t>
            </a:r>
            <a:r>
              <a:rPr lang="en-US" sz="1600" b="1" dirty="0" err="1"/>
              <a:t>membuka</a:t>
            </a:r>
            <a:r>
              <a:rPr lang="en-US" sz="1600" b="1" dirty="0"/>
              <a:t> </a:t>
            </a:r>
            <a:r>
              <a:rPr lang="en-US" sz="1600" dirty="0" err="1"/>
              <a:t>cabang</a:t>
            </a:r>
            <a:r>
              <a:rPr lang="id-ID" sz="1600" dirty="0"/>
              <a:t>!</a:t>
            </a:r>
            <a:endParaRPr lang="en-US" sz="1600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454DC6A-529C-4140-9726-5DB5188C4B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Pengambilan</a:t>
            </a:r>
            <a:r>
              <a:rPr lang="en-US" dirty="0"/>
              <a:t> Keputusan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BD78A0D-195F-4513-AE4B-8C10E7E9D9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Proses </a:t>
            </a:r>
            <a:r>
              <a:rPr lang="en-US" altLang="en-US" dirty="0" err="1"/>
              <a:t>memilih</a:t>
            </a:r>
            <a:r>
              <a:rPr lang="en-US" altLang="en-US" dirty="0"/>
              <a:t> </a:t>
            </a:r>
            <a:r>
              <a:rPr lang="en-US" altLang="en-US" dirty="0" err="1"/>
              <a:t>satu</a:t>
            </a:r>
            <a:r>
              <a:rPr lang="en-US" altLang="en-US" dirty="0"/>
              <a:t> </a:t>
            </a:r>
            <a:r>
              <a:rPr lang="en-US" altLang="en-US" dirty="0" err="1"/>
              <a:t>diantara</a:t>
            </a:r>
            <a:r>
              <a:rPr lang="en-US" altLang="en-US" dirty="0"/>
              <a:t> </a:t>
            </a:r>
            <a:r>
              <a:rPr lang="en-US" altLang="en-US" dirty="0" err="1"/>
              <a:t>beberapa</a:t>
            </a:r>
            <a:r>
              <a:rPr lang="en-US" altLang="en-US" dirty="0"/>
              <a:t> </a:t>
            </a:r>
            <a:r>
              <a:rPr lang="en-US" altLang="en-US" dirty="0" err="1"/>
              <a:t>rencana</a:t>
            </a:r>
            <a:r>
              <a:rPr lang="en-US" altLang="en-US" dirty="0"/>
              <a:t> </a:t>
            </a:r>
            <a:r>
              <a:rPr lang="en-US" altLang="en-US" dirty="0" err="1"/>
              <a:t>alternatif</a:t>
            </a:r>
            <a:r>
              <a:rPr lang="en-US" altLang="en-US" dirty="0"/>
              <a:t> 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mencapai</a:t>
            </a:r>
            <a:r>
              <a:rPr lang="en-US" altLang="en-US" dirty="0"/>
              <a:t> </a:t>
            </a:r>
            <a:r>
              <a:rPr lang="en-US" altLang="en-US" dirty="0" err="1"/>
              <a:t>tujuan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beberapa</a:t>
            </a:r>
            <a:r>
              <a:rPr lang="en-US" altLang="en-US" dirty="0"/>
              <a:t> </a:t>
            </a:r>
            <a:r>
              <a:rPr lang="en-US" altLang="en-US" dirty="0" err="1"/>
              <a:t>tujuan</a:t>
            </a:r>
            <a:r>
              <a:rPr lang="en-US" altLang="en-US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4 </a:t>
            </a:r>
            <a:r>
              <a:rPr lang="en-US" altLang="en-US" dirty="0" err="1"/>
              <a:t>Fase</a:t>
            </a:r>
            <a:r>
              <a:rPr lang="en-US" altLang="en-US" dirty="0"/>
              <a:t> </a:t>
            </a:r>
            <a:r>
              <a:rPr lang="en-US" altLang="en-US" dirty="0" err="1"/>
              <a:t>pengambilan</a:t>
            </a:r>
            <a:r>
              <a:rPr lang="en-US" altLang="en-US" dirty="0"/>
              <a:t> </a:t>
            </a:r>
            <a:r>
              <a:rPr lang="en-US" altLang="en-US" dirty="0" err="1"/>
              <a:t>keputusan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Intelligence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Choice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implementation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D5F24E9-5036-4388-8CBC-68EC1D0C72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Pengambilan</a:t>
            </a:r>
            <a:r>
              <a:rPr lang="en-US" altLang="en-US" dirty="0"/>
              <a:t> Keputusan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8E253EB-F316-4315-BEEB-653E319DA0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err="1"/>
              <a:t>Masalah</a:t>
            </a:r>
            <a:r>
              <a:rPr lang="en-US" altLang="en-US" dirty="0"/>
              <a:t> 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 err="1"/>
              <a:t>Merupakan</a:t>
            </a:r>
            <a:r>
              <a:rPr lang="en-US" altLang="en-US" dirty="0"/>
              <a:t> </a:t>
            </a:r>
            <a:r>
              <a:rPr lang="en-US" altLang="en-US" dirty="0" err="1"/>
              <a:t>suatu</a:t>
            </a:r>
            <a:r>
              <a:rPr lang="en-US" altLang="en-US" dirty="0"/>
              <a:t> </a:t>
            </a:r>
            <a:r>
              <a:rPr lang="en-US" altLang="en-US" dirty="0" err="1"/>
              <a:t>kondisi</a:t>
            </a:r>
            <a:r>
              <a:rPr lang="en-US" altLang="en-US" dirty="0"/>
              <a:t> yang </a:t>
            </a:r>
            <a:r>
              <a:rPr lang="en-US" altLang="en-US" dirty="0" err="1"/>
              <a:t>berpotensi</a:t>
            </a:r>
            <a:r>
              <a:rPr lang="en-US" altLang="en-US" dirty="0"/>
              <a:t> </a:t>
            </a:r>
            <a:r>
              <a:rPr lang="en-US" altLang="en-US" dirty="0" err="1"/>
              <a:t>menimbulkan</a:t>
            </a:r>
            <a:r>
              <a:rPr lang="en-US" altLang="en-US" dirty="0"/>
              <a:t> </a:t>
            </a:r>
            <a:r>
              <a:rPr lang="en-US" altLang="en-US" dirty="0" err="1"/>
              <a:t>kerugian</a:t>
            </a:r>
            <a:r>
              <a:rPr lang="en-US" altLang="en-US" dirty="0"/>
              <a:t> </a:t>
            </a:r>
            <a:r>
              <a:rPr lang="en-US" altLang="en-US" dirty="0" err="1"/>
              <a:t>luar</a:t>
            </a:r>
            <a:r>
              <a:rPr lang="en-US" altLang="en-US" dirty="0"/>
              <a:t> </a:t>
            </a:r>
            <a:r>
              <a:rPr lang="en-US" altLang="en-US" dirty="0" err="1"/>
              <a:t>biasa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menghasilkan</a:t>
            </a:r>
            <a:r>
              <a:rPr lang="en-US" altLang="en-US" dirty="0"/>
              <a:t> </a:t>
            </a:r>
            <a:r>
              <a:rPr lang="en-US" altLang="en-US" dirty="0" err="1"/>
              <a:t>keuntungan</a:t>
            </a:r>
            <a:r>
              <a:rPr lang="en-US" altLang="en-US" dirty="0"/>
              <a:t> </a:t>
            </a:r>
            <a:r>
              <a:rPr lang="en-US" altLang="en-US" dirty="0" err="1"/>
              <a:t>luar</a:t>
            </a:r>
            <a:r>
              <a:rPr lang="en-US" altLang="en-US" dirty="0"/>
              <a:t> </a:t>
            </a:r>
            <a:r>
              <a:rPr lang="en-US" altLang="en-US" dirty="0" err="1"/>
              <a:t>biasa</a:t>
            </a:r>
            <a:r>
              <a:rPr lang="en-US" altLang="en-US" dirty="0"/>
              <a:t>.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Keputusan</a:t>
            </a:r>
          </a:p>
          <a:p>
            <a:pPr eaLnBrk="1" hangingPunct="1">
              <a:buFont typeface="Wingdings" panose="05000000000000000000" pitchFamily="2" charset="2"/>
              <a:buChar char="à"/>
            </a:pPr>
            <a:r>
              <a:rPr lang="en-US" altLang="en-US" dirty="0" err="1">
                <a:sym typeface="Wingdings" panose="05000000000000000000" pitchFamily="2" charset="2"/>
              </a:rPr>
              <a:t>Merupakan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kegiatan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memilih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suatu</a:t>
            </a:r>
            <a:r>
              <a:rPr lang="en-US" altLang="en-US" dirty="0">
                <a:sym typeface="Wingdings" panose="05000000000000000000" pitchFamily="2" charset="2"/>
              </a:rPr>
              <a:t> strategi </a:t>
            </a:r>
            <a:r>
              <a:rPr lang="en-US" altLang="en-US" dirty="0" err="1">
                <a:sym typeface="Wingdings" panose="05000000000000000000" pitchFamily="2" charset="2"/>
              </a:rPr>
              <a:t>tindakan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dalam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pemecahan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masalah</a:t>
            </a:r>
            <a:r>
              <a:rPr lang="en-US" altLang="en-US" dirty="0">
                <a:sym typeface="Wingdings" panose="05000000000000000000" pitchFamily="2" charset="2"/>
              </a:rPr>
              <a:t> 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E65356A-D3C5-4EB0-9669-42E0C15EE7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Pengambilan Keputusan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930CBBC-B954-41CC-80DA-E685E5A193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Pengambilan keputusan </a:t>
            </a:r>
          </a:p>
          <a:p>
            <a:pPr eaLnBrk="1" hangingPunct="1">
              <a:buFont typeface="Wingdings" panose="05000000000000000000" pitchFamily="2" charset="2"/>
              <a:buChar char="à"/>
            </a:pPr>
            <a:r>
              <a:rPr lang="en-US" altLang="en-US">
                <a:sym typeface="Wingdings" panose="05000000000000000000" pitchFamily="2" charset="2"/>
              </a:rPr>
              <a:t>Tindakan memilih strategi atau aksi yang diyakini manajer (pengambil keputusan)akan memberikan solusi terbaik atas sesuatu.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Tujuan Keputusan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sym typeface="Wingdings" panose="05000000000000000000" pitchFamily="2" charset="2"/>
              </a:rPr>
              <a:t> Untuk mencapai target atau aksi tertentu yang harus dilakukan.</a:t>
            </a:r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8CB6C4F-E36A-4044-9030-9D952903A0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Kriteria / ciri-ciri Keputusan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D240A69-3C7E-4E47-BCD2-3609A59AE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en-US" altLang="en-US"/>
              <a:t>Banyak pilihan / alternatif</a:t>
            </a:r>
          </a:p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en-US" altLang="en-US"/>
              <a:t>Ada kendala atau syarat</a:t>
            </a:r>
          </a:p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en-US" altLang="en-US"/>
              <a:t>Mengikuti suatu pola/model tingkah laku,baik yang terstruktur maupun tidak terstruktur</a:t>
            </a:r>
          </a:p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en-US" altLang="en-US"/>
              <a:t>Banyak input / variabel</a:t>
            </a:r>
          </a:p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en-US" altLang="en-US"/>
              <a:t>Ada faktor risiko</a:t>
            </a:r>
          </a:p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en-US" altLang="en-US"/>
              <a:t>Dibutuhkan kecepatan, ketepatan, dan keakuratan.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5D1A281-E207-4886-B574-5B744B3935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924800" cy="1295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Pembuatan Keputusan Manajemen</a:t>
            </a:r>
          </a:p>
        </p:txBody>
      </p:sp>
      <p:grpSp>
        <p:nvGrpSpPr>
          <p:cNvPr id="10243" name="Group 3">
            <a:extLst>
              <a:ext uri="{FF2B5EF4-FFF2-40B4-BE49-F238E27FC236}">
                <a16:creationId xmlns:a16="http://schemas.microsoft.com/office/drawing/2014/main" id="{00D05A1D-9E72-4CA9-B8B8-7ECEC2F97A6E}"/>
              </a:ext>
            </a:extLst>
          </p:cNvPr>
          <p:cNvGrpSpPr>
            <a:grpSpLocks/>
          </p:cNvGrpSpPr>
          <p:nvPr/>
        </p:nvGrpSpPr>
        <p:grpSpPr bwMode="auto">
          <a:xfrm>
            <a:off x="3124201" y="1295400"/>
            <a:ext cx="5834063" cy="4387850"/>
            <a:chOff x="113" y="754"/>
            <a:chExt cx="3675" cy="2764"/>
          </a:xfrm>
        </p:grpSpPr>
        <p:sp>
          <p:nvSpPr>
            <p:cNvPr id="10244" name="AutoShape 4">
              <a:extLst>
                <a:ext uri="{FF2B5EF4-FFF2-40B4-BE49-F238E27FC236}">
                  <a16:creationId xmlns:a16="http://schemas.microsoft.com/office/drawing/2014/main" id="{F7B08247-A20E-47F7-A083-A024E573A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754"/>
              <a:ext cx="3675" cy="276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200">
                <a:latin typeface="Times New Roman" panose="02020603050405020304" pitchFamily="18" charset="0"/>
              </a:endParaRPr>
            </a:p>
            <a:p>
              <a:endParaRPr lang="en-US" altLang="en-US" sz="1200">
                <a:latin typeface="Times New Roman" panose="02020603050405020304" pitchFamily="18" charset="0"/>
              </a:endParaRPr>
            </a:p>
            <a:p>
              <a:endParaRPr lang="en-US" altLang="en-US" sz="1200">
                <a:latin typeface="Times New Roman" panose="02020603050405020304" pitchFamily="18" charset="0"/>
              </a:endParaRPr>
            </a:p>
            <a:p>
              <a:endParaRPr lang="en-US" altLang="en-US" sz="1200">
                <a:latin typeface="Times New Roman" panose="02020603050405020304" pitchFamily="18" charset="0"/>
              </a:endParaRPr>
            </a:p>
            <a:p>
              <a:endParaRPr lang="en-US" altLang="en-US" sz="1200">
                <a:latin typeface="Times New Roman" panose="02020603050405020304" pitchFamily="18" charset="0"/>
              </a:endParaRPr>
            </a:p>
          </p:txBody>
        </p:sp>
        <p:grpSp>
          <p:nvGrpSpPr>
            <p:cNvPr id="10245" name="Group 5">
              <a:extLst>
                <a:ext uri="{FF2B5EF4-FFF2-40B4-BE49-F238E27FC236}">
                  <a16:creationId xmlns:a16="http://schemas.microsoft.com/office/drawing/2014/main" id="{919A536B-D61C-4EEF-A43A-8374137496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" y="1480"/>
              <a:ext cx="2982" cy="1905"/>
              <a:chOff x="995" y="1480"/>
              <a:chExt cx="2982" cy="1905"/>
            </a:xfrm>
          </p:grpSpPr>
          <p:sp>
            <p:nvSpPr>
              <p:cNvPr id="10246" name="WordArt 6">
                <a:extLst>
                  <a:ext uri="{FF2B5EF4-FFF2-40B4-BE49-F238E27FC236}">
                    <a16:creationId xmlns:a16="http://schemas.microsoft.com/office/drawing/2014/main" id="{5D06D7A2-42F8-4748-979C-7328ADD82F6F}"/>
                  </a:ext>
                </a:extLst>
              </p:cNvPr>
              <p:cNvSpPr>
                <a:spLocks noChangeArrowheads="1" noChangeShapeType="1" noTextEdit="1"/>
              </p:cNvSpPr>
              <p:nvPr/>
            </p:nvSpPr>
            <p:spPr bwMode="auto">
              <a:xfrm>
                <a:off x="1743" y="3195"/>
                <a:ext cx="1364" cy="19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ID" sz="12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Arial Black" panose="020B0A04020102020204" pitchFamily="34" charset="0"/>
                  </a:rPr>
                  <a:t>Proses Transaksi</a:t>
                </a:r>
              </a:p>
            </p:txBody>
          </p:sp>
          <p:sp>
            <p:nvSpPr>
              <p:cNvPr id="10247" name="WordArt 7">
                <a:extLst>
                  <a:ext uri="{FF2B5EF4-FFF2-40B4-BE49-F238E27FC236}">
                    <a16:creationId xmlns:a16="http://schemas.microsoft.com/office/drawing/2014/main" id="{527555BF-03B2-4DCF-AAA3-E380508E407B}"/>
                  </a:ext>
                </a:extLst>
              </p:cNvPr>
              <p:cNvSpPr>
                <a:spLocks noChangeArrowheads="1" noChangeShapeType="1" noTextEdit="1"/>
              </p:cNvSpPr>
              <p:nvPr/>
            </p:nvSpPr>
            <p:spPr bwMode="auto">
              <a:xfrm>
                <a:off x="1791" y="2160"/>
                <a:ext cx="1514" cy="17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ID" sz="1200" kern="10">
                    <a:ln w="12700">
                      <a:solidFill>
                        <a:srgbClr val="3333CC"/>
                      </a:solidFill>
                      <a:round/>
                      <a:headEnd/>
                      <a:tailEnd/>
                    </a:ln>
                    <a:solidFill>
                      <a:srgbClr val="B2B2B2">
                        <a:alpha val="50195"/>
                      </a:srgbClr>
                    </a:solidFill>
                    <a:effectLst>
                      <a:outerShdw dist="45791" dir="2021404" algn="ctr" rotWithShape="0">
                        <a:srgbClr val="9999FF"/>
                      </a:outerShdw>
                    </a:effectLst>
                    <a:latin typeface="Arial Black" panose="020B0A04020102020204" pitchFamily="34" charset="0"/>
                  </a:rPr>
                  <a:t>Pengendalian Manajemen</a:t>
                </a:r>
              </a:p>
            </p:txBody>
          </p:sp>
          <p:sp>
            <p:nvSpPr>
              <p:cNvPr id="10248" name="WordArt 8" descr="White marble">
                <a:extLst>
                  <a:ext uri="{FF2B5EF4-FFF2-40B4-BE49-F238E27FC236}">
                    <a16:creationId xmlns:a16="http://schemas.microsoft.com/office/drawing/2014/main" id="{B5CAE140-B833-4CF7-8E00-2A2B7A603EAB}"/>
                  </a:ext>
                </a:extLst>
              </p:cNvPr>
              <p:cNvSpPr>
                <a:spLocks noChangeArrowheads="1" noChangeShapeType="1" noTextEdit="1"/>
              </p:cNvSpPr>
              <p:nvPr/>
            </p:nvSpPr>
            <p:spPr bwMode="auto">
              <a:xfrm>
                <a:off x="1565" y="2659"/>
                <a:ext cx="1860" cy="21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  <a:scene3d>
                  <a:camera prst="legacyObliqueRight"/>
                  <a:lightRig rig="legacyHarsh3" dir="t"/>
                </a:scene3d>
                <a:sp3d extrusionH="100000" prstMaterial="legacyMatte">
                  <a:extrusionClr>
                    <a:srgbClr val="663300"/>
                  </a:extrusionClr>
                  <a:contourClr>
                    <a:srgbClr val="FFFFFF"/>
                  </a:contourClr>
                </a:sp3d>
              </a:bodyPr>
              <a:lstStyle/>
              <a:p>
                <a:pPr algn="ctr"/>
                <a:r>
                  <a:rPr lang="en-ID" sz="1200" kern="10">
                    <a:ln w="9525">
                      <a:round/>
                      <a:headEnd/>
                      <a:tailEnd/>
                    </a:ln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  <a:latin typeface="Arial Black" panose="020B0A04020102020204" pitchFamily="34" charset="0"/>
                  </a:rPr>
                  <a:t>Pengendalian Operasional</a:t>
                </a:r>
              </a:p>
            </p:txBody>
          </p:sp>
          <p:sp>
            <p:nvSpPr>
              <p:cNvPr id="10249" name="Line 9">
                <a:extLst>
                  <a:ext uri="{FF2B5EF4-FFF2-40B4-BE49-F238E27FC236}">
                    <a16:creationId xmlns:a16="http://schemas.microsoft.com/office/drawing/2014/main" id="{954232B0-FD9F-47CE-87B9-E39957FEDB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5" y="3011"/>
                <a:ext cx="2982" cy="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0250" name="Line 10">
                <a:extLst>
                  <a:ext uri="{FF2B5EF4-FFF2-40B4-BE49-F238E27FC236}">
                    <a16:creationId xmlns:a16="http://schemas.microsoft.com/office/drawing/2014/main" id="{CABFF89B-FF12-4846-8078-A6489F985B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8" y="2478"/>
                <a:ext cx="2334" cy="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0251" name="Line 11">
                <a:extLst>
                  <a:ext uri="{FF2B5EF4-FFF2-40B4-BE49-F238E27FC236}">
                    <a16:creationId xmlns:a16="http://schemas.microsoft.com/office/drawing/2014/main" id="{895EB8F3-458D-44C4-98D8-2FD16690D7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46" y="1877"/>
                <a:ext cx="149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0252" name="WordArt 12">
                <a:extLst>
                  <a:ext uri="{FF2B5EF4-FFF2-40B4-BE49-F238E27FC236}">
                    <a16:creationId xmlns:a16="http://schemas.microsoft.com/office/drawing/2014/main" id="{B4A84C78-DDEE-49D5-A2FC-D32AFEE79B97}"/>
                  </a:ext>
                </a:extLst>
              </p:cNvPr>
              <p:cNvSpPr>
                <a:spLocks noChangeArrowheads="1" noChangeShapeType="1" noTextEdit="1"/>
              </p:cNvSpPr>
              <p:nvPr/>
            </p:nvSpPr>
            <p:spPr bwMode="auto">
              <a:xfrm>
                <a:off x="2018" y="1480"/>
                <a:ext cx="952" cy="725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ID" sz="1000" kern="10">
                    <a:solidFill>
                      <a:srgbClr val="336699"/>
                    </a:solidFill>
                    <a:effectLst>
                      <a:outerShdw dist="45791" dir="2021404" algn="ctr" rotWithShape="0">
                        <a:srgbClr val="B2B2B2">
                          <a:alpha val="79999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Rencana Strategik</a:t>
                </a:r>
              </a:p>
              <a:p>
                <a:pPr algn="ctr"/>
                <a:endParaRPr lang="en-ID" sz="1000" kern="10">
                  <a:solidFill>
                    <a:srgbClr val="336699"/>
                  </a:solidFill>
                  <a:effectLst>
                    <a:outerShdw dist="45791" dir="2021404" algn="ctr" rotWithShape="0">
                      <a:srgbClr val="B2B2B2">
                        <a:alpha val="79999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ID" sz="1000" kern="10">
                  <a:solidFill>
                    <a:srgbClr val="336699"/>
                  </a:solidFill>
                  <a:effectLst>
                    <a:outerShdw dist="45791" dir="2021404" algn="ctr" rotWithShape="0">
                      <a:srgbClr val="B2B2B2">
                        <a:alpha val="79999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ID" sz="1000" kern="10">
                  <a:solidFill>
                    <a:srgbClr val="336699"/>
                  </a:solidFill>
                  <a:effectLst>
                    <a:outerShdw dist="45791" dir="2021404" algn="ctr" rotWithShape="0">
                      <a:srgbClr val="B2B2B2">
                        <a:alpha val="79999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ID" sz="1000" kern="10">
                  <a:solidFill>
                    <a:srgbClr val="336699"/>
                  </a:solidFill>
                  <a:effectLst>
                    <a:outerShdw dist="45791" dir="2021404" algn="ctr" rotWithShape="0">
                      <a:srgbClr val="B2B2B2">
                        <a:alpha val="79999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CF000AF-041E-45A6-82D7-6C27C5DB8C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Tahap-tahap Pembuatan keputusan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9CD8044-269D-4B90-9972-1FC73E0790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en-US" altLang="en-US" sz="2000" dirty="0" err="1"/>
              <a:t>Identifikasi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Masalah</a:t>
            </a:r>
            <a:endParaRPr lang="en-US" altLang="en-US" sz="2000" dirty="0"/>
          </a:p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en-US" altLang="en-US" sz="2000" dirty="0" err="1"/>
              <a:t>Pemilihan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metode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pemecahan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masalah</a:t>
            </a:r>
            <a:endParaRPr lang="en-US" altLang="en-US" sz="2000" dirty="0"/>
          </a:p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en-US" altLang="en-US" sz="2000" dirty="0" err="1"/>
              <a:t>Pengumpulan</a:t>
            </a:r>
            <a:r>
              <a:rPr lang="en-US" altLang="en-US" sz="2000" dirty="0"/>
              <a:t> data yang </a:t>
            </a:r>
            <a:r>
              <a:rPr lang="en-US" altLang="en-US" sz="2000" dirty="0" err="1"/>
              <a:t>dibutuhkan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untuk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melaksanakan</a:t>
            </a:r>
            <a:r>
              <a:rPr lang="en-US" altLang="en-US" sz="2000" dirty="0"/>
              <a:t> model </a:t>
            </a:r>
            <a:r>
              <a:rPr lang="en-US" altLang="en-US" sz="2000" dirty="0" err="1"/>
              <a:t>keputusan</a:t>
            </a:r>
            <a:endParaRPr lang="en-US" altLang="en-US" sz="2000" dirty="0"/>
          </a:p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en-US" altLang="en-US" sz="2000" dirty="0" err="1"/>
              <a:t>Mengimplementasikan</a:t>
            </a:r>
            <a:r>
              <a:rPr lang="en-US" altLang="en-US" sz="2000" dirty="0"/>
              <a:t> model</a:t>
            </a:r>
          </a:p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en-US" altLang="en-US" sz="2000" dirty="0" err="1"/>
              <a:t>Mengevaluasi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sisi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positif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setiap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alternatif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ada</a:t>
            </a:r>
            <a:endParaRPr lang="en-US" altLang="en-US" sz="2000" dirty="0"/>
          </a:p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en-US" altLang="en-US" sz="2000" dirty="0" err="1"/>
              <a:t>Melaksanakan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solusi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2D100C0-14C8-4CC9-A176-78D7A2C08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Konsep Sistem Pendukung  Keputusan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1BDA503-7502-47AB-817D-0684B686DC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Defenisi Sistem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/>
              <a:t>Sistem </a:t>
            </a:r>
            <a:r>
              <a:rPr lang="en-US" altLang="en-US">
                <a:sym typeface="Wingdings" panose="05000000000000000000" pitchFamily="2" charset="2"/>
              </a:rPr>
              <a:t> merupakan kumpulan elemen yang saling berkaitan yang bertanggung jawab memproses masukan (</a:t>
            </a:r>
            <a:r>
              <a:rPr lang="en-US" altLang="en-US" i="1">
                <a:sym typeface="Wingdings" panose="05000000000000000000" pitchFamily="2" charset="2"/>
              </a:rPr>
              <a:t>input</a:t>
            </a:r>
            <a:r>
              <a:rPr lang="en-US" altLang="en-US">
                <a:sym typeface="Wingdings" panose="05000000000000000000" pitchFamily="2" charset="2"/>
              </a:rPr>
              <a:t>) sehingga menghasilkan keluaran (</a:t>
            </a:r>
            <a:r>
              <a:rPr lang="en-US" altLang="en-US" i="1">
                <a:sym typeface="Wingdings" panose="05000000000000000000" pitchFamily="2" charset="2"/>
              </a:rPr>
              <a:t>output</a:t>
            </a:r>
            <a:r>
              <a:rPr lang="en-US" altLang="en-US">
                <a:sym typeface="Wingdings" panose="05000000000000000000" pitchFamily="2" charset="2"/>
              </a:rPr>
              <a:t>).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CB2B651-E5D4-4BE4-A045-249D480490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Definissi Sistem Informasi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211A369-F998-4280-8501-01BCDB0C28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Sistem Informasi (Kusrini, M.Kom)</a:t>
            </a:r>
          </a:p>
          <a:p>
            <a:pPr eaLnBrk="1" hangingPunct="1">
              <a:buFont typeface="Wingdings" panose="05000000000000000000" pitchFamily="2" charset="2"/>
              <a:buChar char="à"/>
            </a:pPr>
            <a:r>
              <a:rPr lang="en-US" altLang="en-US">
                <a:sym typeface="Wingdings" panose="05000000000000000000" pitchFamily="2" charset="2"/>
              </a:rPr>
              <a:t>Suatau sistem di dalam suatu organisasi yang mempertemukan kebutuhan pengolahan transaksi harian, mendukung operasi, bersifat manajerial, dan merupakan kegiatan strategi dari suatu organisasi, serta menyediakan laporan-laporan yang diperlukan oleh pihak luar.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B67ACE6-D8E6-40C3-9201-C8E5DE6EE2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Jenis Sistem Informasi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2E8AFFD-D005-491D-A33A-A0E8F43BEE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-5715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dirty="0" err="1"/>
              <a:t>Berdasarkan</a:t>
            </a:r>
            <a:r>
              <a:rPr lang="en-US" altLang="en-US" dirty="0"/>
              <a:t> </a:t>
            </a:r>
            <a:r>
              <a:rPr lang="en-US" altLang="en-US" dirty="0" err="1"/>
              <a:t>dukungan</a:t>
            </a:r>
            <a:r>
              <a:rPr lang="en-US" altLang="en-US" dirty="0"/>
              <a:t> </a:t>
            </a:r>
            <a:r>
              <a:rPr lang="en-US" altLang="en-US" dirty="0" err="1"/>
              <a:t>kepada</a:t>
            </a:r>
            <a:r>
              <a:rPr lang="en-US" altLang="en-US" dirty="0"/>
              <a:t> </a:t>
            </a:r>
            <a:r>
              <a:rPr lang="en-US" altLang="en-US" dirty="0" err="1"/>
              <a:t>pemakai</a:t>
            </a:r>
            <a:r>
              <a:rPr lang="en-US" altLang="en-US" dirty="0"/>
              <a:t> :</a:t>
            </a:r>
          </a:p>
          <a:p>
            <a:pPr marL="0" indent="-571500">
              <a:lnSpc>
                <a:spcPct val="100000"/>
              </a:lnSpc>
              <a:buFont typeface="Wingdings" panose="05000000000000000000" pitchFamily="2" charset="2"/>
              <a:buAutoNum type="arabicPeriod"/>
            </a:pPr>
            <a:r>
              <a:rPr lang="en-US" altLang="en-US" dirty="0" err="1"/>
              <a:t>Sistem</a:t>
            </a:r>
            <a:r>
              <a:rPr lang="en-US" altLang="en-US" dirty="0"/>
              <a:t> </a:t>
            </a:r>
            <a:r>
              <a:rPr lang="en-US" altLang="en-US" dirty="0" err="1"/>
              <a:t>Pemrosesan</a:t>
            </a:r>
            <a:r>
              <a:rPr lang="en-US" altLang="en-US" dirty="0"/>
              <a:t> </a:t>
            </a:r>
            <a:r>
              <a:rPr lang="en-US" altLang="en-US" dirty="0" err="1"/>
              <a:t>Transaksi</a:t>
            </a:r>
            <a:endParaRPr lang="en-US" altLang="en-US" dirty="0"/>
          </a:p>
          <a:p>
            <a:pPr marL="0" indent="-571500">
              <a:lnSpc>
                <a:spcPct val="100000"/>
              </a:lnSpc>
              <a:buFont typeface="Wingdings" panose="05000000000000000000" pitchFamily="2" charset="2"/>
              <a:buAutoNum type="arabicPeriod"/>
            </a:pPr>
            <a:r>
              <a:rPr lang="en-US" altLang="en-US" dirty="0" err="1"/>
              <a:t>Sistem</a:t>
            </a:r>
            <a:r>
              <a:rPr lang="en-US" altLang="en-US" dirty="0"/>
              <a:t> </a:t>
            </a:r>
            <a:r>
              <a:rPr lang="en-US" altLang="en-US" dirty="0" err="1"/>
              <a:t>Informasi</a:t>
            </a:r>
            <a:r>
              <a:rPr lang="en-US" altLang="en-US" dirty="0"/>
              <a:t> </a:t>
            </a:r>
            <a:r>
              <a:rPr lang="en-US" altLang="en-US" dirty="0" err="1"/>
              <a:t>Manajemen</a:t>
            </a:r>
            <a:endParaRPr lang="en-US" altLang="en-US" dirty="0"/>
          </a:p>
          <a:p>
            <a:pPr marL="0" indent="-571500">
              <a:lnSpc>
                <a:spcPct val="100000"/>
              </a:lnSpc>
              <a:buFont typeface="Wingdings" panose="05000000000000000000" pitchFamily="2" charset="2"/>
              <a:buAutoNum type="arabicPeriod"/>
            </a:pPr>
            <a:r>
              <a:rPr lang="en-US" altLang="en-US" dirty="0" err="1"/>
              <a:t>Sistem</a:t>
            </a:r>
            <a:r>
              <a:rPr lang="en-US" altLang="en-US" dirty="0"/>
              <a:t> </a:t>
            </a:r>
            <a:r>
              <a:rPr lang="en-US" altLang="en-US" dirty="0" err="1"/>
              <a:t>Otomasi</a:t>
            </a:r>
            <a:r>
              <a:rPr lang="en-US" altLang="en-US" dirty="0"/>
              <a:t> </a:t>
            </a:r>
            <a:r>
              <a:rPr lang="en-US" altLang="en-US" dirty="0" err="1"/>
              <a:t>Perkantoran</a:t>
            </a:r>
            <a:endParaRPr lang="en-US" altLang="en-US" dirty="0"/>
          </a:p>
          <a:p>
            <a:pPr marL="0" indent="-571500">
              <a:lnSpc>
                <a:spcPct val="100000"/>
              </a:lnSpc>
              <a:buFont typeface="Wingdings" panose="05000000000000000000" pitchFamily="2" charset="2"/>
              <a:buAutoNum type="arabicPeriod"/>
            </a:pPr>
            <a:r>
              <a:rPr lang="en-US" altLang="en-US" dirty="0" err="1"/>
              <a:t>Sistem</a:t>
            </a:r>
            <a:r>
              <a:rPr lang="en-US" altLang="en-US" dirty="0"/>
              <a:t> </a:t>
            </a:r>
            <a:r>
              <a:rPr lang="en-US" altLang="en-US" dirty="0" err="1"/>
              <a:t>Pendukung</a:t>
            </a:r>
            <a:r>
              <a:rPr lang="en-US" altLang="en-US" dirty="0"/>
              <a:t> Keputusan</a:t>
            </a:r>
          </a:p>
          <a:p>
            <a:pPr marL="0" indent="-571500">
              <a:lnSpc>
                <a:spcPct val="100000"/>
              </a:lnSpc>
              <a:buFont typeface="Wingdings" panose="05000000000000000000" pitchFamily="2" charset="2"/>
              <a:buAutoNum type="arabicPeriod"/>
            </a:pPr>
            <a:r>
              <a:rPr lang="en-US" altLang="en-US" dirty="0" err="1"/>
              <a:t>Sistem</a:t>
            </a:r>
            <a:r>
              <a:rPr lang="en-US" altLang="en-US" dirty="0"/>
              <a:t> </a:t>
            </a:r>
            <a:r>
              <a:rPr lang="en-US" altLang="en-US" dirty="0" err="1"/>
              <a:t>Informasi</a:t>
            </a:r>
            <a:r>
              <a:rPr lang="en-US" altLang="en-US" dirty="0"/>
              <a:t> </a:t>
            </a:r>
            <a:r>
              <a:rPr lang="en-US" altLang="en-US" dirty="0" err="1"/>
              <a:t>Eksekutif</a:t>
            </a:r>
            <a:endParaRPr lang="en-US" altLang="en-US" dirty="0"/>
          </a:p>
          <a:p>
            <a:pPr marL="0" indent="-571500">
              <a:lnSpc>
                <a:spcPct val="100000"/>
              </a:lnSpc>
              <a:buFont typeface="Wingdings" panose="05000000000000000000" pitchFamily="2" charset="2"/>
              <a:buAutoNum type="arabicPeriod"/>
            </a:pPr>
            <a:r>
              <a:rPr lang="en-US" altLang="en-US" dirty="0" err="1"/>
              <a:t>Sistem</a:t>
            </a:r>
            <a:r>
              <a:rPr lang="en-US" altLang="en-US" dirty="0"/>
              <a:t> </a:t>
            </a:r>
            <a:r>
              <a:rPr lang="en-US" altLang="en-US" dirty="0" err="1"/>
              <a:t>Pendukung</a:t>
            </a:r>
            <a:r>
              <a:rPr lang="en-US" altLang="en-US" dirty="0"/>
              <a:t> </a:t>
            </a:r>
            <a:r>
              <a:rPr lang="en-US" altLang="en-US" dirty="0" err="1"/>
              <a:t>Kelompok</a:t>
            </a:r>
            <a:endParaRPr lang="en-US" altLang="en-US" dirty="0"/>
          </a:p>
          <a:p>
            <a:pPr marL="0" indent="-571500">
              <a:lnSpc>
                <a:spcPct val="100000"/>
              </a:lnSpc>
              <a:buFont typeface="Wingdings" panose="05000000000000000000" pitchFamily="2" charset="2"/>
              <a:buAutoNum type="arabicPeriod"/>
            </a:pPr>
            <a:r>
              <a:rPr lang="en-US" altLang="en-US" dirty="0" err="1"/>
              <a:t>Sistem</a:t>
            </a:r>
            <a:r>
              <a:rPr lang="en-US" altLang="en-US" dirty="0"/>
              <a:t> </a:t>
            </a:r>
            <a:r>
              <a:rPr lang="en-US" altLang="en-US" dirty="0" err="1"/>
              <a:t>Pendukung</a:t>
            </a:r>
            <a:r>
              <a:rPr lang="en-US" altLang="en-US" dirty="0"/>
              <a:t> </a:t>
            </a:r>
            <a:r>
              <a:rPr lang="en-US" altLang="en-US" dirty="0" err="1"/>
              <a:t>Cerdas</a:t>
            </a:r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E8B6AE8-0782-4AD0-A0DB-5AB619175B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1. Transactional Processing System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06C6863-C76B-4A1B-AEC0-C0A2F05B28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Example : </a:t>
            </a:r>
          </a:p>
          <a:p>
            <a:pPr eaLnBrk="1" hangingPunct="1">
              <a:buFont typeface="Wingdings" panose="05000000000000000000" pitchFamily="2" charset="2"/>
              <a:buChar char="à"/>
            </a:pPr>
            <a:r>
              <a:rPr lang="en-US" altLang="en-US" dirty="0" err="1"/>
              <a:t>sistem</a:t>
            </a:r>
            <a:r>
              <a:rPr lang="en-US" altLang="en-US" dirty="0"/>
              <a:t> </a:t>
            </a:r>
            <a:r>
              <a:rPr lang="en-US" altLang="en-US" dirty="0" err="1"/>
              <a:t>Informasi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mencatat</a:t>
            </a:r>
            <a:r>
              <a:rPr lang="en-US" altLang="en-US" dirty="0"/>
              <a:t> </a:t>
            </a:r>
            <a:r>
              <a:rPr lang="en-US" altLang="en-US" dirty="0" err="1"/>
              <a:t>transaksi</a:t>
            </a:r>
            <a:r>
              <a:rPr lang="en-US" altLang="en-US" dirty="0"/>
              <a:t> </a:t>
            </a:r>
            <a:r>
              <a:rPr lang="en-US" altLang="en-US" dirty="0" err="1"/>
              <a:t>penjualan</a:t>
            </a:r>
            <a:r>
              <a:rPr lang="en-US" altLang="en-US" dirty="0"/>
              <a:t>, </a:t>
            </a:r>
            <a:r>
              <a:rPr lang="en-US" altLang="en-US" dirty="0" err="1"/>
              <a:t>pemesanan</a:t>
            </a:r>
            <a:r>
              <a:rPr lang="en-US" altLang="en-US" dirty="0"/>
              <a:t> </a:t>
            </a:r>
            <a:r>
              <a:rPr lang="en-US" altLang="en-US" dirty="0" err="1"/>
              <a:t>tiket</a:t>
            </a:r>
            <a:r>
              <a:rPr lang="en-US" altLang="en-US" dirty="0"/>
              <a:t> </a:t>
            </a:r>
            <a:r>
              <a:rPr lang="en-US" altLang="en-US" dirty="0" err="1"/>
              <a:t>pesawat</a:t>
            </a:r>
            <a:r>
              <a:rPr lang="en-US" altLang="en-US" dirty="0"/>
              <a:t>, </a:t>
            </a:r>
            <a:r>
              <a:rPr lang="en-US" altLang="en-US" dirty="0" err="1"/>
              <a:t>dll</a:t>
            </a:r>
            <a:r>
              <a:rPr lang="en-US" altLang="en-US" dirty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15364" name="Line 4">
            <a:extLst>
              <a:ext uri="{FF2B5EF4-FFF2-40B4-BE49-F238E27FC236}">
                <a16:creationId xmlns:a16="http://schemas.microsoft.com/office/drawing/2014/main" id="{03B2F752-2813-4682-BF5D-997CF1BC4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grpSp>
        <p:nvGrpSpPr>
          <p:cNvPr id="15365" name="Group 5">
            <a:extLst>
              <a:ext uri="{FF2B5EF4-FFF2-40B4-BE49-F238E27FC236}">
                <a16:creationId xmlns:a16="http://schemas.microsoft.com/office/drawing/2014/main" id="{405711C3-CFD4-4CBC-9FFB-6F69B6F4DFEA}"/>
              </a:ext>
            </a:extLst>
          </p:cNvPr>
          <p:cNvGrpSpPr>
            <a:grpSpLocks/>
          </p:cNvGrpSpPr>
          <p:nvPr/>
        </p:nvGrpSpPr>
        <p:grpSpPr bwMode="auto">
          <a:xfrm>
            <a:off x="2286001" y="1878013"/>
            <a:ext cx="7231063" cy="4141788"/>
            <a:chOff x="480" y="1183"/>
            <a:chExt cx="4608" cy="2849"/>
          </a:xfrm>
        </p:grpSpPr>
        <p:grpSp>
          <p:nvGrpSpPr>
            <p:cNvPr id="15366" name="Group 6">
              <a:extLst>
                <a:ext uri="{FF2B5EF4-FFF2-40B4-BE49-F238E27FC236}">
                  <a16:creationId xmlns:a16="http://schemas.microsoft.com/office/drawing/2014/main" id="{01DE204B-D935-42F0-B27C-1F3BE782B0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2208"/>
              <a:ext cx="4608" cy="1824"/>
              <a:chOff x="480" y="2208"/>
              <a:chExt cx="4608" cy="1824"/>
            </a:xfrm>
          </p:grpSpPr>
          <p:grpSp>
            <p:nvGrpSpPr>
              <p:cNvPr id="15368" name="Group 7">
                <a:extLst>
                  <a:ext uri="{FF2B5EF4-FFF2-40B4-BE49-F238E27FC236}">
                    <a16:creationId xmlns:a16="http://schemas.microsoft.com/office/drawing/2014/main" id="{6E3E3691-BF92-4AB7-9D47-0D1A8F8CDB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2208"/>
                <a:ext cx="4608" cy="1824"/>
                <a:chOff x="480" y="2208"/>
                <a:chExt cx="4512" cy="1824"/>
              </a:xfrm>
            </p:grpSpPr>
            <p:grpSp>
              <p:nvGrpSpPr>
                <p:cNvPr id="15380" name="Group 8">
                  <a:extLst>
                    <a:ext uri="{FF2B5EF4-FFF2-40B4-BE49-F238E27FC236}">
                      <a16:creationId xmlns:a16="http://schemas.microsoft.com/office/drawing/2014/main" id="{9F152387-5B05-492E-999F-79BD6C62E8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0" y="2208"/>
                  <a:ext cx="4512" cy="528"/>
                  <a:chOff x="480" y="2208"/>
                  <a:chExt cx="4512" cy="528"/>
                </a:xfrm>
              </p:grpSpPr>
              <p:sp>
                <p:nvSpPr>
                  <p:cNvPr id="15384" name="Rectangle 9">
                    <a:extLst>
                      <a:ext uri="{FF2B5EF4-FFF2-40B4-BE49-F238E27FC236}">
                        <a16:creationId xmlns:a16="http://schemas.microsoft.com/office/drawing/2014/main" id="{0E2D482B-6532-4FAF-A171-EE6A732B9F6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0" y="2208"/>
                    <a:ext cx="960" cy="48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400"/>
                      <a:t>Pemasukan</a:t>
                    </a:r>
                  </a:p>
                  <a:p>
                    <a:pPr algn="ctr" eaLnBrk="1" hangingPunct="1"/>
                    <a:r>
                      <a:rPr lang="en-US" altLang="en-US" sz="1400"/>
                      <a:t> Data</a:t>
                    </a:r>
                  </a:p>
                </p:txBody>
              </p:sp>
              <p:sp>
                <p:nvSpPr>
                  <p:cNvPr id="15385" name="Rectangle 10">
                    <a:extLst>
                      <a:ext uri="{FF2B5EF4-FFF2-40B4-BE49-F238E27FC236}">
                        <a16:creationId xmlns:a16="http://schemas.microsoft.com/office/drawing/2014/main" id="{70005C9A-916F-4313-AA10-2A4F24DA3E6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208"/>
                    <a:ext cx="1056" cy="48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400" dirty="0" err="1"/>
                      <a:t>Pemrosesan</a:t>
                    </a:r>
                    <a:r>
                      <a:rPr lang="en-US" altLang="en-US" sz="1400" dirty="0"/>
                      <a:t> </a:t>
                    </a:r>
                  </a:p>
                  <a:p>
                    <a:pPr algn="ctr" eaLnBrk="1" hangingPunct="1"/>
                    <a:r>
                      <a:rPr lang="en-US" altLang="en-US" sz="1400" dirty="0" err="1"/>
                      <a:t>Transkasi</a:t>
                    </a:r>
                    <a:endParaRPr lang="en-US" altLang="en-US" sz="1400" dirty="0"/>
                  </a:p>
                </p:txBody>
              </p:sp>
              <p:sp>
                <p:nvSpPr>
                  <p:cNvPr id="15386" name="Rectangle 11">
                    <a:extLst>
                      <a:ext uri="{FF2B5EF4-FFF2-40B4-BE49-F238E27FC236}">
                        <a16:creationId xmlns:a16="http://schemas.microsoft.com/office/drawing/2014/main" id="{4E6B1706-422E-4657-80D7-4E73D57432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2256"/>
                    <a:ext cx="1104" cy="48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400"/>
                      <a:t>Laporan, Dokumen dan</a:t>
                    </a:r>
                  </a:p>
                  <a:p>
                    <a:pPr algn="ctr" eaLnBrk="1" hangingPunct="1"/>
                    <a:r>
                      <a:rPr lang="en-US" altLang="en-US" sz="1400"/>
                      <a:t> Keluaran yang lain</a:t>
                    </a:r>
                  </a:p>
                </p:txBody>
              </p:sp>
              <p:sp>
                <p:nvSpPr>
                  <p:cNvPr id="15387" name="Line 12">
                    <a:extLst>
                      <a:ext uri="{FF2B5EF4-FFF2-40B4-BE49-F238E27FC236}">
                        <a16:creationId xmlns:a16="http://schemas.microsoft.com/office/drawing/2014/main" id="{19D5D627-55AA-4956-B87F-B218F025B7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20" y="2448"/>
                    <a:ext cx="76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D"/>
                  </a:p>
                </p:txBody>
              </p:sp>
            </p:grpSp>
            <p:grpSp>
              <p:nvGrpSpPr>
                <p:cNvPr id="15381" name="Group 13">
                  <a:extLst>
                    <a:ext uri="{FF2B5EF4-FFF2-40B4-BE49-F238E27FC236}">
                      <a16:creationId xmlns:a16="http://schemas.microsoft.com/office/drawing/2014/main" id="{1758D9D8-BE50-4C30-B043-4B3ABD92FFA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08" y="2688"/>
                  <a:ext cx="768" cy="1344"/>
                  <a:chOff x="2208" y="2688"/>
                  <a:chExt cx="768" cy="1344"/>
                </a:xfrm>
              </p:grpSpPr>
              <p:sp>
                <p:nvSpPr>
                  <p:cNvPr id="15382" name="AutoShape 14">
                    <a:extLst>
                      <a:ext uri="{FF2B5EF4-FFF2-40B4-BE49-F238E27FC236}">
                        <a16:creationId xmlns:a16="http://schemas.microsoft.com/office/drawing/2014/main" id="{BC4C736A-81BA-47D6-B7B5-50C88DFABD4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3120"/>
                    <a:ext cx="768" cy="912"/>
                  </a:xfrm>
                  <a:prstGeom prst="can">
                    <a:avLst>
                      <a:gd name="adj" fmla="val 29688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400"/>
                      <a:t>Basis Data</a:t>
                    </a:r>
                  </a:p>
                </p:txBody>
              </p:sp>
              <p:sp>
                <p:nvSpPr>
                  <p:cNvPr id="15383" name="Line 15">
                    <a:extLst>
                      <a:ext uri="{FF2B5EF4-FFF2-40B4-BE49-F238E27FC236}">
                        <a16:creationId xmlns:a16="http://schemas.microsoft.com/office/drawing/2014/main" id="{D7D58ED4-3D87-4CF3-AAA5-BD779AAB54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92" y="2688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D"/>
                  </a:p>
                </p:txBody>
              </p:sp>
            </p:grpSp>
          </p:grpSp>
          <p:grpSp>
            <p:nvGrpSpPr>
              <p:cNvPr id="15369" name="Group 16">
                <a:extLst>
                  <a:ext uri="{FF2B5EF4-FFF2-40B4-BE49-F238E27FC236}">
                    <a16:creationId xmlns:a16="http://schemas.microsoft.com/office/drawing/2014/main" id="{B1A7786A-636B-49A8-9CC4-6CA24AED96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16" y="3168"/>
                <a:ext cx="619" cy="836"/>
                <a:chOff x="4416" y="3168"/>
                <a:chExt cx="619" cy="836"/>
              </a:xfrm>
            </p:grpSpPr>
            <p:pic>
              <p:nvPicPr>
                <p:cNvPr id="15378" name="Picture 17" descr="j0195384">
                  <a:extLst>
                    <a:ext uri="{FF2B5EF4-FFF2-40B4-BE49-F238E27FC236}">
                      <a16:creationId xmlns:a16="http://schemas.microsoft.com/office/drawing/2014/main" id="{5216487F-1DFB-4B91-B76A-072D8DC95FA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16" y="3168"/>
                  <a:ext cx="619" cy="5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5379" name="Text Box 18">
                  <a:extLst>
                    <a:ext uri="{FF2B5EF4-FFF2-40B4-BE49-F238E27FC236}">
                      <a16:creationId xmlns:a16="http://schemas.microsoft.com/office/drawing/2014/main" id="{FE2415A3-E490-43EB-B1A8-DE175BAF36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60" y="3792"/>
                  <a:ext cx="432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en-US" sz="1400"/>
                    <a:t>User</a:t>
                  </a:r>
                </a:p>
              </p:txBody>
            </p:sp>
          </p:grpSp>
          <p:sp>
            <p:nvSpPr>
              <p:cNvPr id="15370" name="Line 19">
                <a:extLst>
                  <a:ext uri="{FF2B5EF4-FFF2-40B4-BE49-F238E27FC236}">
                    <a16:creationId xmlns:a16="http://schemas.microsoft.com/office/drawing/2014/main" id="{5E3551DD-6D9A-407A-95CF-A4AEAE51E6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2736"/>
                <a:ext cx="172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5371" name="Line 20">
                <a:extLst>
                  <a:ext uri="{FF2B5EF4-FFF2-40B4-BE49-F238E27FC236}">
                    <a16:creationId xmlns:a16="http://schemas.microsoft.com/office/drawing/2014/main" id="{A25E6FCD-DACE-4F82-BF7C-D433F7DB51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68" y="2592"/>
                <a:ext cx="1488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5372" name="Line 21">
                <a:extLst>
                  <a:ext uri="{FF2B5EF4-FFF2-40B4-BE49-F238E27FC236}">
                    <a16:creationId xmlns:a16="http://schemas.microsoft.com/office/drawing/2014/main" id="{2295B032-303F-4C01-944A-788635440C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4" y="3456"/>
                <a:ext cx="13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5373" name="Line 22">
                <a:extLst>
                  <a:ext uri="{FF2B5EF4-FFF2-40B4-BE49-F238E27FC236}">
                    <a16:creationId xmlns:a16="http://schemas.microsoft.com/office/drawing/2014/main" id="{59BFB468-BF59-4911-B4F9-857F4895B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3648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5374" name="Text Box 23">
                <a:extLst>
                  <a:ext uri="{FF2B5EF4-FFF2-40B4-BE49-F238E27FC236}">
                    <a16:creationId xmlns:a16="http://schemas.microsoft.com/office/drawing/2014/main" id="{333CF5BF-4C9D-4D50-BA98-0E35ADD80E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688"/>
                <a:ext cx="8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400" dirty="0" err="1"/>
                  <a:t>Permintaan</a:t>
                </a:r>
                <a:endParaRPr lang="en-US" altLang="en-US" sz="1400" dirty="0"/>
              </a:p>
            </p:txBody>
          </p:sp>
          <p:sp>
            <p:nvSpPr>
              <p:cNvPr id="15375" name="Text Box 24">
                <a:extLst>
                  <a:ext uri="{FF2B5EF4-FFF2-40B4-BE49-F238E27FC236}">
                    <a16:creationId xmlns:a16="http://schemas.microsoft.com/office/drawing/2014/main" id="{FE3A855D-BC03-4CC5-B892-4481186B5E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3072"/>
                <a:ext cx="8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400"/>
                  <a:t>Jawaban</a:t>
                </a:r>
              </a:p>
            </p:txBody>
          </p:sp>
          <p:sp>
            <p:nvSpPr>
              <p:cNvPr id="15376" name="Text Box 25">
                <a:extLst>
                  <a:ext uri="{FF2B5EF4-FFF2-40B4-BE49-F238E27FC236}">
                    <a16:creationId xmlns:a16="http://schemas.microsoft.com/office/drawing/2014/main" id="{B5153995-2154-4713-AC61-7DB958BA7D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3312"/>
                <a:ext cx="8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400"/>
                  <a:t>Upload</a:t>
                </a:r>
              </a:p>
            </p:txBody>
          </p:sp>
          <p:sp>
            <p:nvSpPr>
              <p:cNvPr id="15377" name="Text Box 26">
                <a:extLst>
                  <a:ext uri="{FF2B5EF4-FFF2-40B4-BE49-F238E27FC236}">
                    <a16:creationId xmlns:a16="http://schemas.microsoft.com/office/drawing/2014/main" id="{F6D54A6D-688F-4180-AF01-831A53C7A8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3552"/>
                <a:ext cx="8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400"/>
                  <a:t>Download</a:t>
                </a:r>
              </a:p>
            </p:txBody>
          </p:sp>
        </p:grpSp>
        <p:sp>
          <p:nvSpPr>
            <p:cNvPr id="15367" name="Text Box 27">
              <a:extLst>
                <a:ext uri="{FF2B5EF4-FFF2-40B4-BE49-F238E27FC236}">
                  <a16:creationId xmlns:a16="http://schemas.microsoft.com/office/drawing/2014/main" id="{3CC1C3DF-C78B-4B78-A560-291415C3B4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9" y="1183"/>
              <a:ext cx="2400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dirty="0"/>
                <a:t>Model </a:t>
              </a:r>
              <a:r>
                <a:rPr lang="en-US" altLang="en-US" sz="2400" dirty="0" err="1"/>
                <a:t>Konseptual</a:t>
              </a:r>
              <a:r>
                <a:rPr lang="en-US" altLang="en-US" sz="2400" dirty="0"/>
                <a:t> TPS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AD08B74-C5DE-4FB7-B099-DC6EEEA7DA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2. Sistem Informasi Manajemen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215D73D-1D55-44A1-A7F4-8D9112B679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SIM </a:t>
            </a:r>
          </a:p>
          <a:p>
            <a:pPr eaLnBrk="1" hangingPunct="1">
              <a:buFont typeface="Wingdings" panose="05000000000000000000" pitchFamily="2" charset="2"/>
              <a:buChar char="à"/>
            </a:pPr>
            <a:r>
              <a:rPr lang="en-US" altLang="en-US">
                <a:sym typeface="Wingdings" panose="05000000000000000000" pitchFamily="2" charset="2"/>
              </a:rPr>
              <a:t>sistem informasi yang digunakan untuk menyajikan informasi agar mendukung operasi, manajemen, dan pengambilan keputusan dalam sebuah organisasi.</a:t>
            </a:r>
          </a:p>
          <a:p>
            <a:pPr eaLnBrk="1" hangingPunct="1">
              <a:buFont typeface="Wingdings" panose="05000000000000000000" pitchFamily="2" charset="2"/>
              <a:buChar char="à"/>
            </a:pPr>
            <a:endParaRPr lang="en-US" altLang="en-US">
              <a:sym typeface="Wingdings" panose="05000000000000000000" pitchFamily="2" charset="2"/>
            </a:endParaRP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DCFDF33-D9F2-4E41-A3EA-9545B1D066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Sistem</a:t>
            </a:r>
            <a:endParaRPr lang="en-US" dirty="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95119BB-6916-4D2A-97B8-23AA62EE87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2650" y="1657350"/>
            <a:ext cx="82296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err="1"/>
              <a:t>Struktur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/>
              <a:t>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/>
              <a:t>Proses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/>
              <a:t>Output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/>
              <a:t>Feedback </a:t>
            </a:r>
            <a:r>
              <a:rPr lang="en-US" altLang="en-US" sz="1600" dirty="0" err="1"/>
              <a:t>dari</a:t>
            </a:r>
            <a:r>
              <a:rPr lang="en-US" altLang="en-US" sz="1600" dirty="0"/>
              <a:t> output </a:t>
            </a:r>
            <a:r>
              <a:rPr lang="en-US" altLang="en-US" sz="1600" dirty="0" err="1"/>
              <a:t>ke</a:t>
            </a:r>
            <a:r>
              <a:rPr lang="en-US" altLang="en-US" sz="1600" dirty="0"/>
              <a:t> decision maker</a:t>
            </a:r>
            <a:endParaRPr lang="en-US" altLang="en-US" sz="1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err="1"/>
              <a:t>Dipisahkan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lingkungan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luar</a:t>
            </a:r>
            <a:r>
              <a:rPr lang="en-US" altLang="en-US" sz="2000" dirty="0"/>
              <a:t> (environment) oleh boundary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err="1"/>
              <a:t>Dikelilingi</a:t>
            </a:r>
            <a:r>
              <a:rPr lang="en-US" altLang="en-US" sz="2000" dirty="0"/>
              <a:t> oleh environment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		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16388" name="Oval 4">
            <a:extLst>
              <a:ext uri="{FF2B5EF4-FFF2-40B4-BE49-F238E27FC236}">
                <a16:creationId xmlns:a16="http://schemas.microsoft.com/office/drawing/2014/main" id="{7F2ABD8B-7820-4FFD-BA61-C614DB4AC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724400"/>
            <a:ext cx="4343400" cy="10668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8433BAA4-BF74-408F-B7AE-71D69927C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953000"/>
            <a:ext cx="1143000" cy="533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/>
              <a:t>Input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217AB48C-8A77-4F3C-A93B-BD1210E7A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953000"/>
            <a:ext cx="1447800" cy="533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/>
              <a:t>Processes</a:t>
            </a:r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94232B53-AA5F-4692-928B-9F7667FA2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953000"/>
            <a:ext cx="1143000" cy="533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/>
              <a:t>Output</a:t>
            </a:r>
          </a:p>
        </p:txBody>
      </p:sp>
      <p:sp>
        <p:nvSpPr>
          <p:cNvPr id="16392" name="Text Box 11">
            <a:extLst>
              <a:ext uri="{FF2B5EF4-FFF2-40B4-BE49-F238E27FC236}">
                <a16:creationId xmlns:a16="http://schemas.microsoft.com/office/drawing/2014/main" id="{82658DA7-1C57-401D-BA34-47025BC4C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326063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boundary</a:t>
            </a:r>
          </a:p>
        </p:txBody>
      </p:sp>
      <p:sp>
        <p:nvSpPr>
          <p:cNvPr id="16393" name="Line 12">
            <a:extLst>
              <a:ext uri="{FF2B5EF4-FFF2-40B4-BE49-F238E27FC236}">
                <a16:creationId xmlns:a16="http://schemas.microsoft.com/office/drawing/2014/main" id="{13F58DD8-9FA0-490C-91AB-2A977DD231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53340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6394" name="Rectangle 13">
            <a:extLst>
              <a:ext uri="{FF2B5EF4-FFF2-40B4-BE49-F238E27FC236}">
                <a16:creationId xmlns:a16="http://schemas.microsoft.com/office/drawing/2014/main" id="{F0174FC9-3F95-440E-9003-31C639D46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867400"/>
            <a:ext cx="3429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/>
              <a:t>Environment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40496F7-399C-4D7F-9487-203EF00C23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Karakteristik Sistem Informasi Yang Termasuk SIM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4BC89CE-EC4D-454C-AFBD-70CF646473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en-US" altLang="en-US"/>
              <a:t>Beroperasi pada tugas-tugas yang terstruktur.</a:t>
            </a:r>
          </a:p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en-US" altLang="en-US"/>
              <a:t>Meningkatkan efisiensi dengan mengurangi biaya.</a:t>
            </a:r>
          </a:p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en-US" altLang="en-US"/>
              <a:t>Menyediakan laporan dan kemudahan akses yang berguna dalam pengambilan keputusan, tetapi tidak secara langsung.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7220C84-4AD4-4BBA-BF7B-5CCCB92783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 Sistem Otomasi Perkantoran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0BBEE84-6B90-408E-A22E-E887878605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en-US" dirty="0"/>
              <a:t>OAS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à"/>
            </a:pPr>
            <a:r>
              <a:rPr lang="en-US" altLang="en-US" dirty="0" err="1">
                <a:sym typeface="Wingdings" panose="05000000000000000000" pitchFamily="2" charset="2"/>
              </a:rPr>
              <a:t>Merupakan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sistem</a:t>
            </a:r>
            <a:r>
              <a:rPr lang="en-US" altLang="en-US" dirty="0">
                <a:sym typeface="Wingdings" panose="05000000000000000000" pitchFamily="2" charset="2"/>
              </a:rPr>
              <a:t> yang </a:t>
            </a:r>
            <a:r>
              <a:rPr lang="en-US" altLang="en-US" dirty="0" err="1">
                <a:sym typeface="Wingdings" panose="05000000000000000000" pitchFamily="2" charset="2"/>
              </a:rPr>
              <a:t>memberikan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fasilitas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tugas-tugas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pemrograman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informasi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sehari-hari</a:t>
            </a:r>
            <a:r>
              <a:rPr lang="en-US" altLang="en-US" dirty="0">
                <a:sym typeface="Wingdings" panose="05000000000000000000" pitchFamily="2" charset="2"/>
              </a:rPr>
              <a:t> di </a:t>
            </a:r>
            <a:r>
              <a:rPr lang="en-US" altLang="en-US" dirty="0" err="1">
                <a:sym typeface="Wingdings" panose="05000000000000000000" pitchFamily="2" charset="2"/>
              </a:rPr>
              <a:t>dalam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perkantoran</a:t>
            </a:r>
            <a:r>
              <a:rPr lang="en-US" altLang="en-US" dirty="0">
                <a:sym typeface="Wingdings" panose="05000000000000000000" pitchFamily="2" charset="2"/>
              </a:rPr>
              <a:t> dan </a:t>
            </a:r>
            <a:r>
              <a:rPr lang="en-US" altLang="en-US" dirty="0" err="1">
                <a:sym typeface="Wingdings" panose="05000000000000000000" pitchFamily="2" charset="2"/>
              </a:rPr>
              <a:t>organisasi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bisnis</a:t>
            </a:r>
            <a:r>
              <a:rPr lang="en-US" altLang="en-US" dirty="0">
                <a:sym typeface="Wingdings" panose="05000000000000000000" pitchFamily="2" charset="2"/>
              </a:rPr>
              <a:t>.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Example :</a:t>
            </a:r>
          </a:p>
          <a:p>
            <a:pPr eaLnBrk="1" hangingPunct="1">
              <a:lnSpc>
                <a:spcPct val="100000"/>
              </a:lnSpc>
              <a:buFontTx/>
              <a:buChar char="-"/>
            </a:pPr>
            <a:r>
              <a:rPr lang="en-US" altLang="en-US" dirty="0" err="1"/>
              <a:t>Pengolah</a:t>
            </a:r>
            <a:r>
              <a:rPr lang="en-US" altLang="en-US" dirty="0"/>
              <a:t> Lembar </a:t>
            </a:r>
            <a:r>
              <a:rPr lang="en-US" altLang="en-US" dirty="0" err="1"/>
              <a:t>Kerja</a:t>
            </a:r>
            <a:r>
              <a:rPr lang="en-US" altLang="en-US" dirty="0"/>
              <a:t>, – </a:t>
            </a:r>
            <a:r>
              <a:rPr lang="en-US" altLang="en-US" dirty="0" err="1"/>
              <a:t>Aplikasi</a:t>
            </a:r>
            <a:r>
              <a:rPr lang="en-US" altLang="en-US" dirty="0"/>
              <a:t> </a:t>
            </a:r>
            <a:r>
              <a:rPr lang="en-US" altLang="en-US" dirty="0" err="1"/>
              <a:t>Presentasi</a:t>
            </a:r>
            <a:r>
              <a:rPr lang="en-US" altLang="en-US" dirty="0"/>
              <a:t>,</a:t>
            </a:r>
          </a:p>
          <a:p>
            <a:pPr eaLnBrk="1" hangingPunct="1">
              <a:lnSpc>
                <a:spcPct val="100000"/>
              </a:lnSpc>
              <a:buFontTx/>
              <a:buChar char="-"/>
            </a:pPr>
            <a:r>
              <a:rPr lang="en-US" altLang="en-US" dirty="0" err="1"/>
              <a:t>Pengolah</a:t>
            </a:r>
            <a:r>
              <a:rPr lang="en-US" altLang="en-US" dirty="0"/>
              <a:t> kata, - e-mail,</a:t>
            </a:r>
          </a:p>
          <a:p>
            <a:pPr eaLnBrk="1" hangingPunct="1">
              <a:lnSpc>
                <a:spcPct val="100000"/>
              </a:lnSpc>
              <a:buFontTx/>
              <a:buChar char="-"/>
            </a:pPr>
            <a:r>
              <a:rPr lang="en-US" altLang="en-US" dirty="0" err="1"/>
              <a:t>Pengolah</a:t>
            </a:r>
            <a:r>
              <a:rPr lang="en-US" altLang="en-US" dirty="0"/>
              <a:t> </a:t>
            </a:r>
            <a:r>
              <a:rPr lang="en-US" altLang="en-US" dirty="0" err="1"/>
              <a:t>Grafik</a:t>
            </a:r>
            <a:r>
              <a:rPr lang="en-US" altLang="en-US" dirty="0"/>
              <a:t>, - voice-mail,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7ED6DC5-C26B-4016-8189-DFF5BC1AD5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Sistem Pendukung Keputusan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1757D61-802C-41B0-A8A0-A937E2C65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DSS</a:t>
            </a:r>
          </a:p>
          <a:p>
            <a:pPr eaLnBrk="1" hangingPunct="1">
              <a:buFont typeface="Wingdings" panose="05000000000000000000" pitchFamily="2" charset="2"/>
              <a:buChar char="à"/>
            </a:pPr>
            <a:r>
              <a:rPr lang="en-US" altLang="en-US">
                <a:sym typeface="Wingdings" panose="05000000000000000000" pitchFamily="2" charset="2"/>
              </a:rPr>
              <a:t>Merupakan Sistem Informasi interaktif yang menyediakan informasi, pemodelan, dan pemanipulasian data.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11FB2DA-DCF3-4DF8-AE1C-B30CE777F2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Tujuan DSS (Turban, 2005)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B8C327C-D331-474D-A046-3BF51644B2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en-US" altLang="en-US" sz="1800" dirty="0" err="1"/>
              <a:t>Membantu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manajer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dalam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pengambilan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keputusan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atas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masalah</a:t>
            </a:r>
            <a:r>
              <a:rPr lang="en-US" altLang="en-US" sz="1800" dirty="0"/>
              <a:t> semi-</a:t>
            </a:r>
            <a:r>
              <a:rPr lang="en-US" altLang="en-US" sz="1800" dirty="0" err="1"/>
              <a:t>terstruktur</a:t>
            </a:r>
            <a:r>
              <a:rPr lang="en-US" altLang="en-US" sz="1800" dirty="0"/>
              <a:t>.</a:t>
            </a:r>
          </a:p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en-US" altLang="en-US" sz="1800" dirty="0" err="1"/>
              <a:t>Memberikan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dukungan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atas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pertimbangan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manajer</a:t>
            </a:r>
            <a:r>
              <a:rPr lang="en-US" altLang="en-US" sz="1800" dirty="0"/>
              <a:t> dan </a:t>
            </a:r>
            <a:r>
              <a:rPr lang="en-US" altLang="en-US" sz="1800" dirty="0" err="1"/>
              <a:t>bukanya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dimaksudkan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untuk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menggantikan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fungsi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manajer</a:t>
            </a:r>
            <a:r>
              <a:rPr lang="en-US" altLang="en-US" sz="1800" dirty="0"/>
              <a:t>.</a:t>
            </a:r>
          </a:p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en-US" altLang="en-US" sz="1800" dirty="0" err="1"/>
              <a:t>Meningkatkan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efektivitas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keputusan</a:t>
            </a:r>
            <a:r>
              <a:rPr lang="en-US" altLang="en-US" sz="1800" dirty="0"/>
              <a:t> yang </a:t>
            </a:r>
            <a:r>
              <a:rPr lang="en-US" altLang="en-US" sz="1800" dirty="0" err="1"/>
              <a:t>diambil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manajer</a:t>
            </a:r>
            <a:r>
              <a:rPr lang="en-US" altLang="en-US" sz="1800" dirty="0"/>
              <a:t> </a:t>
            </a:r>
            <a:r>
              <a:rPr lang="en-US" altLang="en-US" sz="1800" dirty="0" err="1"/>
              <a:t>lebih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dari</a:t>
            </a:r>
            <a:r>
              <a:rPr lang="en-US" altLang="en-US" sz="1800" dirty="0"/>
              <a:t> pada </a:t>
            </a:r>
            <a:r>
              <a:rPr lang="en-US" altLang="en-US" sz="1800" dirty="0" err="1"/>
              <a:t>perbaikan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efisiensinya</a:t>
            </a:r>
            <a:r>
              <a:rPr lang="en-US" altLang="en-US" sz="1800" dirty="0"/>
              <a:t>.</a:t>
            </a:r>
          </a:p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en-US" altLang="en-US" sz="1800" dirty="0" err="1"/>
              <a:t>Kecepatan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Komputasi</a:t>
            </a:r>
            <a:r>
              <a:rPr lang="en-US" altLang="en-US" sz="1800" dirty="0"/>
              <a:t>.</a:t>
            </a:r>
          </a:p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en-US" altLang="en-US" sz="1800" dirty="0" err="1"/>
              <a:t>Peningkatan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Produksi</a:t>
            </a:r>
            <a:r>
              <a:rPr lang="en-US" altLang="en-US" sz="1800" dirty="0"/>
              <a:t>.</a:t>
            </a:r>
          </a:p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en-US" altLang="en-US" sz="1800" dirty="0" err="1"/>
              <a:t>Dukungan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Kualitas</a:t>
            </a:r>
            <a:r>
              <a:rPr lang="en-US" altLang="en-US" sz="1800" dirty="0"/>
              <a:t>.</a:t>
            </a:r>
          </a:p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en-US" altLang="en-US" sz="1800" dirty="0" err="1"/>
              <a:t>Berdaya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Saing</a:t>
            </a:r>
            <a:r>
              <a:rPr lang="en-US" altLang="en-US" sz="1800" dirty="0"/>
              <a:t>.</a:t>
            </a:r>
          </a:p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en-US" altLang="en-US" sz="1800" dirty="0" err="1"/>
              <a:t>Mengatasi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Keterbatasan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Kognitif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dalam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pemrosesan</a:t>
            </a:r>
            <a:r>
              <a:rPr lang="en-US" altLang="en-US" sz="1800" dirty="0"/>
              <a:t> dan </a:t>
            </a:r>
            <a:r>
              <a:rPr lang="en-US" altLang="en-US" sz="1800" dirty="0" err="1"/>
              <a:t>penyimpanan</a:t>
            </a:r>
            <a:r>
              <a:rPr lang="en-US" altLang="en-US" sz="1800" dirty="0"/>
              <a:t>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48333FE-4C22-4CEC-91D8-AAC86F6F66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Klasifikasi DSS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071A057-9429-487F-945A-0E9E81CB63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/>
              <a:t>Berdasarkan Tingkatan Teknologi</a:t>
            </a:r>
          </a:p>
          <a:p>
            <a:pPr marL="571500" indent="-571500">
              <a:lnSpc>
                <a:spcPct val="80000"/>
              </a:lnSpc>
              <a:buNone/>
            </a:pPr>
            <a:endParaRPr lang="en-US" altLang="en-US"/>
          </a:p>
          <a:p>
            <a:pPr marL="571500" indent="-5715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/>
              <a:t>SPK Spesifik,dgn karakterisitik tertentu</a:t>
            </a:r>
          </a:p>
          <a:p>
            <a:pPr marL="571500" indent="-571500">
              <a:lnSpc>
                <a:spcPct val="80000"/>
              </a:lnSpc>
              <a:buNone/>
            </a:pPr>
            <a:r>
              <a:rPr lang="en-US" altLang="en-US"/>
              <a:t>Contoh : SPK Untuk penentuan harga satuan barang.</a:t>
            </a:r>
          </a:p>
          <a:p>
            <a:pPr marL="571500" indent="-571500">
              <a:lnSpc>
                <a:spcPct val="80000"/>
              </a:lnSpc>
              <a:buNone/>
            </a:pPr>
            <a:r>
              <a:rPr lang="en-US" altLang="en-US"/>
              <a:t>2. Pembangkit SPK,software khusus untuk digunakan membangun dan mengembangkan SPK.</a:t>
            </a:r>
          </a:p>
          <a:p>
            <a:pPr marL="571500" indent="-571500">
              <a:lnSpc>
                <a:spcPct val="80000"/>
              </a:lnSpc>
              <a:buNone/>
            </a:pPr>
            <a:r>
              <a:rPr lang="en-US" altLang="en-US"/>
              <a:t>Contoh : Memudahkan SPK Spesifik</a:t>
            </a:r>
          </a:p>
          <a:p>
            <a:pPr marL="571500" indent="-571500">
              <a:lnSpc>
                <a:spcPct val="80000"/>
              </a:lnSpc>
              <a:buNone/>
            </a:pPr>
            <a:r>
              <a:rPr lang="en-US" altLang="en-US"/>
              <a:t>3. Perlengkapan SPK, Software &amp; Hardware yang mendukung pembangunan SPK Spesifik dan Pembangkit SPK</a:t>
            </a:r>
          </a:p>
          <a:p>
            <a:pPr marL="571500" indent="-571500">
              <a:lnSpc>
                <a:spcPct val="80000"/>
              </a:lnSpc>
              <a:buFontTx/>
              <a:buAutoNum type="arabicPeriod"/>
            </a:pPr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816B4C4-9CBB-48D4-99E1-9CA034A16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Klasifikasi DSS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B29D24E-7D36-4FF8-9CA8-42E7CFF0E8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1"/>
            <a:ext cx="8229600" cy="46831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dirty="0" err="1"/>
              <a:t>Berdasarkan</a:t>
            </a:r>
            <a:r>
              <a:rPr lang="en-US" altLang="en-US" dirty="0"/>
              <a:t> Tingkat </a:t>
            </a:r>
            <a:r>
              <a:rPr lang="en-US" altLang="en-US" dirty="0" err="1"/>
              <a:t>Dukungannya</a:t>
            </a:r>
            <a:endParaRPr lang="en-US" altLang="en-US" dirty="0"/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AutoNum type="arabicPeriod"/>
            </a:pPr>
            <a:r>
              <a:rPr lang="en-US" altLang="en-US" dirty="0"/>
              <a:t>Retrieve Information Elements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AutoNum type="arabicPeriod"/>
            </a:pPr>
            <a:r>
              <a:rPr lang="en-US" altLang="en-US" dirty="0"/>
              <a:t>Analyze Entire File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AutoNum type="arabicPeriod"/>
            </a:pPr>
            <a:r>
              <a:rPr lang="en-US" altLang="en-US" dirty="0"/>
              <a:t>Prepare Reports From Multiple Files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AutoNum type="arabicPeriod"/>
            </a:pPr>
            <a:r>
              <a:rPr lang="en-US" altLang="en-US" dirty="0"/>
              <a:t>Estimate Decision Consequences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AutoNum type="arabicPeriod"/>
            </a:pPr>
            <a:r>
              <a:rPr lang="en-US" altLang="en-US" dirty="0"/>
              <a:t>Propose Decision</a:t>
            </a:r>
          </a:p>
          <a:p>
            <a:pPr eaLnBrk="1" hangingPunct="1">
              <a:buFont typeface="Wingdings" panose="05000000000000000000" pitchFamily="2" charset="2"/>
              <a:buAutoNum type="arabicPeriod"/>
            </a:pPr>
            <a:r>
              <a:rPr lang="en-US" altLang="en-US" dirty="0"/>
              <a:t>Make Decision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5D9E728-0905-40F8-9A87-707A68652B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Jenis Keputusan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5542F2B-6F15-4C71-B680-F9C5C63E14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2057400"/>
            <a:ext cx="8305800" cy="3505200"/>
          </a:xfrm>
        </p:spPr>
        <p:txBody>
          <a:bodyPr/>
          <a:lstStyle/>
          <a:p>
            <a:pPr marL="571500" indent="-5715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3400"/>
              <a:t>Keputusan Terstruktur</a:t>
            </a:r>
          </a:p>
          <a:p>
            <a:pPr marL="571500" indent="-571500">
              <a:lnSpc>
                <a:spcPct val="80000"/>
              </a:lnSpc>
              <a:buFont typeface="Wingdings" panose="05000000000000000000" pitchFamily="2" charset="2"/>
              <a:buChar char="à"/>
            </a:pPr>
            <a:r>
              <a:rPr lang="en-US" altLang="en-US" sz="3400">
                <a:sym typeface="Wingdings" panose="05000000000000000000" pitchFamily="2" charset="2"/>
              </a:rPr>
              <a:t>Keputusan yang dilakukan secara berulang-ulang dan bersifat rutin.</a:t>
            </a:r>
          </a:p>
          <a:p>
            <a:pPr marL="571500" indent="-571500">
              <a:lnSpc>
                <a:spcPct val="80000"/>
              </a:lnSpc>
              <a:buNone/>
            </a:pPr>
            <a:endParaRPr lang="en-US" altLang="en-US" sz="3400">
              <a:sym typeface="Wingdings" panose="05000000000000000000" pitchFamily="2" charset="2"/>
            </a:endParaRPr>
          </a:p>
          <a:p>
            <a:pPr marL="571500" indent="-571500">
              <a:lnSpc>
                <a:spcPct val="80000"/>
              </a:lnSpc>
              <a:buNone/>
            </a:pPr>
            <a:r>
              <a:rPr lang="en-US" altLang="en-US" sz="3400"/>
              <a:t>Example : </a:t>
            </a:r>
          </a:p>
          <a:p>
            <a:pPr marL="571500" indent="-571500">
              <a:lnSpc>
                <a:spcPct val="80000"/>
              </a:lnSpc>
              <a:buFontTx/>
              <a:buChar char="-"/>
            </a:pPr>
            <a:r>
              <a:rPr lang="en-US" altLang="en-US" sz="3400"/>
              <a:t>Keputusan pemesanan barang dan keputusan penagihan piutang.</a:t>
            </a:r>
          </a:p>
          <a:p>
            <a:pPr marL="571500" indent="-571500">
              <a:lnSpc>
                <a:spcPct val="80000"/>
              </a:lnSpc>
              <a:buNone/>
            </a:pPr>
            <a:endParaRPr lang="en-US" altLang="en-US" sz="3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4401A8DB-F0D5-433C-9935-966BDED8B0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Jenis Keputusan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804080C-E30E-4042-8ADD-0CD01C7BAD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en-US" dirty="0"/>
              <a:t>2. Keputusan </a:t>
            </a:r>
            <a:r>
              <a:rPr lang="en-US" altLang="en-US" dirty="0" err="1"/>
              <a:t>Semiterstruktur</a:t>
            </a:r>
            <a:endParaRPr lang="en-US" altLang="en-US" dirty="0"/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à"/>
            </a:pPr>
            <a:r>
              <a:rPr lang="en-US" altLang="en-US" dirty="0">
                <a:sym typeface="Wingdings" panose="05000000000000000000" pitchFamily="2" charset="2"/>
              </a:rPr>
              <a:t>Keputusan yang </a:t>
            </a:r>
            <a:r>
              <a:rPr lang="en-US" altLang="en-US" dirty="0" err="1">
                <a:sym typeface="Wingdings" panose="05000000000000000000" pitchFamily="2" charset="2"/>
              </a:rPr>
              <a:t>memiliki</a:t>
            </a:r>
            <a:r>
              <a:rPr lang="en-US" altLang="en-US" dirty="0">
                <a:sym typeface="Wingdings" panose="05000000000000000000" pitchFamily="2" charset="2"/>
              </a:rPr>
              <a:t> 2 </a:t>
            </a:r>
            <a:r>
              <a:rPr lang="en-US" altLang="en-US" dirty="0" err="1">
                <a:sym typeface="Wingdings" panose="05000000000000000000" pitchFamily="2" charset="2"/>
              </a:rPr>
              <a:t>sifat</a:t>
            </a:r>
            <a:r>
              <a:rPr lang="en-US" altLang="en-US" dirty="0">
                <a:sym typeface="Wingdings" panose="05000000000000000000" pitchFamily="2" charset="2"/>
              </a:rPr>
              <a:t>, </a:t>
            </a:r>
            <a:r>
              <a:rPr lang="en-US" altLang="en-US" dirty="0" err="1">
                <a:sym typeface="Wingdings" panose="05000000000000000000" pitchFamily="2" charset="2"/>
              </a:rPr>
              <a:t>separoh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ditangani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komputer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sebahagian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lagi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tetap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dilakukan</a:t>
            </a:r>
            <a:r>
              <a:rPr lang="en-US" altLang="en-US" dirty="0">
                <a:sym typeface="Wingdings" panose="05000000000000000000" pitchFamily="2" charset="2"/>
              </a:rPr>
              <a:t> oleh </a:t>
            </a:r>
            <a:r>
              <a:rPr lang="en-US" altLang="en-US" dirty="0" err="1">
                <a:sym typeface="Wingdings" panose="05000000000000000000" pitchFamily="2" charset="2"/>
              </a:rPr>
              <a:t>pengambil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keputusan</a:t>
            </a:r>
            <a:endParaRPr lang="en-US" altLang="en-US" dirty="0">
              <a:sym typeface="Wingdings" panose="05000000000000000000" pitchFamily="2" charset="2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Example :</a:t>
            </a:r>
          </a:p>
          <a:p>
            <a:pPr eaLnBrk="1" hangingPunct="1">
              <a:lnSpc>
                <a:spcPct val="100000"/>
              </a:lnSpc>
              <a:buFontTx/>
              <a:buChar char="-"/>
            </a:pPr>
            <a:r>
              <a:rPr lang="en-US" altLang="en-US" dirty="0" err="1"/>
              <a:t>Pengevaluasian</a:t>
            </a:r>
            <a:r>
              <a:rPr lang="en-US" altLang="en-US" dirty="0"/>
              <a:t> </a:t>
            </a:r>
            <a:r>
              <a:rPr lang="en-US" altLang="en-US" dirty="0" err="1"/>
              <a:t>Kredit</a:t>
            </a:r>
            <a:r>
              <a:rPr lang="en-US" altLang="en-US" dirty="0"/>
              <a:t>,</a:t>
            </a:r>
          </a:p>
          <a:p>
            <a:pPr eaLnBrk="1" hangingPunct="1">
              <a:lnSpc>
                <a:spcPct val="100000"/>
              </a:lnSpc>
              <a:buFontTx/>
              <a:buChar char="-"/>
            </a:pPr>
            <a:r>
              <a:rPr lang="en-US" altLang="en-US" dirty="0" err="1"/>
              <a:t>Penjadwalan</a:t>
            </a:r>
            <a:r>
              <a:rPr lang="en-US" altLang="en-US" dirty="0"/>
              <a:t> </a:t>
            </a:r>
            <a:r>
              <a:rPr lang="en-US" altLang="en-US" dirty="0" err="1"/>
              <a:t>Produksi</a:t>
            </a:r>
            <a:r>
              <a:rPr lang="en-US" altLang="en-US" dirty="0"/>
              <a:t>,</a:t>
            </a:r>
          </a:p>
          <a:p>
            <a:pPr eaLnBrk="1" hangingPunct="1">
              <a:lnSpc>
                <a:spcPct val="100000"/>
              </a:lnSpc>
              <a:buFontTx/>
              <a:buChar char="-"/>
            </a:pPr>
            <a:r>
              <a:rPr lang="en-US" altLang="en-US" dirty="0" err="1"/>
              <a:t>Pengendalian</a:t>
            </a:r>
            <a:r>
              <a:rPr lang="en-US" altLang="en-US" dirty="0"/>
              <a:t> </a:t>
            </a:r>
            <a:r>
              <a:rPr lang="en-US" altLang="en-US" dirty="0" err="1"/>
              <a:t>Persediaan</a:t>
            </a:r>
            <a:endParaRPr lang="en-US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56C5DD3-8F06-4EEC-B4A4-D0EF649586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Jenis Keputusan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FC3CCF8-8BE5-460B-BE65-225E934264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en-US" dirty="0"/>
              <a:t>3. Keputusan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Terstruktur</a:t>
            </a:r>
            <a:endParaRPr lang="en-US" altLang="en-US" dirty="0"/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à"/>
            </a:pPr>
            <a:r>
              <a:rPr lang="en-US" altLang="en-US" dirty="0">
                <a:sym typeface="Wingdings" panose="05000000000000000000" pitchFamily="2" charset="2"/>
              </a:rPr>
              <a:t>Keputusan yang </a:t>
            </a:r>
            <a:r>
              <a:rPr lang="en-US" altLang="en-US" dirty="0" err="1">
                <a:sym typeface="Wingdings" panose="05000000000000000000" pitchFamily="2" charset="2"/>
              </a:rPr>
              <a:t>penanganannya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rumit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karena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tidak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terjadi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berulang-ulang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atau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tidak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selalu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terjadi</a:t>
            </a:r>
            <a:r>
              <a:rPr lang="en-US" altLang="en-US" dirty="0">
                <a:sym typeface="Wingdings" panose="05000000000000000000" pitchFamily="2" charset="2"/>
              </a:rPr>
              <a:t>.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Example :</a:t>
            </a:r>
          </a:p>
          <a:p>
            <a:pPr eaLnBrk="1" hangingPunct="1">
              <a:lnSpc>
                <a:spcPct val="100000"/>
              </a:lnSpc>
              <a:buFontTx/>
              <a:buChar char="-"/>
            </a:pPr>
            <a:r>
              <a:rPr lang="en-US" altLang="en-US" dirty="0" err="1"/>
              <a:t>Pengembangan</a:t>
            </a:r>
            <a:r>
              <a:rPr lang="en-US" altLang="en-US" dirty="0"/>
              <a:t> </a:t>
            </a:r>
            <a:r>
              <a:rPr lang="en-US" altLang="en-US" dirty="0" err="1"/>
              <a:t>Teknologi</a:t>
            </a:r>
            <a:r>
              <a:rPr lang="en-US" altLang="en-US" dirty="0"/>
              <a:t> </a:t>
            </a:r>
            <a:r>
              <a:rPr lang="en-US" altLang="en-US" dirty="0" err="1"/>
              <a:t>Baru</a:t>
            </a:r>
            <a:r>
              <a:rPr lang="en-US" altLang="en-US" dirty="0"/>
              <a:t>,</a:t>
            </a:r>
          </a:p>
          <a:p>
            <a:pPr eaLnBrk="1" hangingPunct="1">
              <a:lnSpc>
                <a:spcPct val="100000"/>
              </a:lnSpc>
              <a:buFontTx/>
              <a:buChar char="-"/>
            </a:pPr>
            <a:r>
              <a:rPr lang="en-US" altLang="en-US" dirty="0" err="1"/>
              <a:t>Bergabung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Perusahaan Lain,</a:t>
            </a:r>
          </a:p>
          <a:p>
            <a:pPr eaLnBrk="1" hangingPunct="1">
              <a:lnSpc>
                <a:spcPct val="100000"/>
              </a:lnSpc>
              <a:buFontTx/>
              <a:buChar char="-"/>
            </a:pPr>
            <a:r>
              <a:rPr lang="en-US" altLang="en-US" dirty="0" err="1"/>
              <a:t>Perekrutan</a:t>
            </a:r>
            <a:r>
              <a:rPr lang="en-US" altLang="en-US" dirty="0"/>
              <a:t> </a:t>
            </a:r>
            <a:r>
              <a:rPr lang="en-US" altLang="en-US" dirty="0" err="1"/>
              <a:t>Eksekutif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9683A73D-82BC-436D-9CD9-142958211A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Sistem Informasi Eksekutif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87579512-1FB8-4A45-A236-60223F69A2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EIS</a:t>
            </a:r>
          </a:p>
          <a:p>
            <a:pPr eaLnBrk="1" hangingPunct="1">
              <a:buFontTx/>
              <a:buNone/>
            </a:pPr>
            <a:r>
              <a:rPr lang="en-US" altLang="en-US">
                <a:sym typeface="Wingdings" panose="05000000000000000000" pitchFamily="2" charset="2"/>
              </a:rPr>
              <a:t> Merupakan Sistem Informasi yang menyediakan fasilitas yang fleksibel bagi manajer dan eksekutif dalam mengakses informasi eksternal dan internal yang berguna untuk mengidentifikasi maslah atau mengenali peluang.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>
            <a:extLst>
              <a:ext uri="{FF2B5EF4-FFF2-40B4-BE49-F238E27FC236}">
                <a16:creationId xmlns:a16="http://schemas.microsoft.com/office/drawing/2014/main" id="{A4EC4FFE-2B2A-4AE5-A90E-76FC53ED4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Sistem dan Lingkungan Luarnya</a:t>
            </a:r>
          </a:p>
        </p:txBody>
      </p:sp>
      <p:pic>
        <p:nvPicPr>
          <p:cNvPr id="17411" name="Picture 4" descr="FIG02">
            <a:extLst>
              <a:ext uri="{FF2B5EF4-FFF2-40B4-BE49-F238E27FC236}">
                <a16:creationId xmlns:a16="http://schemas.microsoft.com/office/drawing/2014/main" id="{1AAF4A1B-52E7-4AE4-8DE7-8E3C788DBD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57451" y="1581151"/>
            <a:ext cx="6598950" cy="4610100"/>
          </a:xfr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13B63AAC-B6F2-4B3D-9131-1D0F9F4D2C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Sistem Pendukung Kelompok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3A83B13-AE7B-4522-8885-7B341767C8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GSS</a:t>
            </a:r>
          </a:p>
          <a:p>
            <a:pPr eaLnBrk="1" hangingPunct="1">
              <a:buFont typeface="Wingdings" panose="05000000000000000000" pitchFamily="2" charset="2"/>
              <a:buChar char="à"/>
            </a:pPr>
            <a:r>
              <a:rPr lang="en-US" altLang="en-US">
                <a:sym typeface="Wingdings" panose="05000000000000000000" pitchFamily="2" charset="2"/>
              </a:rPr>
              <a:t>Merupakan Sistem Informasi yang digunakan untuk mendukung sejumlah orang yang bekerja dalam suatu kelompok.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Istilah yang umum untuk GSS ini adalah GDSS (Group Decision Support System)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F76EA9C-09A2-4CA0-B6A6-A392D773E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Sistem Pendukung Cerdas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45621288-CAEF-41DD-973F-8B1DB21564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en-US" sz="2400" dirty="0" err="1"/>
              <a:t>Sistem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Cerdas</a:t>
            </a:r>
            <a:r>
              <a:rPr lang="en-US" altLang="en-US" sz="2400" dirty="0"/>
              <a:t> 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à"/>
            </a:pPr>
            <a:r>
              <a:rPr lang="en-US" altLang="en-US" sz="2400" dirty="0" err="1">
                <a:sym typeface="Wingdings" panose="05000000000000000000" pitchFamily="2" charset="2"/>
              </a:rPr>
              <a:t>Sistem</a:t>
            </a:r>
            <a:r>
              <a:rPr lang="en-US" altLang="en-US" sz="2400" dirty="0">
                <a:sym typeface="Wingdings" panose="05000000000000000000" pitchFamily="2" charset="2"/>
              </a:rPr>
              <a:t> yang </a:t>
            </a:r>
            <a:r>
              <a:rPr lang="en-US" altLang="en-US" sz="2400" dirty="0" err="1">
                <a:sym typeface="Wingdings" panose="05000000000000000000" pitchFamily="2" charset="2"/>
              </a:rPr>
              <a:t>memiliki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kemampuan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seperti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kecerdasan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manusia</a:t>
            </a:r>
            <a:r>
              <a:rPr lang="en-US" altLang="en-US" sz="2400" dirty="0">
                <a:sym typeface="Wingdings" panose="05000000000000000000" pitchFamily="2" charset="2"/>
              </a:rPr>
              <a:t>.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Example :</a:t>
            </a:r>
          </a:p>
          <a:p>
            <a:pPr eaLnBrk="1" hangingPunct="1">
              <a:lnSpc>
                <a:spcPct val="100000"/>
              </a:lnSpc>
              <a:buFontTx/>
              <a:buChar char="-"/>
            </a:pPr>
            <a:r>
              <a:rPr lang="en-US" altLang="en-US" sz="2400" dirty="0" err="1"/>
              <a:t>Sistem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Pakar</a:t>
            </a:r>
            <a:r>
              <a:rPr lang="en-US" altLang="en-US" sz="2400" dirty="0"/>
              <a:t> (expert System), </a:t>
            </a:r>
            <a:r>
              <a:rPr lang="en-US" altLang="en-US" sz="2400" dirty="0" err="1"/>
              <a:t>yaitu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sistem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meniru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kepakaran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keahlian</a:t>
            </a:r>
            <a:r>
              <a:rPr lang="en-US" altLang="en-US" sz="2400" dirty="0"/>
              <a:t>) </a:t>
            </a:r>
            <a:r>
              <a:rPr lang="en-US" altLang="en-US" sz="2400" dirty="0" err="1"/>
              <a:t>seseorang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dalam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bidang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tertentu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menyelesaikan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suatu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permasalahan</a:t>
            </a:r>
            <a:r>
              <a:rPr lang="en-US" altLang="en-US" sz="2400" dirty="0"/>
              <a:t>.</a:t>
            </a:r>
          </a:p>
          <a:p>
            <a:pPr eaLnBrk="1" hangingPunct="1">
              <a:lnSpc>
                <a:spcPct val="100000"/>
              </a:lnSpc>
              <a:buFontTx/>
              <a:buChar char="-"/>
            </a:pPr>
            <a:r>
              <a:rPr lang="en-US" altLang="en-US" sz="2400" dirty="0" err="1"/>
              <a:t>Sistem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Pengolahan</a:t>
            </a:r>
            <a:r>
              <a:rPr lang="en-US" altLang="en-US" sz="2400" dirty="0"/>
              <a:t> Bahasa </a:t>
            </a:r>
            <a:r>
              <a:rPr lang="en-US" altLang="en-US" sz="2400" dirty="0" err="1"/>
              <a:t>alamai</a:t>
            </a:r>
            <a:r>
              <a:rPr lang="en-US" altLang="en-US" sz="2400" dirty="0"/>
              <a:t> (natural Language Processing).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B89EC-BA62-40F1-A636-466F0DCAEA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98D343C-A63F-4C64-B08B-F2A3F570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52475" y="349251"/>
            <a:ext cx="7772400" cy="13620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err="1"/>
              <a:t>Selesai</a:t>
            </a:r>
            <a:endParaRPr lang="en-US" dirty="0"/>
          </a:p>
        </p:txBody>
      </p:sp>
      <p:pic>
        <p:nvPicPr>
          <p:cNvPr id="6" name="Content Placeholder 3" descr="thankyou.jpg">
            <a:extLst>
              <a:ext uri="{FF2B5EF4-FFF2-40B4-BE49-F238E27FC236}">
                <a16:creationId xmlns:a16="http://schemas.microsoft.com/office/drawing/2014/main" id="{D30C0D55-6905-414A-9C33-BD0F5AC324B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880520" y="2759026"/>
            <a:ext cx="4764498" cy="3240559"/>
          </a:xfrm>
        </p:spPr>
      </p:pic>
    </p:spTree>
    <p:extLst>
      <p:ext uri="{BB962C8B-B14F-4D97-AF65-F5344CB8AC3E}">
        <p14:creationId xmlns:p14="http://schemas.microsoft.com/office/powerpoint/2010/main" val="1247858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ACDE31A-6545-4C3D-809A-26DAF05214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Jenis Sistem 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8907196-3D78-4273-B499-EBCA2C1DC5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219200"/>
            <a:ext cx="8382000" cy="5105400"/>
          </a:xfrm>
        </p:spPr>
        <p:txBody>
          <a:bodyPr/>
          <a:lstStyle/>
          <a:p>
            <a:pPr eaLnBrk="1" hangingPunct="1"/>
            <a:r>
              <a:rPr lang="en-US" altLang="en-US"/>
              <a:t>Sistem Tertutup (</a:t>
            </a:r>
            <a:r>
              <a:rPr lang="en-US" altLang="en-US" i="1"/>
              <a:t>Closed system</a:t>
            </a:r>
            <a:r>
              <a:rPr lang="en-US" altLang="en-US"/>
              <a:t>)</a:t>
            </a:r>
          </a:p>
          <a:p>
            <a:pPr lvl="1" eaLnBrk="1" hangingPunct="1"/>
            <a:r>
              <a:rPr lang="en-US" altLang="en-US"/>
              <a:t>Independent</a:t>
            </a:r>
          </a:p>
          <a:p>
            <a:pPr lvl="1" eaLnBrk="1" hangingPunct="1"/>
            <a:r>
              <a:rPr lang="en-US" altLang="en-US"/>
              <a:t>Tidak membutuhkan input</a:t>
            </a:r>
          </a:p>
          <a:p>
            <a:pPr lvl="1" eaLnBrk="1" hangingPunct="1"/>
            <a:r>
              <a:rPr lang="en-US" altLang="en-US"/>
              <a:t>Tidak menghasilkan output bagi lingkungan luarnya</a:t>
            </a:r>
          </a:p>
          <a:p>
            <a:pPr lvl="1" eaLnBrk="1" hangingPunct="1"/>
            <a:r>
              <a:rPr lang="en-US" altLang="en-US"/>
              <a:t>Black Box</a:t>
            </a:r>
          </a:p>
          <a:p>
            <a:pPr eaLnBrk="1" hangingPunct="1"/>
            <a:r>
              <a:rPr lang="en-US" altLang="en-US"/>
              <a:t>Sistem Terbuka (</a:t>
            </a:r>
            <a:r>
              <a:rPr lang="en-US" altLang="en-US" i="1"/>
              <a:t>Open system</a:t>
            </a:r>
            <a:r>
              <a:rPr lang="en-US" altLang="en-US"/>
              <a:t>)</a:t>
            </a:r>
          </a:p>
          <a:p>
            <a:pPr lvl="1" eaLnBrk="1" hangingPunct="1"/>
            <a:r>
              <a:rPr lang="en-US" altLang="en-US"/>
              <a:t>Menerima input</a:t>
            </a:r>
          </a:p>
          <a:p>
            <a:pPr lvl="1" eaLnBrk="1" hangingPunct="1"/>
            <a:r>
              <a:rPr lang="en-US" altLang="en-US"/>
              <a:t>Memberikan output ke Lingkungan luar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EA91-0729-4463-89EC-6CCF712F2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Closed System</a:t>
            </a:r>
          </a:p>
        </p:txBody>
      </p:sp>
      <p:grpSp>
        <p:nvGrpSpPr>
          <p:cNvPr id="19459" name="Group 8">
            <a:extLst>
              <a:ext uri="{FF2B5EF4-FFF2-40B4-BE49-F238E27FC236}">
                <a16:creationId xmlns:a16="http://schemas.microsoft.com/office/drawing/2014/main" id="{68BFCC8D-8599-4DDE-BCBD-8C24B81A0EA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1600200"/>
            <a:ext cx="6248400" cy="3505200"/>
            <a:chOff x="2448" y="2016"/>
            <a:chExt cx="7632" cy="5184"/>
          </a:xfrm>
        </p:grpSpPr>
        <p:sp>
          <p:nvSpPr>
            <p:cNvPr id="19460" name="Text Box 9">
              <a:extLst>
                <a:ext uri="{FF2B5EF4-FFF2-40B4-BE49-F238E27FC236}">
                  <a16:creationId xmlns:a16="http://schemas.microsoft.com/office/drawing/2014/main" id="{B8CA6034-9314-4FA8-8DF7-2ABCD72D9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016"/>
              <a:ext cx="7632" cy="41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endParaRPr lang="id-ID" altLang="en-US" sz="1000"/>
            </a:p>
          </p:txBody>
        </p:sp>
        <p:sp>
          <p:nvSpPr>
            <p:cNvPr id="19461" name="Text Box 10">
              <a:extLst>
                <a:ext uri="{FF2B5EF4-FFF2-40B4-BE49-F238E27FC236}">
                  <a16:creationId xmlns:a16="http://schemas.microsoft.com/office/drawing/2014/main" id="{2796D6D6-4D7D-476F-8877-98F6D7446B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6336"/>
              <a:ext cx="7200" cy="8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1400"/>
                <a:t> Bagian-bagian suatu sistem yang dapat mengendalikan operasinya sendiri</a:t>
              </a:r>
            </a:p>
          </p:txBody>
        </p:sp>
        <p:grpSp>
          <p:nvGrpSpPr>
            <p:cNvPr id="19462" name="Group 11">
              <a:extLst>
                <a:ext uri="{FF2B5EF4-FFF2-40B4-BE49-F238E27FC236}">
                  <a16:creationId xmlns:a16="http://schemas.microsoft.com/office/drawing/2014/main" id="{F888B6FF-38EF-4AB2-9B76-195E570006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48"/>
              <a:ext cx="6048" cy="3312"/>
              <a:chOff x="3168" y="2448"/>
              <a:chExt cx="6048" cy="3312"/>
            </a:xfrm>
          </p:grpSpPr>
          <p:sp>
            <p:nvSpPr>
              <p:cNvPr id="19463" name="Text Box 12">
                <a:extLst>
                  <a:ext uri="{FF2B5EF4-FFF2-40B4-BE49-F238E27FC236}">
                    <a16:creationId xmlns:a16="http://schemas.microsoft.com/office/drawing/2014/main" id="{A2A0917B-129A-41ED-A62F-66760CFC45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8" y="2448"/>
                <a:ext cx="1872" cy="5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9pPr>
              </a:lstStyle>
              <a:p>
                <a:pPr algn="ctr"/>
                <a:r>
                  <a:rPr lang="en-ID" altLang="en-US" sz="1400" noProof="1"/>
                  <a:t>Tujuan</a:t>
                </a:r>
              </a:p>
            </p:txBody>
          </p:sp>
          <p:sp>
            <p:nvSpPr>
              <p:cNvPr id="19464" name="Text Box 13">
                <a:extLst>
                  <a:ext uri="{FF2B5EF4-FFF2-40B4-BE49-F238E27FC236}">
                    <a16:creationId xmlns:a16="http://schemas.microsoft.com/office/drawing/2014/main" id="{B64ECBAD-8872-47AD-A670-F564738FF6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8" y="5040"/>
                <a:ext cx="1872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 sz="1400"/>
                  <a:t>Transformasi</a:t>
                </a:r>
              </a:p>
            </p:txBody>
          </p:sp>
          <p:sp>
            <p:nvSpPr>
              <p:cNvPr id="19465" name="Text Box 14">
                <a:extLst>
                  <a:ext uri="{FF2B5EF4-FFF2-40B4-BE49-F238E27FC236}">
                    <a16:creationId xmlns:a16="http://schemas.microsoft.com/office/drawing/2014/main" id="{B94BFDD6-2B30-4BC8-905B-0E77F649CE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8" y="3744"/>
                <a:ext cx="1872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 sz="1400"/>
                  <a:t>Mekanisme Pengendalian</a:t>
                </a:r>
              </a:p>
            </p:txBody>
          </p:sp>
          <p:sp>
            <p:nvSpPr>
              <p:cNvPr id="19466" name="AutoShape 15">
                <a:extLst>
                  <a:ext uri="{FF2B5EF4-FFF2-40B4-BE49-F238E27FC236}">
                    <a16:creationId xmlns:a16="http://schemas.microsoft.com/office/drawing/2014/main" id="{09486647-BD9B-4DE8-923F-5F45059E12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5040"/>
                <a:ext cx="1728" cy="720"/>
              </a:xfrm>
              <a:prstGeom prst="parallelogram">
                <a:avLst>
                  <a:gd name="adj" fmla="val 6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 sz="1400"/>
                  <a:t>Input</a:t>
                </a:r>
              </a:p>
            </p:txBody>
          </p:sp>
          <p:sp>
            <p:nvSpPr>
              <p:cNvPr id="19467" name="AutoShape 16">
                <a:extLst>
                  <a:ext uri="{FF2B5EF4-FFF2-40B4-BE49-F238E27FC236}">
                    <a16:creationId xmlns:a16="http://schemas.microsoft.com/office/drawing/2014/main" id="{727365DB-C8EA-4D0F-9A38-9CC926B182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8" y="5040"/>
                <a:ext cx="1728" cy="720"/>
              </a:xfrm>
              <a:prstGeom prst="parallelogram">
                <a:avLst>
                  <a:gd name="adj" fmla="val 6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 sz="1400"/>
                  <a:t>Output</a:t>
                </a:r>
              </a:p>
            </p:txBody>
          </p:sp>
          <p:sp>
            <p:nvSpPr>
              <p:cNvPr id="19468" name="AutoShape 17">
                <a:extLst>
                  <a:ext uri="{FF2B5EF4-FFF2-40B4-BE49-F238E27FC236}">
                    <a16:creationId xmlns:a16="http://schemas.microsoft.com/office/drawing/2014/main" id="{329507F0-69F4-422C-A311-263C69CD2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5328"/>
                <a:ext cx="576" cy="144"/>
              </a:xfrm>
              <a:prstGeom prst="rightArrow">
                <a:avLst>
                  <a:gd name="adj1" fmla="val 50000"/>
                  <a:gd name="adj2" fmla="val 10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en-US"/>
              </a:p>
            </p:txBody>
          </p:sp>
          <p:sp>
            <p:nvSpPr>
              <p:cNvPr id="19469" name="AutoShape 18">
                <a:extLst>
                  <a:ext uri="{FF2B5EF4-FFF2-40B4-BE49-F238E27FC236}">
                    <a16:creationId xmlns:a16="http://schemas.microsoft.com/office/drawing/2014/main" id="{6985271C-C244-4F21-9D69-05D984DA6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0" y="5328"/>
                <a:ext cx="576" cy="144"/>
              </a:xfrm>
              <a:prstGeom prst="rightArrow">
                <a:avLst>
                  <a:gd name="adj1" fmla="val 50000"/>
                  <a:gd name="adj2" fmla="val 10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en-US"/>
              </a:p>
            </p:txBody>
          </p:sp>
          <p:sp>
            <p:nvSpPr>
              <p:cNvPr id="19470" name="AutoShape 19">
                <a:extLst>
                  <a:ext uri="{FF2B5EF4-FFF2-40B4-BE49-F238E27FC236}">
                    <a16:creationId xmlns:a16="http://schemas.microsoft.com/office/drawing/2014/main" id="{ED553F9B-B007-4AD6-965F-A6F97B174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2" y="3024"/>
                <a:ext cx="144" cy="720"/>
              </a:xfrm>
              <a:prstGeom prst="downArrow">
                <a:avLst>
                  <a:gd name="adj1" fmla="val 50000"/>
                  <a:gd name="adj2" fmla="val 1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en-US"/>
              </a:p>
            </p:txBody>
          </p:sp>
          <p:sp>
            <p:nvSpPr>
              <p:cNvPr id="19471" name="AutoShape 20">
                <a:extLst>
                  <a:ext uri="{FF2B5EF4-FFF2-40B4-BE49-F238E27FC236}">
                    <a16:creationId xmlns:a16="http://schemas.microsoft.com/office/drawing/2014/main" id="{76CDB6D2-159F-4B73-AD50-BA701762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032" y="4032"/>
                <a:ext cx="1296" cy="1008"/>
              </a:xfrm>
              <a:custGeom>
                <a:avLst/>
                <a:gdLst>
                  <a:gd name="T0" fmla="*/ 4 w 21600"/>
                  <a:gd name="T1" fmla="*/ 0 h 21600"/>
                  <a:gd name="T2" fmla="*/ 3 w 21600"/>
                  <a:gd name="T3" fmla="*/ 0 h 21600"/>
                  <a:gd name="T4" fmla="*/ 0 w 21600"/>
                  <a:gd name="T5" fmla="*/ 2 h 21600"/>
                  <a:gd name="T6" fmla="*/ 2 w 21600"/>
                  <a:gd name="T7" fmla="*/ 2 h 21600"/>
                  <a:gd name="T8" fmla="*/ 4 w 21600"/>
                  <a:gd name="T9" fmla="*/ 1 h 21600"/>
                  <a:gd name="T10" fmla="*/ 5 w 21600"/>
                  <a:gd name="T11" fmla="*/ 0 h 21600"/>
                  <a:gd name="T12" fmla="*/ 17694720 60000 65536"/>
                  <a:gd name="T13" fmla="*/ 11796480 60000 65536"/>
                  <a:gd name="T14" fmla="*/ 11796480 60000 65536"/>
                  <a:gd name="T15" fmla="*/ 5898240 60000 65536"/>
                  <a:gd name="T16" fmla="*/ 0 60000 65536"/>
                  <a:gd name="T17" fmla="*/ 0 60000 65536"/>
                  <a:gd name="T18" fmla="*/ 0 w 21600"/>
                  <a:gd name="T19" fmla="*/ 19393 h 21600"/>
                  <a:gd name="T20" fmla="*/ 18517 w 21600"/>
                  <a:gd name="T21" fmla="*/ 2160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7567" y="0"/>
                    </a:moveTo>
                    <a:lnTo>
                      <a:pt x="13533" y="3835"/>
                    </a:lnTo>
                    <a:lnTo>
                      <a:pt x="16617" y="3835"/>
                    </a:lnTo>
                    <a:lnTo>
                      <a:pt x="16617" y="19385"/>
                    </a:lnTo>
                    <a:lnTo>
                      <a:pt x="0" y="19385"/>
                    </a:lnTo>
                    <a:lnTo>
                      <a:pt x="0" y="21600"/>
                    </a:lnTo>
                    <a:lnTo>
                      <a:pt x="18516" y="21600"/>
                    </a:lnTo>
                    <a:lnTo>
                      <a:pt x="18516" y="3835"/>
                    </a:lnTo>
                    <a:lnTo>
                      <a:pt x="21600" y="383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en-US"/>
              </a:p>
            </p:txBody>
          </p:sp>
          <p:sp>
            <p:nvSpPr>
              <p:cNvPr id="19472" name="AutoShape 21">
                <a:extLst>
                  <a:ext uri="{FF2B5EF4-FFF2-40B4-BE49-F238E27FC236}">
                    <a16:creationId xmlns:a16="http://schemas.microsoft.com/office/drawing/2014/main" id="{8EE3DE6C-8938-4440-8BA6-812DC5A7A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H="1">
                <a:off x="7200" y="4032"/>
                <a:ext cx="1296" cy="1008"/>
              </a:xfrm>
              <a:custGeom>
                <a:avLst/>
                <a:gdLst>
                  <a:gd name="T0" fmla="*/ 4 w 21600"/>
                  <a:gd name="T1" fmla="*/ 0 h 21600"/>
                  <a:gd name="T2" fmla="*/ 3 w 21600"/>
                  <a:gd name="T3" fmla="*/ 0 h 21600"/>
                  <a:gd name="T4" fmla="*/ 0 w 21600"/>
                  <a:gd name="T5" fmla="*/ 2 h 21600"/>
                  <a:gd name="T6" fmla="*/ 2 w 21600"/>
                  <a:gd name="T7" fmla="*/ 2 h 21600"/>
                  <a:gd name="T8" fmla="*/ 4 w 21600"/>
                  <a:gd name="T9" fmla="*/ 1 h 21600"/>
                  <a:gd name="T10" fmla="*/ 5 w 21600"/>
                  <a:gd name="T11" fmla="*/ 0 h 21600"/>
                  <a:gd name="T12" fmla="*/ 17694720 60000 65536"/>
                  <a:gd name="T13" fmla="*/ 11796480 60000 65536"/>
                  <a:gd name="T14" fmla="*/ 11796480 60000 65536"/>
                  <a:gd name="T15" fmla="*/ 5898240 60000 65536"/>
                  <a:gd name="T16" fmla="*/ 0 60000 65536"/>
                  <a:gd name="T17" fmla="*/ 0 60000 65536"/>
                  <a:gd name="T18" fmla="*/ 0 w 21600"/>
                  <a:gd name="T19" fmla="*/ 19393 h 21600"/>
                  <a:gd name="T20" fmla="*/ 18517 w 21600"/>
                  <a:gd name="T21" fmla="*/ 2160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7567" y="0"/>
                    </a:moveTo>
                    <a:lnTo>
                      <a:pt x="13533" y="3835"/>
                    </a:lnTo>
                    <a:lnTo>
                      <a:pt x="16617" y="3835"/>
                    </a:lnTo>
                    <a:lnTo>
                      <a:pt x="16617" y="19385"/>
                    </a:lnTo>
                    <a:lnTo>
                      <a:pt x="0" y="19385"/>
                    </a:lnTo>
                    <a:lnTo>
                      <a:pt x="0" y="21600"/>
                    </a:lnTo>
                    <a:lnTo>
                      <a:pt x="18516" y="21600"/>
                    </a:lnTo>
                    <a:lnTo>
                      <a:pt x="18516" y="3835"/>
                    </a:lnTo>
                    <a:lnTo>
                      <a:pt x="21600" y="383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id-ID" altLang="en-US"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3ED93-B076-4FB1-ABC2-7B7B5C11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Open System</a:t>
            </a:r>
          </a:p>
        </p:txBody>
      </p:sp>
      <p:sp>
        <p:nvSpPr>
          <p:cNvPr id="20483" name="Rectangle 8">
            <a:extLst>
              <a:ext uri="{FF2B5EF4-FFF2-40B4-BE49-F238E27FC236}">
                <a16:creationId xmlns:a16="http://schemas.microsoft.com/office/drawing/2014/main" id="{36698033-38A4-4C48-9296-280AACE12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057400"/>
            <a:ext cx="6400800" cy="1689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grpSp>
        <p:nvGrpSpPr>
          <p:cNvPr id="20484" name="Group 9">
            <a:extLst>
              <a:ext uri="{FF2B5EF4-FFF2-40B4-BE49-F238E27FC236}">
                <a16:creationId xmlns:a16="http://schemas.microsoft.com/office/drawing/2014/main" id="{77C58A2E-2AAC-4A45-949B-D286ACC4731E}"/>
              </a:ext>
            </a:extLst>
          </p:cNvPr>
          <p:cNvGrpSpPr>
            <a:grpSpLocks/>
          </p:cNvGrpSpPr>
          <p:nvPr/>
        </p:nvGrpSpPr>
        <p:grpSpPr bwMode="auto">
          <a:xfrm>
            <a:off x="3746501" y="2584450"/>
            <a:ext cx="4887913" cy="704850"/>
            <a:chOff x="3408" y="5280"/>
            <a:chExt cx="6048" cy="720"/>
          </a:xfrm>
        </p:grpSpPr>
        <p:sp>
          <p:nvSpPr>
            <p:cNvPr id="20485" name="Text Box 10">
              <a:extLst>
                <a:ext uri="{FF2B5EF4-FFF2-40B4-BE49-F238E27FC236}">
                  <a16:creationId xmlns:a16="http://schemas.microsoft.com/office/drawing/2014/main" id="{29A172B7-1190-4283-B83B-A8AB0CFE8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8" y="5280"/>
              <a:ext cx="1872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1400"/>
                <a:t>Transformasi</a:t>
              </a:r>
            </a:p>
          </p:txBody>
        </p:sp>
        <p:sp>
          <p:nvSpPr>
            <p:cNvPr id="20486" name="AutoShape 11">
              <a:extLst>
                <a:ext uri="{FF2B5EF4-FFF2-40B4-BE49-F238E27FC236}">
                  <a16:creationId xmlns:a16="http://schemas.microsoft.com/office/drawing/2014/main" id="{EB2B7A7C-FAFE-402E-99F0-D32F83661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5280"/>
              <a:ext cx="1728" cy="720"/>
            </a:xfrm>
            <a:prstGeom prst="parallelogram">
              <a:avLst>
                <a:gd name="adj" fmla="val 6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1400"/>
                <a:t>Input</a:t>
              </a:r>
            </a:p>
          </p:txBody>
        </p:sp>
        <p:sp>
          <p:nvSpPr>
            <p:cNvPr id="20487" name="AutoShape 12">
              <a:extLst>
                <a:ext uri="{FF2B5EF4-FFF2-40B4-BE49-F238E27FC236}">
                  <a16:creationId xmlns:a16="http://schemas.microsoft.com/office/drawing/2014/main" id="{B1A29AC4-2CC0-4804-BC56-D608198CA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8" y="5280"/>
              <a:ext cx="1728" cy="720"/>
            </a:xfrm>
            <a:prstGeom prst="parallelogram">
              <a:avLst>
                <a:gd name="adj" fmla="val 6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1400"/>
                <a:t>Output</a:t>
              </a:r>
            </a:p>
          </p:txBody>
        </p:sp>
        <p:sp>
          <p:nvSpPr>
            <p:cNvPr id="20488" name="AutoShape 13">
              <a:extLst>
                <a:ext uri="{FF2B5EF4-FFF2-40B4-BE49-F238E27FC236}">
                  <a16:creationId xmlns:a16="http://schemas.microsoft.com/office/drawing/2014/main" id="{88D080E8-E0F5-43EC-A9C8-91F92CE1C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5568"/>
              <a:ext cx="576" cy="144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20489" name="AutoShape 14">
              <a:extLst>
                <a:ext uri="{FF2B5EF4-FFF2-40B4-BE49-F238E27FC236}">
                  <a16:creationId xmlns:a16="http://schemas.microsoft.com/office/drawing/2014/main" id="{9DB22413-771A-4E5C-B710-4220B4261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0" y="5568"/>
              <a:ext cx="576" cy="144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680462E-B775-41E9-890F-03F89870DC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Model yang digunakan untuk DSS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59F681FB-9AC2-4AC0-BB7D-CC4A269271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Iconic</a:t>
            </a:r>
          </a:p>
          <a:p>
            <a:pPr lvl="1" eaLnBrk="1" hangingPunct="1"/>
            <a:r>
              <a:rPr lang="en-US" altLang="en-US"/>
              <a:t>Replika sistem yang kecil</a:t>
            </a:r>
          </a:p>
          <a:p>
            <a:pPr eaLnBrk="1" hangingPunct="1"/>
            <a:r>
              <a:rPr lang="en-US" altLang="en-US"/>
              <a:t>Analog</a:t>
            </a:r>
          </a:p>
          <a:p>
            <a:pPr lvl="1" eaLnBrk="1" hangingPunct="1"/>
            <a:r>
              <a:rPr lang="en-US" altLang="en-US"/>
              <a:t>Representasi dari sistem secara Behavioral </a:t>
            </a:r>
          </a:p>
          <a:p>
            <a:pPr lvl="1" eaLnBrk="1" hangingPunct="1"/>
            <a:r>
              <a:rPr lang="en-US" altLang="en-US"/>
              <a:t>Mungkin saja tidak tampak seperti sistem</a:t>
            </a:r>
          </a:p>
          <a:p>
            <a:pPr eaLnBrk="1" hangingPunct="1"/>
            <a:r>
              <a:rPr lang="en-US" altLang="en-US"/>
              <a:t>Quantitative (mathematical)</a:t>
            </a:r>
          </a:p>
          <a:p>
            <a:pPr lvl="1" eaLnBrk="1" hangingPunct="1"/>
            <a:r>
              <a:rPr lang="en-US" altLang="en-US"/>
              <a:t>Menunjukkan hubungan antar sistem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1608</Words>
  <Application>Microsoft Office PowerPoint</Application>
  <PresentationFormat>Widescreen</PresentationFormat>
  <Paragraphs>360</Paragraphs>
  <Slides>52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Arial Black</vt:lpstr>
      <vt:lpstr>Calibri</vt:lpstr>
      <vt:lpstr>Calibri Light</vt:lpstr>
      <vt:lpstr>Cambria</vt:lpstr>
      <vt:lpstr>Times New Roman</vt:lpstr>
      <vt:lpstr>Wingdings</vt:lpstr>
      <vt:lpstr>Office Theme</vt:lpstr>
      <vt:lpstr>Custom Design</vt:lpstr>
      <vt:lpstr>SIC039 - PPT - SESI 2 Sistem Penunjang Keputusan</vt:lpstr>
      <vt:lpstr>Tujuan Pembelajaran</vt:lpstr>
      <vt:lpstr>Pengambilan Keputusan</vt:lpstr>
      <vt:lpstr>Sistem</vt:lpstr>
      <vt:lpstr>Sistem dan Lingkungan Luarnya</vt:lpstr>
      <vt:lpstr>Jenis Sistem </vt:lpstr>
      <vt:lpstr>Closed System</vt:lpstr>
      <vt:lpstr>Open System</vt:lpstr>
      <vt:lpstr>Model yang digunakan untuk DSS</vt:lpstr>
      <vt:lpstr>Tahap – tahap Pengambilan Keputusan</vt:lpstr>
      <vt:lpstr> Fase-fase Pengambilan Keputusan </vt:lpstr>
      <vt:lpstr>PROSES PENGAMBILAN KEPUTUSAN</vt:lpstr>
      <vt:lpstr>Fase Pemikiran (Intelligence Phase)</vt:lpstr>
      <vt:lpstr>Fase Perancangan (Design Phase)</vt:lpstr>
      <vt:lpstr>Fase Pemilihan (Choice Phase)</vt:lpstr>
      <vt:lpstr>Model-model Deskriptif</vt:lpstr>
      <vt:lpstr>Alternatif Pengembangan</vt:lpstr>
      <vt:lpstr>Masalah</vt:lpstr>
      <vt:lpstr>Pengambilan Keputusan tahap pemilihan (Choice)</vt:lpstr>
      <vt:lpstr>Fase Implementasi (Implementation Phase)</vt:lpstr>
      <vt:lpstr>Pendukung DSS</vt:lpstr>
      <vt:lpstr>Sistem Pendukung Keputusan (DSS)</vt:lpstr>
      <vt:lpstr>Sistem Pendukung Keputusan (DSS)</vt:lpstr>
      <vt:lpstr>Sistem Pendukung Keputusan (DSS)</vt:lpstr>
      <vt:lpstr>Sistem Pendukung Keputusan (DSS)</vt:lpstr>
      <vt:lpstr>Pengambilan Keputusan Pada Manusia</vt:lpstr>
      <vt:lpstr>Pendekatan Keputusan Gaya Kognitif</vt:lpstr>
      <vt:lpstr>PowerPoint Presentation</vt:lpstr>
      <vt:lpstr>Tugas</vt:lpstr>
      <vt:lpstr>Pengambilan Keputusan</vt:lpstr>
      <vt:lpstr>Pengambilan Keputusan</vt:lpstr>
      <vt:lpstr>Kriteria / ciri-ciri Keputusan</vt:lpstr>
      <vt:lpstr>Pembuatan Keputusan Manajemen</vt:lpstr>
      <vt:lpstr>Tahap-tahap Pembuatan keputusan</vt:lpstr>
      <vt:lpstr>Konsep Sistem Pendukung  Keputusan</vt:lpstr>
      <vt:lpstr>Definissi Sistem Informasi</vt:lpstr>
      <vt:lpstr>Jenis Sistem Informasi</vt:lpstr>
      <vt:lpstr>1. Transactional Processing System</vt:lpstr>
      <vt:lpstr>2. Sistem Informasi Manajemen</vt:lpstr>
      <vt:lpstr>Karakteristik Sistem Informasi Yang Termasuk SIM</vt:lpstr>
      <vt:lpstr>3. Sistem Otomasi Perkantoran</vt:lpstr>
      <vt:lpstr>Sistem Pendukung Keputusan</vt:lpstr>
      <vt:lpstr>Tujuan DSS (Turban, 2005)</vt:lpstr>
      <vt:lpstr>Klasifikasi DSS</vt:lpstr>
      <vt:lpstr>Klasifikasi DSS</vt:lpstr>
      <vt:lpstr>Jenis Keputusan</vt:lpstr>
      <vt:lpstr>Jenis Keputusan</vt:lpstr>
      <vt:lpstr>Jenis Keputusan</vt:lpstr>
      <vt:lpstr>Sistem Informasi Eksekutif</vt:lpstr>
      <vt:lpstr>Sistem Pendukung Kelompok</vt:lpstr>
      <vt:lpstr>Sistem Pendukung Cerdas</vt:lpstr>
      <vt:lpstr>Selesai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Hanif Jusuf</cp:lastModifiedBy>
  <cp:revision>15</cp:revision>
  <dcterms:created xsi:type="dcterms:W3CDTF">2021-08-03T05:39:13Z</dcterms:created>
  <dcterms:modified xsi:type="dcterms:W3CDTF">2021-09-14T13:35:40Z</dcterms:modified>
</cp:coreProperties>
</file>