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2"/>
  </p:notesMasterIdLst>
  <p:sldIdLst>
    <p:sldId id="256" r:id="rId3"/>
    <p:sldId id="257" r:id="rId4"/>
    <p:sldId id="289" r:id="rId5"/>
    <p:sldId id="259" r:id="rId6"/>
    <p:sldId id="260" r:id="rId7"/>
    <p:sldId id="261" r:id="rId8"/>
    <p:sldId id="297" r:id="rId9"/>
    <p:sldId id="263" r:id="rId10"/>
    <p:sldId id="264" r:id="rId11"/>
    <p:sldId id="265" r:id="rId12"/>
    <p:sldId id="266" r:id="rId13"/>
    <p:sldId id="290" r:id="rId14"/>
    <p:sldId id="267" r:id="rId15"/>
    <p:sldId id="268" r:id="rId16"/>
    <p:sldId id="298" r:id="rId17"/>
    <p:sldId id="299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93" r:id="rId27"/>
    <p:sldId id="294" r:id="rId28"/>
    <p:sldId id="295" r:id="rId29"/>
    <p:sldId id="279" r:id="rId30"/>
    <p:sldId id="280" r:id="rId31"/>
    <p:sldId id="281" r:id="rId32"/>
    <p:sldId id="282" r:id="rId33"/>
    <p:sldId id="283" r:id="rId34"/>
    <p:sldId id="288" r:id="rId35"/>
    <p:sldId id="284" r:id="rId36"/>
    <p:sldId id="285" r:id="rId37"/>
    <p:sldId id="287" r:id="rId38"/>
    <p:sldId id="286" r:id="rId39"/>
    <p:sldId id="291" r:id="rId40"/>
    <p:sldId id="300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4F8A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94" autoAdjust="0"/>
    <p:restoredTop sz="94660"/>
  </p:normalViewPr>
  <p:slideViewPr>
    <p:cSldViewPr snapToGrid="0">
      <p:cViewPr varScale="1">
        <p:scale>
          <a:sx n="67" d="100"/>
          <a:sy n="67" d="100"/>
        </p:scale>
        <p:origin x="63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724B18-EBA8-4059-AA82-D9C8B7CE22BD}" type="datetimeFigureOut">
              <a:rPr lang="en-ID" smtClean="0"/>
              <a:t>14/09/2021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E29F43-4D83-43C1-9E8F-5E52A895FEE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76865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3D6AF-6DE1-42FB-997B-A1B16A3CD50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304149"/>
            <a:ext cx="9144000" cy="120581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Nama </a:t>
            </a:r>
            <a:r>
              <a:rPr lang="en-US" dirty="0" err="1"/>
              <a:t>Matakuliah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29F8DE-EC49-4FE5-B098-F66DA6C22C3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Sesi</a:t>
            </a:r>
            <a:r>
              <a:rPr lang="en-US" dirty="0"/>
              <a:t> </a:t>
            </a:r>
            <a:r>
              <a:rPr lang="en-US" dirty="0" err="1"/>
              <a:t>perkuliahan</a:t>
            </a:r>
            <a:endParaRPr lang="en-US" dirty="0"/>
          </a:p>
          <a:p>
            <a:r>
              <a:rPr lang="en-US" dirty="0" err="1"/>
              <a:t>Topik</a:t>
            </a:r>
            <a:r>
              <a:rPr lang="en-US" dirty="0"/>
              <a:t> </a:t>
            </a:r>
            <a:r>
              <a:rPr lang="en-US" dirty="0" err="1"/>
              <a:t>perkuliahan</a:t>
            </a:r>
            <a:endParaRPr lang="en-US" dirty="0"/>
          </a:p>
          <a:p>
            <a:r>
              <a:rPr lang="en-US" dirty="0" err="1"/>
              <a:t>Dosen</a:t>
            </a:r>
            <a:r>
              <a:rPr lang="en-US" dirty="0"/>
              <a:t> </a:t>
            </a:r>
            <a:r>
              <a:rPr lang="en-US" dirty="0" err="1"/>
              <a:t>pengajar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EE5D6-7CBA-4DAD-9237-9EB2134F3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AC570-5CFE-4E5B-B67A-31652C016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2">
            <a:extLst>
              <a:ext uri="{FF2B5EF4-FFF2-40B4-BE49-F238E27FC236}">
                <a16:creationId xmlns:a16="http://schemas.microsoft.com/office/drawing/2014/main" id="{96F3EEB9-2982-4A8E-AB06-081E488DF710}"/>
              </a:ext>
            </a:extLst>
          </p:cNvPr>
          <p:cNvSpPr>
            <a:spLocks/>
          </p:cNvSpPr>
          <p:nvPr userDrawn="1"/>
        </p:nvSpPr>
        <p:spPr bwMode="auto">
          <a:xfrm>
            <a:off x="-5125" y="5548188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36A113FA-94C5-490C-9576-5E24464ED862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6461500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23ABB454-6CB0-4FEF-A4E3-81B593C71E7C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5890000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2">
            <a:extLst>
              <a:ext uri="{FF2B5EF4-FFF2-40B4-BE49-F238E27FC236}">
                <a16:creationId xmlns:a16="http://schemas.microsoft.com/office/drawing/2014/main" id="{652CB397-4738-465C-8497-FB5A52195CAC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1808786" y="5543214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3">
            <a:extLst>
              <a:ext uri="{FF2B5EF4-FFF2-40B4-BE49-F238E27FC236}">
                <a16:creationId xmlns:a16="http://schemas.microsoft.com/office/drawing/2014/main" id="{676E98A2-0DF2-4571-A0F5-196A61232785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1035534" y="6456526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">
            <a:extLst>
              <a:ext uri="{FF2B5EF4-FFF2-40B4-BE49-F238E27FC236}">
                <a16:creationId xmlns:a16="http://schemas.microsoft.com/office/drawing/2014/main" id="{3A688963-0BFD-49ED-8A06-536E391F1A07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1296794" y="5898089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" name="image1.png">
            <a:extLst>
              <a:ext uri="{FF2B5EF4-FFF2-40B4-BE49-F238E27FC236}">
                <a16:creationId xmlns:a16="http://schemas.microsoft.com/office/drawing/2014/main" id="{85563529-23D0-45F7-B6F2-7DD08B1174BF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792159" y="640866"/>
            <a:ext cx="607682" cy="109661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3CB838F-5A6C-42BA-AA79-D69A72B4AEFC}"/>
              </a:ext>
            </a:extLst>
          </p:cNvPr>
          <p:cNvSpPr txBox="1"/>
          <p:nvPr userDrawn="1"/>
        </p:nvSpPr>
        <p:spPr>
          <a:xfrm>
            <a:off x="4262511" y="1934817"/>
            <a:ext cx="3981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UNIVERSITAS INDONESIA MEMBANGUN</a:t>
            </a:r>
          </a:p>
        </p:txBody>
      </p:sp>
      <p:sp>
        <p:nvSpPr>
          <p:cNvPr id="20" name="Footer Placeholder 3">
            <a:extLst>
              <a:ext uri="{FF2B5EF4-FFF2-40B4-BE49-F238E27FC236}">
                <a16:creationId xmlns:a16="http://schemas.microsoft.com/office/drawing/2014/main" id="{FF7E2CF8-58A3-402D-AF7C-39F19AADA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Inaba.ac.id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D3FEEB-5AD5-4545-AA4B-EB635556C33E}"/>
              </a:ext>
            </a:extLst>
          </p:cNvPr>
          <p:cNvSpPr txBox="1"/>
          <p:nvPr userDrawn="1"/>
        </p:nvSpPr>
        <p:spPr>
          <a:xfrm>
            <a:off x="4087089" y="6345747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0" dirty="0"/>
              <a:t>inaba.ac.id</a:t>
            </a:r>
          </a:p>
        </p:txBody>
      </p:sp>
      <p:pic>
        <p:nvPicPr>
          <p:cNvPr id="18" name="image1.png">
            <a:extLst>
              <a:ext uri="{FF2B5EF4-FFF2-40B4-BE49-F238E27FC236}">
                <a16:creationId xmlns:a16="http://schemas.microsoft.com/office/drawing/2014/main" id="{A0881DD4-18BD-46F4-A9DC-63A4AEF1F0C2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338211" y="6286650"/>
            <a:ext cx="240955" cy="43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777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7FDFB-4D5E-461C-A129-BF86438B6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C89F4-B58D-4FE6-912F-361D88C1E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F5ED49-7D8C-48A4-A8AF-71E146B3FB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ECAEAA-0276-4D99-89FB-7672E2B51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B576ED-B949-4C61-A072-7D99DEB19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247BC2-8718-4495-89E3-20E60EF2B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965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50705-BCD0-48DB-85E9-C4DDEE7BB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AA7EA3-6110-4BE3-9B19-D242D90297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780779-A5BB-489D-AF75-7F4CB8D4B5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64370F-63B6-4528-AE3E-B7E082816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5440A8-87BA-4617-A179-FB73D043A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DCACF7-5CAD-4E7B-97C2-801B3A9AD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8238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E5760-906A-4476-A1E5-67B9289BE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7E3D71-938F-4EAD-AF52-834AA18138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3286E-FE46-4B97-9D8F-1C1518C9D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88F59-90A5-4AB1-8384-20A007E81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05433-03DE-48DF-BFC4-B3D2FF22A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7289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D1E327-40A8-4DDD-A4EE-E9B8023F66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DBE350-9527-4389-9C40-315B6EC15C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59256-FE16-43FF-8006-036DD772F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35C20-CD84-44CE-B45C-79CF6CC68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CAB0E-AEAE-4C66-82CE-9FC32F35B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5424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DD8A7-8BBB-4A61-81E0-931D5AFE51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0B748F-E143-46FA-9598-29F40C1912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1AC06-CDE2-4FD5-9F56-F81A7676E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DBA8F6-7DCC-4D16-9C23-4914C00C7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188A86-25B2-4799-BCDE-7D67E5F38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34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BDDF9-D677-4008-A421-1317385D5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A9011-EE6F-47E1-93AB-7725E32C2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81AF4-A2B8-41FD-890C-209EDB5D1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03467-9079-4C5D-8C15-973295CEC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490F4-C2D9-4B78-AD41-D98A45414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698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1DB0E-7B9A-4ADA-94DD-5E1E2501C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B09F4A-BF9C-4DF5-A4C1-D5E5C37F3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8D353-468E-43EC-AB30-1F13B306A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1B56C-C958-4658-AF78-9C204B6CB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BDD14-3253-4ECE-8F36-8984C6B0B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9752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F35E2-56A9-4C09-8F2A-D2C139692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DCD6E-C1D3-44C3-B410-7165D2A9E6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9351B1-871C-443B-A56D-E03C30B678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1C9600-36EB-409A-9A8D-290597EA4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B7960A-B309-4F4F-B809-1D1F1383F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53EEBF-DF02-4DE8-8AFF-893EF55D8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6265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ED3AE-DD24-49F5-96C1-DDA632697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849C09-2880-4808-8ABF-01953DEB8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D5B642-CBDE-4851-9437-71B2272208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CD5BBC-9A56-497D-8430-248DD871E4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32F12E-D710-4425-921A-DFB4977D2E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4A317F-A158-4CB1-A775-B78164115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5847FF-5D25-478F-8F02-4EA531CE9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F2FBA4-1ABE-477B-B4D7-0FC23F916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9682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4318D-F0DF-4B98-A425-6AB82FD42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6248DE-C843-4652-B338-1FA4B5FCE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DB062F-4CBC-4684-9000-E208468E8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959FD4-937B-412D-A122-6BDCB9823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883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1B386-BB2D-4744-BE51-39432359D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EF77B-92DF-4622-B8E4-16A360422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2">
            <a:extLst>
              <a:ext uri="{FF2B5EF4-FFF2-40B4-BE49-F238E27FC236}">
                <a16:creationId xmlns:a16="http://schemas.microsoft.com/office/drawing/2014/main" id="{1DB84887-4956-47D9-AC8B-DD5715035CE0}"/>
              </a:ext>
            </a:extLst>
          </p:cNvPr>
          <p:cNvSpPr>
            <a:spLocks/>
          </p:cNvSpPr>
          <p:nvPr userDrawn="1"/>
        </p:nvSpPr>
        <p:spPr bwMode="auto">
          <a:xfrm>
            <a:off x="-5125" y="5548188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E0CE4029-1E55-481B-96F9-3C6F52970A54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6461500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AC3079F9-C777-45E3-8BA0-006D50A7A1FE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5890000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FCDA98-7394-4579-ACCB-4CA5ED870349}"/>
              </a:ext>
            </a:extLst>
          </p:cNvPr>
          <p:cNvSpPr txBox="1"/>
          <p:nvPr userDrawn="1"/>
        </p:nvSpPr>
        <p:spPr>
          <a:xfrm>
            <a:off x="8610600" y="63563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inaba.ac.id</a:t>
            </a:r>
          </a:p>
        </p:txBody>
      </p:sp>
      <p:pic>
        <p:nvPicPr>
          <p:cNvPr id="11" name="image1.png">
            <a:extLst>
              <a:ext uri="{FF2B5EF4-FFF2-40B4-BE49-F238E27FC236}">
                <a16:creationId xmlns:a16="http://schemas.microsoft.com/office/drawing/2014/main" id="{EF3E5E26-B3B2-48E6-9306-A34896E29A5C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03453" y="6272588"/>
            <a:ext cx="240955" cy="434825"/>
          </a:xfrm>
          <a:prstGeom prst="rect">
            <a:avLst/>
          </a:prstGeom>
        </p:spPr>
      </p:pic>
      <p:sp>
        <p:nvSpPr>
          <p:cNvPr id="12" name="Freeform 2">
            <a:extLst>
              <a:ext uri="{FF2B5EF4-FFF2-40B4-BE49-F238E27FC236}">
                <a16:creationId xmlns:a16="http://schemas.microsoft.com/office/drawing/2014/main" id="{DF5D7DFB-5927-43BF-A342-E94A254D5234}"/>
              </a:ext>
            </a:extLst>
          </p:cNvPr>
          <p:cNvSpPr>
            <a:spLocks/>
          </p:cNvSpPr>
          <p:nvPr userDrawn="1"/>
        </p:nvSpPr>
        <p:spPr bwMode="auto">
          <a:xfrm flipH="1" flipV="1">
            <a:off x="11798300" y="0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3">
            <a:extLst>
              <a:ext uri="{FF2B5EF4-FFF2-40B4-BE49-F238E27FC236}">
                <a16:creationId xmlns:a16="http://schemas.microsoft.com/office/drawing/2014/main" id="{066E0436-4FF9-45FC-B1CA-2117E6489F80}"/>
              </a:ext>
            </a:extLst>
          </p:cNvPr>
          <p:cNvSpPr>
            <a:spLocks/>
          </p:cNvSpPr>
          <p:nvPr userDrawn="1"/>
        </p:nvSpPr>
        <p:spPr bwMode="auto">
          <a:xfrm>
            <a:off x="11021245" y="25758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">
            <a:extLst>
              <a:ext uri="{FF2B5EF4-FFF2-40B4-BE49-F238E27FC236}">
                <a16:creationId xmlns:a16="http://schemas.microsoft.com/office/drawing/2014/main" id="{CDE4668B-D0C5-4F25-BE13-E7F9A4CF317E}"/>
              </a:ext>
            </a:extLst>
          </p:cNvPr>
          <p:cNvSpPr>
            <a:spLocks/>
          </p:cNvSpPr>
          <p:nvPr userDrawn="1"/>
        </p:nvSpPr>
        <p:spPr bwMode="auto">
          <a:xfrm>
            <a:off x="11327812" y="501632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21A877F0-FED8-45AD-A0FA-8545B656927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55" y="2271655"/>
            <a:ext cx="2753890" cy="3037378"/>
          </a:xfrm>
          <a:prstGeom prst="rect">
            <a:avLst/>
          </a:prstGeom>
        </p:spPr>
      </p:pic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6C9E45F7-5FC0-4A66-B46A-81C2272FE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267205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1D1E9E-6BE3-426E-A1BE-04FEBB642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E2C947-D1CE-473B-9000-8764DA4C8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F555CF-A8BE-42A5-8231-BEB18D581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5250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313D9-F9C6-41F5-BD3C-6DA87A48F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D7731-F4D2-4129-ADDD-9C7A7B79A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6F8F08-1218-4660-B421-E181E16919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C27083-D5D5-495A-97A0-89B86E8B7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B2B87C-D26F-4C53-AF7E-25904A4DF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4F9BA5-FCBE-4A3D-9F05-F7422A0D9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3883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A5C42-758F-492C-8701-B433CACA6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692914-1115-4AF3-988E-2D883FA1FD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25A53E-32E7-4FB6-B199-451E64AA96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BD4E28-D071-4C3C-9CD3-5AC0FC36C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455CA0-8B2D-41F1-A1C2-49F9576C0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B01EA3-42FB-44B4-A771-9E2B17AE5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9737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6DA50-3631-4DAE-9AE8-2888461D9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A46522-3FD7-4B44-9AF8-8CCEF7A715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1B599-EE6A-4FDA-892A-C62A632F3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1516F-290F-4CBF-8F35-33B35F94F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100E5-4BC9-43C4-B8F1-75A714538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0487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DE3E90-E8EC-4EA9-ADF1-F766120374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A4473E-59F8-4A9D-9278-B21C190455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BA9A2-AE37-42D6-8C6E-D3C2FD0FC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99389A-88CB-4712-9896-63AE7C049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052B7-832A-4D25-8312-1765FB902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005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rgbClr val="044F8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9D4E9-DCD2-4B7E-B61B-60E1B811E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A1EA59-E047-41E6-8879-6238E26CC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70EFFD-2C42-452B-94BB-266322D67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25E248-29C9-4707-A6A6-E8BB0D64C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 2">
            <a:extLst>
              <a:ext uri="{FF2B5EF4-FFF2-40B4-BE49-F238E27FC236}">
                <a16:creationId xmlns:a16="http://schemas.microsoft.com/office/drawing/2014/main" id="{3C1FC8EF-C427-4CD9-9485-8C68F512C491}"/>
              </a:ext>
            </a:extLst>
          </p:cNvPr>
          <p:cNvSpPr>
            <a:spLocks/>
          </p:cNvSpPr>
          <p:nvPr userDrawn="1"/>
        </p:nvSpPr>
        <p:spPr bwMode="auto">
          <a:xfrm>
            <a:off x="539970" y="5905064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id="{24EE1AD0-C0D8-41ED-B392-68486A5B95C9}"/>
              </a:ext>
            </a:extLst>
          </p:cNvPr>
          <p:cNvSpPr>
            <a:spLocks/>
          </p:cNvSpPr>
          <p:nvPr userDrawn="1"/>
        </p:nvSpPr>
        <p:spPr bwMode="auto">
          <a:xfrm>
            <a:off x="-6130" y="5524064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4">
            <a:extLst>
              <a:ext uri="{FF2B5EF4-FFF2-40B4-BE49-F238E27FC236}">
                <a16:creationId xmlns:a16="http://schemas.microsoft.com/office/drawing/2014/main" id="{B08BE0A0-5411-41D6-8A8F-ACB8F4440779}"/>
              </a:ext>
            </a:extLst>
          </p:cNvPr>
          <p:cNvSpPr>
            <a:spLocks/>
          </p:cNvSpPr>
          <p:nvPr userDrawn="1"/>
        </p:nvSpPr>
        <p:spPr bwMode="auto">
          <a:xfrm>
            <a:off x="539970" y="6476564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BAC6F0E0-3AD1-4BED-B7FB-CB8F3F10AE66}"/>
              </a:ext>
            </a:extLst>
          </p:cNvPr>
          <p:cNvSpPr>
            <a:spLocks/>
          </p:cNvSpPr>
          <p:nvPr userDrawn="1"/>
        </p:nvSpPr>
        <p:spPr bwMode="auto">
          <a:xfrm>
            <a:off x="11570003" y="6350"/>
            <a:ext cx="673100" cy="376238"/>
          </a:xfrm>
          <a:custGeom>
            <a:avLst/>
            <a:gdLst>
              <a:gd name="T0" fmla="+- 0 15780 15780"/>
              <a:gd name="T1" fmla="*/ T0 w 1060"/>
              <a:gd name="T2" fmla="*/ 0 h 592"/>
              <a:gd name="T3" fmla="+- 0 16253 15780"/>
              <a:gd name="T4" fmla="*/ T3 w 1060"/>
              <a:gd name="T5" fmla="*/ 0 h 592"/>
              <a:gd name="T6" fmla="+- 0 16328 15780"/>
              <a:gd name="T7" fmla="*/ T6 w 1060"/>
              <a:gd name="T8" fmla="*/ 5 h 592"/>
              <a:gd name="T9" fmla="+- 0 16399 15780"/>
              <a:gd name="T10" fmla="*/ T9 w 1060"/>
              <a:gd name="T11" fmla="*/ 18 h 592"/>
              <a:gd name="T12" fmla="+- 0 16467 15780"/>
              <a:gd name="T13" fmla="*/ T12 w 1060"/>
              <a:gd name="T14" fmla="*/ 40 h 592"/>
              <a:gd name="T15" fmla="+- 0 16531 15780"/>
              <a:gd name="T16" fmla="*/ T15 w 1060"/>
              <a:gd name="T17" fmla="*/ 69 h 592"/>
              <a:gd name="T18" fmla="+- 0 16591 15780"/>
              <a:gd name="T19" fmla="*/ T18 w 1060"/>
              <a:gd name="T20" fmla="*/ 106 h 592"/>
              <a:gd name="T21" fmla="+- 0 16646 15780"/>
              <a:gd name="T22" fmla="*/ T21 w 1060"/>
              <a:gd name="T23" fmla="*/ 149 h 592"/>
              <a:gd name="T24" fmla="+- 0 16696 15780"/>
              <a:gd name="T25" fmla="*/ T24 w 1060"/>
              <a:gd name="T26" fmla="*/ 199 h 592"/>
              <a:gd name="T27" fmla="+- 0 16739 15780"/>
              <a:gd name="T28" fmla="*/ T27 w 1060"/>
              <a:gd name="T29" fmla="*/ 254 h 592"/>
              <a:gd name="T30" fmla="+- 0 16776 15780"/>
              <a:gd name="T31" fmla="*/ T30 w 1060"/>
              <a:gd name="T32" fmla="*/ 313 h 592"/>
              <a:gd name="T33" fmla="+- 0 16805 15780"/>
              <a:gd name="T34" fmla="*/ T33 w 1060"/>
              <a:gd name="T35" fmla="*/ 378 h 592"/>
              <a:gd name="T36" fmla="+- 0 16827 15780"/>
              <a:gd name="T37" fmla="*/ T36 w 1060"/>
              <a:gd name="T38" fmla="*/ 446 h 592"/>
              <a:gd name="T39" fmla="+- 0 16840 15780"/>
              <a:gd name="T40" fmla="*/ T39 w 1060"/>
              <a:gd name="T41" fmla="*/ 516 h 592"/>
              <a:gd name="T42" fmla="+- 0 16840 15780"/>
              <a:gd name="T43" fmla="*/ T42 w 1060"/>
              <a:gd name="T44" fmla="*/ 592 h 592"/>
              <a:gd name="T45" fmla="+- 0 16372 15780"/>
              <a:gd name="T46" fmla="*/ T45 w 1060"/>
              <a:gd name="T47" fmla="*/ 592 h 592"/>
              <a:gd name="T48" fmla="+- 0 16297 15780"/>
              <a:gd name="T49" fmla="*/ T48 w 1060"/>
              <a:gd name="T50" fmla="*/ 587 h 592"/>
              <a:gd name="T51" fmla="+- 0 16226 15780"/>
              <a:gd name="T52" fmla="*/ T51 w 1060"/>
              <a:gd name="T53" fmla="*/ 574 h 592"/>
              <a:gd name="T54" fmla="+- 0 16158 15780"/>
              <a:gd name="T55" fmla="*/ T54 w 1060"/>
              <a:gd name="T56" fmla="*/ 552 h 592"/>
              <a:gd name="T57" fmla="+- 0 16093 15780"/>
              <a:gd name="T58" fmla="*/ T57 w 1060"/>
              <a:gd name="T59" fmla="*/ 522 h 592"/>
              <a:gd name="T60" fmla="+- 0 16034 15780"/>
              <a:gd name="T61" fmla="*/ T60 w 1060"/>
              <a:gd name="T62" fmla="*/ 486 h 592"/>
              <a:gd name="T63" fmla="+- 0 15979 15780"/>
              <a:gd name="T64" fmla="*/ T63 w 1060"/>
              <a:gd name="T65" fmla="*/ 442 h 592"/>
              <a:gd name="T66" fmla="+- 0 15929 15780"/>
              <a:gd name="T67" fmla="*/ T66 w 1060"/>
              <a:gd name="T68" fmla="*/ 393 h 592"/>
              <a:gd name="T69" fmla="+- 0 15886 15780"/>
              <a:gd name="T70" fmla="*/ T69 w 1060"/>
              <a:gd name="T71" fmla="*/ 338 h 592"/>
              <a:gd name="T72" fmla="+- 0 15849 15780"/>
              <a:gd name="T73" fmla="*/ T72 w 1060"/>
              <a:gd name="T74" fmla="*/ 278 h 592"/>
              <a:gd name="T75" fmla="+- 0 15820 15780"/>
              <a:gd name="T76" fmla="*/ T75 w 1060"/>
              <a:gd name="T77" fmla="*/ 214 h 592"/>
              <a:gd name="T78" fmla="+- 0 15798 15780"/>
              <a:gd name="T79" fmla="*/ T78 w 1060"/>
              <a:gd name="T80" fmla="*/ 146 h 592"/>
              <a:gd name="T81" fmla="+- 0 15785 15780"/>
              <a:gd name="T82" fmla="*/ T81 w 1060"/>
              <a:gd name="T83" fmla="*/ 74 h 592"/>
              <a:gd name="T84" fmla="+- 0 15780 15780"/>
              <a:gd name="T85" fmla="*/ T84 w 1060"/>
              <a:gd name="T86" fmla="*/ 0 h 592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  <a:cxn ang="0">
                <a:pos x="T13" y="T14"/>
              </a:cxn>
              <a:cxn ang="0">
                <a:pos x="T16" y="T17"/>
              </a:cxn>
              <a:cxn ang="0">
                <a:pos x="T19" y="T20"/>
              </a:cxn>
              <a:cxn ang="0">
                <a:pos x="T22" y="T23"/>
              </a:cxn>
              <a:cxn ang="0">
                <a:pos x="T25" y="T26"/>
              </a:cxn>
              <a:cxn ang="0">
                <a:pos x="T28" y="T29"/>
              </a:cxn>
              <a:cxn ang="0">
                <a:pos x="T31" y="T32"/>
              </a:cxn>
              <a:cxn ang="0">
                <a:pos x="T34" y="T35"/>
              </a:cxn>
              <a:cxn ang="0">
                <a:pos x="T37" y="T38"/>
              </a:cxn>
              <a:cxn ang="0">
                <a:pos x="T40" y="T41"/>
              </a:cxn>
              <a:cxn ang="0">
                <a:pos x="T43" y="T44"/>
              </a:cxn>
              <a:cxn ang="0">
                <a:pos x="T46" y="T47"/>
              </a:cxn>
              <a:cxn ang="0">
                <a:pos x="T49" y="T50"/>
              </a:cxn>
              <a:cxn ang="0">
                <a:pos x="T52" y="T53"/>
              </a:cxn>
              <a:cxn ang="0">
                <a:pos x="T55" y="T56"/>
              </a:cxn>
              <a:cxn ang="0">
                <a:pos x="T58" y="T59"/>
              </a:cxn>
              <a:cxn ang="0">
                <a:pos x="T61" y="T62"/>
              </a:cxn>
              <a:cxn ang="0">
                <a:pos x="T64" y="T65"/>
              </a:cxn>
              <a:cxn ang="0">
                <a:pos x="T67" y="T68"/>
              </a:cxn>
              <a:cxn ang="0">
                <a:pos x="T70" y="T71"/>
              </a:cxn>
              <a:cxn ang="0">
                <a:pos x="T73" y="T74"/>
              </a:cxn>
              <a:cxn ang="0">
                <a:pos x="T76" y="T77"/>
              </a:cxn>
              <a:cxn ang="0">
                <a:pos x="T79" y="T80"/>
              </a:cxn>
              <a:cxn ang="0">
                <a:pos x="T82" y="T83"/>
              </a:cxn>
              <a:cxn ang="0">
                <a:pos x="T85" y="T86"/>
              </a:cxn>
            </a:cxnLst>
            <a:rect l="0" t="0" r="r" b="b"/>
            <a:pathLst>
              <a:path w="1060" h="592">
                <a:moveTo>
                  <a:pt x="0" y="0"/>
                </a:move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6"/>
                </a:lnTo>
                <a:lnTo>
                  <a:pt x="1060" y="592"/>
                </a:ln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31DDB201-3AB6-4A53-B512-EA171D14A1DA}"/>
              </a:ext>
            </a:extLst>
          </p:cNvPr>
          <p:cNvSpPr>
            <a:spLocks/>
          </p:cNvSpPr>
          <p:nvPr userDrawn="1"/>
        </p:nvSpPr>
        <p:spPr bwMode="auto">
          <a:xfrm>
            <a:off x="11865278" y="560388"/>
            <a:ext cx="377825" cy="393700"/>
          </a:xfrm>
          <a:custGeom>
            <a:avLst/>
            <a:gdLst>
              <a:gd name="T0" fmla="+- 0 16545 16245"/>
              <a:gd name="T1" fmla="*/ T0 w 596"/>
              <a:gd name="T2" fmla="+- 0 1492 872"/>
              <a:gd name="T3" fmla="*/ 1492 h 620"/>
              <a:gd name="T4" fmla="+- 0 16614 16245"/>
              <a:gd name="T5" fmla="*/ T4 w 596"/>
              <a:gd name="T6" fmla="+- 0 1483 872"/>
              <a:gd name="T7" fmla="*/ 1483 h 620"/>
              <a:gd name="T8" fmla="+- 0 16677 16245"/>
              <a:gd name="T9" fmla="*/ T8 w 596"/>
              <a:gd name="T10" fmla="+- 0 1460 872"/>
              <a:gd name="T11" fmla="*/ 1460 h 620"/>
              <a:gd name="T12" fmla="+- 0 16733 16245"/>
              <a:gd name="T13" fmla="*/ T12 w 596"/>
              <a:gd name="T14" fmla="+- 0 1424 872"/>
              <a:gd name="T15" fmla="*/ 1424 h 620"/>
              <a:gd name="T16" fmla="+- 0 16779 16245"/>
              <a:gd name="T17" fmla="*/ T16 w 596"/>
              <a:gd name="T18" fmla="+- 0 1376 872"/>
              <a:gd name="T19" fmla="*/ 1376 h 620"/>
              <a:gd name="T20" fmla="+- 0 16814 16245"/>
              <a:gd name="T21" fmla="*/ T20 w 596"/>
              <a:gd name="T22" fmla="+- 0 1318 872"/>
              <a:gd name="T23" fmla="*/ 1318 h 620"/>
              <a:gd name="T24" fmla="+- 0 16837 16245"/>
              <a:gd name="T25" fmla="*/ T24 w 596"/>
              <a:gd name="T26" fmla="+- 0 1253 872"/>
              <a:gd name="T27" fmla="*/ 1253 h 620"/>
              <a:gd name="T28" fmla="+- 0 16840 16245"/>
              <a:gd name="T29" fmla="*/ T28 w 596"/>
              <a:gd name="T30" fmla="+- 0 1226 872"/>
              <a:gd name="T31" fmla="*/ 1226 h 620"/>
              <a:gd name="T32" fmla="+- 0 16840 16245"/>
              <a:gd name="T33" fmla="*/ T32 w 596"/>
              <a:gd name="T34" fmla="+- 0 1138 872"/>
              <a:gd name="T35" fmla="*/ 1138 h 620"/>
              <a:gd name="T36" fmla="+- 0 16814 16245"/>
              <a:gd name="T37" fmla="*/ T36 w 596"/>
              <a:gd name="T38" fmla="+- 0 1045 872"/>
              <a:gd name="T39" fmla="*/ 1045 h 620"/>
              <a:gd name="T40" fmla="+- 0 16779 16245"/>
              <a:gd name="T41" fmla="*/ T40 w 596"/>
              <a:gd name="T42" fmla="+- 0 988 872"/>
              <a:gd name="T43" fmla="*/ 988 h 620"/>
              <a:gd name="T44" fmla="+- 0 16733 16245"/>
              <a:gd name="T45" fmla="*/ T44 w 596"/>
              <a:gd name="T46" fmla="+- 0 940 872"/>
              <a:gd name="T47" fmla="*/ 940 h 620"/>
              <a:gd name="T48" fmla="+- 0 16677 16245"/>
              <a:gd name="T49" fmla="*/ T48 w 596"/>
              <a:gd name="T50" fmla="+- 0 903 872"/>
              <a:gd name="T51" fmla="*/ 903 h 620"/>
              <a:gd name="T52" fmla="+- 0 16614 16245"/>
              <a:gd name="T53" fmla="*/ T52 w 596"/>
              <a:gd name="T54" fmla="+- 0 880 872"/>
              <a:gd name="T55" fmla="*/ 880 h 620"/>
              <a:gd name="T56" fmla="+- 0 16545 16245"/>
              <a:gd name="T57" fmla="*/ T56 w 596"/>
              <a:gd name="T58" fmla="+- 0 872 872"/>
              <a:gd name="T59" fmla="*/ 872 h 620"/>
              <a:gd name="T60" fmla="+- 0 16476 16245"/>
              <a:gd name="T61" fmla="*/ T60 w 596"/>
              <a:gd name="T62" fmla="+- 0 880 872"/>
              <a:gd name="T63" fmla="*/ 880 h 620"/>
              <a:gd name="T64" fmla="+- 0 16413 16245"/>
              <a:gd name="T65" fmla="*/ T64 w 596"/>
              <a:gd name="T66" fmla="+- 0 903 872"/>
              <a:gd name="T67" fmla="*/ 903 h 620"/>
              <a:gd name="T68" fmla="+- 0 16357 16245"/>
              <a:gd name="T69" fmla="*/ T68 w 596"/>
              <a:gd name="T70" fmla="+- 0 940 872"/>
              <a:gd name="T71" fmla="*/ 940 h 620"/>
              <a:gd name="T72" fmla="+- 0 16311 16245"/>
              <a:gd name="T73" fmla="*/ T72 w 596"/>
              <a:gd name="T74" fmla="+- 0 988 872"/>
              <a:gd name="T75" fmla="*/ 988 h 620"/>
              <a:gd name="T76" fmla="+- 0 16275 16245"/>
              <a:gd name="T77" fmla="*/ T76 w 596"/>
              <a:gd name="T78" fmla="+- 0 1045 872"/>
              <a:gd name="T79" fmla="*/ 1045 h 620"/>
              <a:gd name="T80" fmla="+- 0 16253 16245"/>
              <a:gd name="T81" fmla="*/ T80 w 596"/>
              <a:gd name="T82" fmla="+- 0 1111 872"/>
              <a:gd name="T83" fmla="*/ 1111 h 620"/>
              <a:gd name="T84" fmla="+- 0 16245 16245"/>
              <a:gd name="T85" fmla="*/ T84 w 596"/>
              <a:gd name="T86" fmla="+- 0 1182 872"/>
              <a:gd name="T87" fmla="*/ 1182 h 620"/>
              <a:gd name="T88" fmla="+- 0 16253 16245"/>
              <a:gd name="T89" fmla="*/ T88 w 596"/>
              <a:gd name="T90" fmla="+- 0 1253 872"/>
              <a:gd name="T91" fmla="*/ 1253 h 620"/>
              <a:gd name="T92" fmla="+- 0 16275 16245"/>
              <a:gd name="T93" fmla="*/ T92 w 596"/>
              <a:gd name="T94" fmla="+- 0 1318 872"/>
              <a:gd name="T95" fmla="*/ 1318 h 620"/>
              <a:gd name="T96" fmla="+- 0 16311 16245"/>
              <a:gd name="T97" fmla="*/ T96 w 596"/>
              <a:gd name="T98" fmla="+- 0 1376 872"/>
              <a:gd name="T99" fmla="*/ 1376 h 620"/>
              <a:gd name="T100" fmla="+- 0 16357 16245"/>
              <a:gd name="T101" fmla="*/ T100 w 596"/>
              <a:gd name="T102" fmla="+- 0 1424 872"/>
              <a:gd name="T103" fmla="*/ 1424 h 620"/>
              <a:gd name="T104" fmla="+- 0 16413 16245"/>
              <a:gd name="T105" fmla="*/ T104 w 596"/>
              <a:gd name="T106" fmla="+- 0 1460 872"/>
              <a:gd name="T107" fmla="*/ 1460 h 620"/>
              <a:gd name="T108" fmla="+- 0 16476 16245"/>
              <a:gd name="T109" fmla="*/ T108 w 596"/>
              <a:gd name="T110" fmla="+- 0 1483 872"/>
              <a:gd name="T111" fmla="*/ 1483 h 620"/>
              <a:gd name="T112" fmla="+- 0 16545 16245"/>
              <a:gd name="T113" fmla="*/ T112 w 596"/>
              <a:gd name="T114" fmla="+- 0 1492 872"/>
              <a:gd name="T115" fmla="*/ 1492 h 620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596" h="620">
                <a:moveTo>
                  <a:pt x="300" y="620"/>
                </a:moveTo>
                <a:lnTo>
                  <a:pt x="369" y="611"/>
                </a:lnTo>
                <a:lnTo>
                  <a:pt x="432" y="588"/>
                </a:lnTo>
                <a:lnTo>
                  <a:pt x="488" y="552"/>
                </a:lnTo>
                <a:lnTo>
                  <a:pt x="534" y="504"/>
                </a:lnTo>
                <a:lnTo>
                  <a:pt x="569" y="446"/>
                </a:lnTo>
                <a:lnTo>
                  <a:pt x="592" y="381"/>
                </a:lnTo>
                <a:lnTo>
                  <a:pt x="595" y="354"/>
                </a:lnTo>
                <a:lnTo>
                  <a:pt x="595" y="266"/>
                </a:lnTo>
                <a:lnTo>
                  <a:pt x="569" y="173"/>
                </a:lnTo>
                <a:lnTo>
                  <a:pt x="534" y="116"/>
                </a:lnTo>
                <a:lnTo>
                  <a:pt x="488" y="68"/>
                </a:lnTo>
                <a:lnTo>
                  <a:pt x="432" y="31"/>
                </a:lnTo>
                <a:lnTo>
                  <a:pt x="369" y="8"/>
                </a:lnTo>
                <a:lnTo>
                  <a:pt x="300" y="0"/>
                </a:lnTo>
                <a:lnTo>
                  <a:pt x="231" y="8"/>
                </a:lnTo>
                <a:lnTo>
                  <a:pt x="168" y="31"/>
                </a:lnTo>
                <a:lnTo>
                  <a:pt x="112" y="68"/>
                </a:lnTo>
                <a:lnTo>
                  <a:pt x="66" y="116"/>
                </a:lnTo>
                <a:lnTo>
                  <a:pt x="30" y="173"/>
                </a:lnTo>
                <a:lnTo>
                  <a:pt x="8" y="239"/>
                </a:lnTo>
                <a:lnTo>
                  <a:pt x="0" y="310"/>
                </a:lnTo>
                <a:lnTo>
                  <a:pt x="8" y="381"/>
                </a:lnTo>
                <a:lnTo>
                  <a:pt x="30" y="446"/>
                </a:lnTo>
                <a:lnTo>
                  <a:pt x="66" y="504"/>
                </a:lnTo>
                <a:lnTo>
                  <a:pt x="112" y="552"/>
                </a:lnTo>
                <a:lnTo>
                  <a:pt x="168" y="588"/>
                </a:lnTo>
                <a:lnTo>
                  <a:pt x="231" y="611"/>
                </a:lnTo>
                <a:lnTo>
                  <a:pt x="300" y="62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CAE7E2A-5082-4713-B599-65FDF1C52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C4AA08-6985-4EBF-B81B-9F97B9D158EC}"/>
              </a:ext>
            </a:extLst>
          </p:cNvPr>
          <p:cNvSpPr txBox="1"/>
          <p:nvPr userDrawn="1"/>
        </p:nvSpPr>
        <p:spPr>
          <a:xfrm>
            <a:off x="8610600" y="63563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inaba.ac.id</a:t>
            </a:r>
          </a:p>
        </p:txBody>
      </p:sp>
      <p:pic>
        <p:nvPicPr>
          <p:cNvPr id="17" name="image1.png">
            <a:extLst>
              <a:ext uri="{FF2B5EF4-FFF2-40B4-BE49-F238E27FC236}">
                <a16:creationId xmlns:a16="http://schemas.microsoft.com/office/drawing/2014/main" id="{AC4C12D9-F1C0-4A66-874A-4BA01B3F5401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03453" y="6272588"/>
            <a:ext cx="240955" cy="43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396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3D2C9-CF80-40C4-AF22-1348B1AC0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ADC360-E64E-487B-9C8E-4BBD07BAF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BE1D26-6122-4DB2-A934-4D3909ECC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0DB3F8-E804-44A3-8A8E-187B48B39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 2">
            <a:extLst>
              <a:ext uri="{FF2B5EF4-FFF2-40B4-BE49-F238E27FC236}">
                <a16:creationId xmlns:a16="http://schemas.microsoft.com/office/drawing/2014/main" id="{9E31203B-A7FC-42D3-A928-3319242AA1C8}"/>
              </a:ext>
            </a:extLst>
          </p:cNvPr>
          <p:cNvSpPr>
            <a:spLocks/>
          </p:cNvSpPr>
          <p:nvPr userDrawn="1"/>
        </p:nvSpPr>
        <p:spPr bwMode="auto">
          <a:xfrm>
            <a:off x="11065149" y="6350"/>
            <a:ext cx="1155700" cy="381000"/>
          </a:xfrm>
          <a:custGeom>
            <a:avLst/>
            <a:gdLst>
              <a:gd name="T0" fmla="+- 0 15020 15020"/>
              <a:gd name="T1" fmla="*/ T0 w 1820"/>
              <a:gd name="T2" fmla="*/ 0 h 600"/>
              <a:gd name="T3" fmla="+- 0 16840 15020"/>
              <a:gd name="T4" fmla="*/ T3 w 1820"/>
              <a:gd name="T5" fmla="*/ 0 h 600"/>
              <a:gd name="T6" fmla="+- 0 16840 15020"/>
              <a:gd name="T7" fmla="*/ T6 w 1820"/>
              <a:gd name="T8" fmla="*/ 600 h 600"/>
              <a:gd name="T9" fmla="+- 0 15620 15020"/>
              <a:gd name="T10" fmla="*/ T9 w 1820"/>
              <a:gd name="T11" fmla="*/ 600 h 600"/>
              <a:gd name="T12" fmla="+- 0 15545 15020"/>
              <a:gd name="T13" fmla="*/ T12 w 1820"/>
              <a:gd name="T14" fmla="*/ 595 h 600"/>
              <a:gd name="T15" fmla="+- 0 15472 15020"/>
              <a:gd name="T16" fmla="*/ T15 w 1820"/>
              <a:gd name="T17" fmla="*/ 582 h 600"/>
              <a:gd name="T18" fmla="+- 0 15403 15020"/>
              <a:gd name="T19" fmla="*/ T18 w 1820"/>
              <a:gd name="T20" fmla="*/ 560 h 600"/>
              <a:gd name="T21" fmla="+- 0 15338 15020"/>
              <a:gd name="T22" fmla="*/ T21 w 1820"/>
              <a:gd name="T23" fmla="*/ 530 h 600"/>
              <a:gd name="T24" fmla="+- 0 15277 15020"/>
              <a:gd name="T25" fmla="*/ T24 w 1820"/>
              <a:gd name="T26" fmla="*/ 493 h 600"/>
              <a:gd name="T27" fmla="+- 0 15222 15020"/>
              <a:gd name="T28" fmla="*/ T27 w 1820"/>
              <a:gd name="T29" fmla="*/ 449 h 600"/>
              <a:gd name="T30" fmla="+- 0 15171 15020"/>
              <a:gd name="T31" fmla="*/ T30 w 1820"/>
              <a:gd name="T32" fmla="*/ 398 h 600"/>
              <a:gd name="T33" fmla="+- 0 15128 15020"/>
              <a:gd name="T34" fmla="*/ T33 w 1820"/>
              <a:gd name="T35" fmla="*/ 343 h 600"/>
              <a:gd name="T36" fmla="+- 0 15090 15020"/>
              <a:gd name="T37" fmla="*/ T36 w 1820"/>
              <a:gd name="T38" fmla="*/ 282 h 600"/>
              <a:gd name="T39" fmla="+- 0 15060 15020"/>
              <a:gd name="T40" fmla="*/ T39 w 1820"/>
              <a:gd name="T41" fmla="*/ 217 h 600"/>
              <a:gd name="T42" fmla="+- 0 15038 15020"/>
              <a:gd name="T43" fmla="*/ T42 w 1820"/>
              <a:gd name="T44" fmla="*/ 148 h 600"/>
              <a:gd name="T45" fmla="+- 0 15025 15020"/>
              <a:gd name="T46" fmla="*/ T45 w 1820"/>
              <a:gd name="T47" fmla="*/ 75 h 600"/>
              <a:gd name="T48" fmla="+- 0 15020 15020"/>
              <a:gd name="T49" fmla="*/ T48 w 1820"/>
              <a:gd name="T50" fmla="*/ 0 h 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  <a:cxn ang="0">
                <a:pos x="T13" y="T14"/>
              </a:cxn>
              <a:cxn ang="0">
                <a:pos x="T16" y="T17"/>
              </a:cxn>
              <a:cxn ang="0">
                <a:pos x="T19" y="T20"/>
              </a:cxn>
              <a:cxn ang="0">
                <a:pos x="T22" y="T23"/>
              </a:cxn>
              <a:cxn ang="0">
                <a:pos x="T25" y="T26"/>
              </a:cxn>
              <a:cxn ang="0">
                <a:pos x="T28" y="T29"/>
              </a:cxn>
              <a:cxn ang="0">
                <a:pos x="T31" y="T32"/>
              </a:cxn>
              <a:cxn ang="0">
                <a:pos x="T34" y="T35"/>
              </a:cxn>
              <a:cxn ang="0">
                <a:pos x="T37" y="T38"/>
              </a:cxn>
              <a:cxn ang="0">
                <a:pos x="T40" y="T41"/>
              </a:cxn>
              <a:cxn ang="0">
                <a:pos x="T43" y="T44"/>
              </a:cxn>
              <a:cxn ang="0">
                <a:pos x="T46" y="T47"/>
              </a:cxn>
              <a:cxn ang="0">
                <a:pos x="T49" y="T50"/>
              </a:cxn>
            </a:cxnLst>
            <a:rect l="0" t="0" r="r" b="b"/>
            <a:pathLst>
              <a:path w="1820" h="600">
                <a:moveTo>
                  <a:pt x="0" y="0"/>
                </a:moveTo>
                <a:lnTo>
                  <a:pt x="1820" y="0"/>
                </a:lnTo>
                <a:lnTo>
                  <a:pt x="1820" y="600"/>
                </a:lnTo>
                <a:lnTo>
                  <a:pt x="600" y="600"/>
                </a:lnTo>
                <a:lnTo>
                  <a:pt x="525" y="595"/>
                </a:lnTo>
                <a:lnTo>
                  <a:pt x="452" y="582"/>
                </a:lnTo>
                <a:lnTo>
                  <a:pt x="383" y="560"/>
                </a:lnTo>
                <a:lnTo>
                  <a:pt x="318" y="530"/>
                </a:lnTo>
                <a:lnTo>
                  <a:pt x="257" y="493"/>
                </a:lnTo>
                <a:lnTo>
                  <a:pt x="202" y="449"/>
                </a:lnTo>
                <a:lnTo>
                  <a:pt x="151" y="398"/>
                </a:lnTo>
                <a:lnTo>
                  <a:pt x="108" y="343"/>
                </a:lnTo>
                <a:lnTo>
                  <a:pt x="70" y="282"/>
                </a:lnTo>
                <a:lnTo>
                  <a:pt x="40" y="217"/>
                </a:lnTo>
                <a:lnTo>
                  <a:pt x="18" y="148"/>
                </a:lnTo>
                <a:lnTo>
                  <a:pt x="5" y="75"/>
                </a:lnTo>
                <a:lnTo>
                  <a:pt x="0" y="0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id="{7CADE970-A95C-4450-A0BB-34D5746F3F9C}"/>
              </a:ext>
            </a:extLst>
          </p:cNvPr>
          <p:cNvSpPr>
            <a:spLocks/>
          </p:cNvSpPr>
          <p:nvPr userDrawn="1"/>
        </p:nvSpPr>
        <p:spPr bwMode="auto">
          <a:xfrm>
            <a:off x="11843024" y="560388"/>
            <a:ext cx="377825" cy="393700"/>
          </a:xfrm>
          <a:custGeom>
            <a:avLst/>
            <a:gdLst>
              <a:gd name="T0" fmla="+- 0 16545 16245"/>
              <a:gd name="T1" fmla="*/ T0 w 596"/>
              <a:gd name="T2" fmla="+- 0 1492 872"/>
              <a:gd name="T3" fmla="*/ 1492 h 620"/>
              <a:gd name="T4" fmla="+- 0 16614 16245"/>
              <a:gd name="T5" fmla="*/ T4 w 596"/>
              <a:gd name="T6" fmla="+- 0 1483 872"/>
              <a:gd name="T7" fmla="*/ 1483 h 620"/>
              <a:gd name="T8" fmla="+- 0 16677 16245"/>
              <a:gd name="T9" fmla="*/ T8 w 596"/>
              <a:gd name="T10" fmla="+- 0 1460 872"/>
              <a:gd name="T11" fmla="*/ 1460 h 620"/>
              <a:gd name="T12" fmla="+- 0 16733 16245"/>
              <a:gd name="T13" fmla="*/ T12 w 596"/>
              <a:gd name="T14" fmla="+- 0 1424 872"/>
              <a:gd name="T15" fmla="*/ 1424 h 620"/>
              <a:gd name="T16" fmla="+- 0 16779 16245"/>
              <a:gd name="T17" fmla="*/ T16 w 596"/>
              <a:gd name="T18" fmla="+- 0 1376 872"/>
              <a:gd name="T19" fmla="*/ 1376 h 620"/>
              <a:gd name="T20" fmla="+- 0 16814 16245"/>
              <a:gd name="T21" fmla="*/ T20 w 596"/>
              <a:gd name="T22" fmla="+- 0 1318 872"/>
              <a:gd name="T23" fmla="*/ 1318 h 620"/>
              <a:gd name="T24" fmla="+- 0 16837 16245"/>
              <a:gd name="T25" fmla="*/ T24 w 596"/>
              <a:gd name="T26" fmla="+- 0 1253 872"/>
              <a:gd name="T27" fmla="*/ 1253 h 620"/>
              <a:gd name="T28" fmla="+- 0 16840 16245"/>
              <a:gd name="T29" fmla="*/ T28 w 596"/>
              <a:gd name="T30" fmla="+- 0 1226 872"/>
              <a:gd name="T31" fmla="*/ 1226 h 620"/>
              <a:gd name="T32" fmla="+- 0 16840 16245"/>
              <a:gd name="T33" fmla="*/ T32 w 596"/>
              <a:gd name="T34" fmla="+- 0 1138 872"/>
              <a:gd name="T35" fmla="*/ 1138 h 620"/>
              <a:gd name="T36" fmla="+- 0 16814 16245"/>
              <a:gd name="T37" fmla="*/ T36 w 596"/>
              <a:gd name="T38" fmla="+- 0 1045 872"/>
              <a:gd name="T39" fmla="*/ 1045 h 620"/>
              <a:gd name="T40" fmla="+- 0 16779 16245"/>
              <a:gd name="T41" fmla="*/ T40 w 596"/>
              <a:gd name="T42" fmla="+- 0 988 872"/>
              <a:gd name="T43" fmla="*/ 988 h 620"/>
              <a:gd name="T44" fmla="+- 0 16733 16245"/>
              <a:gd name="T45" fmla="*/ T44 w 596"/>
              <a:gd name="T46" fmla="+- 0 940 872"/>
              <a:gd name="T47" fmla="*/ 940 h 620"/>
              <a:gd name="T48" fmla="+- 0 16677 16245"/>
              <a:gd name="T49" fmla="*/ T48 w 596"/>
              <a:gd name="T50" fmla="+- 0 903 872"/>
              <a:gd name="T51" fmla="*/ 903 h 620"/>
              <a:gd name="T52" fmla="+- 0 16614 16245"/>
              <a:gd name="T53" fmla="*/ T52 w 596"/>
              <a:gd name="T54" fmla="+- 0 880 872"/>
              <a:gd name="T55" fmla="*/ 880 h 620"/>
              <a:gd name="T56" fmla="+- 0 16545 16245"/>
              <a:gd name="T57" fmla="*/ T56 w 596"/>
              <a:gd name="T58" fmla="+- 0 872 872"/>
              <a:gd name="T59" fmla="*/ 872 h 620"/>
              <a:gd name="T60" fmla="+- 0 16476 16245"/>
              <a:gd name="T61" fmla="*/ T60 w 596"/>
              <a:gd name="T62" fmla="+- 0 880 872"/>
              <a:gd name="T63" fmla="*/ 880 h 620"/>
              <a:gd name="T64" fmla="+- 0 16413 16245"/>
              <a:gd name="T65" fmla="*/ T64 w 596"/>
              <a:gd name="T66" fmla="+- 0 903 872"/>
              <a:gd name="T67" fmla="*/ 903 h 620"/>
              <a:gd name="T68" fmla="+- 0 16357 16245"/>
              <a:gd name="T69" fmla="*/ T68 w 596"/>
              <a:gd name="T70" fmla="+- 0 940 872"/>
              <a:gd name="T71" fmla="*/ 940 h 620"/>
              <a:gd name="T72" fmla="+- 0 16311 16245"/>
              <a:gd name="T73" fmla="*/ T72 w 596"/>
              <a:gd name="T74" fmla="+- 0 988 872"/>
              <a:gd name="T75" fmla="*/ 988 h 620"/>
              <a:gd name="T76" fmla="+- 0 16275 16245"/>
              <a:gd name="T77" fmla="*/ T76 w 596"/>
              <a:gd name="T78" fmla="+- 0 1045 872"/>
              <a:gd name="T79" fmla="*/ 1045 h 620"/>
              <a:gd name="T80" fmla="+- 0 16253 16245"/>
              <a:gd name="T81" fmla="*/ T80 w 596"/>
              <a:gd name="T82" fmla="+- 0 1111 872"/>
              <a:gd name="T83" fmla="*/ 1111 h 620"/>
              <a:gd name="T84" fmla="+- 0 16245 16245"/>
              <a:gd name="T85" fmla="*/ T84 w 596"/>
              <a:gd name="T86" fmla="+- 0 1182 872"/>
              <a:gd name="T87" fmla="*/ 1182 h 620"/>
              <a:gd name="T88" fmla="+- 0 16253 16245"/>
              <a:gd name="T89" fmla="*/ T88 w 596"/>
              <a:gd name="T90" fmla="+- 0 1253 872"/>
              <a:gd name="T91" fmla="*/ 1253 h 620"/>
              <a:gd name="T92" fmla="+- 0 16275 16245"/>
              <a:gd name="T93" fmla="*/ T92 w 596"/>
              <a:gd name="T94" fmla="+- 0 1318 872"/>
              <a:gd name="T95" fmla="*/ 1318 h 620"/>
              <a:gd name="T96" fmla="+- 0 16311 16245"/>
              <a:gd name="T97" fmla="*/ T96 w 596"/>
              <a:gd name="T98" fmla="+- 0 1376 872"/>
              <a:gd name="T99" fmla="*/ 1376 h 620"/>
              <a:gd name="T100" fmla="+- 0 16357 16245"/>
              <a:gd name="T101" fmla="*/ T100 w 596"/>
              <a:gd name="T102" fmla="+- 0 1424 872"/>
              <a:gd name="T103" fmla="*/ 1424 h 620"/>
              <a:gd name="T104" fmla="+- 0 16413 16245"/>
              <a:gd name="T105" fmla="*/ T104 w 596"/>
              <a:gd name="T106" fmla="+- 0 1460 872"/>
              <a:gd name="T107" fmla="*/ 1460 h 620"/>
              <a:gd name="T108" fmla="+- 0 16476 16245"/>
              <a:gd name="T109" fmla="*/ T108 w 596"/>
              <a:gd name="T110" fmla="+- 0 1483 872"/>
              <a:gd name="T111" fmla="*/ 1483 h 620"/>
              <a:gd name="T112" fmla="+- 0 16545 16245"/>
              <a:gd name="T113" fmla="*/ T112 w 596"/>
              <a:gd name="T114" fmla="+- 0 1492 872"/>
              <a:gd name="T115" fmla="*/ 1492 h 620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596" h="620">
                <a:moveTo>
                  <a:pt x="300" y="620"/>
                </a:moveTo>
                <a:lnTo>
                  <a:pt x="369" y="611"/>
                </a:lnTo>
                <a:lnTo>
                  <a:pt x="432" y="588"/>
                </a:lnTo>
                <a:lnTo>
                  <a:pt x="488" y="552"/>
                </a:lnTo>
                <a:lnTo>
                  <a:pt x="534" y="504"/>
                </a:lnTo>
                <a:lnTo>
                  <a:pt x="569" y="446"/>
                </a:lnTo>
                <a:lnTo>
                  <a:pt x="592" y="381"/>
                </a:lnTo>
                <a:lnTo>
                  <a:pt x="595" y="354"/>
                </a:lnTo>
                <a:lnTo>
                  <a:pt x="595" y="266"/>
                </a:lnTo>
                <a:lnTo>
                  <a:pt x="569" y="173"/>
                </a:lnTo>
                <a:lnTo>
                  <a:pt x="534" y="116"/>
                </a:lnTo>
                <a:lnTo>
                  <a:pt x="488" y="68"/>
                </a:lnTo>
                <a:lnTo>
                  <a:pt x="432" y="31"/>
                </a:lnTo>
                <a:lnTo>
                  <a:pt x="369" y="8"/>
                </a:lnTo>
                <a:lnTo>
                  <a:pt x="300" y="0"/>
                </a:lnTo>
                <a:lnTo>
                  <a:pt x="231" y="8"/>
                </a:lnTo>
                <a:lnTo>
                  <a:pt x="168" y="31"/>
                </a:lnTo>
                <a:lnTo>
                  <a:pt x="112" y="68"/>
                </a:lnTo>
                <a:lnTo>
                  <a:pt x="66" y="116"/>
                </a:lnTo>
                <a:lnTo>
                  <a:pt x="30" y="173"/>
                </a:lnTo>
                <a:lnTo>
                  <a:pt x="8" y="239"/>
                </a:lnTo>
                <a:lnTo>
                  <a:pt x="0" y="310"/>
                </a:lnTo>
                <a:lnTo>
                  <a:pt x="8" y="381"/>
                </a:lnTo>
                <a:lnTo>
                  <a:pt x="30" y="446"/>
                </a:lnTo>
                <a:lnTo>
                  <a:pt x="66" y="504"/>
                </a:lnTo>
                <a:lnTo>
                  <a:pt x="112" y="552"/>
                </a:lnTo>
                <a:lnTo>
                  <a:pt x="168" y="588"/>
                </a:lnTo>
                <a:lnTo>
                  <a:pt x="231" y="611"/>
                </a:lnTo>
                <a:lnTo>
                  <a:pt x="300" y="62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E928AB-711F-4076-A3D6-6F5061CE7C0F}"/>
              </a:ext>
            </a:extLst>
          </p:cNvPr>
          <p:cNvSpPr txBox="1"/>
          <p:nvPr userDrawn="1"/>
        </p:nvSpPr>
        <p:spPr>
          <a:xfrm>
            <a:off x="-533400" y="6389849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inaba.ac.id</a:t>
            </a:r>
          </a:p>
        </p:txBody>
      </p:sp>
      <p:pic>
        <p:nvPicPr>
          <p:cNvPr id="12" name="image1.png">
            <a:extLst>
              <a:ext uri="{FF2B5EF4-FFF2-40B4-BE49-F238E27FC236}">
                <a16:creationId xmlns:a16="http://schemas.microsoft.com/office/drawing/2014/main" id="{894CA3A2-7E63-4B45-A20B-C1A1713197E0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9453" y="6306087"/>
            <a:ext cx="240955" cy="434825"/>
          </a:xfrm>
          <a:prstGeom prst="rect">
            <a:avLst/>
          </a:prstGeom>
        </p:spPr>
      </p:pic>
      <p:pic>
        <p:nvPicPr>
          <p:cNvPr id="17" name="Picture 16" descr="Logo, company name&#10;&#10;Description automatically generated">
            <a:extLst>
              <a:ext uri="{FF2B5EF4-FFF2-40B4-BE49-F238E27FC236}">
                <a16:creationId xmlns:a16="http://schemas.microsoft.com/office/drawing/2014/main" id="{7E180E40-CB82-4A6B-9FEE-209E6AAFE2C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55" y="2271655"/>
            <a:ext cx="2753890" cy="3037378"/>
          </a:xfrm>
          <a:prstGeom prst="rect">
            <a:avLst/>
          </a:prstGeom>
        </p:spPr>
      </p:pic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2100E91A-FAA3-4E6A-9217-0D934059B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69987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919234-D8B5-439A-82B9-C5C2F8687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C7BFFD-520E-480A-BD63-83FBB970C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98D8F-8CA0-40E0-87AE-53AB1FA6B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2">
            <a:extLst>
              <a:ext uri="{FF2B5EF4-FFF2-40B4-BE49-F238E27FC236}">
                <a16:creationId xmlns:a16="http://schemas.microsoft.com/office/drawing/2014/main" id="{9FF83414-0801-4E16-AFDA-660238CBFE66}"/>
              </a:ext>
            </a:extLst>
          </p:cNvPr>
          <p:cNvSpPr>
            <a:spLocks/>
          </p:cNvSpPr>
          <p:nvPr userDrawn="1"/>
        </p:nvSpPr>
        <p:spPr bwMode="auto">
          <a:xfrm>
            <a:off x="-5125" y="5548188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E03AD49A-BB5E-4AE9-8298-EF537720DFA9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6461500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81AA7646-7DCF-469F-B66E-BDD7CCFC7242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5890000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FE7313-AC8E-464A-89CB-4E1749907AA6}"/>
              </a:ext>
            </a:extLst>
          </p:cNvPr>
          <p:cNvSpPr txBox="1"/>
          <p:nvPr userDrawn="1"/>
        </p:nvSpPr>
        <p:spPr>
          <a:xfrm>
            <a:off x="8610600" y="63563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inaba.ac.id</a:t>
            </a:r>
          </a:p>
        </p:txBody>
      </p:sp>
      <p:pic>
        <p:nvPicPr>
          <p:cNvPr id="13" name="image1.png">
            <a:extLst>
              <a:ext uri="{FF2B5EF4-FFF2-40B4-BE49-F238E27FC236}">
                <a16:creationId xmlns:a16="http://schemas.microsoft.com/office/drawing/2014/main" id="{C3732D46-2396-4EE5-81C8-50439EA9FF79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03453" y="6272588"/>
            <a:ext cx="240955" cy="434825"/>
          </a:xfrm>
          <a:prstGeom prst="rect">
            <a:avLst/>
          </a:prstGeom>
        </p:spPr>
      </p:pic>
      <p:pic>
        <p:nvPicPr>
          <p:cNvPr id="19" name="Picture 18" descr="Logo, company name&#10;&#10;Description automatically generated">
            <a:extLst>
              <a:ext uri="{FF2B5EF4-FFF2-40B4-BE49-F238E27FC236}">
                <a16:creationId xmlns:a16="http://schemas.microsoft.com/office/drawing/2014/main" id="{3583D365-2838-4FE9-94AB-38DB3BA37F3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55" y="2271655"/>
            <a:ext cx="2753890" cy="3037378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6866598A-04DF-4E82-AF95-2D83B1DC6D15}"/>
              </a:ext>
            </a:extLst>
          </p:cNvPr>
          <p:cNvSpPr txBox="1">
            <a:spLocks/>
          </p:cNvSpPr>
          <p:nvPr userDrawn="1"/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FA09AC97-97BC-4691-B90A-A6A194CE7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45499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872DE-1578-4C6E-AB7E-D99BED986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9BDE85-5200-451B-AFC6-CBA974EB7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D81F8B-570D-4279-82EA-4DE2857BC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09BCE4-CBA0-45C0-8F6C-06FBC1E6D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 2">
            <a:extLst>
              <a:ext uri="{FF2B5EF4-FFF2-40B4-BE49-F238E27FC236}">
                <a16:creationId xmlns:a16="http://schemas.microsoft.com/office/drawing/2014/main" id="{A21D7B71-19CF-408A-A57F-91F4D482D44C}"/>
              </a:ext>
            </a:extLst>
          </p:cNvPr>
          <p:cNvSpPr>
            <a:spLocks/>
          </p:cNvSpPr>
          <p:nvPr userDrawn="1"/>
        </p:nvSpPr>
        <p:spPr bwMode="auto">
          <a:xfrm>
            <a:off x="-5125" y="5548188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id="{27ECFE4D-061D-4A20-B8F5-F136F4A9D193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6461500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4">
            <a:extLst>
              <a:ext uri="{FF2B5EF4-FFF2-40B4-BE49-F238E27FC236}">
                <a16:creationId xmlns:a16="http://schemas.microsoft.com/office/drawing/2014/main" id="{53D7BAFB-7BC2-4804-AD0B-D88AC3720172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5890000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87F7F9-C7EB-4331-BF0D-827691257C10}"/>
              </a:ext>
            </a:extLst>
          </p:cNvPr>
          <p:cNvSpPr txBox="1"/>
          <p:nvPr userDrawn="1"/>
        </p:nvSpPr>
        <p:spPr>
          <a:xfrm>
            <a:off x="8610600" y="63563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inaba.ac.id</a:t>
            </a:r>
          </a:p>
        </p:txBody>
      </p:sp>
      <p:pic>
        <p:nvPicPr>
          <p:cNvPr id="16" name="image1.png">
            <a:extLst>
              <a:ext uri="{FF2B5EF4-FFF2-40B4-BE49-F238E27FC236}">
                <a16:creationId xmlns:a16="http://schemas.microsoft.com/office/drawing/2014/main" id="{F453DFC4-7E3A-4FD1-BCDD-55013C50E341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03453" y="6272588"/>
            <a:ext cx="240955" cy="434825"/>
          </a:xfrm>
          <a:prstGeom prst="rect">
            <a:avLst/>
          </a:prstGeom>
        </p:spPr>
      </p:pic>
      <p:pic>
        <p:nvPicPr>
          <p:cNvPr id="14" name="Picture 13" descr="Logo, company name&#10;&#10;Description automatically generated">
            <a:extLst>
              <a:ext uri="{FF2B5EF4-FFF2-40B4-BE49-F238E27FC236}">
                <a16:creationId xmlns:a16="http://schemas.microsoft.com/office/drawing/2014/main" id="{6F6ADAD0-2A9F-4EC6-8C19-63045DBB181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55" y="2271655"/>
            <a:ext cx="2753890" cy="3037378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943B60E7-CEF9-41F2-BACB-4429854A8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A633866-7A63-4D0D-8F43-12BA695EFE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8966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1BFF0-386E-4502-AF88-4BAEA8939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1797DA-C368-47F7-95B0-2E101660C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A65F5-5724-4955-89BC-AD856800EE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A22EB-7F1E-4B99-87B8-1FACAC1E87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732E11-0AE2-4B4D-9080-3213A46A01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33213A-0175-4399-9D66-E65C578E2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53144B-B8F6-45B6-979E-47E58261A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90C93F-D859-4B58-A151-CEC370402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741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0BF25-2689-4BAE-B6D1-FBD3E92DE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19916B-CFC8-41EE-9930-9E461C932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1F4C8-8590-412C-94DC-3D3F8BAD5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2A428D-50F0-4C82-BFF7-CF955A874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862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933040-FD1F-4206-A6F8-078405490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C65C41-3562-415A-9953-540402F3F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0DE526-8B33-4D72-817C-961E2F625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584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14A75D-3713-473F-9E07-CDDCEE0DC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16CD6C-6462-44DA-893E-EB780687C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42F26-C4DF-4814-8808-0EA2923EED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7AF12-223C-4122-A9CE-087E1CF4C3DE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A74AA-4084-480B-B85E-846CAEE6EA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D3C58-2CE8-41D0-A23D-5EF85C1322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387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2" r:id="rId3"/>
    <p:sldLayoutId id="2147483673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5CF54C-1E35-4774-85D8-8832249EE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9AE8E4-3203-4084-B6A2-F78FA1BBE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338973-86F3-4E13-AFC5-236A44A13B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93DFD-06B0-490E-AC15-0EF737E8B6CC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11663-31CB-4B29-BFCC-3142D7E272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06A38-CA45-41A3-8BC3-145A34D83C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923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458B7-B94B-4267-AC08-B2A0227BB1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34843"/>
            <a:ext cx="9144000" cy="859528"/>
          </a:xfrm>
        </p:spPr>
        <p:txBody>
          <a:bodyPr>
            <a:noAutofit/>
          </a:bodyPr>
          <a:lstStyle/>
          <a:p>
            <a:r>
              <a:rPr lang="en-US" sz="3600" b="1" dirty="0"/>
              <a:t>SIC039 - PPT - SESI 5</a:t>
            </a:r>
            <a:br>
              <a:rPr lang="en-US" sz="3600" b="1" dirty="0"/>
            </a:br>
            <a:r>
              <a:rPr lang="en-US" sz="3600" dirty="0" err="1"/>
              <a:t>Sistem</a:t>
            </a:r>
            <a:r>
              <a:rPr lang="en-US" sz="3600" dirty="0"/>
              <a:t> </a:t>
            </a:r>
            <a:r>
              <a:rPr lang="en-US" sz="3600" dirty="0" err="1"/>
              <a:t>Penunjang</a:t>
            </a:r>
            <a:r>
              <a:rPr lang="en-US" sz="3600" dirty="0"/>
              <a:t> Keputusan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34DB9D-AE51-4AE5-88D5-80A446F644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32500" lnSpcReduction="20000"/>
          </a:bodyPr>
          <a:lstStyle/>
          <a:p>
            <a:endParaRPr lang="en-US" sz="2400" dirty="0"/>
          </a:p>
          <a:p>
            <a:pPr fontAlgn="auto">
              <a:spcAft>
                <a:spcPts val="0"/>
              </a:spcAft>
              <a:defRPr/>
            </a:pPr>
            <a:r>
              <a:rPr lang="en-US" sz="6000" dirty="0" err="1"/>
              <a:t>Pemodelan</a:t>
            </a:r>
            <a:r>
              <a:rPr lang="en-US" sz="6000" dirty="0"/>
              <a:t> dan </a:t>
            </a:r>
            <a:r>
              <a:rPr lang="en-US" sz="6000" dirty="0" err="1"/>
              <a:t>analisis</a:t>
            </a:r>
            <a:endParaRPr lang="en-US" sz="6000" dirty="0"/>
          </a:p>
          <a:p>
            <a:endParaRPr lang="en-US" sz="5600" dirty="0"/>
          </a:p>
          <a:p>
            <a:endParaRPr lang="en-US" sz="5600" dirty="0"/>
          </a:p>
          <a:p>
            <a:r>
              <a:rPr lang="fi-FI" sz="5600" dirty="0"/>
              <a:t>M HANIF JUSUF ST MKOM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730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AEEA7E7E-8CF6-400C-8987-106100E1E5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Dynamic Model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1F5D9E1D-7FBE-4F9E-92CA-C2251ADF897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Merepresentasikan situasi yang kerap berubah</a:t>
            </a:r>
          </a:p>
          <a:p>
            <a:pPr eaLnBrk="1" hangingPunct="1"/>
            <a:r>
              <a:rPr lang="en-US" altLang="en-US"/>
              <a:t>Time dependent</a:t>
            </a:r>
          </a:p>
          <a:p>
            <a:pPr eaLnBrk="1" hangingPunct="1"/>
            <a:r>
              <a:rPr lang="en-US" altLang="en-US"/>
              <a:t>Kondisi yang beragam</a:t>
            </a:r>
          </a:p>
          <a:p>
            <a:pPr eaLnBrk="1" hangingPunct="1"/>
            <a:r>
              <a:rPr lang="en-US" altLang="en-US"/>
              <a:t>Generate dan menggunakan trends</a:t>
            </a:r>
          </a:p>
          <a:p>
            <a:pPr eaLnBrk="1" hangingPunct="1"/>
            <a:r>
              <a:rPr lang="en-US" altLang="en-US"/>
              <a:t>Suatu kejadian mungkin saja tak berulang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5F9C33E3-FFC0-4A34-82E5-38EDB132F1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PENGAMBILAN KEPUTUSAN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6DEC88A1-E6FB-43D7-A94A-F5A5CF01FA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Certainty (Kepastian)</a:t>
            </a:r>
          </a:p>
          <a:p>
            <a:pPr lvl="1" eaLnBrk="1" hangingPunct="1"/>
            <a:r>
              <a:rPr lang="en-US" altLang="en-US"/>
              <a:t>Diasumsikan sebagai knowledge utuh</a:t>
            </a:r>
          </a:p>
          <a:p>
            <a:pPr lvl="1" eaLnBrk="1" hangingPunct="1"/>
            <a:r>
              <a:rPr lang="en-US" altLang="en-US"/>
              <a:t>Dapat mengetahui semua hasil yang potensial</a:t>
            </a:r>
          </a:p>
          <a:p>
            <a:pPr lvl="1" eaLnBrk="1" hangingPunct="1"/>
            <a:r>
              <a:rPr lang="en-US" altLang="en-US"/>
              <a:t>Mudah digunakan</a:t>
            </a:r>
          </a:p>
          <a:p>
            <a:pPr lvl="1" eaLnBrk="1" hangingPunct="1"/>
            <a:r>
              <a:rPr lang="en-US" altLang="en-US"/>
              <a:t>Dapat menentukan solusi ulang dengan mudah</a:t>
            </a:r>
          </a:p>
          <a:p>
            <a:pPr lvl="1" eaLnBrk="1" hangingPunct="1"/>
            <a:r>
              <a:rPr lang="en-US" altLang="en-US"/>
              <a:t>Sangat kompleks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47A15EEA-C7CA-4A45-AFA9-3F26B5FBC2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PENGAMBILAN KEPUTUSAN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AF7D281A-F1C3-4BD6-BCA3-AF430AEB21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Uncertainty (Ketidak pastian)</a:t>
            </a:r>
          </a:p>
          <a:p>
            <a:pPr lvl="1" eaLnBrk="1" hangingPunct="1"/>
            <a:r>
              <a:rPr lang="en-US" altLang="en-US"/>
              <a:t>Beberapa hasil untuk setiap keputusan</a:t>
            </a:r>
          </a:p>
          <a:p>
            <a:pPr lvl="1" eaLnBrk="1" hangingPunct="1"/>
            <a:r>
              <a:rPr lang="en-US" altLang="en-US"/>
              <a:t>Kemungkinan yang terjadi untuk setiap hasil tidak dapat diketahui</a:t>
            </a:r>
          </a:p>
          <a:p>
            <a:pPr lvl="1" eaLnBrk="1" hangingPunct="1"/>
            <a:r>
              <a:rPr lang="en-US" altLang="en-US"/>
              <a:t>Informasi yang tidak mencukupi</a:t>
            </a:r>
          </a:p>
          <a:p>
            <a:pPr lvl="1" eaLnBrk="1" hangingPunct="1"/>
            <a:r>
              <a:rPr lang="en-US" altLang="en-US"/>
              <a:t>Membutuhkan resiko dan keinginan untuk mengambil resiko</a:t>
            </a:r>
          </a:p>
          <a:p>
            <a:pPr lvl="1" eaLnBrk="1" hangingPunct="1"/>
            <a:r>
              <a:rPr lang="en-US" altLang="en-US"/>
              <a:t>Pendekatan Pessimistic/optimistic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C9DABF3F-33F7-4023-85F5-D07417A833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PENGAMBILAN KEPUTUSAN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7165C008-6CCA-455B-AE13-31D5DD786EA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Probabilistic Decision-Making</a:t>
            </a:r>
          </a:p>
          <a:p>
            <a:pPr lvl="1" eaLnBrk="1" hangingPunct="1"/>
            <a:r>
              <a:rPr lang="en-US" altLang="en-US"/>
              <a:t>Keputusan yang beresiko</a:t>
            </a:r>
          </a:p>
          <a:p>
            <a:pPr lvl="1" eaLnBrk="1" hangingPunct="1"/>
            <a:r>
              <a:rPr lang="en-US" altLang="en-US"/>
              <a:t>Probabilitas dari beberapa hasil yang memungkinkan bisa saja terjadi</a:t>
            </a:r>
          </a:p>
          <a:p>
            <a:pPr lvl="1" eaLnBrk="1" hangingPunct="1"/>
            <a:r>
              <a:rPr lang="en-US" altLang="en-US"/>
              <a:t>Analisa Resiko</a:t>
            </a:r>
          </a:p>
          <a:p>
            <a:pPr lvl="2" eaLnBrk="1" hangingPunct="1"/>
            <a:r>
              <a:rPr lang="en-US" altLang="en-US"/>
              <a:t>Menghitung nilai untuk setiap alternatif</a:t>
            </a:r>
          </a:p>
          <a:p>
            <a:pPr lvl="2" eaLnBrk="1" hangingPunct="1"/>
            <a:r>
              <a:rPr lang="en-US" altLang="en-US"/>
              <a:t>Memilih nilai terbaik </a:t>
            </a:r>
          </a:p>
          <a:p>
            <a:pPr lvl="1" eaLnBrk="1" hangingPunct="1"/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B6F1D25C-B8D8-4F47-B4F8-736938A87E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Influence Diagrams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2EA6FFB3-08ED-4CE3-A9C9-5225D3E71F5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Model disajikan dengan grafis</a:t>
            </a:r>
          </a:p>
          <a:p>
            <a:pPr eaLnBrk="1" hangingPunct="1"/>
            <a:r>
              <a:rPr lang="en-US" altLang="en-US"/>
              <a:t>Menyediakan relationship framework</a:t>
            </a:r>
          </a:p>
          <a:p>
            <a:pPr eaLnBrk="1" hangingPunct="1"/>
            <a:r>
              <a:rPr lang="en-US" altLang="en-US"/>
              <a:t>Menguji ketergantungan antar variabel</a:t>
            </a:r>
          </a:p>
          <a:p>
            <a:pPr eaLnBrk="1" hangingPunct="1"/>
            <a:r>
              <a:rPr lang="en-US" altLang="en-US"/>
              <a:t>Semua level disajikan detail</a:t>
            </a:r>
          </a:p>
          <a:p>
            <a:pPr eaLnBrk="1" hangingPunct="1"/>
            <a:r>
              <a:rPr lang="en-US" altLang="en-US"/>
              <a:t>Menunjukkan dampak perubahan</a:t>
            </a:r>
          </a:p>
          <a:p>
            <a:pPr eaLnBrk="1" hangingPunct="1"/>
            <a:r>
              <a:rPr lang="en-US" altLang="en-US"/>
              <a:t>Menunjukkan what-if analysis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657E9-6B80-4FEE-954A-1A82CC397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Influence Diagrams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2FDF43-B1F4-4BC3-99DF-83097D1C19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1AAE145-2A0C-496D-AD8E-2C602B231F2D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2342B55-FC07-4AC0-8B7D-1CA73B82C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133600"/>
            <a:ext cx="990600" cy="6096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6" name="Text Box 8">
            <a:extLst>
              <a:ext uri="{FF2B5EF4-FFF2-40B4-BE49-F238E27FC236}">
                <a16:creationId xmlns:a16="http://schemas.microsoft.com/office/drawing/2014/main" id="{A3F8B169-9D7A-4D65-BBDC-9FF94CAC0C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286001"/>
            <a:ext cx="1066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Decision </a:t>
            </a:r>
          </a:p>
        </p:txBody>
      </p:sp>
      <p:sp>
        <p:nvSpPr>
          <p:cNvPr id="7" name="Oval 9">
            <a:extLst>
              <a:ext uri="{FF2B5EF4-FFF2-40B4-BE49-F238E27FC236}">
                <a16:creationId xmlns:a16="http://schemas.microsoft.com/office/drawing/2014/main" id="{52D18404-CC4D-43D7-9B65-9A7C83CABF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2209800"/>
            <a:ext cx="914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8" name="Text Box 10">
            <a:extLst>
              <a:ext uri="{FF2B5EF4-FFF2-40B4-BE49-F238E27FC236}">
                <a16:creationId xmlns:a16="http://schemas.microsoft.com/office/drawing/2014/main" id="{32D988FD-CDF8-45E1-A253-EB86484EC7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2057400"/>
            <a:ext cx="14478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/>
              <a:t>Intermediate atau uncontrollable</a:t>
            </a:r>
          </a:p>
        </p:txBody>
      </p:sp>
      <p:sp>
        <p:nvSpPr>
          <p:cNvPr id="9" name="Text Box 11">
            <a:extLst>
              <a:ext uri="{FF2B5EF4-FFF2-40B4-BE49-F238E27FC236}">
                <a16:creationId xmlns:a16="http://schemas.microsoft.com/office/drawing/2014/main" id="{00F3DE0F-05F3-4CDB-A4EC-CF48FAE25E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1752601"/>
            <a:ext cx="3048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Variables:</a:t>
            </a:r>
          </a:p>
        </p:txBody>
      </p:sp>
      <p:sp>
        <p:nvSpPr>
          <p:cNvPr id="10" name="AutoShape 12">
            <a:extLst>
              <a:ext uri="{FF2B5EF4-FFF2-40B4-BE49-F238E27FC236}">
                <a16:creationId xmlns:a16="http://schemas.microsoft.com/office/drawing/2014/main" id="{09B12333-CCA9-4213-A147-8D2199ED70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2286000"/>
            <a:ext cx="457200" cy="457200"/>
          </a:xfrm>
          <a:prstGeom prst="flowChartConnector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11" name="Text Box 13">
            <a:extLst>
              <a:ext uri="{FF2B5EF4-FFF2-40B4-BE49-F238E27FC236}">
                <a16:creationId xmlns:a16="http://schemas.microsoft.com/office/drawing/2014/main" id="{AC63F771-B6E4-4178-83A0-4A2BED17E2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2057401"/>
            <a:ext cx="1905000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/>
              <a:t>Result atau outcome (intermediate atau final)</a:t>
            </a:r>
          </a:p>
        </p:txBody>
      </p:sp>
      <p:sp>
        <p:nvSpPr>
          <p:cNvPr id="12" name="Text Box 15">
            <a:extLst>
              <a:ext uri="{FF2B5EF4-FFF2-40B4-BE49-F238E27FC236}">
                <a16:creationId xmlns:a16="http://schemas.microsoft.com/office/drawing/2014/main" id="{C5E0936F-DD88-433A-AD12-0C3CE378CB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4191001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Certainty</a:t>
            </a:r>
          </a:p>
        </p:txBody>
      </p:sp>
      <p:sp>
        <p:nvSpPr>
          <p:cNvPr id="13" name="Rectangle 16">
            <a:extLst>
              <a:ext uri="{FF2B5EF4-FFF2-40B4-BE49-F238E27FC236}">
                <a16:creationId xmlns:a16="http://schemas.microsoft.com/office/drawing/2014/main" id="{50B1F838-5E93-42F4-839D-E3CD5BE62F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4114800"/>
            <a:ext cx="990600" cy="6096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14" name="Rectangle 17">
            <a:extLst>
              <a:ext uri="{FF2B5EF4-FFF2-40B4-BE49-F238E27FC236}">
                <a16:creationId xmlns:a16="http://schemas.microsoft.com/office/drawing/2014/main" id="{9B25F5AA-8FE9-4F52-8532-FE28FD1047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5257800"/>
            <a:ext cx="990600" cy="6096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15" name="Text Box 19">
            <a:extLst>
              <a:ext uri="{FF2B5EF4-FFF2-40B4-BE49-F238E27FC236}">
                <a16:creationId xmlns:a16="http://schemas.microsoft.com/office/drawing/2014/main" id="{56482E83-335D-4B54-8CD1-FE063AD2A8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5334001"/>
            <a:ext cx="1371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Uncertainty</a:t>
            </a:r>
          </a:p>
        </p:txBody>
      </p:sp>
      <p:sp>
        <p:nvSpPr>
          <p:cNvPr id="16" name="Oval 21">
            <a:extLst>
              <a:ext uri="{FF2B5EF4-FFF2-40B4-BE49-F238E27FC236}">
                <a16:creationId xmlns:a16="http://schemas.microsoft.com/office/drawing/2014/main" id="{057EF645-BBB3-46E5-924B-CC0249C2C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4114800"/>
            <a:ext cx="1219200" cy="609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17" name="Oval 22">
            <a:extLst>
              <a:ext uri="{FF2B5EF4-FFF2-40B4-BE49-F238E27FC236}">
                <a16:creationId xmlns:a16="http://schemas.microsoft.com/office/drawing/2014/main" id="{A23E63F8-9051-41F2-885A-1808E42354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5029200"/>
            <a:ext cx="1219200" cy="609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18" name="Line 25">
            <a:extLst>
              <a:ext uri="{FF2B5EF4-FFF2-40B4-BE49-F238E27FC236}">
                <a16:creationId xmlns:a16="http://schemas.microsoft.com/office/drawing/2014/main" id="{EB6BA78D-1D38-4EAB-9271-2DB732B47C52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44196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cxnSp>
        <p:nvCxnSpPr>
          <p:cNvPr id="19" name="AutoShape 27">
            <a:extLst>
              <a:ext uri="{FF2B5EF4-FFF2-40B4-BE49-F238E27FC236}">
                <a16:creationId xmlns:a16="http://schemas.microsoft.com/office/drawing/2014/main" id="{28A1D47E-9AB1-4BDC-82A1-629C1541A056}"/>
              </a:ext>
            </a:extLst>
          </p:cNvPr>
          <p:cNvCxnSpPr>
            <a:cxnSpLocks noChangeShapeType="1"/>
            <a:stCxn id="14" idx="3"/>
            <a:endCxn id="17" idx="2"/>
          </p:cNvCxnSpPr>
          <p:nvPr/>
        </p:nvCxnSpPr>
        <p:spPr bwMode="auto">
          <a:xfrm flipV="1">
            <a:off x="5791200" y="5334000"/>
            <a:ext cx="1600200" cy="2286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Text Box 29">
            <a:extLst>
              <a:ext uri="{FF2B5EF4-FFF2-40B4-BE49-F238E27FC236}">
                <a16:creationId xmlns:a16="http://schemas.microsoft.com/office/drawing/2014/main" id="{D1941E7C-C0EF-4F42-A9E8-61DC262661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3290888"/>
            <a:ext cx="7620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Tanda panah mengindikasikan jenis hubungan dan arah dari pengaruh</a:t>
            </a:r>
          </a:p>
        </p:txBody>
      </p:sp>
      <p:sp>
        <p:nvSpPr>
          <p:cNvPr id="21" name="Text Box 30">
            <a:extLst>
              <a:ext uri="{FF2B5EF4-FFF2-40B4-BE49-F238E27FC236}">
                <a16:creationId xmlns:a16="http://schemas.microsoft.com/office/drawing/2014/main" id="{D2EAA8BE-AAE9-4209-B7F0-E158956B15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4191000"/>
            <a:ext cx="838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/>
              <a:t>Amount in CDs</a:t>
            </a:r>
          </a:p>
        </p:txBody>
      </p:sp>
      <p:sp>
        <p:nvSpPr>
          <p:cNvPr id="22" name="Text Box 32">
            <a:extLst>
              <a:ext uri="{FF2B5EF4-FFF2-40B4-BE49-F238E27FC236}">
                <a16:creationId xmlns:a16="http://schemas.microsoft.com/office/drawing/2014/main" id="{F5EC195C-140B-4E9C-AAEE-2528B28783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4191000"/>
            <a:ext cx="990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/>
              <a:t>Interest earned</a:t>
            </a:r>
          </a:p>
        </p:txBody>
      </p:sp>
      <p:sp>
        <p:nvSpPr>
          <p:cNvPr id="23" name="Text Box 33">
            <a:extLst>
              <a:ext uri="{FF2B5EF4-FFF2-40B4-BE49-F238E27FC236}">
                <a16:creationId xmlns:a16="http://schemas.microsoft.com/office/drawing/2014/main" id="{B4918B34-22CF-41B3-9C2F-6BA77242F0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5410200"/>
            <a:ext cx="68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/>
              <a:t>Price</a:t>
            </a:r>
          </a:p>
        </p:txBody>
      </p:sp>
      <p:sp>
        <p:nvSpPr>
          <p:cNvPr id="24" name="Text Box 34">
            <a:extLst>
              <a:ext uri="{FF2B5EF4-FFF2-40B4-BE49-F238E27FC236}">
                <a16:creationId xmlns:a16="http://schemas.microsoft.com/office/drawing/2014/main" id="{AE085A58-9126-4D44-8B69-3BDDCE6E65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5181600"/>
            <a:ext cx="762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/>
              <a:t>Sales</a:t>
            </a:r>
          </a:p>
        </p:txBody>
      </p:sp>
    </p:spTree>
    <p:extLst>
      <p:ext uri="{BB962C8B-B14F-4D97-AF65-F5344CB8AC3E}">
        <p14:creationId xmlns:p14="http://schemas.microsoft.com/office/powerpoint/2010/main" val="3340840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89F6-4228-4503-B4AE-604176410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Influence Diagrams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311C67-D2BB-4BAD-BA48-F4D50FB3ADC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1AAE145-2A0C-496D-AD8E-2C602B231F2D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Text Box 6">
            <a:extLst>
              <a:ext uri="{FF2B5EF4-FFF2-40B4-BE49-F238E27FC236}">
                <a16:creationId xmlns:a16="http://schemas.microsoft.com/office/drawing/2014/main" id="{A0E5FB29-7C94-40DF-A49A-B492BA3337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1981201"/>
            <a:ext cx="1676400" cy="907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Random (risk)</a:t>
            </a:r>
            <a:endParaRPr lang="en-US" altLang="en-US" sz="1400"/>
          </a:p>
          <a:p>
            <a:pPr eaLnBrk="1" hangingPunct="1">
              <a:spcBef>
                <a:spcPct val="50000"/>
              </a:spcBef>
            </a:pPr>
            <a:r>
              <a:rPr lang="en-US" altLang="en-US" sz="1400"/>
              <a:t>Place tilde above variable’s name</a:t>
            </a:r>
          </a:p>
        </p:txBody>
      </p:sp>
      <p:sp>
        <p:nvSpPr>
          <p:cNvPr id="6" name="Oval 7">
            <a:extLst>
              <a:ext uri="{FF2B5EF4-FFF2-40B4-BE49-F238E27FC236}">
                <a16:creationId xmlns:a16="http://schemas.microsoft.com/office/drawing/2014/main" id="{84858680-52F4-4BCC-B3B1-1BCE0AC043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1676400"/>
            <a:ext cx="1524000" cy="914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7" name="Oval 8">
            <a:extLst>
              <a:ext uri="{FF2B5EF4-FFF2-40B4-BE49-F238E27FC236}">
                <a16:creationId xmlns:a16="http://schemas.microsoft.com/office/drawing/2014/main" id="{5F891D44-B184-4857-9A66-6E521E2BF4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2133600"/>
            <a:ext cx="1371600" cy="6858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cxnSp>
        <p:nvCxnSpPr>
          <p:cNvPr id="8" name="AutoShape 9">
            <a:extLst>
              <a:ext uri="{FF2B5EF4-FFF2-40B4-BE49-F238E27FC236}">
                <a16:creationId xmlns:a16="http://schemas.microsoft.com/office/drawing/2014/main" id="{BF16E24D-8B27-49F8-A048-D5EF606F9F77}"/>
              </a:ext>
            </a:extLst>
          </p:cNvPr>
          <p:cNvCxnSpPr>
            <a:cxnSpLocks noChangeShapeType="1"/>
            <a:stCxn id="6" idx="6"/>
            <a:endCxn id="7" idx="2"/>
          </p:cNvCxnSpPr>
          <p:nvPr/>
        </p:nvCxnSpPr>
        <p:spPr bwMode="auto">
          <a:xfrm>
            <a:off x="6248400" y="2133600"/>
            <a:ext cx="1752600" cy="3429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Text Box 10">
            <a:extLst>
              <a:ext uri="{FF2B5EF4-FFF2-40B4-BE49-F238E27FC236}">
                <a16:creationId xmlns:a16="http://schemas.microsoft.com/office/drawing/2014/main" id="{62F709D0-FD8B-48EC-9F02-F2A5E16D58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1828800"/>
            <a:ext cx="1066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000"/>
              <a:t>       </a:t>
            </a:r>
            <a:r>
              <a:rPr lang="en-US" altLang="en-US" sz="1400"/>
              <a:t>~     Demand</a:t>
            </a:r>
          </a:p>
        </p:txBody>
      </p:sp>
      <p:sp>
        <p:nvSpPr>
          <p:cNvPr id="10" name="Text Box 11">
            <a:extLst>
              <a:ext uri="{FF2B5EF4-FFF2-40B4-BE49-F238E27FC236}">
                <a16:creationId xmlns:a16="http://schemas.microsoft.com/office/drawing/2014/main" id="{152D332B-68E8-497F-97AB-084247B829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5800" y="2286000"/>
            <a:ext cx="914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/>
              <a:t>Sales</a:t>
            </a:r>
          </a:p>
        </p:txBody>
      </p:sp>
      <p:sp>
        <p:nvSpPr>
          <p:cNvPr id="11" name="Text Box 12">
            <a:extLst>
              <a:ext uri="{FF2B5EF4-FFF2-40B4-BE49-F238E27FC236}">
                <a16:creationId xmlns:a16="http://schemas.microsoft.com/office/drawing/2014/main" id="{968AFD3A-DBBA-4F52-B844-9D1431C356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3276600"/>
            <a:ext cx="1981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Preference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400"/>
              <a:t>(double line arrow)</a:t>
            </a:r>
          </a:p>
        </p:txBody>
      </p:sp>
      <p:sp>
        <p:nvSpPr>
          <p:cNvPr id="12" name="Rectangle 13">
            <a:extLst>
              <a:ext uri="{FF2B5EF4-FFF2-40B4-BE49-F238E27FC236}">
                <a16:creationId xmlns:a16="http://schemas.microsoft.com/office/drawing/2014/main" id="{884BD87F-57C6-4DF6-B4C9-0E2DCFE1F7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3048000"/>
            <a:ext cx="1143000" cy="8382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1400"/>
              <a:t>Graduate </a:t>
            </a:r>
          </a:p>
          <a:p>
            <a:pPr algn="ctr" eaLnBrk="1" hangingPunct="1"/>
            <a:r>
              <a:rPr lang="en-US" altLang="en-US" sz="1400"/>
              <a:t>University</a:t>
            </a:r>
          </a:p>
        </p:txBody>
      </p:sp>
      <p:sp>
        <p:nvSpPr>
          <p:cNvPr id="13" name="Oval 14">
            <a:extLst>
              <a:ext uri="{FF2B5EF4-FFF2-40B4-BE49-F238E27FC236}">
                <a16:creationId xmlns:a16="http://schemas.microsoft.com/office/drawing/2014/main" id="{E097C01A-6E8C-42A7-8A56-11EFC7D175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2590800"/>
            <a:ext cx="1219200" cy="7620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14" name="Oval 15">
            <a:extLst>
              <a:ext uri="{FF2B5EF4-FFF2-40B4-BE49-F238E27FC236}">
                <a16:creationId xmlns:a16="http://schemas.microsoft.com/office/drawing/2014/main" id="{697AB7D7-12B4-47CA-A147-56C1ADB5DF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3733800"/>
            <a:ext cx="1219200" cy="6858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15" name="Oval 16">
            <a:extLst>
              <a:ext uri="{FF2B5EF4-FFF2-40B4-BE49-F238E27FC236}">
                <a16:creationId xmlns:a16="http://schemas.microsoft.com/office/drawing/2014/main" id="{37F6FBE2-89F2-4A9E-8DD0-1DE4B24C52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4400" y="3124200"/>
            <a:ext cx="1143000" cy="6858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16" name="Text Box 18">
            <a:extLst>
              <a:ext uri="{FF2B5EF4-FFF2-40B4-BE49-F238E27FC236}">
                <a16:creationId xmlns:a16="http://schemas.microsoft.com/office/drawing/2014/main" id="{02AAC129-A36E-4848-8B46-EAAE81415E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2667000"/>
            <a:ext cx="1066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/>
              <a:t>Sleep all day</a:t>
            </a:r>
          </a:p>
        </p:txBody>
      </p:sp>
      <p:sp>
        <p:nvSpPr>
          <p:cNvPr id="17" name="Text Box 19">
            <a:extLst>
              <a:ext uri="{FF2B5EF4-FFF2-40B4-BE49-F238E27FC236}">
                <a16:creationId xmlns:a16="http://schemas.microsoft.com/office/drawing/2014/main" id="{EFA8B15D-1FBB-4358-AEA0-3A78E2FB8D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3810000"/>
            <a:ext cx="685800" cy="52322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/>
              <a:t>Ski all day</a:t>
            </a:r>
          </a:p>
        </p:txBody>
      </p:sp>
      <p:sp>
        <p:nvSpPr>
          <p:cNvPr id="18" name="Text Box 20">
            <a:extLst>
              <a:ext uri="{FF2B5EF4-FFF2-40B4-BE49-F238E27FC236}">
                <a16:creationId xmlns:a16="http://schemas.microsoft.com/office/drawing/2014/main" id="{EEBD5A8D-53FC-445A-B9B9-BAA5B964B2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6800" y="3276600"/>
            <a:ext cx="838200" cy="3048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/>
              <a:t>Get job</a:t>
            </a:r>
          </a:p>
        </p:txBody>
      </p:sp>
      <p:cxnSp>
        <p:nvCxnSpPr>
          <p:cNvPr id="19" name="AutoShape 21">
            <a:extLst>
              <a:ext uri="{FF2B5EF4-FFF2-40B4-BE49-F238E27FC236}">
                <a16:creationId xmlns:a16="http://schemas.microsoft.com/office/drawing/2014/main" id="{90688428-E9BC-42AB-8F33-1F327C6A08ED}"/>
              </a:ext>
            </a:extLst>
          </p:cNvPr>
          <p:cNvCxnSpPr>
            <a:cxnSpLocks noChangeShapeType="1"/>
            <a:stCxn id="12" idx="3"/>
            <a:endCxn id="13" idx="2"/>
          </p:cNvCxnSpPr>
          <p:nvPr/>
        </p:nvCxnSpPr>
        <p:spPr bwMode="auto">
          <a:xfrm flipV="1">
            <a:off x="5715000" y="2971800"/>
            <a:ext cx="762000" cy="4953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AutoShape 22">
            <a:extLst>
              <a:ext uri="{FF2B5EF4-FFF2-40B4-BE49-F238E27FC236}">
                <a16:creationId xmlns:a16="http://schemas.microsoft.com/office/drawing/2014/main" id="{1567AB1C-2BAD-46FC-952B-3F9C725CC4A0}"/>
              </a:ext>
            </a:extLst>
          </p:cNvPr>
          <p:cNvCxnSpPr>
            <a:cxnSpLocks noChangeShapeType="1"/>
            <a:stCxn id="12" idx="3"/>
            <a:endCxn id="14" idx="2"/>
          </p:cNvCxnSpPr>
          <p:nvPr/>
        </p:nvCxnSpPr>
        <p:spPr bwMode="auto">
          <a:xfrm>
            <a:off x="5715000" y="3467100"/>
            <a:ext cx="838200" cy="6096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" name="Line 24">
            <a:extLst>
              <a:ext uri="{FF2B5EF4-FFF2-40B4-BE49-F238E27FC236}">
                <a16:creationId xmlns:a16="http://schemas.microsoft.com/office/drawing/2014/main" id="{4B55607D-ED5E-4C2A-B698-227AFD950850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3505200"/>
            <a:ext cx="2819400" cy="0"/>
          </a:xfrm>
          <a:prstGeom prst="line">
            <a:avLst/>
          </a:prstGeom>
          <a:noFill/>
          <a:ln w="57150" cmpd="thinThick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22" name="Text Box 25">
            <a:extLst>
              <a:ext uri="{FF2B5EF4-FFF2-40B4-BE49-F238E27FC236}">
                <a16:creationId xmlns:a16="http://schemas.microsoft.com/office/drawing/2014/main" id="{949EE54A-71BD-4117-BF98-AC075E554F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4876800"/>
            <a:ext cx="6477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Anak panah bisa satu atau dua arah, tergantung pada arah dari pengaruh</a:t>
            </a:r>
          </a:p>
        </p:txBody>
      </p:sp>
    </p:spTree>
    <p:extLst>
      <p:ext uri="{BB962C8B-B14F-4D97-AF65-F5344CB8AC3E}">
        <p14:creationId xmlns:p14="http://schemas.microsoft.com/office/powerpoint/2010/main" val="31340150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5">
            <a:extLst>
              <a:ext uri="{FF2B5EF4-FFF2-40B4-BE49-F238E27FC236}">
                <a16:creationId xmlns:a16="http://schemas.microsoft.com/office/drawing/2014/main" id="{BABA34A6-8FCD-4F5C-BAA0-A1DEE8C4C6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/>
              <a:t>An Influence Diagram For Profit Model</a:t>
            </a:r>
          </a:p>
        </p:txBody>
      </p:sp>
      <p:pic>
        <p:nvPicPr>
          <p:cNvPr id="29699" name="Picture 4" descr="FIG04">
            <a:extLst>
              <a:ext uri="{FF2B5EF4-FFF2-40B4-BE49-F238E27FC236}">
                <a16:creationId xmlns:a16="http://schemas.microsoft.com/office/drawing/2014/main" id="{ED3728B9-1C88-4630-847E-E4D4CFA9516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103564" y="1835151"/>
            <a:ext cx="5764084" cy="4041775"/>
          </a:xfr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6E32A43F-CC9D-4B4C-A137-A81F7E8F4B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Modeling </a:t>
            </a:r>
            <a:r>
              <a:rPr lang="en-US" dirty="0" err="1"/>
              <a:t>dengan</a:t>
            </a:r>
            <a:r>
              <a:rPr lang="en-US" dirty="0"/>
              <a:t> Spreadsheets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E7624A14-63F0-4F2D-ABC4-3E6603C988B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Fleksibel dan mudah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End-user modeling tool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Memungkinkan penggunaan linear programming dan analisa regresi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Meliputi what-if analysis, data management, macros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Sempurna  dan transparan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Memasukkan Model Statis dan Dinamis</a:t>
            </a:r>
          </a:p>
          <a:p>
            <a:pPr eaLnBrk="1" hangingPunct="1">
              <a:lnSpc>
                <a:spcPct val="90000"/>
              </a:lnSpc>
            </a:pPr>
            <a:endParaRPr lang="en-US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5">
            <a:extLst>
              <a:ext uri="{FF2B5EF4-FFF2-40B4-BE49-F238E27FC236}">
                <a16:creationId xmlns:a16="http://schemas.microsoft.com/office/drawing/2014/main" id="{5A6A50E5-18B6-40B4-A8AF-3CFA155F9F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Modeling </a:t>
            </a:r>
            <a:r>
              <a:rPr lang="en-US" dirty="0" err="1"/>
              <a:t>dengan</a:t>
            </a:r>
            <a:r>
              <a:rPr lang="en-US" dirty="0"/>
              <a:t> Spreadsheets</a:t>
            </a:r>
          </a:p>
        </p:txBody>
      </p:sp>
      <p:pic>
        <p:nvPicPr>
          <p:cNvPr id="31747" name="Picture 4" descr="FIG04">
            <a:extLst>
              <a:ext uri="{FF2B5EF4-FFF2-40B4-BE49-F238E27FC236}">
                <a16:creationId xmlns:a16="http://schemas.microsoft.com/office/drawing/2014/main" id="{2FE9E201-5647-4C16-BFDE-E021DC0B95F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90900" y="1666875"/>
            <a:ext cx="5410200" cy="4274682"/>
          </a:xfr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D3F7A621-5E57-4413-80D6-338CE9EE33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Tujuan Pembelajaran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E4861943-2857-4DF2-A92D-A24254977C4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05000" y="1800225"/>
            <a:ext cx="8610600" cy="49530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 err="1"/>
              <a:t>Memahami</a:t>
            </a:r>
            <a:r>
              <a:rPr lang="en-US" altLang="en-US" dirty="0"/>
              <a:t> </a:t>
            </a:r>
            <a:r>
              <a:rPr lang="en-US" altLang="en-US" dirty="0" err="1"/>
              <a:t>konsep</a:t>
            </a:r>
            <a:r>
              <a:rPr lang="en-US" altLang="en-US" dirty="0"/>
              <a:t> </a:t>
            </a:r>
            <a:r>
              <a:rPr lang="en-US" altLang="en-US" dirty="0" err="1"/>
              <a:t>dasar</a:t>
            </a:r>
            <a:r>
              <a:rPr lang="en-US" altLang="en-US" dirty="0"/>
              <a:t> MSS (Management </a:t>
            </a:r>
            <a:r>
              <a:rPr lang="en-US" altLang="en-US" dirty="0" err="1"/>
              <a:t>Suport</a:t>
            </a:r>
            <a:r>
              <a:rPr lang="en-US" altLang="en-US"/>
              <a:t> System) modeling</a:t>
            </a:r>
            <a:r>
              <a:rPr lang="en-US" altLang="en-US" dirty="0"/>
              <a:t>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err="1"/>
              <a:t>Menjelaskan</a:t>
            </a:r>
            <a:r>
              <a:rPr lang="en-US" altLang="en-US" dirty="0"/>
              <a:t> </a:t>
            </a:r>
            <a:r>
              <a:rPr lang="en-US" altLang="en-US" dirty="0" err="1"/>
              <a:t>interaksi</a:t>
            </a:r>
            <a:r>
              <a:rPr lang="en-US" altLang="en-US" dirty="0"/>
              <a:t> MSS models.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err="1"/>
              <a:t>Memahami</a:t>
            </a:r>
            <a:r>
              <a:rPr lang="en-US" altLang="en-US" dirty="0"/>
              <a:t> model class yang </a:t>
            </a:r>
            <a:r>
              <a:rPr lang="en-US" altLang="en-US" dirty="0" err="1"/>
              <a:t>berbeda</a:t>
            </a:r>
            <a:r>
              <a:rPr lang="en-US" altLang="en-US" dirty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Menyusun </a:t>
            </a:r>
            <a:r>
              <a:rPr lang="en-US" altLang="en-US" dirty="0" err="1"/>
              <a:t>pengambilan</a:t>
            </a:r>
            <a:r>
              <a:rPr lang="en-US" altLang="en-US" dirty="0"/>
              <a:t> </a:t>
            </a:r>
            <a:r>
              <a:rPr lang="en-US" altLang="en-US" dirty="0" err="1"/>
              <a:t>keputusan</a:t>
            </a:r>
            <a:r>
              <a:rPr lang="en-US" altLang="en-US" dirty="0"/>
              <a:t> </a:t>
            </a:r>
            <a:r>
              <a:rPr lang="en-US" altLang="en-US" dirty="0" err="1"/>
              <a:t>dari</a:t>
            </a:r>
            <a:r>
              <a:rPr lang="en-US" altLang="en-US" dirty="0"/>
              <a:t> </a:t>
            </a:r>
            <a:r>
              <a:rPr lang="en-US" altLang="en-US" dirty="0" err="1"/>
              <a:t>beberapa</a:t>
            </a:r>
            <a:r>
              <a:rPr lang="en-US" altLang="en-US" dirty="0"/>
              <a:t> </a:t>
            </a:r>
            <a:r>
              <a:rPr lang="en-US" altLang="en-US" dirty="0" err="1"/>
              <a:t>alternatif</a:t>
            </a:r>
            <a:r>
              <a:rPr lang="en-US" altLang="en-US" dirty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err="1"/>
              <a:t>Mempelajari</a:t>
            </a:r>
            <a:r>
              <a:rPr lang="en-US" altLang="en-US" dirty="0"/>
              <a:t> </a:t>
            </a:r>
            <a:r>
              <a:rPr lang="en-US" altLang="en-US" dirty="0" err="1"/>
              <a:t>bagaimana</a:t>
            </a:r>
            <a:r>
              <a:rPr lang="en-US" altLang="en-US" dirty="0"/>
              <a:t> </a:t>
            </a:r>
            <a:r>
              <a:rPr lang="en-US" altLang="en-US" dirty="0" err="1"/>
              <a:t>menggunakan</a:t>
            </a:r>
            <a:r>
              <a:rPr lang="en-US" altLang="en-US" dirty="0"/>
              <a:t> spreadsheets </a:t>
            </a:r>
            <a:r>
              <a:rPr lang="en-US" altLang="en-US" dirty="0" err="1"/>
              <a:t>dalam</a:t>
            </a:r>
            <a:r>
              <a:rPr lang="en-US" altLang="en-US" dirty="0"/>
              <a:t> MSS modeling.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err="1"/>
              <a:t>Memahami</a:t>
            </a:r>
            <a:r>
              <a:rPr lang="en-US" altLang="en-US" dirty="0"/>
              <a:t> </a:t>
            </a:r>
            <a:r>
              <a:rPr lang="en-US" altLang="en-US" dirty="0" err="1"/>
              <a:t>konsep</a:t>
            </a:r>
            <a:r>
              <a:rPr lang="en-US" altLang="en-US" dirty="0"/>
              <a:t> optimization, simulation, dan heuristics.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err="1"/>
              <a:t>Mempelajari</a:t>
            </a:r>
            <a:r>
              <a:rPr lang="en-US" altLang="en-US" dirty="0"/>
              <a:t> </a:t>
            </a:r>
            <a:r>
              <a:rPr lang="en-US" altLang="en-US" dirty="0" err="1"/>
              <a:t>untuk</a:t>
            </a:r>
            <a:r>
              <a:rPr lang="en-US" altLang="en-US" dirty="0"/>
              <a:t> </a:t>
            </a:r>
            <a:r>
              <a:rPr lang="en-US" altLang="en-US" dirty="0" err="1"/>
              <a:t>menyusun</a:t>
            </a:r>
            <a:r>
              <a:rPr lang="en-US" altLang="en-US" dirty="0"/>
              <a:t> linear program modeling.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5D076F42-9DB0-482F-A071-20E0DE1A1D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Keputusan</a:t>
            </a:r>
            <a:endParaRPr lang="en-US" dirty="0"/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BB1C9BC1-79ED-4D2C-ABB9-E1739D8C5C0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Analisa keputusan untuk multi kriteria</a:t>
            </a:r>
          </a:p>
          <a:p>
            <a:pPr eaLnBrk="1" hangingPunct="1"/>
            <a:r>
              <a:rPr lang="en-US" altLang="en-US"/>
              <a:t>Meliputi:</a:t>
            </a:r>
          </a:p>
          <a:p>
            <a:pPr lvl="1" eaLnBrk="1" hangingPunct="1"/>
            <a:r>
              <a:rPr lang="en-US" altLang="en-US"/>
              <a:t>Decision variables (alternatif)</a:t>
            </a:r>
          </a:p>
          <a:p>
            <a:pPr lvl="1" eaLnBrk="1" hangingPunct="1"/>
            <a:r>
              <a:rPr lang="en-US" altLang="en-US"/>
              <a:t>Uncontrollable variables (Variabel tak terkontrol)</a:t>
            </a:r>
          </a:p>
          <a:p>
            <a:pPr lvl="1" eaLnBrk="1" hangingPunct="1"/>
            <a:r>
              <a:rPr lang="en-US" altLang="en-US"/>
              <a:t>Result variables (Variabel Hasil)</a:t>
            </a:r>
          </a:p>
          <a:p>
            <a:pPr eaLnBrk="1" hangingPunct="1"/>
            <a:r>
              <a:rPr lang="en-US" altLang="en-US"/>
              <a:t>Menerapkan prinsip-prinsip certainty, uncertainty, and risk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0244751F-348C-4C58-907D-59E42C929F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Tabel Keputusan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C3DBE318-D9C9-4EE7-A95B-9F0E70F3F6D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Penggambaran dari beberapa hubungan</a:t>
            </a:r>
          </a:p>
          <a:p>
            <a:pPr eaLnBrk="1" hangingPunct="1"/>
            <a:r>
              <a:rPr lang="en-US" altLang="en-US"/>
              <a:t>Pendekatan multi kriteria</a:t>
            </a:r>
          </a:p>
          <a:p>
            <a:pPr eaLnBrk="1" hangingPunct="1"/>
            <a:r>
              <a:rPr lang="en-US" altLang="en-US"/>
              <a:t>Menunjukkan hubungan yang kompleks</a:t>
            </a:r>
          </a:p>
          <a:p>
            <a:pPr eaLnBrk="1" hangingPunct="1"/>
            <a:r>
              <a:rPr lang="en-US" altLang="en-US"/>
              <a:t>Tidak praktis, bila terlalu banyak alternatif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B265B60A-F975-47A6-BF61-16DEF8392F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MSS Mathematical Models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8A57F1F9-31C8-4A6F-9979-89D3183B7F6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847850" y="1724026"/>
            <a:ext cx="8686800" cy="4824413"/>
          </a:xfrm>
        </p:spPr>
        <p:txBody>
          <a:bodyPr/>
          <a:lstStyle/>
          <a:p>
            <a:pPr marL="354012" indent="-342900"/>
            <a:r>
              <a:rPr lang="en-US" altLang="en-US" dirty="0" err="1"/>
              <a:t>Menyatukan</a:t>
            </a:r>
            <a:r>
              <a:rPr lang="en-US" altLang="en-US" dirty="0"/>
              <a:t> decision variables, uncontrollable variables, parameters, dan result variables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i="1" dirty="0"/>
              <a:t>Decision variables</a:t>
            </a:r>
            <a:r>
              <a:rPr lang="en-US" altLang="en-US" dirty="0"/>
              <a:t> </a:t>
            </a:r>
            <a:r>
              <a:rPr lang="en-US" altLang="en-US" dirty="0" err="1"/>
              <a:t>menggambarkan</a:t>
            </a:r>
            <a:r>
              <a:rPr lang="en-US" altLang="en-US" dirty="0"/>
              <a:t> </a:t>
            </a:r>
            <a:r>
              <a:rPr lang="en-US" altLang="en-US" dirty="0" err="1"/>
              <a:t>alternatif</a:t>
            </a:r>
            <a:r>
              <a:rPr lang="en-US" altLang="en-US" dirty="0"/>
              <a:t> </a:t>
            </a:r>
            <a:r>
              <a:rPr lang="en-US" altLang="en-US" dirty="0" err="1"/>
              <a:t>pilihan</a:t>
            </a:r>
            <a:r>
              <a:rPr lang="en-US" altLang="en-US" dirty="0"/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i="1" dirty="0"/>
              <a:t>Uncontrollable variables</a:t>
            </a:r>
            <a:r>
              <a:rPr lang="en-US" altLang="en-US" dirty="0"/>
              <a:t> </a:t>
            </a:r>
            <a:r>
              <a:rPr lang="en-US" altLang="en-US" dirty="0" err="1"/>
              <a:t>adalah</a:t>
            </a:r>
            <a:r>
              <a:rPr lang="en-US" altLang="en-US" dirty="0"/>
              <a:t> </a:t>
            </a:r>
            <a:r>
              <a:rPr lang="en-US" altLang="en-US" dirty="0" err="1"/>
              <a:t>sesuatu</a:t>
            </a:r>
            <a:r>
              <a:rPr lang="en-US" altLang="en-US" dirty="0"/>
              <a:t> yang </a:t>
            </a:r>
            <a:r>
              <a:rPr lang="en-US" altLang="en-US" dirty="0" err="1"/>
              <a:t>berada</a:t>
            </a:r>
            <a:r>
              <a:rPr lang="en-US" altLang="en-US" dirty="0"/>
              <a:t> </a:t>
            </a:r>
            <a:r>
              <a:rPr lang="en-US" altLang="en-US" dirty="0" err="1"/>
              <a:t>diluar</a:t>
            </a:r>
            <a:r>
              <a:rPr lang="en-US" altLang="en-US" dirty="0"/>
              <a:t> </a:t>
            </a:r>
            <a:r>
              <a:rPr lang="en-US" altLang="en-US" dirty="0" err="1"/>
              <a:t>kemampuan</a:t>
            </a:r>
            <a:r>
              <a:rPr lang="en-US" altLang="en-US" dirty="0"/>
              <a:t> </a:t>
            </a:r>
            <a:r>
              <a:rPr lang="en-US" altLang="en-US" i="1" dirty="0"/>
              <a:t>decision-maker</a:t>
            </a:r>
            <a:r>
              <a:rPr lang="en-US" altLang="en-US" dirty="0"/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err="1"/>
              <a:t>Faktor</a:t>
            </a:r>
            <a:r>
              <a:rPr lang="en-US" altLang="en-US" dirty="0"/>
              <a:t> </a:t>
            </a:r>
            <a:r>
              <a:rPr lang="en-US" altLang="en-US" dirty="0" err="1"/>
              <a:t>tetap</a:t>
            </a:r>
            <a:r>
              <a:rPr lang="en-US" altLang="en-US" dirty="0"/>
              <a:t> </a:t>
            </a:r>
            <a:r>
              <a:rPr lang="en-US" altLang="en-US" dirty="0" err="1"/>
              <a:t>adalah</a:t>
            </a:r>
            <a:r>
              <a:rPr lang="en-US" altLang="en-US" dirty="0"/>
              <a:t> parameter.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i="1" dirty="0"/>
              <a:t>Intermediate outcomes</a:t>
            </a:r>
            <a:r>
              <a:rPr lang="en-US" altLang="en-US" dirty="0"/>
              <a:t> </a:t>
            </a:r>
            <a:r>
              <a:rPr lang="en-US" altLang="en-US" dirty="0" err="1"/>
              <a:t>adalah</a:t>
            </a:r>
            <a:r>
              <a:rPr lang="en-US" altLang="en-US" dirty="0"/>
              <a:t> </a:t>
            </a:r>
            <a:r>
              <a:rPr lang="en-US" altLang="en-US" i="1" dirty="0"/>
              <a:t>intermediate result variables.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i="1" dirty="0"/>
              <a:t>Result variables</a:t>
            </a:r>
            <a:r>
              <a:rPr lang="en-US" altLang="en-US" dirty="0"/>
              <a:t> </a:t>
            </a:r>
            <a:r>
              <a:rPr lang="en-US" altLang="en-US" dirty="0" err="1"/>
              <a:t>tergantung</a:t>
            </a:r>
            <a:r>
              <a:rPr lang="en-US" altLang="en-US" dirty="0"/>
              <a:t> pada </a:t>
            </a:r>
            <a:r>
              <a:rPr lang="en-US" altLang="en-US" dirty="0" err="1"/>
              <a:t>solusi</a:t>
            </a:r>
            <a:r>
              <a:rPr lang="en-US" altLang="en-US" dirty="0"/>
              <a:t> </a:t>
            </a:r>
            <a:r>
              <a:rPr lang="en-US" altLang="en-US" dirty="0" err="1"/>
              <a:t>terpilih</a:t>
            </a:r>
            <a:r>
              <a:rPr lang="en-US" altLang="en-US" dirty="0"/>
              <a:t> dan  </a:t>
            </a:r>
            <a:r>
              <a:rPr lang="en-US" altLang="en-US" i="1" dirty="0"/>
              <a:t>uncontrollable variables</a:t>
            </a:r>
            <a:r>
              <a:rPr lang="en-US" altLang="en-US" dirty="0"/>
              <a:t>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0154C134-3EF0-42B0-81A6-2437601DBB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200"/>
              <a:t>MSS Mathematical Models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C5A51440-B423-4363-A673-95FB5168EA5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52650" y="1657351"/>
            <a:ext cx="8610600" cy="4824413"/>
          </a:xfrm>
        </p:spPr>
        <p:txBody>
          <a:bodyPr/>
          <a:lstStyle/>
          <a:p>
            <a:pPr eaLnBrk="1" hangingPunct="1"/>
            <a:r>
              <a:rPr lang="en-US" altLang="en-US" dirty="0"/>
              <a:t>Nonquantitative models</a:t>
            </a:r>
          </a:p>
          <a:p>
            <a:pPr lvl="1" eaLnBrk="1" hangingPunct="1"/>
            <a:r>
              <a:rPr lang="en-US" altLang="en-US" dirty="0" err="1"/>
              <a:t>Hubungan</a:t>
            </a:r>
            <a:r>
              <a:rPr lang="en-US" altLang="en-US" dirty="0"/>
              <a:t> </a:t>
            </a:r>
            <a:r>
              <a:rPr lang="en-US" altLang="en-US" dirty="0" err="1"/>
              <a:t>Simbolis</a:t>
            </a:r>
            <a:r>
              <a:rPr lang="en-US" altLang="en-US" dirty="0"/>
              <a:t> </a:t>
            </a:r>
          </a:p>
          <a:p>
            <a:pPr lvl="1" eaLnBrk="1" hangingPunct="1"/>
            <a:r>
              <a:rPr lang="en-US" altLang="en-US" dirty="0" err="1"/>
              <a:t>Hubungan</a:t>
            </a:r>
            <a:r>
              <a:rPr lang="en-US" altLang="en-US" dirty="0"/>
              <a:t> </a:t>
            </a:r>
            <a:r>
              <a:rPr lang="en-US" altLang="en-US" dirty="0" err="1"/>
              <a:t>Kualitatif</a:t>
            </a:r>
            <a:endParaRPr lang="en-US" altLang="en-US" dirty="0"/>
          </a:p>
          <a:p>
            <a:pPr lvl="1" eaLnBrk="1" hangingPunct="1"/>
            <a:r>
              <a:rPr lang="en-US" altLang="en-US" dirty="0"/>
              <a:t>Hasil </a:t>
            </a:r>
            <a:r>
              <a:rPr lang="en-US" altLang="en-US" dirty="0" err="1"/>
              <a:t>akan</a:t>
            </a:r>
            <a:r>
              <a:rPr lang="en-US" altLang="en-US" dirty="0"/>
              <a:t> </a:t>
            </a:r>
            <a:r>
              <a:rPr lang="en-US" altLang="en-US" dirty="0" err="1"/>
              <a:t>tergantung</a:t>
            </a:r>
            <a:r>
              <a:rPr lang="en-US" altLang="en-US" dirty="0"/>
              <a:t> pada </a:t>
            </a:r>
          </a:p>
          <a:p>
            <a:pPr lvl="2" eaLnBrk="1" hangingPunct="1"/>
            <a:r>
              <a:rPr lang="en-US" altLang="en-US" dirty="0"/>
              <a:t>Keputusan yang </a:t>
            </a:r>
            <a:r>
              <a:rPr lang="en-US" altLang="en-US" dirty="0" err="1"/>
              <a:t>dipilih</a:t>
            </a:r>
            <a:endParaRPr lang="en-US" altLang="en-US" dirty="0"/>
          </a:p>
          <a:p>
            <a:pPr lvl="2" eaLnBrk="1" hangingPunct="1"/>
            <a:r>
              <a:rPr lang="en-US" altLang="en-US" dirty="0" err="1"/>
              <a:t>Faktor-faktor</a:t>
            </a:r>
            <a:r>
              <a:rPr lang="en-US" altLang="en-US" dirty="0"/>
              <a:t> </a:t>
            </a:r>
            <a:r>
              <a:rPr lang="en-US" altLang="en-US" dirty="0" err="1"/>
              <a:t>diluar</a:t>
            </a:r>
            <a:r>
              <a:rPr lang="en-US" altLang="en-US" dirty="0"/>
              <a:t> </a:t>
            </a:r>
            <a:r>
              <a:rPr lang="en-US" altLang="en-US" dirty="0" err="1"/>
              <a:t>kemampuan</a:t>
            </a:r>
            <a:r>
              <a:rPr lang="en-US" altLang="en-US" dirty="0"/>
              <a:t> decision maker</a:t>
            </a:r>
          </a:p>
          <a:p>
            <a:pPr lvl="2" eaLnBrk="1" hangingPunct="1"/>
            <a:r>
              <a:rPr lang="en-US" altLang="en-US" dirty="0" err="1"/>
              <a:t>Hubungan</a:t>
            </a:r>
            <a:r>
              <a:rPr lang="en-US" altLang="en-US" dirty="0"/>
              <a:t> </a:t>
            </a:r>
            <a:r>
              <a:rPr lang="en-US" altLang="en-US" dirty="0" err="1"/>
              <a:t>antar</a:t>
            </a:r>
            <a:r>
              <a:rPr lang="en-US" altLang="en-US" dirty="0"/>
              <a:t> </a:t>
            </a:r>
            <a:r>
              <a:rPr lang="en-US" altLang="en-US" dirty="0" err="1"/>
              <a:t>variabel</a:t>
            </a:r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5">
            <a:extLst>
              <a:ext uri="{FF2B5EF4-FFF2-40B4-BE49-F238E27FC236}">
                <a16:creationId xmlns:a16="http://schemas.microsoft.com/office/drawing/2014/main" id="{C5AB24E2-8FCB-436F-8FC8-76991677EE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/>
              <a:t>Gambaran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 Quantitative Model</a:t>
            </a:r>
          </a:p>
        </p:txBody>
      </p:sp>
      <p:pic>
        <p:nvPicPr>
          <p:cNvPr id="36867" name="Picture 4" descr="FIG04">
            <a:extLst>
              <a:ext uri="{FF2B5EF4-FFF2-40B4-BE49-F238E27FC236}">
                <a16:creationId xmlns:a16="http://schemas.microsoft.com/office/drawing/2014/main" id="{C6411BE0-EE28-4B9B-B505-EFEB9579654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28800" y="2085975"/>
            <a:ext cx="8682038" cy="3657600"/>
          </a:xfr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3644749-0C3B-48D1-8EE2-A252098D5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Quantitative Model</a:t>
            </a:r>
          </a:p>
        </p:txBody>
      </p:sp>
      <p:sp>
        <p:nvSpPr>
          <p:cNvPr id="37891" name="Text Box 7">
            <a:extLst>
              <a:ext uri="{FF2B5EF4-FFF2-40B4-BE49-F238E27FC236}">
                <a16:creationId xmlns:a16="http://schemas.microsoft.com/office/drawing/2014/main" id="{410EB8E0-8C25-4B5E-B82F-46A802A80E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7450" y="1694974"/>
            <a:ext cx="7124700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 sz="1600" b="1" dirty="0" err="1">
                <a:latin typeface="Calibri" panose="020F0502020204030204" pitchFamily="34" charset="0"/>
              </a:rPr>
              <a:t>Variabel</a:t>
            </a:r>
            <a:r>
              <a:rPr lang="en-US" altLang="en-US" sz="1600" b="1" dirty="0">
                <a:latin typeface="Calibri" panose="020F0502020204030204" pitchFamily="34" charset="0"/>
              </a:rPr>
              <a:t> Hasil (Result Variables)</a:t>
            </a:r>
          </a:p>
          <a:p>
            <a:r>
              <a:rPr lang="en-US" altLang="en-US" sz="1600" dirty="0" err="1">
                <a:latin typeface="Calibri" panose="020F0502020204030204" pitchFamily="34" charset="0"/>
              </a:rPr>
              <a:t>Variabel</a:t>
            </a:r>
            <a:r>
              <a:rPr lang="en-US" altLang="en-US" sz="1600" dirty="0">
                <a:latin typeface="Calibri" panose="020F0502020204030204" pitchFamily="34" charset="0"/>
              </a:rPr>
              <a:t> </a:t>
            </a:r>
            <a:r>
              <a:rPr lang="en-US" altLang="en-US" sz="1600" dirty="0" err="1">
                <a:latin typeface="Calibri" panose="020F0502020204030204" pitchFamily="34" charset="0"/>
              </a:rPr>
              <a:t>ini</a:t>
            </a:r>
            <a:r>
              <a:rPr lang="en-US" altLang="en-US" sz="1600" dirty="0">
                <a:latin typeface="Calibri" panose="020F0502020204030204" pitchFamily="34" charset="0"/>
              </a:rPr>
              <a:t> </a:t>
            </a:r>
            <a:r>
              <a:rPr lang="en-US" altLang="en-US" sz="1600" dirty="0" err="1">
                <a:latin typeface="Calibri" panose="020F0502020204030204" pitchFamily="34" charset="0"/>
              </a:rPr>
              <a:t>merefleksikan</a:t>
            </a:r>
            <a:r>
              <a:rPr lang="en-US" altLang="en-US" sz="1600" dirty="0">
                <a:latin typeface="Calibri" panose="020F0502020204030204" pitchFamily="34" charset="0"/>
              </a:rPr>
              <a:t> </a:t>
            </a:r>
            <a:r>
              <a:rPr lang="en-US" altLang="en-US" sz="1600" dirty="0" err="1">
                <a:latin typeface="Calibri" panose="020F0502020204030204" pitchFamily="34" charset="0"/>
              </a:rPr>
              <a:t>efektivitas</a:t>
            </a:r>
            <a:r>
              <a:rPr lang="en-US" altLang="en-US" sz="1600" dirty="0">
                <a:latin typeface="Calibri" panose="020F0502020204030204" pitchFamily="34" charset="0"/>
              </a:rPr>
              <a:t> </a:t>
            </a:r>
            <a:r>
              <a:rPr lang="en-US" altLang="en-US" sz="1600" dirty="0" err="1">
                <a:latin typeface="Calibri" panose="020F0502020204030204" pitchFamily="34" charset="0"/>
              </a:rPr>
              <a:t>dari</a:t>
            </a:r>
            <a:r>
              <a:rPr lang="en-US" altLang="en-US" sz="1600" dirty="0">
                <a:latin typeface="Calibri" panose="020F0502020204030204" pitchFamily="34" charset="0"/>
              </a:rPr>
              <a:t> </a:t>
            </a:r>
            <a:r>
              <a:rPr lang="en-US" altLang="en-US" sz="1600" dirty="0" err="1">
                <a:latin typeface="Calibri" panose="020F0502020204030204" pitchFamily="34" charset="0"/>
              </a:rPr>
              <a:t>sistem</a:t>
            </a:r>
            <a:r>
              <a:rPr lang="en-US" altLang="en-US" sz="1600" dirty="0">
                <a:latin typeface="Calibri" panose="020F0502020204030204" pitchFamily="34" charset="0"/>
              </a:rPr>
              <a:t>. </a:t>
            </a:r>
            <a:r>
              <a:rPr lang="en-US" altLang="en-US" sz="1600" dirty="0" err="1">
                <a:latin typeface="Calibri" panose="020F0502020204030204" pitchFamily="34" charset="0"/>
              </a:rPr>
              <a:t>Variabel</a:t>
            </a:r>
            <a:r>
              <a:rPr lang="en-US" altLang="en-US" sz="1600" dirty="0">
                <a:latin typeface="Calibri" panose="020F0502020204030204" pitchFamily="34" charset="0"/>
              </a:rPr>
              <a:t> </a:t>
            </a:r>
            <a:r>
              <a:rPr lang="en-US" altLang="en-US" sz="1600" dirty="0" err="1">
                <a:latin typeface="Calibri" panose="020F0502020204030204" pitchFamily="34" charset="0"/>
              </a:rPr>
              <a:t>hasil</a:t>
            </a:r>
            <a:r>
              <a:rPr lang="en-US" altLang="en-US" sz="1600" dirty="0">
                <a:latin typeface="Calibri" panose="020F0502020204030204" pitchFamily="34" charset="0"/>
              </a:rPr>
              <a:t> </a:t>
            </a:r>
            <a:r>
              <a:rPr lang="en-US" altLang="en-US" sz="1600" dirty="0" err="1">
                <a:latin typeface="Calibri" panose="020F0502020204030204" pitchFamily="34" charset="0"/>
              </a:rPr>
              <a:t>tergantung</a:t>
            </a:r>
            <a:r>
              <a:rPr lang="en-US" altLang="en-US" sz="1600" dirty="0">
                <a:latin typeface="Calibri" panose="020F0502020204030204" pitchFamily="34" charset="0"/>
              </a:rPr>
              <a:t> pada </a:t>
            </a:r>
            <a:r>
              <a:rPr lang="en-US" altLang="en-US" sz="1600" dirty="0" err="1">
                <a:latin typeface="Calibri" panose="020F0502020204030204" pitchFamily="34" charset="0"/>
              </a:rPr>
              <a:t>variabel</a:t>
            </a:r>
            <a:r>
              <a:rPr lang="en-US" altLang="en-US" sz="1600" dirty="0">
                <a:latin typeface="Calibri" panose="020F0502020204030204" pitchFamily="34" charset="0"/>
              </a:rPr>
              <a:t> </a:t>
            </a:r>
            <a:r>
              <a:rPr lang="en-US" altLang="en-US" sz="1600" dirty="0" err="1">
                <a:latin typeface="Calibri" panose="020F0502020204030204" pitchFamily="34" charset="0"/>
              </a:rPr>
              <a:t>keputusan</a:t>
            </a:r>
            <a:r>
              <a:rPr lang="en-US" altLang="en-US" sz="1600" dirty="0">
                <a:latin typeface="Calibri" panose="020F0502020204030204" pitchFamily="34" charset="0"/>
              </a:rPr>
              <a:t> dan </a:t>
            </a:r>
            <a:r>
              <a:rPr lang="en-US" altLang="en-US" sz="1600" dirty="0" err="1">
                <a:latin typeface="Calibri" panose="020F0502020204030204" pitchFamily="34" charset="0"/>
              </a:rPr>
              <a:t>variabel</a:t>
            </a:r>
            <a:r>
              <a:rPr lang="en-US" altLang="en-US" sz="1600" dirty="0">
                <a:latin typeface="Calibri" panose="020F0502020204030204" pitchFamily="34" charset="0"/>
              </a:rPr>
              <a:t> </a:t>
            </a:r>
            <a:r>
              <a:rPr lang="en-US" altLang="en-US" sz="1600" dirty="0" err="1">
                <a:latin typeface="Calibri" panose="020F0502020204030204" pitchFamily="34" charset="0"/>
              </a:rPr>
              <a:t>tak</a:t>
            </a:r>
            <a:r>
              <a:rPr lang="en-US" altLang="en-US" sz="1600" dirty="0">
                <a:latin typeface="Calibri" panose="020F0502020204030204" pitchFamily="34" charset="0"/>
              </a:rPr>
              <a:t> </a:t>
            </a:r>
            <a:r>
              <a:rPr lang="en-US" altLang="en-US" sz="1600" dirty="0" err="1">
                <a:latin typeface="Calibri" panose="020F0502020204030204" pitchFamily="34" charset="0"/>
              </a:rPr>
              <a:t>terkontrol</a:t>
            </a:r>
            <a:r>
              <a:rPr lang="en-US" altLang="en-US" sz="1600" dirty="0">
                <a:latin typeface="Calibri" panose="020F0502020204030204" pitchFamily="34" charset="0"/>
              </a:rPr>
              <a:t>.</a:t>
            </a:r>
          </a:p>
          <a:p>
            <a:endParaRPr lang="en-US" altLang="en-US" sz="1600" dirty="0">
              <a:latin typeface="Calibri" panose="020F0502020204030204" pitchFamily="34" charset="0"/>
            </a:endParaRPr>
          </a:p>
          <a:p>
            <a:r>
              <a:rPr lang="en-US" altLang="en-US" sz="1600" b="1" dirty="0" err="1">
                <a:latin typeface="Calibri" panose="020F0502020204030204" pitchFamily="34" charset="0"/>
              </a:rPr>
              <a:t>Variabel</a:t>
            </a:r>
            <a:r>
              <a:rPr lang="en-US" altLang="en-US" sz="1600" b="1" dirty="0">
                <a:latin typeface="Calibri" panose="020F0502020204030204" pitchFamily="34" charset="0"/>
              </a:rPr>
              <a:t> Keputusan (Decision Variables)</a:t>
            </a:r>
          </a:p>
          <a:p>
            <a:r>
              <a:rPr lang="en-US" altLang="en-US" sz="1600" dirty="0" err="1">
                <a:latin typeface="Calibri" panose="020F0502020204030204" pitchFamily="34" charset="0"/>
              </a:rPr>
              <a:t>Menggambarkan</a:t>
            </a:r>
            <a:r>
              <a:rPr lang="en-US" altLang="en-US" sz="1600" dirty="0">
                <a:latin typeface="Calibri" panose="020F0502020204030204" pitchFamily="34" charset="0"/>
              </a:rPr>
              <a:t> </a:t>
            </a:r>
            <a:r>
              <a:rPr lang="en-US" altLang="en-US" sz="1600" dirty="0" err="1">
                <a:latin typeface="Calibri" panose="020F0502020204030204" pitchFamily="34" charset="0"/>
              </a:rPr>
              <a:t>alternatif</a:t>
            </a:r>
            <a:r>
              <a:rPr lang="en-US" altLang="en-US" sz="1600" dirty="0">
                <a:latin typeface="Calibri" panose="020F0502020204030204" pitchFamily="34" charset="0"/>
              </a:rPr>
              <a:t> </a:t>
            </a:r>
            <a:r>
              <a:rPr lang="en-US" altLang="en-US" sz="1600" dirty="0" err="1">
                <a:latin typeface="Calibri" panose="020F0502020204030204" pitchFamily="34" charset="0"/>
              </a:rPr>
              <a:t>tindakan</a:t>
            </a:r>
            <a:r>
              <a:rPr lang="en-US" altLang="en-US" sz="1600" dirty="0">
                <a:latin typeface="Calibri" panose="020F0502020204030204" pitchFamily="34" charset="0"/>
              </a:rPr>
              <a:t>/</a:t>
            </a:r>
            <a:r>
              <a:rPr lang="en-US" altLang="en-US" sz="1600" dirty="0" err="1">
                <a:latin typeface="Calibri" panose="020F0502020204030204" pitchFamily="34" charset="0"/>
              </a:rPr>
              <a:t>aksi</a:t>
            </a:r>
            <a:r>
              <a:rPr lang="en-US" altLang="en-US" sz="1600" dirty="0">
                <a:latin typeface="Calibri" panose="020F0502020204030204" pitchFamily="34" charset="0"/>
              </a:rPr>
              <a:t>. Harga </a:t>
            </a:r>
            <a:r>
              <a:rPr lang="en-US" altLang="en-US" sz="1600" dirty="0" err="1">
                <a:latin typeface="Calibri" panose="020F0502020204030204" pitchFamily="34" charset="0"/>
              </a:rPr>
              <a:t>dari</a:t>
            </a:r>
            <a:r>
              <a:rPr lang="en-US" altLang="en-US" sz="1600" dirty="0">
                <a:latin typeface="Calibri" panose="020F0502020204030204" pitchFamily="34" charset="0"/>
              </a:rPr>
              <a:t> </a:t>
            </a:r>
            <a:r>
              <a:rPr lang="en-US" altLang="en-US" sz="1600" dirty="0" err="1">
                <a:latin typeface="Calibri" panose="020F0502020204030204" pitchFamily="34" charset="0"/>
              </a:rPr>
              <a:t>variabel</a:t>
            </a:r>
            <a:r>
              <a:rPr lang="en-US" altLang="en-US" sz="1600" dirty="0">
                <a:latin typeface="Calibri" panose="020F0502020204030204" pitchFamily="34" charset="0"/>
              </a:rPr>
              <a:t> </a:t>
            </a:r>
            <a:r>
              <a:rPr lang="en-US" altLang="en-US" sz="1600" dirty="0" err="1">
                <a:latin typeface="Calibri" panose="020F0502020204030204" pitchFamily="34" charset="0"/>
              </a:rPr>
              <a:t>ini</a:t>
            </a:r>
            <a:r>
              <a:rPr lang="en-US" altLang="en-US" sz="1600" dirty="0">
                <a:latin typeface="Calibri" panose="020F0502020204030204" pitchFamily="34" charset="0"/>
              </a:rPr>
              <a:t> </a:t>
            </a:r>
            <a:r>
              <a:rPr lang="en-US" altLang="en-US" sz="1600" dirty="0" err="1">
                <a:latin typeface="Calibri" panose="020F0502020204030204" pitchFamily="34" charset="0"/>
              </a:rPr>
              <a:t>ditentukan</a:t>
            </a:r>
            <a:r>
              <a:rPr lang="en-US" altLang="en-US" sz="1600" dirty="0">
                <a:latin typeface="Calibri" panose="020F0502020204030204" pitchFamily="34" charset="0"/>
              </a:rPr>
              <a:t> oleh </a:t>
            </a:r>
            <a:r>
              <a:rPr lang="en-US" altLang="en-US" sz="1600" dirty="0" err="1">
                <a:latin typeface="Calibri" panose="020F0502020204030204" pitchFamily="34" charset="0"/>
              </a:rPr>
              <a:t>pengambil</a:t>
            </a:r>
            <a:r>
              <a:rPr lang="en-US" altLang="en-US" sz="1600" dirty="0">
                <a:latin typeface="Calibri" panose="020F0502020204030204" pitchFamily="34" charset="0"/>
              </a:rPr>
              <a:t> </a:t>
            </a:r>
            <a:r>
              <a:rPr lang="en-US" altLang="en-US" sz="1600" dirty="0" err="1">
                <a:latin typeface="Calibri" panose="020F0502020204030204" pitchFamily="34" charset="0"/>
              </a:rPr>
              <a:t>keputusan</a:t>
            </a:r>
            <a:r>
              <a:rPr lang="en-US" altLang="en-US" sz="1600" dirty="0">
                <a:latin typeface="Calibri" panose="020F0502020204030204" pitchFamily="34" charset="0"/>
              </a:rPr>
              <a:t>.</a:t>
            </a:r>
          </a:p>
          <a:p>
            <a:endParaRPr lang="en-US" altLang="en-US" sz="1600" dirty="0">
              <a:latin typeface="Calibri" panose="020F0502020204030204" pitchFamily="34" charset="0"/>
            </a:endParaRPr>
          </a:p>
          <a:p>
            <a:r>
              <a:rPr lang="en-US" altLang="en-US" sz="1600" b="1" dirty="0" err="1">
                <a:latin typeface="Calibri" panose="020F0502020204030204" pitchFamily="34" charset="0"/>
              </a:rPr>
              <a:t>Variabel</a:t>
            </a:r>
            <a:r>
              <a:rPr lang="en-US" altLang="en-US" sz="1600" b="1" dirty="0">
                <a:latin typeface="Calibri" panose="020F0502020204030204" pitchFamily="34" charset="0"/>
              </a:rPr>
              <a:t> </a:t>
            </a:r>
            <a:r>
              <a:rPr lang="en-US" altLang="en-US" sz="1600" b="1" dirty="0" err="1">
                <a:latin typeface="Calibri" panose="020F0502020204030204" pitchFamily="34" charset="0"/>
              </a:rPr>
              <a:t>tak</a:t>
            </a:r>
            <a:r>
              <a:rPr lang="en-US" altLang="en-US" sz="1600" b="1" dirty="0">
                <a:latin typeface="Calibri" panose="020F0502020204030204" pitchFamily="34" charset="0"/>
              </a:rPr>
              <a:t> </a:t>
            </a:r>
            <a:r>
              <a:rPr lang="en-US" altLang="en-US" sz="1600" b="1" dirty="0" err="1">
                <a:latin typeface="Calibri" panose="020F0502020204030204" pitchFamily="34" charset="0"/>
              </a:rPr>
              <a:t>terkontrol</a:t>
            </a:r>
            <a:r>
              <a:rPr lang="en-US" altLang="en-US" sz="1600" b="1" dirty="0">
                <a:latin typeface="Calibri" panose="020F0502020204030204" pitchFamily="34" charset="0"/>
              </a:rPr>
              <a:t> (Uncontrollable Variables or Parameters)</a:t>
            </a:r>
          </a:p>
          <a:p>
            <a:r>
              <a:rPr lang="en-US" altLang="en-US" sz="1600" dirty="0" err="1">
                <a:latin typeface="Calibri" panose="020F0502020204030204" pitchFamily="34" charset="0"/>
              </a:rPr>
              <a:t>Faktor</a:t>
            </a:r>
            <a:r>
              <a:rPr lang="en-US" altLang="en-US" sz="1600" dirty="0">
                <a:latin typeface="Calibri" panose="020F0502020204030204" pitchFamily="34" charset="0"/>
              </a:rPr>
              <a:t> yang </a:t>
            </a:r>
            <a:r>
              <a:rPr lang="en-US" altLang="en-US" sz="1600" dirty="0" err="1">
                <a:latin typeface="Calibri" panose="020F0502020204030204" pitchFamily="34" charset="0"/>
              </a:rPr>
              <a:t>mempengaruhi</a:t>
            </a:r>
            <a:r>
              <a:rPr lang="en-US" altLang="en-US" sz="1600" dirty="0">
                <a:latin typeface="Calibri" panose="020F0502020204030204" pitchFamily="34" charset="0"/>
              </a:rPr>
              <a:t> </a:t>
            </a:r>
            <a:r>
              <a:rPr lang="en-US" altLang="en-US" sz="1600" dirty="0" err="1">
                <a:latin typeface="Calibri" panose="020F0502020204030204" pitchFamily="34" charset="0"/>
              </a:rPr>
              <a:t>variabel</a:t>
            </a:r>
            <a:r>
              <a:rPr lang="en-US" altLang="en-US" sz="1600" dirty="0">
                <a:latin typeface="Calibri" panose="020F0502020204030204" pitchFamily="34" charset="0"/>
              </a:rPr>
              <a:t> </a:t>
            </a:r>
            <a:r>
              <a:rPr lang="en-US" altLang="en-US" sz="1600" dirty="0" err="1">
                <a:latin typeface="Calibri" panose="020F0502020204030204" pitchFamily="34" charset="0"/>
              </a:rPr>
              <a:t>hasil</a:t>
            </a:r>
            <a:r>
              <a:rPr lang="en-US" altLang="en-US" sz="1600" dirty="0">
                <a:latin typeface="Calibri" panose="020F0502020204030204" pitchFamily="34" charset="0"/>
              </a:rPr>
              <a:t> </a:t>
            </a:r>
            <a:r>
              <a:rPr lang="en-US" altLang="en-US" sz="1600" dirty="0" err="1">
                <a:latin typeface="Calibri" panose="020F0502020204030204" pitchFamily="34" charset="0"/>
              </a:rPr>
              <a:t>tapi</a:t>
            </a:r>
            <a:r>
              <a:rPr lang="en-US" altLang="en-US" sz="1600" dirty="0">
                <a:latin typeface="Calibri" panose="020F0502020204030204" pitchFamily="34" charset="0"/>
              </a:rPr>
              <a:t> </a:t>
            </a:r>
            <a:r>
              <a:rPr lang="en-US" altLang="en-US" sz="1600" dirty="0" err="1">
                <a:latin typeface="Calibri" panose="020F0502020204030204" pitchFamily="34" charset="0"/>
              </a:rPr>
              <a:t>tidak</a:t>
            </a:r>
            <a:r>
              <a:rPr lang="en-US" altLang="en-US" sz="1600" dirty="0">
                <a:latin typeface="Calibri" panose="020F0502020204030204" pitchFamily="34" charset="0"/>
              </a:rPr>
              <a:t> </a:t>
            </a:r>
            <a:r>
              <a:rPr lang="en-US" altLang="en-US" sz="1600" dirty="0" err="1">
                <a:latin typeface="Calibri" panose="020F0502020204030204" pitchFamily="34" charset="0"/>
              </a:rPr>
              <a:t>dalam</a:t>
            </a:r>
            <a:r>
              <a:rPr lang="en-US" altLang="en-US" sz="1600" dirty="0">
                <a:latin typeface="Calibri" panose="020F0502020204030204" pitchFamily="34" charset="0"/>
              </a:rPr>
              <a:t> </a:t>
            </a:r>
            <a:r>
              <a:rPr lang="en-US" altLang="en-US" sz="1600" dirty="0" err="1">
                <a:latin typeface="Calibri" panose="020F0502020204030204" pitchFamily="34" charset="0"/>
              </a:rPr>
              <a:t>kendali</a:t>
            </a:r>
            <a:r>
              <a:rPr lang="en-US" altLang="en-US" sz="1600" dirty="0">
                <a:latin typeface="Calibri" panose="020F0502020204030204" pitchFamily="34" charset="0"/>
              </a:rPr>
              <a:t> </a:t>
            </a:r>
            <a:r>
              <a:rPr lang="en-US" altLang="en-US" sz="1600" dirty="0" err="1">
                <a:latin typeface="Calibri" panose="020F0502020204030204" pitchFamily="34" charset="0"/>
              </a:rPr>
              <a:t>pengambil</a:t>
            </a:r>
            <a:r>
              <a:rPr lang="en-US" altLang="en-US" sz="1600" dirty="0">
                <a:latin typeface="Calibri" panose="020F0502020204030204" pitchFamily="34" charset="0"/>
              </a:rPr>
              <a:t> </a:t>
            </a:r>
            <a:r>
              <a:rPr lang="en-US" altLang="en-US" sz="1600" dirty="0" err="1">
                <a:latin typeface="Calibri" panose="020F0502020204030204" pitchFamily="34" charset="0"/>
              </a:rPr>
              <a:t>keputusan</a:t>
            </a:r>
            <a:r>
              <a:rPr lang="en-US" altLang="en-US" sz="1600" dirty="0">
                <a:latin typeface="Calibri" panose="020F0502020204030204" pitchFamily="34" charset="0"/>
              </a:rPr>
              <a:t>. </a:t>
            </a:r>
            <a:r>
              <a:rPr lang="en-US" altLang="en-US" sz="1600" dirty="0" err="1">
                <a:latin typeface="Calibri" panose="020F0502020204030204" pitchFamily="34" charset="0"/>
              </a:rPr>
              <a:t>Faktor</a:t>
            </a:r>
            <a:r>
              <a:rPr lang="en-US" altLang="en-US" sz="1600" dirty="0">
                <a:latin typeface="Calibri" panose="020F0502020204030204" pitchFamily="34" charset="0"/>
              </a:rPr>
              <a:t> </a:t>
            </a:r>
            <a:r>
              <a:rPr lang="en-US" altLang="en-US" sz="1600" dirty="0" err="1">
                <a:latin typeface="Calibri" panose="020F0502020204030204" pitchFamily="34" charset="0"/>
              </a:rPr>
              <a:t>ini</a:t>
            </a:r>
            <a:r>
              <a:rPr lang="en-US" altLang="en-US" sz="1600" dirty="0">
                <a:latin typeface="Calibri" panose="020F0502020204030204" pitchFamily="34" charset="0"/>
              </a:rPr>
              <a:t> </a:t>
            </a:r>
            <a:r>
              <a:rPr lang="en-US" altLang="en-US" sz="1600" dirty="0" err="1">
                <a:latin typeface="Calibri" panose="020F0502020204030204" pitchFamily="34" charset="0"/>
              </a:rPr>
              <a:t>bisa</a:t>
            </a:r>
            <a:r>
              <a:rPr lang="en-US" altLang="en-US" sz="1600" dirty="0">
                <a:latin typeface="Calibri" panose="020F0502020204030204" pitchFamily="34" charset="0"/>
              </a:rPr>
              <a:t> </a:t>
            </a:r>
            <a:r>
              <a:rPr lang="en-US" altLang="en-US" sz="1600" dirty="0" err="1">
                <a:latin typeface="Calibri" panose="020F0502020204030204" pitchFamily="34" charset="0"/>
              </a:rPr>
              <a:t>tetap</a:t>
            </a:r>
            <a:r>
              <a:rPr lang="en-US" altLang="en-US" sz="1600" dirty="0">
                <a:latin typeface="Calibri" panose="020F0502020204030204" pitchFamily="34" charset="0"/>
              </a:rPr>
              <a:t> -&gt; parameter, juga </a:t>
            </a:r>
            <a:r>
              <a:rPr lang="en-US" altLang="en-US" sz="1600" dirty="0" err="1">
                <a:latin typeface="Calibri" panose="020F0502020204030204" pitchFamily="34" charset="0"/>
              </a:rPr>
              <a:t>bisa</a:t>
            </a:r>
            <a:r>
              <a:rPr lang="en-US" altLang="en-US" sz="1600" dirty="0">
                <a:latin typeface="Calibri" panose="020F0502020204030204" pitchFamily="34" charset="0"/>
              </a:rPr>
              <a:t> </a:t>
            </a:r>
            <a:r>
              <a:rPr lang="en-US" altLang="en-US" sz="1600" dirty="0" err="1">
                <a:latin typeface="Calibri" panose="020F0502020204030204" pitchFamily="34" charset="0"/>
              </a:rPr>
              <a:t>bervariasi</a:t>
            </a:r>
            <a:r>
              <a:rPr lang="en-US" altLang="en-US" sz="1600" dirty="0">
                <a:latin typeface="Calibri" panose="020F0502020204030204" pitchFamily="34" charset="0"/>
              </a:rPr>
              <a:t> -&gt; </a:t>
            </a:r>
            <a:r>
              <a:rPr lang="en-US" altLang="en-US" sz="1600" dirty="0" err="1">
                <a:latin typeface="Calibri" panose="020F0502020204030204" pitchFamily="34" charset="0"/>
              </a:rPr>
              <a:t>variabel</a:t>
            </a:r>
            <a:r>
              <a:rPr lang="en-US" altLang="en-US" sz="1600" dirty="0">
                <a:latin typeface="Calibri" panose="020F0502020204030204" pitchFamily="34" charset="0"/>
              </a:rPr>
              <a:t>.</a:t>
            </a:r>
          </a:p>
          <a:p>
            <a:endParaRPr lang="en-US" altLang="en-US" sz="1600" dirty="0">
              <a:latin typeface="Calibri" panose="020F0502020204030204" pitchFamily="34" charset="0"/>
            </a:endParaRPr>
          </a:p>
          <a:p>
            <a:r>
              <a:rPr lang="en-US" altLang="en-US" sz="1600" b="1" dirty="0" err="1">
                <a:latin typeface="Calibri" panose="020F0502020204030204" pitchFamily="34" charset="0"/>
              </a:rPr>
              <a:t>Variabel</a:t>
            </a:r>
            <a:r>
              <a:rPr lang="en-US" altLang="en-US" sz="1600" b="1" dirty="0">
                <a:latin typeface="Calibri" panose="020F0502020204030204" pitchFamily="34" charset="0"/>
              </a:rPr>
              <a:t> Antara (Intermediate Variables)</a:t>
            </a:r>
          </a:p>
          <a:p>
            <a:r>
              <a:rPr lang="en-US" altLang="en-US" sz="1600" dirty="0" err="1">
                <a:latin typeface="Calibri" panose="020F0502020204030204" pitchFamily="34" charset="0"/>
              </a:rPr>
              <a:t>Variabel</a:t>
            </a:r>
            <a:r>
              <a:rPr lang="en-US" altLang="en-US" sz="1600" dirty="0">
                <a:latin typeface="Calibri" panose="020F0502020204030204" pitchFamily="34" charset="0"/>
              </a:rPr>
              <a:t> yang </a:t>
            </a:r>
            <a:r>
              <a:rPr lang="en-US" altLang="en-US" sz="1600" dirty="0" err="1">
                <a:latin typeface="Calibri" panose="020F0502020204030204" pitchFamily="34" charset="0"/>
              </a:rPr>
              <a:t>menghubungkan</a:t>
            </a:r>
            <a:r>
              <a:rPr lang="en-US" altLang="en-US" sz="1600" dirty="0">
                <a:latin typeface="Calibri" panose="020F0502020204030204" pitchFamily="34" charset="0"/>
              </a:rPr>
              <a:t> </a:t>
            </a:r>
            <a:r>
              <a:rPr lang="en-US" altLang="en-US" sz="1600" dirty="0" err="1">
                <a:latin typeface="Calibri" panose="020F0502020204030204" pitchFamily="34" charset="0"/>
              </a:rPr>
              <a:t>variabel</a:t>
            </a:r>
            <a:r>
              <a:rPr lang="en-US" altLang="en-US" sz="1600" dirty="0">
                <a:latin typeface="Calibri" panose="020F0502020204030204" pitchFamily="34" charset="0"/>
              </a:rPr>
              <a:t> </a:t>
            </a:r>
            <a:r>
              <a:rPr lang="en-US" altLang="en-US" sz="1600" dirty="0" err="1">
                <a:latin typeface="Calibri" panose="020F0502020204030204" pitchFamily="34" charset="0"/>
              </a:rPr>
              <a:t>keputusan</a:t>
            </a:r>
            <a:r>
              <a:rPr lang="en-US" altLang="en-US" sz="1600" dirty="0">
                <a:latin typeface="Calibri" panose="020F0502020204030204" pitchFamily="34" charset="0"/>
              </a:rPr>
              <a:t> </a:t>
            </a:r>
            <a:r>
              <a:rPr lang="en-US" altLang="en-US" sz="1600" dirty="0" err="1">
                <a:latin typeface="Calibri" panose="020F0502020204030204" pitchFamily="34" charset="0"/>
              </a:rPr>
              <a:t>dengan</a:t>
            </a:r>
            <a:r>
              <a:rPr lang="en-US" altLang="en-US" sz="1600" dirty="0">
                <a:latin typeface="Calibri" panose="020F0502020204030204" pitchFamily="34" charset="0"/>
              </a:rPr>
              <a:t> </a:t>
            </a:r>
            <a:r>
              <a:rPr lang="en-US" altLang="en-US" sz="1600" dirty="0" err="1">
                <a:latin typeface="Calibri" panose="020F0502020204030204" pitchFamily="34" charset="0"/>
              </a:rPr>
              <a:t>variabel</a:t>
            </a:r>
            <a:r>
              <a:rPr lang="en-US" altLang="en-US" sz="1600" dirty="0">
                <a:latin typeface="Calibri" panose="020F0502020204030204" pitchFamily="34" charset="0"/>
              </a:rPr>
              <a:t> </a:t>
            </a:r>
            <a:r>
              <a:rPr lang="en-US" altLang="en-US" sz="1600" dirty="0" err="1">
                <a:latin typeface="Calibri" panose="020F0502020204030204" pitchFamily="34" charset="0"/>
              </a:rPr>
              <a:t>hasil</a:t>
            </a:r>
            <a:r>
              <a:rPr lang="en-US" altLang="en-US" sz="1600" dirty="0">
                <a:latin typeface="Calibri" panose="020F0502020204030204" pitchFamily="34" charset="0"/>
              </a:rPr>
              <a:t>.</a:t>
            </a:r>
          </a:p>
          <a:p>
            <a:r>
              <a:rPr lang="en-US" altLang="en-US" sz="1600" dirty="0" err="1">
                <a:latin typeface="Calibri" panose="020F0502020204030204" pitchFamily="34" charset="0"/>
              </a:rPr>
              <a:t>Sebagai</a:t>
            </a:r>
            <a:r>
              <a:rPr lang="en-US" altLang="en-US" sz="1600" dirty="0">
                <a:latin typeface="Calibri" panose="020F0502020204030204" pitchFamily="34" charset="0"/>
              </a:rPr>
              <a:t> </a:t>
            </a:r>
            <a:r>
              <a:rPr lang="en-US" altLang="en-US" sz="1600" dirty="0" err="1">
                <a:latin typeface="Calibri" panose="020F0502020204030204" pitchFamily="34" charset="0"/>
              </a:rPr>
              <a:t>contoh</a:t>
            </a:r>
            <a:r>
              <a:rPr lang="en-US" altLang="en-US" sz="1600" dirty="0">
                <a:latin typeface="Calibri" panose="020F0502020204030204" pitchFamily="34" charset="0"/>
              </a:rPr>
              <a:t>:</a:t>
            </a:r>
          </a:p>
          <a:p>
            <a:r>
              <a:rPr lang="en-US" altLang="en-US" sz="1600" dirty="0" err="1">
                <a:latin typeface="Calibri" panose="020F0502020204030204" pitchFamily="34" charset="0"/>
              </a:rPr>
              <a:t>Gaji</a:t>
            </a:r>
            <a:r>
              <a:rPr lang="en-US" altLang="en-US" sz="1600" dirty="0">
                <a:latin typeface="Calibri" panose="020F0502020204030204" pitchFamily="34" charset="0"/>
              </a:rPr>
              <a:t> </a:t>
            </a:r>
            <a:r>
              <a:rPr lang="en-US" altLang="en-US" sz="1600" dirty="0" err="1">
                <a:latin typeface="Calibri" panose="020F0502020204030204" pitchFamily="34" charset="0"/>
              </a:rPr>
              <a:t>atau</a:t>
            </a:r>
            <a:r>
              <a:rPr lang="en-US" altLang="en-US" sz="1600" dirty="0">
                <a:latin typeface="Calibri" panose="020F0502020204030204" pitchFamily="34" charset="0"/>
              </a:rPr>
              <a:t> </a:t>
            </a:r>
            <a:r>
              <a:rPr lang="en-US" altLang="en-US" sz="1600" dirty="0" err="1">
                <a:latin typeface="Calibri" panose="020F0502020204030204" pitchFamily="34" charset="0"/>
              </a:rPr>
              <a:t>penghasilan</a:t>
            </a:r>
            <a:r>
              <a:rPr lang="en-US" altLang="en-US" sz="1600" dirty="0">
                <a:latin typeface="Calibri" panose="020F0502020204030204" pitchFamily="34" charset="0"/>
              </a:rPr>
              <a:t> (</a:t>
            </a:r>
            <a:r>
              <a:rPr lang="en-US" altLang="en-US" sz="1600" dirty="0" err="1">
                <a:latin typeface="Calibri" panose="020F0502020204030204" pitchFamily="34" charset="0"/>
              </a:rPr>
              <a:t>variabel</a:t>
            </a:r>
            <a:r>
              <a:rPr lang="en-US" altLang="en-US" sz="1600" dirty="0">
                <a:latin typeface="Calibri" panose="020F0502020204030204" pitchFamily="34" charset="0"/>
              </a:rPr>
              <a:t> </a:t>
            </a:r>
            <a:r>
              <a:rPr lang="en-US" altLang="en-US" sz="1600" dirty="0" err="1">
                <a:latin typeface="Calibri" panose="020F0502020204030204" pitchFamily="34" charset="0"/>
              </a:rPr>
              <a:t>keputusan</a:t>
            </a:r>
            <a:r>
              <a:rPr lang="en-US" altLang="en-US" sz="1600" dirty="0">
                <a:latin typeface="Calibri" panose="020F0502020204030204" pitchFamily="34" charset="0"/>
              </a:rPr>
              <a:t>), </a:t>
            </a:r>
            <a:r>
              <a:rPr lang="en-US" altLang="en-US" sz="1600" dirty="0" err="1">
                <a:latin typeface="Calibri" panose="020F0502020204030204" pitchFamily="34" charset="0"/>
              </a:rPr>
              <a:t>kepuasan</a:t>
            </a:r>
            <a:r>
              <a:rPr lang="en-US" altLang="en-US" sz="1600" dirty="0">
                <a:latin typeface="Calibri" panose="020F0502020204030204" pitchFamily="34" charset="0"/>
              </a:rPr>
              <a:t> </a:t>
            </a:r>
            <a:r>
              <a:rPr lang="en-US" altLang="en-US" sz="1600" dirty="0" err="1">
                <a:latin typeface="Calibri" panose="020F0502020204030204" pitchFamily="34" charset="0"/>
              </a:rPr>
              <a:t>karyawan</a:t>
            </a:r>
            <a:r>
              <a:rPr lang="en-US" altLang="en-US" sz="1600" dirty="0">
                <a:latin typeface="Calibri" panose="020F0502020204030204" pitchFamily="34" charset="0"/>
              </a:rPr>
              <a:t> (</a:t>
            </a:r>
            <a:r>
              <a:rPr lang="en-US" altLang="en-US" sz="1600" dirty="0" err="1">
                <a:latin typeface="Calibri" panose="020F0502020204030204" pitchFamily="34" charset="0"/>
              </a:rPr>
              <a:t>variabel</a:t>
            </a:r>
            <a:r>
              <a:rPr lang="en-US" altLang="en-US" sz="1600" dirty="0">
                <a:latin typeface="Calibri" panose="020F0502020204030204" pitchFamily="34" charset="0"/>
              </a:rPr>
              <a:t> </a:t>
            </a:r>
            <a:r>
              <a:rPr lang="en-US" altLang="en-US" sz="1600" dirty="0" err="1">
                <a:latin typeface="Calibri" panose="020F0502020204030204" pitchFamily="34" charset="0"/>
              </a:rPr>
              <a:t>antara</a:t>
            </a:r>
            <a:r>
              <a:rPr lang="en-US" altLang="en-US" sz="1600" dirty="0">
                <a:latin typeface="Calibri" panose="020F0502020204030204" pitchFamily="34" charset="0"/>
              </a:rPr>
              <a:t>) dan </a:t>
            </a:r>
            <a:r>
              <a:rPr lang="en-US" altLang="en-US" sz="1600" dirty="0" err="1">
                <a:latin typeface="Calibri" panose="020F0502020204030204" pitchFamily="34" charset="0"/>
              </a:rPr>
              <a:t>tingkat</a:t>
            </a:r>
            <a:r>
              <a:rPr lang="en-US" altLang="en-US" sz="1600" dirty="0">
                <a:latin typeface="Calibri" panose="020F0502020204030204" pitchFamily="34" charset="0"/>
              </a:rPr>
              <a:t> </a:t>
            </a:r>
            <a:r>
              <a:rPr lang="en-US" altLang="en-US" sz="1600" dirty="0" err="1">
                <a:latin typeface="Calibri" panose="020F0502020204030204" pitchFamily="34" charset="0"/>
              </a:rPr>
              <a:t>produktivitas</a:t>
            </a:r>
            <a:r>
              <a:rPr lang="en-US" altLang="en-US" sz="1600" dirty="0">
                <a:latin typeface="Calibri" panose="020F0502020204030204" pitchFamily="34" charset="0"/>
              </a:rPr>
              <a:t> (</a:t>
            </a:r>
            <a:r>
              <a:rPr lang="en-US" altLang="en-US" sz="1600" dirty="0" err="1">
                <a:latin typeface="Calibri" panose="020F0502020204030204" pitchFamily="34" charset="0"/>
              </a:rPr>
              <a:t>Variabel</a:t>
            </a:r>
            <a:r>
              <a:rPr lang="en-US" altLang="en-US" sz="1600" dirty="0">
                <a:latin typeface="Calibri" panose="020F0502020204030204" pitchFamily="34" charset="0"/>
              </a:rPr>
              <a:t> </a:t>
            </a:r>
            <a:r>
              <a:rPr lang="en-US" altLang="en-US" sz="1600" dirty="0" err="1">
                <a:latin typeface="Calibri" panose="020F0502020204030204" pitchFamily="34" charset="0"/>
              </a:rPr>
              <a:t>hasil</a:t>
            </a:r>
            <a:r>
              <a:rPr lang="en-US" altLang="en-US" sz="1600" dirty="0">
                <a:latin typeface="Calibri" panose="020F0502020204030204" pitchFamily="34" charset="0"/>
              </a:rPr>
              <a:t>)</a:t>
            </a:r>
          </a:p>
          <a:p>
            <a:pPr>
              <a:spcBef>
                <a:spcPct val="50000"/>
              </a:spcBef>
            </a:pPr>
            <a:endParaRPr lang="en-US" altLang="en-US" sz="20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5">
            <a:extLst>
              <a:ext uri="{FF2B5EF4-FFF2-40B4-BE49-F238E27FC236}">
                <a16:creationId xmlns:a16="http://schemas.microsoft.com/office/drawing/2014/main" id="{95FFB69F-ECC4-4E8C-8056-370540B73F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Quantitative Model</a:t>
            </a:r>
            <a:endParaRPr lang="en-US" b="1" dirty="0"/>
          </a:p>
        </p:txBody>
      </p:sp>
      <p:graphicFrame>
        <p:nvGraphicFramePr>
          <p:cNvPr id="1026" name="Object 7">
            <a:extLst>
              <a:ext uri="{FF2B5EF4-FFF2-40B4-BE49-F238E27FC236}">
                <a16:creationId xmlns:a16="http://schemas.microsoft.com/office/drawing/2014/main" id="{FBB58FF4-6D51-4CAD-9F0A-F9791B8AA9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00300" y="1614830"/>
          <a:ext cx="7143750" cy="44256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630040" imgH="3691800" progId="Word.Document.8">
                  <p:embed/>
                </p:oleObj>
              </mc:Choice>
              <mc:Fallback>
                <p:oleObj name="Document" r:id="rId2" imgW="5630040" imgH="3691800" progId="Word.Document.8">
                  <p:embed/>
                  <p:pic>
                    <p:nvPicPr>
                      <p:cNvPr id="1026" name="Object 7">
                        <a:extLst>
                          <a:ext uri="{FF2B5EF4-FFF2-40B4-BE49-F238E27FC236}">
                            <a16:creationId xmlns:a16="http://schemas.microsoft.com/office/drawing/2014/main" id="{FBB58FF4-6D51-4CAD-9F0A-F9791B8AA98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0300" y="1614830"/>
                        <a:ext cx="7143750" cy="44256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5">
            <a:extLst>
              <a:ext uri="{FF2B5EF4-FFF2-40B4-BE49-F238E27FC236}">
                <a16:creationId xmlns:a16="http://schemas.microsoft.com/office/drawing/2014/main" id="{BDDCDF21-EE19-4B05-93F5-69B0C43B51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/>
              <a:t>QUIZ</a:t>
            </a:r>
          </a:p>
        </p:txBody>
      </p:sp>
      <p:graphicFrame>
        <p:nvGraphicFramePr>
          <p:cNvPr id="61474" name="Group 34">
            <a:extLst>
              <a:ext uri="{FF2B5EF4-FFF2-40B4-BE49-F238E27FC236}">
                <a16:creationId xmlns:a16="http://schemas.microsoft.com/office/drawing/2014/main" id="{B7576621-9DDA-4F40-A083-48E6D7A781A5}"/>
              </a:ext>
            </a:extLst>
          </p:cNvPr>
          <p:cNvGraphicFramePr>
            <a:graphicFrameLocks noGrp="1"/>
          </p:cNvGraphicFramePr>
          <p:nvPr/>
        </p:nvGraphicFramePr>
        <p:xfrm>
          <a:off x="2019300" y="1981200"/>
          <a:ext cx="8267700" cy="3630930"/>
        </p:xfrm>
        <a:graphic>
          <a:graphicData uri="http://schemas.openxmlformats.org/drawingml/2006/table">
            <a:tbl>
              <a:tblPr/>
              <a:tblGrid>
                <a:gridCol w="2066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6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77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960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953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AREA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Decision Variable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Result Variable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Uncontrollable Variable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53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IT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53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Purchasing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53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Penjualan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E4F8C9B2-949B-4DE2-85CF-3DD4A26A7C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Mathematical Programming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1E529366-53D2-4C56-8A59-65E826E960C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/>
              <a:t>Tools </a:t>
            </a:r>
            <a:r>
              <a:rPr lang="en-US" altLang="en-US" sz="2400" dirty="0" err="1"/>
              <a:t>untuk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menyelesaikan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masalah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manajerial</a:t>
            </a:r>
            <a:endParaRPr lang="en-US" altLang="en-US" sz="2400" dirty="0"/>
          </a:p>
          <a:p>
            <a:pPr eaLnBrk="1" hangingPunct="1"/>
            <a:r>
              <a:rPr lang="en-US" altLang="en-US" sz="2400" dirty="0"/>
              <a:t>Decision-maker </a:t>
            </a:r>
            <a:r>
              <a:rPr lang="en-US" altLang="en-US" sz="2400" dirty="0" err="1"/>
              <a:t>harus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mengalokasikan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sumber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daya</a:t>
            </a:r>
            <a:r>
              <a:rPr lang="en-US" altLang="en-US" sz="2400" dirty="0"/>
              <a:t> </a:t>
            </a:r>
          </a:p>
          <a:p>
            <a:pPr eaLnBrk="1" hangingPunct="1"/>
            <a:r>
              <a:rPr lang="en-US" altLang="en-US" sz="2400" dirty="0" err="1"/>
              <a:t>Optimisasi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tujuan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tertentu</a:t>
            </a:r>
            <a:endParaRPr lang="en-US" altLang="en-US" sz="2400" dirty="0"/>
          </a:p>
          <a:p>
            <a:pPr eaLnBrk="1" hangingPunct="1"/>
            <a:r>
              <a:rPr lang="en-US" altLang="en-US" sz="2400" dirty="0"/>
              <a:t>Linear programming</a:t>
            </a:r>
          </a:p>
          <a:p>
            <a:pPr lvl="1" eaLnBrk="1" hangingPunct="1"/>
            <a:r>
              <a:rPr lang="en-US" altLang="en-US" dirty="0" err="1"/>
              <a:t>Terdiri</a:t>
            </a:r>
            <a:r>
              <a:rPr lang="en-US" altLang="en-US" dirty="0"/>
              <a:t> </a:t>
            </a:r>
            <a:r>
              <a:rPr lang="en-US" altLang="en-US" dirty="0" err="1"/>
              <a:t>dari</a:t>
            </a:r>
            <a:r>
              <a:rPr lang="en-US" altLang="en-US" dirty="0"/>
              <a:t> decision variables, objective function and coefficients, uncontrollable variables (constraints), capacities, input and output coefficients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B31D59B9-A325-49CF-9ED7-0D7A728DA0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Multiple Goals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8818C133-A6F9-4EE7-A360-E0562DD40B3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000" dirty="0" err="1"/>
              <a:t>Seringkali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manajemen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menginginkan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beberapa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tujuan</a:t>
            </a:r>
            <a:r>
              <a:rPr lang="en-US" altLang="en-US" sz="2000" dirty="0"/>
              <a:t> yang </a:t>
            </a:r>
            <a:r>
              <a:rPr lang="en-US" altLang="en-US" sz="2000" dirty="0" err="1"/>
              <a:t>dapat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saling</a:t>
            </a:r>
            <a:r>
              <a:rPr lang="en-US" altLang="en-US" sz="2000" dirty="0"/>
              <a:t> </a:t>
            </a:r>
            <a:r>
              <a:rPr lang="en-US" altLang="en-US" sz="2000" dirty="0" err="1"/>
              <a:t>menimbulkan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konflik</a:t>
            </a:r>
            <a:endParaRPr lang="en-US" altLang="en-US" sz="2000" dirty="0"/>
          </a:p>
          <a:p>
            <a:pPr eaLnBrk="1" hangingPunct="1"/>
            <a:r>
              <a:rPr lang="en-US" altLang="en-US" sz="2000" dirty="0" err="1"/>
              <a:t>Sulit</a:t>
            </a:r>
            <a:r>
              <a:rPr lang="en-US" altLang="en-US" sz="2000" dirty="0"/>
              <a:t> </a:t>
            </a:r>
            <a:r>
              <a:rPr lang="en-US" altLang="en-US" sz="2000" dirty="0" err="1"/>
              <a:t>menentukan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ukuran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efektifitas</a:t>
            </a:r>
            <a:r>
              <a:rPr lang="en-US" altLang="en-US" sz="2000" dirty="0"/>
              <a:t> </a:t>
            </a:r>
          </a:p>
          <a:p>
            <a:pPr eaLnBrk="1" hangingPunct="1"/>
            <a:r>
              <a:rPr lang="en-US" altLang="en-US" sz="2000" dirty="0" err="1"/>
              <a:t>Metode</a:t>
            </a:r>
            <a:r>
              <a:rPr lang="en-US" altLang="en-US" sz="2000" dirty="0"/>
              <a:t> </a:t>
            </a:r>
            <a:r>
              <a:rPr lang="en-US" altLang="en-US" sz="2000" dirty="0" err="1"/>
              <a:t>Penanganan</a:t>
            </a:r>
            <a:r>
              <a:rPr lang="en-US" altLang="en-US" sz="2000" dirty="0"/>
              <a:t>:</a:t>
            </a:r>
          </a:p>
          <a:p>
            <a:pPr lvl="1" eaLnBrk="1" hangingPunct="1"/>
            <a:r>
              <a:rPr lang="en-US" altLang="en-US" sz="1800" dirty="0"/>
              <a:t>Utility theory</a:t>
            </a:r>
          </a:p>
          <a:p>
            <a:pPr lvl="1" eaLnBrk="1" hangingPunct="1"/>
            <a:r>
              <a:rPr lang="en-US" altLang="en-US" sz="1800" dirty="0"/>
              <a:t>Goal programming</a:t>
            </a:r>
          </a:p>
          <a:p>
            <a:pPr lvl="1" eaLnBrk="1" hangingPunct="1"/>
            <a:r>
              <a:rPr lang="en-US" altLang="en-US" sz="1800" dirty="0"/>
              <a:t>Linear programming with goals as constraints</a:t>
            </a:r>
          </a:p>
          <a:p>
            <a:pPr lvl="1" eaLnBrk="1" hangingPunct="1"/>
            <a:r>
              <a:rPr lang="en-US" altLang="en-US" sz="1800" dirty="0"/>
              <a:t>Point system</a:t>
            </a:r>
          </a:p>
          <a:p>
            <a:pPr eaLnBrk="1" hangingPunct="1"/>
            <a:endParaRPr lang="en-US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FF58DADD-687B-40CB-B3B2-A97168263B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Tujuan Pembelajaran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469BF768-F45B-448C-BE13-F628AED6B7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dirty="0" err="1"/>
              <a:t>Memahami</a:t>
            </a:r>
            <a:r>
              <a:rPr lang="en-US" altLang="en-US" dirty="0"/>
              <a:t> </a:t>
            </a:r>
            <a:r>
              <a:rPr lang="en-US" altLang="en-US" dirty="0" err="1"/>
              <a:t>kemampuan</a:t>
            </a:r>
            <a:r>
              <a:rPr lang="en-US" altLang="en-US" dirty="0"/>
              <a:t> linear programming.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dirty="0" err="1"/>
              <a:t>Mengkaji</a:t>
            </a:r>
            <a:r>
              <a:rPr lang="en-US" altLang="en-US" dirty="0"/>
              <a:t> </a:t>
            </a:r>
            <a:r>
              <a:rPr lang="en-US" altLang="en-US" dirty="0" err="1"/>
              <a:t>metode</a:t>
            </a:r>
            <a:r>
              <a:rPr lang="en-US" altLang="en-US" dirty="0"/>
              <a:t> </a:t>
            </a:r>
            <a:r>
              <a:rPr lang="en-US" altLang="en-US" dirty="0" err="1"/>
              <a:t>pencarian</a:t>
            </a:r>
            <a:r>
              <a:rPr lang="en-US" altLang="en-US" dirty="0"/>
              <a:t> </a:t>
            </a:r>
            <a:r>
              <a:rPr lang="en-US" altLang="en-US" dirty="0" err="1"/>
              <a:t>untuk</a:t>
            </a:r>
            <a:r>
              <a:rPr lang="en-US" altLang="en-US" dirty="0"/>
              <a:t> MSS models.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dirty="0" err="1"/>
              <a:t>Menentukan</a:t>
            </a:r>
            <a:r>
              <a:rPr lang="en-US" altLang="en-US" dirty="0"/>
              <a:t> </a:t>
            </a:r>
            <a:r>
              <a:rPr lang="en-US" altLang="en-US" dirty="0" err="1"/>
              <a:t>perbedaan</a:t>
            </a:r>
            <a:r>
              <a:rPr lang="en-US" altLang="en-US" dirty="0"/>
              <a:t> </a:t>
            </a:r>
            <a:r>
              <a:rPr lang="en-US" altLang="en-US" dirty="0" err="1"/>
              <a:t>antara</a:t>
            </a:r>
            <a:r>
              <a:rPr lang="en-US" altLang="en-US" dirty="0"/>
              <a:t> algorithms, blind search, heuristics.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dirty="0" err="1"/>
              <a:t>Menangani</a:t>
            </a:r>
            <a:r>
              <a:rPr lang="en-US" altLang="en-US" dirty="0"/>
              <a:t> multiple goals.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dirty="0" err="1"/>
              <a:t>Memahami</a:t>
            </a:r>
            <a:r>
              <a:rPr lang="en-US" altLang="en-US" dirty="0"/>
              <a:t> sensitivity, automatic, what-if analysis, goal seeking.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dirty="0" err="1"/>
              <a:t>Mengetahui</a:t>
            </a:r>
            <a:r>
              <a:rPr lang="en-US" altLang="en-US" dirty="0"/>
              <a:t> </a:t>
            </a:r>
            <a:r>
              <a:rPr lang="en-US" altLang="en-US" dirty="0" err="1"/>
              <a:t>topik</a:t>
            </a:r>
            <a:r>
              <a:rPr lang="en-US" altLang="en-US" dirty="0"/>
              <a:t> </a:t>
            </a:r>
            <a:r>
              <a:rPr lang="en-US" altLang="en-US" dirty="0" err="1"/>
              <a:t>utama</a:t>
            </a:r>
            <a:r>
              <a:rPr lang="en-US" altLang="en-US" dirty="0"/>
              <a:t> </a:t>
            </a:r>
            <a:r>
              <a:rPr lang="en-US" altLang="en-US" dirty="0" err="1"/>
              <a:t>dari</a:t>
            </a:r>
            <a:r>
              <a:rPr lang="en-US" altLang="en-US" dirty="0"/>
              <a:t>  model management.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DBD11525-A14F-424F-9B8E-62C12F62D1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200"/>
              <a:t>Sensitivity, What-if, and Goal Seeking Analysis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1F09FBA3-B078-4939-83B1-54CB617997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57400" y="1609725"/>
            <a:ext cx="8610600" cy="5486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1800" dirty="0"/>
              <a:t>Sensitivity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00" dirty="0" err="1"/>
              <a:t>Mengkaji</a:t>
            </a:r>
            <a:r>
              <a:rPr lang="en-US" altLang="en-US" sz="1600" dirty="0"/>
              <a:t> </a:t>
            </a:r>
            <a:r>
              <a:rPr lang="en-US" altLang="en-US" sz="1600" dirty="0" err="1"/>
              <a:t>dampak</a:t>
            </a:r>
            <a:r>
              <a:rPr lang="en-US" altLang="en-US" sz="1600" dirty="0"/>
              <a:t> </a:t>
            </a:r>
            <a:r>
              <a:rPr lang="en-US" altLang="en-US" sz="1600" dirty="0" err="1"/>
              <a:t>dari</a:t>
            </a:r>
            <a:r>
              <a:rPr lang="en-US" altLang="en-US" sz="1600" dirty="0"/>
              <a:t> </a:t>
            </a:r>
            <a:r>
              <a:rPr lang="en-US" altLang="en-US" sz="1600" dirty="0" err="1"/>
              <a:t>perubahan</a:t>
            </a:r>
            <a:r>
              <a:rPr lang="en-US" altLang="en-US" sz="1600" dirty="0"/>
              <a:t> input </a:t>
            </a:r>
            <a:r>
              <a:rPr lang="en-US" altLang="en-US" sz="1600" dirty="0" err="1"/>
              <a:t>atau</a:t>
            </a:r>
            <a:r>
              <a:rPr lang="en-US" altLang="en-US" sz="1600" dirty="0"/>
              <a:t> parameter </a:t>
            </a:r>
            <a:r>
              <a:rPr lang="en-US" altLang="en-US" sz="1600" dirty="0" err="1"/>
              <a:t>terhadap</a:t>
            </a:r>
            <a:r>
              <a:rPr lang="en-US" altLang="en-US" sz="1600" dirty="0"/>
              <a:t>  </a:t>
            </a:r>
            <a:r>
              <a:rPr lang="en-US" altLang="en-US" sz="1600" dirty="0" err="1"/>
              <a:t>solusi</a:t>
            </a:r>
            <a:endParaRPr lang="en-US" altLang="en-US" sz="1600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sz="1600" dirty="0" err="1"/>
              <a:t>Dapat</a:t>
            </a:r>
            <a:r>
              <a:rPr lang="en-US" altLang="en-US" sz="1600" dirty="0"/>
              <a:t> </a:t>
            </a:r>
            <a:r>
              <a:rPr lang="en-US" altLang="en-US" sz="1600" dirty="0" err="1"/>
              <a:t>disesuaikan</a:t>
            </a:r>
            <a:r>
              <a:rPr lang="en-US" altLang="en-US" sz="1600" dirty="0"/>
              <a:t> dan </a:t>
            </a:r>
            <a:r>
              <a:rPr lang="en-US" altLang="en-US" sz="1600" dirty="0" err="1"/>
              <a:t>fleksibel</a:t>
            </a:r>
            <a:endParaRPr lang="en-US" altLang="en-US" sz="1600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sz="1600" dirty="0" err="1"/>
              <a:t>Mengurangi</a:t>
            </a:r>
            <a:r>
              <a:rPr lang="en-US" altLang="en-US" sz="1600" dirty="0"/>
              <a:t> </a:t>
            </a:r>
            <a:r>
              <a:rPr lang="en-US" altLang="en-US" sz="1600" dirty="0" err="1"/>
              <a:t>variabel</a:t>
            </a:r>
            <a:endParaRPr lang="en-US" altLang="en-US" sz="1600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sz="1600" dirty="0" err="1"/>
              <a:t>Otomatis</a:t>
            </a:r>
            <a:r>
              <a:rPr lang="en-US" altLang="en-US" sz="1600" dirty="0"/>
              <a:t> </a:t>
            </a:r>
            <a:r>
              <a:rPr lang="en-US" altLang="en-US" sz="1600" dirty="0" err="1"/>
              <a:t>atau</a:t>
            </a:r>
            <a:r>
              <a:rPr lang="en-US" altLang="en-US" sz="1600" dirty="0"/>
              <a:t>  trial and error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 dirty="0"/>
              <a:t>What-if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00" dirty="0" err="1"/>
              <a:t>Mengkaji</a:t>
            </a:r>
            <a:r>
              <a:rPr lang="en-US" altLang="en-US" sz="1600" dirty="0"/>
              <a:t> </a:t>
            </a:r>
            <a:r>
              <a:rPr lang="en-US" altLang="en-US" sz="1600" dirty="0" err="1"/>
              <a:t>solusi</a:t>
            </a:r>
            <a:r>
              <a:rPr lang="en-US" altLang="en-US" sz="1600" dirty="0"/>
              <a:t> </a:t>
            </a:r>
            <a:r>
              <a:rPr lang="en-US" altLang="en-US" sz="1600" dirty="0" err="1"/>
              <a:t>berdasarkan</a:t>
            </a:r>
            <a:r>
              <a:rPr lang="en-US" altLang="en-US" sz="1600" dirty="0"/>
              <a:t> pada </a:t>
            </a:r>
            <a:r>
              <a:rPr lang="en-US" altLang="en-US" sz="1600" dirty="0" err="1"/>
              <a:t>perubahan</a:t>
            </a:r>
            <a:r>
              <a:rPr lang="en-US" altLang="en-US" sz="1600" dirty="0"/>
              <a:t> </a:t>
            </a:r>
            <a:r>
              <a:rPr lang="en-US" altLang="en-US" sz="1600" dirty="0" err="1"/>
              <a:t>variabel</a:t>
            </a:r>
            <a:r>
              <a:rPr lang="en-US" altLang="en-US" sz="1600" dirty="0"/>
              <a:t> </a:t>
            </a:r>
            <a:r>
              <a:rPr lang="en-US" altLang="en-US" sz="1600" dirty="0" err="1"/>
              <a:t>atau</a:t>
            </a:r>
            <a:r>
              <a:rPr lang="en-US" altLang="en-US" sz="1600" dirty="0"/>
              <a:t> </a:t>
            </a:r>
            <a:r>
              <a:rPr lang="en-US" altLang="en-US" sz="1600" dirty="0" err="1"/>
              <a:t>asumsi</a:t>
            </a:r>
            <a:endParaRPr lang="en-US" altLang="en-US" sz="1600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sz="1600" dirty="0" err="1"/>
              <a:t>Struktur</a:t>
            </a:r>
            <a:r>
              <a:rPr lang="en-US" altLang="en-US" sz="1600" dirty="0"/>
              <a:t> : “What will happen to the solution if an input variable, an assumption, or a parameter value is changed?”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 dirty="0"/>
              <a:t>Goal seeking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00" dirty="0" err="1"/>
              <a:t>Pendekatan</a:t>
            </a:r>
            <a:r>
              <a:rPr lang="en-US" altLang="en-US" sz="1600" dirty="0"/>
              <a:t> </a:t>
            </a:r>
            <a:r>
              <a:rPr lang="en-US" altLang="en-US" sz="1600" dirty="0" err="1"/>
              <a:t>mundur</a:t>
            </a:r>
            <a:r>
              <a:rPr lang="en-US" altLang="en-US" sz="1600" dirty="0"/>
              <a:t> (Backwards approach), </a:t>
            </a:r>
            <a:r>
              <a:rPr lang="en-US" altLang="en-US" sz="1600" dirty="0" err="1"/>
              <a:t>dimulai</a:t>
            </a:r>
            <a:r>
              <a:rPr lang="en-US" altLang="en-US" sz="1600" dirty="0"/>
              <a:t> </a:t>
            </a:r>
            <a:r>
              <a:rPr lang="en-US" altLang="en-US" sz="1600" dirty="0" err="1"/>
              <a:t>dengan</a:t>
            </a:r>
            <a:r>
              <a:rPr lang="en-US" altLang="en-US" sz="1600" dirty="0"/>
              <a:t> </a:t>
            </a:r>
            <a:r>
              <a:rPr lang="en-US" altLang="en-US" sz="1600" dirty="0" err="1"/>
              <a:t>tujuan</a:t>
            </a:r>
            <a:endParaRPr lang="en-US" altLang="en-US" sz="1600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sz="1600" dirty="0" err="1"/>
              <a:t>Menentukan</a:t>
            </a:r>
            <a:r>
              <a:rPr lang="en-US" altLang="en-US" sz="1600" dirty="0"/>
              <a:t> </a:t>
            </a:r>
            <a:r>
              <a:rPr lang="en-US" altLang="en-US" sz="1600" dirty="0" err="1"/>
              <a:t>nilai</a:t>
            </a:r>
            <a:r>
              <a:rPr lang="en-US" altLang="en-US" sz="1600" dirty="0"/>
              <a:t> input yang </a:t>
            </a:r>
            <a:r>
              <a:rPr lang="en-US" altLang="en-US" sz="1600" dirty="0" err="1"/>
              <a:t>diperlukan</a:t>
            </a:r>
            <a:r>
              <a:rPr lang="en-US" altLang="en-US" sz="1600" dirty="0"/>
              <a:t> </a:t>
            </a:r>
            <a:r>
              <a:rPr lang="en-US" altLang="en-US" sz="1600" dirty="0" err="1"/>
              <a:t>untuk</a:t>
            </a:r>
            <a:r>
              <a:rPr lang="en-US" altLang="en-US" sz="1600" dirty="0"/>
              <a:t> </a:t>
            </a:r>
            <a:r>
              <a:rPr lang="en-US" altLang="en-US" sz="1600" dirty="0" err="1"/>
              <a:t>mencapai</a:t>
            </a:r>
            <a:r>
              <a:rPr lang="en-US" altLang="en-US" sz="1600" dirty="0"/>
              <a:t> </a:t>
            </a:r>
            <a:r>
              <a:rPr lang="en-US" altLang="en-US" sz="1600" dirty="0" err="1"/>
              <a:t>tujuan</a:t>
            </a:r>
            <a:endParaRPr lang="en-US" altLang="en-US" sz="1600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sz="1600" dirty="0" err="1"/>
              <a:t>Contoh</a:t>
            </a:r>
            <a:r>
              <a:rPr lang="en-US" altLang="en-US" sz="1600" dirty="0"/>
              <a:t>: </a:t>
            </a:r>
            <a:r>
              <a:rPr lang="en-US" altLang="en-US" sz="1600" dirty="0" err="1"/>
              <a:t>Penentuan</a:t>
            </a:r>
            <a:r>
              <a:rPr lang="en-US" altLang="en-US" sz="1600" dirty="0"/>
              <a:t> break-even point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7B3FF08D-9F06-4558-A58A-C525B02744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Search Approaches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619A4E00-86AD-4F61-B67A-B81CB9735F8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57400" y="1619250"/>
            <a:ext cx="8610600" cy="5638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/>
              <a:t>Teknik </a:t>
            </a:r>
            <a:r>
              <a:rPr lang="en-US" altLang="en-US" sz="2400" dirty="0" err="1"/>
              <a:t>Analisis</a:t>
            </a:r>
            <a:r>
              <a:rPr lang="en-US" altLang="en-US" sz="2400" dirty="0"/>
              <a:t> (</a:t>
            </a:r>
            <a:r>
              <a:rPr lang="en-US" altLang="en-US" sz="2400" dirty="0" err="1"/>
              <a:t>algoritma</a:t>
            </a:r>
            <a:r>
              <a:rPr lang="en-US" altLang="en-US" sz="2400" dirty="0"/>
              <a:t>) </a:t>
            </a:r>
            <a:r>
              <a:rPr lang="en-US" altLang="en-US" sz="2400" dirty="0" err="1"/>
              <a:t>untuk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masalah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terstruktur</a:t>
            </a:r>
            <a:endParaRPr lang="en-US" altLang="en-US" sz="2400" dirty="0"/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General, step-by-step search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 err="1"/>
              <a:t>Mencapai</a:t>
            </a:r>
            <a:r>
              <a:rPr lang="en-US" altLang="en-US" dirty="0"/>
              <a:t> </a:t>
            </a:r>
            <a:r>
              <a:rPr lang="en-US" altLang="en-US" dirty="0" err="1"/>
              <a:t>solusi</a:t>
            </a:r>
            <a:r>
              <a:rPr lang="en-US" altLang="en-US" dirty="0"/>
              <a:t> yang optimal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/>
              <a:t>Blind search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Complete enumeration 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600" dirty="0" err="1"/>
              <a:t>Semua</a:t>
            </a:r>
            <a:r>
              <a:rPr lang="en-US" altLang="en-US" sz="1600" dirty="0"/>
              <a:t> </a:t>
            </a:r>
            <a:r>
              <a:rPr lang="en-US" altLang="en-US" sz="1600" dirty="0" err="1"/>
              <a:t>alternatif</a:t>
            </a:r>
            <a:r>
              <a:rPr lang="en-US" altLang="en-US" sz="1600" dirty="0"/>
              <a:t> </a:t>
            </a:r>
            <a:r>
              <a:rPr lang="en-US" altLang="en-US" sz="1600" dirty="0" err="1"/>
              <a:t>dipertimbangkan</a:t>
            </a:r>
            <a:r>
              <a:rPr lang="en-US" altLang="en-US" sz="1600" dirty="0"/>
              <a:t> dan </a:t>
            </a:r>
            <a:r>
              <a:rPr lang="en-US" altLang="en-US" sz="1600" dirty="0" err="1"/>
              <a:t>sehingga</a:t>
            </a:r>
            <a:r>
              <a:rPr lang="en-US" altLang="en-US" sz="1600" dirty="0"/>
              <a:t> </a:t>
            </a:r>
            <a:r>
              <a:rPr lang="en-US" altLang="en-US" sz="1600" dirty="0" err="1"/>
              <a:t>solusi</a:t>
            </a:r>
            <a:r>
              <a:rPr lang="en-US" altLang="en-US" sz="1600" dirty="0"/>
              <a:t> optimal </a:t>
            </a:r>
            <a:r>
              <a:rPr lang="en-US" altLang="en-US" sz="1600" dirty="0" err="1"/>
              <a:t>dapat</a:t>
            </a:r>
            <a:r>
              <a:rPr lang="en-US" altLang="en-US" sz="1600" dirty="0"/>
              <a:t> </a:t>
            </a:r>
            <a:r>
              <a:rPr lang="en-US" altLang="en-US" sz="1600" dirty="0" err="1"/>
              <a:t>ditemukan</a:t>
            </a:r>
            <a:r>
              <a:rPr lang="en-US" altLang="en-US" sz="1600" dirty="0"/>
              <a:t>.</a:t>
            </a:r>
            <a:endParaRPr lang="en-US" altLang="en-US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Incomplete/Partial search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600" dirty="0" err="1"/>
              <a:t>Dikerjakan</a:t>
            </a:r>
            <a:r>
              <a:rPr lang="en-US" altLang="en-US" sz="1600" dirty="0"/>
              <a:t> </a:t>
            </a:r>
            <a:r>
              <a:rPr lang="en-US" altLang="en-US" sz="1600" dirty="0" err="1"/>
              <a:t>sampai</a:t>
            </a:r>
            <a:r>
              <a:rPr lang="en-US" altLang="en-US" sz="1600" dirty="0"/>
              <a:t> </a:t>
            </a:r>
            <a:r>
              <a:rPr lang="en-US" altLang="en-US" sz="1600" dirty="0" err="1"/>
              <a:t>menemukan</a:t>
            </a:r>
            <a:r>
              <a:rPr lang="en-US" altLang="en-US" sz="1600" dirty="0"/>
              <a:t> </a:t>
            </a:r>
            <a:r>
              <a:rPr lang="en-US" altLang="en-US" sz="1600" dirty="0" err="1"/>
              <a:t>solusi</a:t>
            </a:r>
            <a:r>
              <a:rPr lang="en-US" altLang="en-US" sz="1600" dirty="0"/>
              <a:t> yang “good enough”.</a:t>
            </a:r>
            <a:endParaRPr lang="en-US" altLang="en-US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err="1"/>
              <a:t>Mencapai</a:t>
            </a:r>
            <a:r>
              <a:rPr lang="en-US" altLang="en-US" dirty="0"/>
              <a:t> </a:t>
            </a:r>
            <a:r>
              <a:rPr lang="en-US" altLang="en-US" dirty="0" err="1"/>
              <a:t>tujuan</a:t>
            </a:r>
            <a:r>
              <a:rPr lang="en-US" altLang="en-US" dirty="0"/>
              <a:t> </a:t>
            </a:r>
            <a:r>
              <a:rPr lang="en-US" altLang="en-US" dirty="0" err="1"/>
              <a:t>tertentu</a:t>
            </a:r>
            <a:endParaRPr lang="en-US" altLang="en-US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err="1"/>
              <a:t>Mungkin</a:t>
            </a:r>
            <a:r>
              <a:rPr lang="en-US" altLang="en-US" dirty="0"/>
              <a:t> </a:t>
            </a:r>
            <a:r>
              <a:rPr lang="en-US" altLang="en-US" dirty="0" err="1"/>
              <a:t>mencapai</a:t>
            </a:r>
            <a:r>
              <a:rPr lang="en-US" altLang="en-US" dirty="0"/>
              <a:t> </a:t>
            </a:r>
            <a:r>
              <a:rPr lang="en-US" altLang="en-US" dirty="0" err="1"/>
              <a:t>tujuan</a:t>
            </a:r>
            <a:r>
              <a:rPr lang="en-US" altLang="en-US" dirty="0"/>
              <a:t> yang optimal</a:t>
            </a:r>
            <a:endParaRPr lang="en-US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6635C5F2-1D11-4D5B-BD20-3959DD1464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Search Approaches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56E4AB25-CCBA-4593-B930-EAB39AE143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43100" y="1800226"/>
            <a:ext cx="8610600" cy="4824413"/>
          </a:xfrm>
        </p:spPr>
        <p:txBody>
          <a:bodyPr/>
          <a:lstStyle/>
          <a:p>
            <a:pPr eaLnBrk="1" hangingPunct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 err="1"/>
              <a:t>Heurisitic</a:t>
            </a:r>
            <a:endParaRPr lang="en-US" altLang="en-US" sz="2400" dirty="0"/>
          </a:p>
          <a:p>
            <a:pPr lvl="1" eaLnBrk="1" hangingPunct="1">
              <a:lnSpc>
                <a:spcPct val="100000"/>
              </a:lnSpc>
            </a:pPr>
            <a:r>
              <a:rPr lang="id-ID" altLang="en-US" dirty="0"/>
              <a:t>Berulang</a:t>
            </a:r>
            <a:r>
              <a:rPr lang="en-US" altLang="en-US" dirty="0"/>
              <a:t>, </a:t>
            </a:r>
            <a:r>
              <a:rPr lang="id-ID" altLang="en-US" dirty="0"/>
              <a:t>pencarian bertahap (</a:t>
            </a:r>
            <a:r>
              <a:rPr lang="en-US" altLang="en-US" dirty="0"/>
              <a:t>step-by-step</a:t>
            </a:r>
            <a:r>
              <a:rPr lang="id-ID" altLang="en-US" dirty="0"/>
              <a:t>)</a:t>
            </a:r>
            <a:endParaRPr lang="en-US" altLang="en-US" dirty="0"/>
          </a:p>
          <a:p>
            <a:pPr lvl="1" eaLnBrk="1" hangingPunct="1">
              <a:lnSpc>
                <a:spcPct val="100000"/>
              </a:lnSpc>
            </a:pPr>
            <a:r>
              <a:rPr lang="en-US" altLang="en-US" dirty="0"/>
              <a:t>Rule-based, </a:t>
            </a:r>
            <a:r>
              <a:rPr lang="en-US" altLang="en-US" dirty="0" err="1"/>
              <a:t>hanya</a:t>
            </a:r>
            <a:r>
              <a:rPr lang="en-US" altLang="en-US" dirty="0"/>
              <a:t> </a:t>
            </a:r>
            <a:r>
              <a:rPr lang="en-US" altLang="en-US" dirty="0" err="1"/>
              <a:t>digunakan</a:t>
            </a:r>
            <a:r>
              <a:rPr lang="en-US" altLang="en-US" dirty="0"/>
              <a:t> </a:t>
            </a:r>
            <a:r>
              <a:rPr lang="en-US" altLang="en-US" dirty="0" err="1"/>
              <a:t>untuk</a:t>
            </a:r>
            <a:r>
              <a:rPr lang="en-US" altLang="en-US" dirty="0"/>
              <a:t> </a:t>
            </a:r>
            <a:r>
              <a:rPr lang="en-US" altLang="en-US" dirty="0" err="1"/>
              <a:t>situasi</a:t>
            </a:r>
            <a:r>
              <a:rPr lang="en-US" altLang="en-US" dirty="0"/>
              <a:t> </a:t>
            </a:r>
            <a:r>
              <a:rPr lang="en-US" altLang="en-US" dirty="0" err="1"/>
              <a:t>tertentu</a:t>
            </a:r>
            <a:endParaRPr lang="en-US" altLang="en-US" dirty="0"/>
          </a:p>
          <a:p>
            <a:pPr lvl="1" eaLnBrk="1" hangingPunct="1">
              <a:lnSpc>
                <a:spcPct val="100000"/>
              </a:lnSpc>
            </a:pPr>
            <a:r>
              <a:rPr lang="en-US" altLang="en-US" dirty="0"/>
              <a:t>Solusi yang “Good enough”, </a:t>
            </a:r>
            <a:r>
              <a:rPr lang="en-US" altLang="en-US" dirty="0" err="1"/>
              <a:t>tetapi</a:t>
            </a:r>
            <a:r>
              <a:rPr lang="en-US" altLang="en-US" dirty="0"/>
              <a:t>, </a:t>
            </a:r>
            <a:r>
              <a:rPr lang="en-US" altLang="en-US" dirty="0" err="1"/>
              <a:t>akhirnya</a:t>
            </a:r>
            <a:r>
              <a:rPr lang="en-US" altLang="en-US" dirty="0"/>
              <a:t> </a:t>
            </a:r>
            <a:r>
              <a:rPr lang="en-US" altLang="en-US" dirty="0" err="1"/>
              <a:t>mencapai</a:t>
            </a:r>
            <a:r>
              <a:rPr lang="en-US" altLang="en-US" dirty="0"/>
              <a:t> </a:t>
            </a:r>
            <a:r>
              <a:rPr lang="en-US" altLang="en-US" dirty="0" err="1"/>
              <a:t>tujuan</a:t>
            </a:r>
            <a:r>
              <a:rPr lang="en-US" altLang="en-US" dirty="0"/>
              <a:t> yang optimal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dirty="0" err="1"/>
              <a:t>Contoh</a:t>
            </a:r>
            <a:r>
              <a:rPr lang="en-US" altLang="en-US" dirty="0"/>
              <a:t> heuristics</a:t>
            </a:r>
          </a:p>
          <a:p>
            <a:pPr lvl="2" eaLnBrk="1" hangingPunct="1">
              <a:lnSpc>
                <a:spcPct val="100000"/>
              </a:lnSpc>
            </a:pPr>
            <a:r>
              <a:rPr lang="en-US" altLang="en-US" dirty="0"/>
              <a:t>Tabu search </a:t>
            </a:r>
          </a:p>
          <a:p>
            <a:pPr lvl="3" eaLnBrk="1" hangingPunct="1">
              <a:lnSpc>
                <a:spcPct val="100000"/>
              </a:lnSpc>
            </a:pPr>
            <a:r>
              <a:rPr lang="en-US" altLang="en-US" sz="1600" dirty="0" err="1"/>
              <a:t>Mengingat</a:t>
            </a:r>
            <a:r>
              <a:rPr lang="en-US" altLang="en-US" sz="1600" dirty="0"/>
              <a:t> dan </a:t>
            </a:r>
            <a:r>
              <a:rPr lang="en-US" altLang="en-US" sz="1600" dirty="0" err="1"/>
              <a:t>mengarahkan</a:t>
            </a:r>
            <a:r>
              <a:rPr lang="en-US" altLang="en-US" sz="1600" dirty="0"/>
              <a:t> pada </a:t>
            </a:r>
            <a:r>
              <a:rPr lang="en-US" altLang="en-US" sz="1600" dirty="0" err="1"/>
              <a:t>pilihan</a:t>
            </a:r>
            <a:r>
              <a:rPr lang="en-US" altLang="en-US" sz="1600" dirty="0"/>
              <a:t> yang </a:t>
            </a:r>
            <a:r>
              <a:rPr lang="en-US" altLang="en-US" sz="1600" dirty="0" err="1"/>
              <a:t>lebih</a:t>
            </a:r>
            <a:r>
              <a:rPr lang="en-US" altLang="en-US" sz="1600" dirty="0"/>
              <a:t> </a:t>
            </a:r>
            <a:r>
              <a:rPr lang="en-US" altLang="en-US" sz="1600" dirty="0" err="1"/>
              <a:t>berkualitas</a:t>
            </a:r>
            <a:endParaRPr lang="en-US" altLang="en-US" sz="1600" dirty="0"/>
          </a:p>
          <a:p>
            <a:pPr lvl="2" eaLnBrk="1" hangingPunct="1">
              <a:lnSpc>
                <a:spcPct val="100000"/>
              </a:lnSpc>
            </a:pPr>
            <a:r>
              <a:rPr lang="en-US" altLang="en-US" dirty="0"/>
              <a:t>Genetic algorithms</a:t>
            </a:r>
          </a:p>
          <a:p>
            <a:pPr lvl="3" eaLnBrk="1" hangingPunct="1">
              <a:lnSpc>
                <a:spcPct val="100000"/>
              </a:lnSpc>
            </a:pPr>
            <a:r>
              <a:rPr lang="en-US" altLang="en-US" sz="1600" dirty="0" err="1"/>
              <a:t>Menjalankan</a:t>
            </a:r>
            <a:r>
              <a:rPr lang="en-US" altLang="en-US" sz="1600" dirty="0"/>
              <a:t> </a:t>
            </a:r>
            <a:r>
              <a:rPr lang="en-US" altLang="en-US" sz="1600" dirty="0" err="1"/>
              <a:t>solusi</a:t>
            </a:r>
            <a:r>
              <a:rPr lang="en-US" altLang="en-US" sz="1600" dirty="0"/>
              <a:t> dan </a:t>
            </a:r>
            <a:r>
              <a:rPr lang="en-US" altLang="en-US" sz="1600" dirty="0" err="1"/>
              <a:t>mutasi</a:t>
            </a:r>
            <a:r>
              <a:rPr lang="en-US" altLang="en-US" sz="1600" dirty="0"/>
              <a:t> </a:t>
            </a:r>
            <a:r>
              <a:rPr lang="en-US" altLang="en-US" sz="1600" dirty="0" err="1"/>
              <a:t>secara</a:t>
            </a:r>
            <a:r>
              <a:rPr lang="en-US" altLang="en-US" sz="1600" dirty="0"/>
              <a:t> random</a:t>
            </a:r>
          </a:p>
          <a:p>
            <a:pPr eaLnBrk="1" hangingPunct="1"/>
            <a:endParaRPr lang="en-US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5">
            <a:extLst>
              <a:ext uri="{FF2B5EF4-FFF2-40B4-BE49-F238E27FC236}">
                <a16:creationId xmlns:a16="http://schemas.microsoft.com/office/drawing/2014/main" id="{B8E125B7-EA0A-4956-AF5B-852ACBFB73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en-US"/>
          </a:p>
        </p:txBody>
      </p:sp>
      <p:pic>
        <p:nvPicPr>
          <p:cNvPr id="45059" name="Picture 4" descr="FIG04">
            <a:extLst>
              <a:ext uri="{FF2B5EF4-FFF2-40B4-BE49-F238E27FC236}">
                <a16:creationId xmlns:a16="http://schemas.microsoft.com/office/drawing/2014/main" id="{2027547F-4370-4E61-9CDB-76F44DCEB14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52701" y="1714501"/>
            <a:ext cx="6696075" cy="4521415"/>
          </a:xfrm>
          <a:noFill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3D6B808C-A5BB-42B8-9AFD-D5C33CAF98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Simulasi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9B3A2DA4-029F-449A-BB15-F01690CD2A6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62250" y="1504950"/>
            <a:ext cx="8610600" cy="5638800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sz="1200" dirty="0" err="1"/>
              <a:t>Bentuk</a:t>
            </a:r>
            <a:r>
              <a:rPr lang="en-US" altLang="en-US" sz="1200" dirty="0"/>
              <a:t> </a:t>
            </a:r>
            <a:r>
              <a:rPr lang="en-US" altLang="en-US" sz="1200" dirty="0" err="1"/>
              <a:t>imitasi</a:t>
            </a:r>
            <a:r>
              <a:rPr lang="en-US" altLang="en-US" sz="1200" dirty="0"/>
              <a:t> </a:t>
            </a:r>
            <a:r>
              <a:rPr lang="en-US" altLang="en-US" sz="1200" dirty="0" err="1"/>
              <a:t>dari</a:t>
            </a:r>
            <a:r>
              <a:rPr lang="en-US" altLang="en-US" sz="1200" dirty="0"/>
              <a:t> </a:t>
            </a:r>
            <a:r>
              <a:rPr lang="en-US" altLang="en-US" sz="1200" dirty="0" err="1"/>
              <a:t>kenyataan</a:t>
            </a:r>
            <a:r>
              <a:rPr lang="en-US" altLang="en-US" sz="1200" dirty="0"/>
              <a:t>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sz="1200" dirty="0" err="1"/>
              <a:t>Memungkinkan</a:t>
            </a:r>
            <a:r>
              <a:rPr lang="en-US" altLang="en-US" sz="1200" dirty="0"/>
              <a:t> </a:t>
            </a:r>
            <a:r>
              <a:rPr lang="en-US" altLang="en-US" sz="1200" dirty="0" err="1"/>
              <a:t>eksperimentasi</a:t>
            </a:r>
            <a:r>
              <a:rPr lang="en-US" altLang="en-US" sz="1200" dirty="0"/>
              <a:t> dan </a:t>
            </a:r>
            <a:r>
              <a:rPr lang="en-US" altLang="en-US" sz="1200" dirty="0" err="1"/>
              <a:t>waktu</a:t>
            </a:r>
            <a:r>
              <a:rPr lang="en-US" altLang="en-US" sz="1200" dirty="0"/>
              <a:t> yang </a:t>
            </a:r>
            <a:r>
              <a:rPr lang="en-US" altLang="en-US" sz="1200" dirty="0" err="1"/>
              <a:t>lebih</a:t>
            </a:r>
            <a:r>
              <a:rPr lang="en-US" altLang="en-US" sz="1200" dirty="0"/>
              <a:t> </a:t>
            </a:r>
            <a:r>
              <a:rPr lang="en-US" altLang="en-US" sz="1200" dirty="0" err="1"/>
              <a:t>singkat</a:t>
            </a:r>
            <a:endParaRPr lang="en-US" altLang="en-US" sz="1200" dirty="0"/>
          </a:p>
          <a:p>
            <a:pPr eaLnBrk="1" hangingPunct="1">
              <a:lnSpc>
                <a:spcPct val="100000"/>
              </a:lnSpc>
            </a:pPr>
            <a:r>
              <a:rPr lang="en-US" altLang="en-US" sz="1200" dirty="0" err="1"/>
              <a:t>Deskriptif</a:t>
            </a:r>
            <a:r>
              <a:rPr lang="en-US" altLang="en-US" sz="1200" dirty="0"/>
              <a:t>, </a:t>
            </a:r>
            <a:r>
              <a:rPr lang="en-US" altLang="en-US" sz="1200" dirty="0" err="1"/>
              <a:t>bukan</a:t>
            </a:r>
            <a:r>
              <a:rPr lang="en-US" altLang="en-US" sz="1200" dirty="0"/>
              <a:t> </a:t>
            </a:r>
            <a:r>
              <a:rPr lang="en-US" altLang="en-US" sz="1200" dirty="0" err="1"/>
              <a:t>normatif</a:t>
            </a:r>
            <a:endParaRPr lang="en-US" altLang="en-US" sz="1200" dirty="0"/>
          </a:p>
          <a:p>
            <a:pPr eaLnBrk="1" hangingPunct="1">
              <a:lnSpc>
                <a:spcPct val="100000"/>
              </a:lnSpc>
            </a:pPr>
            <a:r>
              <a:rPr lang="en-US" altLang="en-US" sz="1200" dirty="0" err="1"/>
              <a:t>Mencakup</a:t>
            </a:r>
            <a:r>
              <a:rPr lang="en-US" altLang="en-US" sz="1200" dirty="0"/>
              <a:t> </a:t>
            </a:r>
            <a:r>
              <a:rPr lang="en-US" altLang="en-US" sz="1200" dirty="0" err="1"/>
              <a:t>kompleksitas</a:t>
            </a:r>
            <a:r>
              <a:rPr lang="en-US" altLang="en-US" sz="1200" dirty="0"/>
              <a:t>, </a:t>
            </a:r>
            <a:r>
              <a:rPr lang="en-US" altLang="en-US" sz="1200" dirty="0" err="1"/>
              <a:t>tetapi</a:t>
            </a:r>
            <a:r>
              <a:rPr lang="en-US" altLang="en-US" sz="1200" dirty="0"/>
              <a:t> </a:t>
            </a:r>
            <a:r>
              <a:rPr lang="en-US" altLang="en-US" sz="1200" dirty="0" err="1"/>
              <a:t>membutuhkan</a:t>
            </a:r>
            <a:r>
              <a:rPr lang="en-US" altLang="en-US" sz="1200" dirty="0"/>
              <a:t> </a:t>
            </a:r>
            <a:r>
              <a:rPr lang="en-US" altLang="en-US" sz="1200" dirty="0" err="1"/>
              <a:t>keterampilan</a:t>
            </a:r>
            <a:r>
              <a:rPr lang="en-US" altLang="en-US" sz="1200" dirty="0"/>
              <a:t> </a:t>
            </a:r>
            <a:r>
              <a:rPr lang="en-US" altLang="en-US" sz="1200" dirty="0" err="1"/>
              <a:t>khusus</a:t>
            </a:r>
            <a:endParaRPr lang="en-US" altLang="en-US" sz="1200" dirty="0"/>
          </a:p>
          <a:p>
            <a:pPr eaLnBrk="1" hangingPunct="1">
              <a:lnSpc>
                <a:spcPct val="100000"/>
              </a:lnSpc>
            </a:pPr>
            <a:r>
              <a:rPr lang="en-US" altLang="en-US" sz="1200" dirty="0" err="1"/>
              <a:t>Menangani</a:t>
            </a:r>
            <a:r>
              <a:rPr lang="en-US" altLang="en-US" sz="1200" dirty="0"/>
              <a:t> </a:t>
            </a:r>
            <a:r>
              <a:rPr lang="en-US" altLang="en-US" sz="1200" dirty="0" err="1"/>
              <a:t>masalah</a:t>
            </a:r>
            <a:r>
              <a:rPr lang="en-US" altLang="en-US" sz="1200" dirty="0"/>
              <a:t> </a:t>
            </a:r>
            <a:r>
              <a:rPr lang="en-US" altLang="en-US" sz="1200" dirty="0" err="1"/>
              <a:t>tidak</a:t>
            </a:r>
            <a:r>
              <a:rPr lang="en-US" altLang="en-US" sz="1200" dirty="0"/>
              <a:t> </a:t>
            </a:r>
            <a:r>
              <a:rPr lang="en-US" altLang="en-US" sz="1200" dirty="0" err="1"/>
              <a:t>terstruktur</a:t>
            </a:r>
            <a:endParaRPr lang="en-US" altLang="en-US" sz="1200" dirty="0"/>
          </a:p>
          <a:p>
            <a:pPr eaLnBrk="1" hangingPunct="1">
              <a:lnSpc>
                <a:spcPct val="100000"/>
              </a:lnSpc>
            </a:pPr>
            <a:r>
              <a:rPr lang="en-US" altLang="en-US" sz="1200" dirty="0" err="1"/>
              <a:t>TIdak</a:t>
            </a:r>
            <a:r>
              <a:rPr lang="en-US" altLang="en-US" sz="1200" dirty="0"/>
              <a:t> </a:t>
            </a:r>
            <a:r>
              <a:rPr lang="en-US" altLang="en-US" sz="1200" dirty="0" err="1"/>
              <a:t>menjamin</a:t>
            </a:r>
            <a:r>
              <a:rPr lang="en-US" altLang="en-US" sz="1200" dirty="0"/>
              <a:t> </a:t>
            </a:r>
            <a:r>
              <a:rPr lang="en-US" altLang="en-US" sz="1200" dirty="0" err="1"/>
              <a:t>tercapainya</a:t>
            </a:r>
            <a:r>
              <a:rPr lang="en-US" altLang="en-US" sz="1200" dirty="0"/>
              <a:t> </a:t>
            </a:r>
            <a:r>
              <a:rPr lang="en-US" altLang="en-US" sz="1200" dirty="0" err="1"/>
              <a:t>solusi</a:t>
            </a:r>
            <a:r>
              <a:rPr lang="en-US" altLang="en-US" sz="1200" dirty="0"/>
              <a:t> optimal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sz="1200" dirty="0" err="1"/>
              <a:t>Metodologi</a:t>
            </a:r>
            <a:endParaRPr lang="en-US" altLang="en-US" sz="1200" dirty="0"/>
          </a:p>
          <a:p>
            <a:pPr lvl="1" eaLnBrk="1" hangingPunct="1">
              <a:lnSpc>
                <a:spcPct val="100000"/>
              </a:lnSpc>
            </a:pPr>
            <a:r>
              <a:rPr lang="en-US" altLang="en-US" sz="1100" dirty="0" err="1"/>
              <a:t>Mendefinisikan</a:t>
            </a:r>
            <a:r>
              <a:rPr lang="en-US" altLang="en-US" sz="1100" dirty="0"/>
              <a:t> </a:t>
            </a:r>
            <a:r>
              <a:rPr lang="en-US" altLang="en-US" sz="1100" dirty="0" err="1"/>
              <a:t>masalah</a:t>
            </a:r>
            <a:endParaRPr lang="en-US" altLang="en-US" sz="1100" dirty="0"/>
          </a:p>
          <a:p>
            <a:pPr lvl="1" eaLnBrk="1" hangingPunct="1">
              <a:lnSpc>
                <a:spcPct val="100000"/>
              </a:lnSpc>
            </a:pPr>
            <a:r>
              <a:rPr lang="en-US" altLang="en-US" sz="1100" dirty="0" err="1"/>
              <a:t>Membuat</a:t>
            </a:r>
            <a:r>
              <a:rPr lang="en-US" altLang="en-US" sz="1100" dirty="0"/>
              <a:t> model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1100" dirty="0"/>
              <a:t>Testing dan </a:t>
            </a:r>
            <a:r>
              <a:rPr lang="en-US" altLang="en-US" sz="1100" dirty="0" err="1"/>
              <a:t>validasi</a:t>
            </a:r>
            <a:endParaRPr lang="en-US" altLang="en-US" sz="1100" dirty="0"/>
          </a:p>
          <a:p>
            <a:pPr lvl="1" eaLnBrk="1" hangingPunct="1">
              <a:lnSpc>
                <a:spcPct val="100000"/>
              </a:lnSpc>
            </a:pPr>
            <a:r>
              <a:rPr lang="en-US" altLang="en-US" sz="1100" dirty="0" err="1"/>
              <a:t>Merancang</a:t>
            </a:r>
            <a:r>
              <a:rPr lang="en-US" altLang="en-US" sz="1100" dirty="0"/>
              <a:t> </a:t>
            </a:r>
            <a:r>
              <a:rPr lang="en-US" altLang="en-US" sz="1100" dirty="0" err="1"/>
              <a:t>eksperimen</a:t>
            </a:r>
            <a:endParaRPr lang="en-US" altLang="en-US" sz="1100" dirty="0"/>
          </a:p>
          <a:p>
            <a:pPr lvl="1" eaLnBrk="1" hangingPunct="1">
              <a:lnSpc>
                <a:spcPct val="100000"/>
              </a:lnSpc>
            </a:pPr>
            <a:r>
              <a:rPr lang="en-US" altLang="en-US" sz="1100" dirty="0" err="1"/>
              <a:t>Eksperimentasi</a:t>
            </a:r>
            <a:endParaRPr lang="en-US" altLang="en-US" sz="1100" dirty="0"/>
          </a:p>
          <a:p>
            <a:pPr lvl="1" eaLnBrk="1" hangingPunct="1">
              <a:lnSpc>
                <a:spcPct val="100000"/>
              </a:lnSpc>
            </a:pPr>
            <a:r>
              <a:rPr lang="en-US" altLang="en-US" sz="1100" dirty="0" err="1"/>
              <a:t>Evaluasi</a:t>
            </a:r>
            <a:endParaRPr lang="en-US" altLang="en-US" sz="1100" dirty="0"/>
          </a:p>
          <a:p>
            <a:pPr lvl="1" eaLnBrk="1" hangingPunct="1">
              <a:lnSpc>
                <a:spcPct val="100000"/>
              </a:lnSpc>
            </a:pPr>
            <a:r>
              <a:rPr lang="en-US" altLang="en-US" sz="1100" dirty="0" err="1"/>
              <a:t>Implementasi</a:t>
            </a:r>
            <a:endParaRPr lang="en-US" altLang="en-US" sz="1100" dirty="0"/>
          </a:p>
          <a:p>
            <a:pPr eaLnBrk="1" hangingPunct="1">
              <a:lnSpc>
                <a:spcPct val="80000"/>
              </a:lnSpc>
            </a:pPr>
            <a:endParaRPr lang="en-US" altLang="en-US" sz="20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3FACB2EC-1B9F-479D-AA79-5873D61821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Simulasi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38BF3718-9A5F-408A-8B31-2F85A7E457F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Probabilistic independent variables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Discrete or continuous distributions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Time-dependent atau time-independent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Visual interactive modeling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Grafis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Decision-makers berinteraksi dengan simulated model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Dapat digunakan dengan artificial intelligence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Dapat berorientasi obyek </a:t>
            </a:r>
          </a:p>
        </p:txBody>
      </p:sp>
      <p:sp>
        <p:nvSpPr>
          <p:cNvPr id="47108" name="Rectangle 4">
            <a:extLst>
              <a:ext uri="{FF2B5EF4-FFF2-40B4-BE49-F238E27FC236}">
                <a16:creationId xmlns:a16="http://schemas.microsoft.com/office/drawing/2014/main" id="{40FC055E-2D01-4626-943E-13E95E3787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6225" y="324643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eaLnBrk="1" hangingPunct="1"/>
            <a:endParaRPr lang="id-ID" altLang="en-US" b="1">
              <a:solidFill>
                <a:srgbClr val="663300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5">
            <a:extLst>
              <a:ext uri="{FF2B5EF4-FFF2-40B4-BE49-F238E27FC236}">
                <a16:creationId xmlns:a16="http://schemas.microsoft.com/office/drawing/2014/main" id="{496D244E-D809-4BFC-9D1B-26A476F455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Proses Simulasi</a:t>
            </a:r>
          </a:p>
        </p:txBody>
      </p:sp>
      <p:pic>
        <p:nvPicPr>
          <p:cNvPr id="48131" name="Picture 4" descr="FIG04">
            <a:extLst>
              <a:ext uri="{FF2B5EF4-FFF2-40B4-BE49-F238E27FC236}">
                <a16:creationId xmlns:a16="http://schemas.microsoft.com/office/drawing/2014/main" id="{230F43F5-3564-45B4-BC45-B3BD524FA99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33576" y="1695450"/>
            <a:ext cx="8583613" cy="3733800"/>
          </a:xfrm>
          <a:noFill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8677770A-9332-47B4-8F94-31FEB5D796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200"/>
              <a:t>Model-Based Management System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6ED020A6-E535-4483-AB76-B2B9BE8012F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52650" y="1752600"/>
            <a:ext cx="8382000" cy="5105400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sz="2000" dirty="0"/>
              <a:t>Software yang </a:t>
            </a:r>
            <a:r>
              <a:rPr lang="en-US" altLang="en-US" sz="2000" dirty="0" err="1"/>
              <a:t>memungkinkan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pengaturan</a:t>
            </a:r>
            <a:r>
              <a:rPr lang="en-US" altLang="en-US" sz="2000" dirty="0"/>
              <a:t>  model </a:t>
            </a:r>
            <a:r>
              <a:rPr lang="en-US" altLang="en-US" sz="2000" dirty="0" err="1"/>
              <a:t>dengan</a:t>
            </a:r>
            <a:r>
              <a:rPr lang="en-US" altLang="en-US" sz="2000" dirty="0"/>
              <a:t>  </a:t>
            </a:r>
            <a:r>
              <a:rPr lang="en-US" altLang="en-US" sz="2000" i="1" dirty="0"/>
              <a:t>transparent data processing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sz="2000" dirty="0" err="1"/>
              <a:t>Kemampuan</a:t>
            </a:r>
            <a:endParaRPr lang="en-US" altLang="en-US" sz="2000" dirty="0"/>
          </a:p>
          <a:p>
            <a:pPr lvl="1" eaLnBrk="1" hangingPunct="1">
              <a:lnSpc>
                <a:spcPct val="100000"/>
              </a:lnSpc>
            </a:pPr>
            <a:r>
              <a:rPr lang="en-US" altLang="en-US" sz="1800" dirty="0"/>
              <a:t>DSS user </a:t>
            </a:r>
            <a:r>
              <a:rPr lang="en-US" altLang="en-US" sz="1800" dirty="0" err="1"/>
              <a:t>memiliki</a:t>
            </a:r>
            <a:r>
              <a:rPr lang="en-US" altLang="en-US" sz="1800" dirty="0"/>
              <a:t> </a:t>
            </a:r>
            <a:r>
              <a:rPr lang="en-US" altLang="en-US" sz="1800" dirty="0" err="1"/>
              <a:t>kontrol</a:t>
            </a:r>
            <a:endParaRPr lang="en-US" altLang="en-US" sz="1800" dirty="0"/>
          </a:p>
          <a:p>
            <a:pPr lvl="1" eaLnBrk="1" hangingPunct="1">
              <a:lnSpc>
                <a:spcPct val="100000"/>
              </a:lnSpc>
            </a:pPr>
            <a:r>
              <a:rPr lang="en-US" altLang="en-US" sz="1800" dirty="0" err="1"/>
              <a:t>Fleksibel</a:t>
            </a:r>
            <a:r>
              <a:rPr lang="en-US" altLang="en-US" sz="1800" dirty="0"/>
              <a:t> </a:t>
            </a:r>
            <a:r>
              <a:rPr lang="en-US" altLang="en-US" sz="1800" dirty="0" err="1"/>
              <a:t>dalam</a:t>
            </a:r>
            <a:r>
              <a:rPr lang="en-US" altLang="en-US" sz="1800" dirty="0"/>
              <a:t> </a:t>
            </a:r>
            <a:r>
              <a:rPr lang="en-US" altLang="en-US" sz="1800" dirty="0" err="1"/>
              <a:t>merancang</a:t>
            </a:r>
            <a:r>
              <a:rPr lang="en-US" altLang="en-US" sz="1800" dirty="0"/>
              <a:t> 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1800" dirty="0" err="1"/>
              <a:t>Memberikan</a:t>
            </a:r>
            <a:r>
              <a:rPr lang="en-US" altLang="en-US" sz="1800" dirty="0"/>
              <a:t> feedback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1800" dirty="0"/>
              <a:t>GUI based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1800" dirty="0" err="1"/>
              <a:t>Pengurangan</a:t>
            </a:r>
            <a:r>
              <a:rPr lang="en-US" altLang="en-US" sz="1800" dirty="0"/>
              <a:t> redundancy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1800" dirty="0" err="1"/>
              <a:t>Meningkatkan</a:t>
            </a:r>
            <a:r>
              <a:rPr lang="en-US" altLang="en-US" sz="1800" dirty="0"/>
              <a:t> </a:t>
            </a:r>
            <a:r>
              <a:rPr lang="en-US" altLang="en-US" sz="1800" dirty="0" err="1"/>
              <a:t>konsistensi</a:t>
            </a:r>
            <a:endParaRPr lang="en-US" altLang="en-US" sz="1800" dirty="0"/>
          </a:p>
          <a:p>
            <a:pPr lvl="1" eaLnBrk="1" hangingPunct="1">
              <a:lnSpc>
                <a:spcPct val="100000"/>
              </a:lnSpc>
            </a:pPr>
            <a:r>
              <a:rPr lang="en-US" altLang="en-US" sz="1800" dirty="0" err="1"/>
              <a:t>Komunikasi</a:t>
            </a:r>
            <a:r>
              <a:rPr lang="en-US" altLang="en-US" sz="1800" dirty="0"/>
              <a:t> </a:t>
            </a:r>
            <a:r>
              <a:rPr lang="en-US" altLang="en-US" sz="1800" dirty="0" err="1"/>
              <a:t>antar</a:t>
            </a:r>
            <a:r>
              <a:rPr lang="en-US" altLang="en-US" sz="1800" dirty="0"/>
              <a:t> model </a:t>
            </a:r>
            <a:r>
              <a:rPr lang="en-US" altLang="en-US" sz="1800" dirty="0" err="1"/>
              <a:t>kombinasi</a:t>
            </a:r>
            <a:endParaRPr lang="en-US" altLang="en-US" sz="18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614A9DAE-C8F5-4A57-A0C2-9D8F4B8407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200"/>
              <a:t>Model-Based Management System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24898093-187D-49FF-9E8D-5CDB13A0656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314576" y="2033588"/>
            <a:ext cx="8353425" cy="4824413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dirty="0"/>
              <a:t>Relational model base management system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dirty="0"/>
              <a:t>Virtual file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dirty="0"/>
              <a:t>Virtual relationship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dirty="0"/>
              <a:t>Object-oriented model base management system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dirty="0"/>
              <a:t>Logical independence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dirty="0"/>
              <a:t>Database and MIS design model systems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dirty="0"/>
              <a:t>Data diagram, ERD diagrams managed by CASE tools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5B89EC-BA62-40F1-A636-466F0DCAEA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1AAE145-2A0C-496D-AD8E-2C602B231F2D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198D343C-A63F-4C64-B08B-F2A3F5709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52475" y="349251"/>
            <a:ext cx="7772400" cy="1362075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dirty="0" err="1"/>
              <a:t>Selesai</a:t>
            </a:r>
            <a:endParaRPr lang="en-US" dirty="0"/>
          </a:p>
        </p:txBody>
      </p:sp>
      <p:pic>
        <p:nvPicPr>
          <p:cNvPr id="6" name="Content Placeholder 3" descr="thankyou.jpg">
            <a:extLst>
              <a:ext uri="{FF2B5EF4-FFF2-40B4-BE49-F238E27FC236}">
                <a16:creationId xmlns:a16="http://schemas.microsoft.com/office/drawing/2014/main" id="{D30C0D55-6905-414A-9C33-BD0F5AC324B3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3880520" y="2759026"/>
            <a:ext cx="4764498" cy="3240559"/>
          </a:xfrm>
        </p:spPr>
      </p:pic>
    </p:spTree>
    <p:extLst>
      <p:ext uri="{BB962C8B-B14F-4D97-AF65-F5344CB8AC3E}">
        <p14:creationId xmlns:p14="http://schemas.microsoft.com/office/powerpoint/2010/main" val="1337175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6FD22EF9-12BC-45D5-A5CA-3B3549B234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MSS Modeling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4FA6056B-467D-4674-8627-4F9F53A7741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dirty="0" err="1"/>
              <a:t>Elemen</a:t>
            </a:r>
            <a:r>
              <a:rPr lang="en-US" altLang="en-US" dirty="0"/>
              <a:t> </a:t>
            </a:r>
            <a:r>
              <a:rPr lang="en-US" altLang="en-US" dirty="0" err="1"/>
              <a:t>utama</a:t>
            </a:r>
            <a:r>
              <a:rPr lang="en-US" altLang="en-US" dirty="0"/>
              <a:t> </a:t>
            </a:r>
            <a:r>
              <a:rPr lang="en-US" altLang="en-US" dirty="0" err="1"/>
              <a:t>dalam</a:t>
            </a:r>
            <a:r>
              <a:rPr lang="en-US" altLang="en-US" dirty="0"/>
              <a:t> DSS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dirty="0" err="1"/>
              <a:t>Berbagai</a:t>
            </a:r>
            <a:r>
              <a:rPr lang="en-US" altLang="en-US" dirty="0"/>
              <a:t> </a:t>
            </a:r>
            <a:r>
              <a:rPr lang="en-US" altLang="en-US" dirty="0" err="1"/>
              <a:t>jenis</a:t>
            </a:r>
            <a:r>
              <a:rPr lang="en-US" altLang="en-US" dirty="0"/>
              <a:t> model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dirty="0" err="1"/>
              <a:t>Setiap</a:t>
            </a:r>
            <a:r>
              <a:rPr lang="en-US" altLang="en-US" dirty="0"/>
              <a:t> model </a:t>
            </a:r>
            <a:r>
              <a:rPr lang="en-US" altLang="en-US" dirty="0" err="1"/>
              <a:t>memiliki</a:t>
            </a:r>
            <a:r>
              <a:rPr lang="en-US" altLang="en-US" dirty="0"/>
              <a:t> </a:t>
            </a:r>
            <a:r>
              <a:rPr lang="en-US" altLang="en-US" dirty="0" err="1"/>
              <a:t>teknik</a:t>
            </a:r>
            <a:r>
              <a:rPr lang="en-US" altLang="en-US" dirty="0"/>
              <a:t> yang </a:t>
            </a:r>
            <a:r>
              <a:rPr lang="en-US" altLang="en-US" dirty="0" err="1"/>
              <a:t>berbeda</a:t>
            </a:r>
            <a:endParaRPr lang="en-US" altLang="en-US" dirty="0"/>
          </a:p>
          <a:p>
            <a:pPr eaLnBrk="1" hangingPunct="1">
              <a:lnSpc>
                <a:spcPct val="100000"/>
              </a:lnSpc>
            </a:pPr>
            <a:r>
              <a:rPr lang="en-US" altLang="en-US" dirty="0" err="1"/>
              <a:t>Memungkinkan</a:t>
            </a:r>
            <a:r>
              <a:rPr lang="en-US" altLang="en-US" dirty="0"/>
              <a:t> </a:t>
            </a:r>
            <a:r>
              <a:rPr lang="en-US" altLang="en-US" dirty="0" err="1"/>
              <a:t>adanya</a:t>
            </a:r>
            <a:r>
              <a:rPr lang="en-US" altLang="en-US" dirty="0"/>
              <a:t> </a:t>
            </a:r>
            <a:r>
              <a:rPr lang="en-US" altLang="en-US" dirty="0" err="1"/>
              <a:t>pengkajian</a:t>
            </a:r>
            <a:r>
              <a:rPr lang="en-US" altLang="en-US" dirty="0"/>
              <a:t> </a:t>
            </a:r>
            <a:r>
              <a:rPr lang="en-US" altLang="en-US" dirty="0" err="1"/>
              <a:t>ulang</a:t>
            </a:r>
            <a:r>
              <a:rPr lang="en-US" altLang="en-US" dirty="0"/>
              <a:t> </a:t>
            </a:r>
            <a:r>
              <a:rPr lang="en-US" altLang="en-US" dirty="0" err="1"/>
              <a:t>untuk</a:t>
            </a:r>
            <a:r>
              <a:rPr lang="en-US" altLang="en-US" dirty="0"/>
              <a:t> </a:t>
            </a:r>
            <a:r>
              <a:rPr lang="en-US" altLang="en-US" dirty="0" err="1"/>
              <a:t>alternatif</a:t>
            </a:r>
            <a:r>
              <a:rPr lang="en-US" altLang="en-US" dirty="0"/>
              <a:t> </a:t>
            </a:r>
            <a:r>
              <a:rPr lang="en-US" altLang="en-US" dirty="0" err="1"/>
              <a:t>solusi</a:t>
            </a:r>
            <a:endParaRPr lang="en-US" altLang="en-US" dirty="0"/>
          </a:p>
          <a:p>
            <a:pPr eaLnBrk="1" hangingPunct="1">
              <a:lnSpc>
                <a:spcPct val="100000"/>
              </a:lnSpc>
            </a:pPr>
            <a:r>
              <a:rPr lang="en-US" altLang="en-US" dirty="0" err="1"/>
              <a:t>Seringkali</a:t>
            </a:r>
            <a:r>
              <a:rPr lang="en-US" altLang="en-US" dirty="0"/>
              <a:t> </a:t>
            </a:r>
            <a:r>
              <a:rPr lang="en-US" altLang="en-US" dirty="0" err="1"/>
              <a:t>sebuah</a:t>
            </a:r>
            <a:r>
              <a:rPr lang="en-US" altLang="en-US" dirty="0"/>
              <a:t> DSS </a:t>
            </a:r>
            <a:r>
              <a:rPr lang="en-US" altLang="en-US" dirty="0" err="1"/>
              <a:t>melibatkan</a:t>
            </a:r>
            <a:r>
              <a:rPr lang="en-US" altLang="en-US" dirty="0"/>
              <a:t> Multiple models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dirty="0"/>
              <a:t>Trend </a:t>
            </a:r>
            <a:r>
              <a:rPr lang="en-US" altLang="en-US" dirty="0" err="1"/>
              <a:t>menuju</a:t>
            </a:r>
            <a:r>
              <a:rPr lang="en-US" altLang="en-US" dirty="0"/>
              <a:t> </a:t>
            </a:r>
            <a:r>
              <a:rPr lang="en-US" altLang="en-US" dirty="0" err="1"/>
              <a:t>transparansi</a:t>
            </a:r>
            <a:r>
              <a:rPr lang="en-US" altLang="en-US" dirty="0"/>
              <a:t> 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dirty="0"/>
              <a:t>Multidimensional modeling </a:t>
            </a:r>
            <a:r>
              <a:rPr lang="en-US" altLang="en-US" dirty="0" err="1"/>
              <a:t>ditunjukkan</a:t>
            </a:r>
            <a:r>
              <a:rPr lang="en-US" altLang="en-US" dirty="0"/>
              <a:t> </a:t>
            </a:r>
            <a:r>
              <a:rPr lang="en-US" altLang="en-US" dirty="0" err="1"/>
              <a:t>seperti</a:t>
            </a:r>
            <a:r>
              <a:rPr lang="en-US" altLang="en-US" dirty="0"/>
              <a:t> </a:t>
            </a:r>
            <a:r>
              <a:rPr lang="en-US" altLang="en-US" dirty="0" err="1"/>
              <a:t>halnya</a:t>
            </a:r>
            <a:r>
              <a:rPr lang="en-US" altLang="en-US" dirty="0"/>
              <a:t>  spreadsheet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D4E831F2-F59D-45BF-BA5B-F23161DFDB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Simulasi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5593D0CC-BF65-4E73-A946-587A028652D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Menelusuri masalah</a:t>
            </a:r>
          </a:p>
          <a:p>
            <a:pPr eaLnBrk="1" hangingPunct="1"/>
            <a:r>
              <a:rPr lang="en-US" altLang="en-US"/>
              <a:t>Mengidentifikasi alternatif solusi </a:t>
            </a:r>
          </a:p>
          <a:p>
            <a:pPr eaLnBrk="1" hangingPunct="1"/>
            <a:r>
              <a:rPr lang="en-US" altLang="en-US"/>
              <a:t>Dapat berorientasi obyek</a:t>
            </a:r>
          </a:p>
          <a:p>
            <a:pPr eaLnBrk="1" hangingPunct="1"/>
            <a:r>
              <a:rPr lang="en-US" altLang="en-US"/>
              <a:t>Meningkatkan proses pengambilan keputusan</a:t>
            </a:r>
          </a:p>
          <a:p>
            <a:pPr eaLnBrk="1" hangingPunct="1"/>
            <a:r>
              <a:rPr lang="en-US" altLang="en-US"/>
              <a:t>Memberikan gambaran dampak dari alternatif keputusan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4B643F77-C2B4-439A-B128-D8FF34D209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DSS Models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AA74ECC9-70FC-497A-A8ED-E454FDA0F24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dirty="0"/>
              <a:t>Algorithm-based models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dirty="0"/>
              <a:t>Statistic-based models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dirty="0"/>
              <a:t>Linear programming models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dirty="0"/>
              <a:t>Graphical models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dirty="0"/>
              <a:t>Quantitative models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dirty="0"/>
              <a:t>Qualitative models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dirty="0"/>
              <a:t>Simulation models</a:t>
            </a:r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E2D86063-7382-46A4-B98B-B9EA2FF532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Identifikasi Masalah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DECBBBCC-6392-45AB-85E3-C2F3BE137F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Memahami dan menganalisa lingkungan luar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Business intelligence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Mengidentifikasi variable dan hubungan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Influence diagrams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Cognitive maps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Forecasting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Ditingkatkan dengan e-commerce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Meningkatkan jumlah informasi yang tersedia melalui teknologi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5">
            <a:extLst>
              <a:ext uri="{FF2B5EF4-FFF2-40B4-BE49-F238E27FC236}">
                <a16:creationId xmlns:a16="http://schemas.microsoft.com/office/drawing/2014/main" id="{45E13ABD-55BC-44CE-8729-3BC4620E1C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Kategori Model</a:t>
            </a:r>
          </a:p>
        </p:txBody>
      </p:sp>
      <p:pic>
        <p:nvPicPr>
          <p:cNvPr id="20483" name="Picture 4" descr="TBL04">
            <a:extLst>
              <a:ext uri="{FF2B5EF4-FFF2-40B4-BE49-F238E27FC236}">
                <a16:creationId xmlns:a16="http://schemas.microsoft.com/office/drawing/2014/main" id="{8E2074D7-3E9B-4951-B832-FA17980FEE0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52650" y="1438275"/>
            <a:ext cx="7753350" cy="4734346"/>
          </a:xfr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14A9C230-7D8B-46EC-BD8C-ADAEEDA27C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Static Models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769A5F51-0372-439C-AEDD-1789B31D422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Gambaran sederhana dari situasi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Single interval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Time can be rolled forward, a photo at a time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Biasanya berulang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Steady state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Optimal operating parameters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Continuous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Unvarying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Primary tool for process design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1178</Words>
  <Application>Microsoft Office PowerPoint</Application>
  <PresentationFormat>Widescreen</PresentationFormat>
  <Paragraphs>277</Paragraphs>
  <Slides>39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Arial</vt:lpstr>
      <vt:lpstr>Calibri</vt:lpstr>
      <vt:lpstr>Calibri Light</vt:lpstr>
      <vt:lpstr>Cambria</vt:lpstr>
      <vt:lpstr>Wingdings</vt:lpstr>
      <vt:lpstr>Office Theme</vt:lpstr>
      <vt:lpstr>Custom Design</vt:lpstr>
      <vt:lpstr>Document</vt:lpstr>
      <vt:lpstr>SIC039 - PPT - SESI 5 Sistem Penunjang Keputusan</vt:lpstr>
      <vt:lpstr>Tujuan Pembelajaran</vt:lpstr>
      <vt:lpstr>Tujuan Pembelajaran</vt:lpstr>
      <vt:lpstr>MSS Modeling</vt:lpstr>
      <vt:lpstr>Simulasi</vt:lpstr>
      <vt:lpstr>DSS Models</vt:lpstr>
      <vt:lpstr>Identifikasi Masalah</vt:lpstr>
      <vt:lpstr>Kategori Model</vt:lpstr>
      <vt:lpstr>Static Models</vt:lpstr>
      <vt:lpstr>Dynamic Model</vt:lpstr>
      <vt:lpstr>PENGAMBILAN KEPUTUSAN</vt:lpstr>
      <vt:lpstr>PENGAMBILAN KEPUTUSAN</vt:lpstr>
      <vt:lpstr>PENGAMBILAN KEPUTUSAN</vt:lpstr>
      <vt:lpstr>Influence Diagrams</vt:lpstr>
      <vt:lpstr>Influence Diagrams</vt:lpstr>
      <vt:lpstr>Influence Diagrams</vt:lpstr>
      <vt:lpstr>An Influence Diagram For Profit Model</vt:lpstr>
      <vt:lpstr>Modeling dengan Spreadsheets</vt:lpstr>
      <vt:lpstr>Modeling dengan Spreadsheets</vt:lpstr>
      <vt:lpstr>Tabel Keputusan</vt:lpstr>
      <vt:lpstr>Tabel Keputusan</vt:lpstr>
      <vt:lpstr>MSS Mathematical Models</vt:lpstr>
      <vt:lpstr>MSS Mathematical Models</vt:lpstr>
      <vt:lpstr>Gambaran Umum Quantitative Model</vt:lpstr>
      <vt:lpstr>Quantitative Model</vt:lpstr>
      <vt:lpstr>Quantitative Model</vt:lpstr>
      <vt:lpstr>QUIZ</vt:lpstr>
      <vt:lpstr>Mathematical Programming</vt:lpstr>
      <vt:lpstr>Multiple Goals</vt:lpstr>
      <vt:lpstr>Sensitivity, What-if, and Goal Seeking Analysis</vt:lpstr>
      <vt:lpstr>Search Approaches</vt:lpstr>
      <vt:lpstr>Search Approaches</vt:lpstr>
      <vt:lpstr>PowerPoint Presentation</vt:lpstr>
      <vt:lpstr>Simulasi</vt:lpstr>
      <vt:lpstr>Simulasi</vt:lpstr>
      <vt:lpstr>Proses Simulasi</vt:lpstr>
      <vt:lpstr>Model-Based Management System</vt:lpstr>
      <vt:lpstr>Model-Based Management System</vt:lpstr>
      <vt:lpstr>Selesai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Pengantar Akuntansi</dc:title>
  <dc:creator>Bagas Nuralim</dc:creator>
  <cp:lastModifiedBy>Hanif Jusuf</cp:lastModifiedBy>
  <cp:revision>18</cp:revision>
  <dcterms:created xsi:type="dcterms:W3CDTF">2021-08-03T05:39:13Z</dcterms:created>
  <dcterms:modified xsi:type="dcterms:W3CDTF">2021-09-14T13:48:46Z</dcterms:modified>
</cp:coreProperties>
</file>