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notesMasterIdLst>
    <p:notesMasterId r:id="rId13"/>
  </p:notesMasterIdLst>
  <p:sldIdLst>
    <p:sldId id="256" r:id="rId2"/>
    <p:sldId id="260" r:id="rId3"/>
    <p:sldId id="261" r:id="rId4"/>
    <p:sldId id="270" r:id="rId5"/>
    <p:sldId id="271" r:id="rId6"/>
    <p:sldId id="272" r:id="rId7"/>
    <p:sldId id="276" r:id="rId8"/>
    <p:sldId id="277" r:id="rId9"/>
    <p:sldId id="274" r:id="rId10"/>
    <p:sldId id="27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A9012F-531F-4C22-ADD2-F7D79482B3D0}">
          <p14:sldIdLst>
            <p14:sldId id="256"/>
            <p14:sldId id="260"/>
            <p14:sldId id="261"/>
            <p14:sldId id="270"/>
            <p14:sldId id="271"/>
            <p14:sldId id="272"/>
            <p14:sldId id="276"/>
            <p14:sldId id="277"/>
            <p14:sldId id="274"/>
            <p14:sldId id="275"/>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035" autoAdjust="0"/>
  </p:normalViewPr>
  <p:slideViewPr>
    <p:cSldViewPr snapToGrid="0">
      <p:cViewPr varScale="1">
        <p:scale>
          <a:sx n="54" d="100"/>
          <a:sy n="54" d="100"/>
        </p:scale>
        <p:origin x="1380"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[Types of Data Analytics.xlsx]Sheet1!PivotTable1</c:name>
    <c:fmtId val="15"/>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Sheet1!$B$3</c:f>
              <c:strCache>
                <c:ptCount val="1"/>
                <c:pt idx="0">
                  <c:v>Total Enquires</c:v>
                </c:pt>
              </c:strCache>
            </c:strRef>
          </c:tx>
          <c:spPr>
            <a:ln w="28575" cap="rnd">
              <a:solidFill>
                <a:schemeClr val="accent1"/>
              </a:solidFill>
              <a:round/>
            </a:ln>
            <a:effectLst/>
          </c:spPr>
          <c:marker>
            <c:symbol val="none"/>
          </c:marker>
          <c:cat>
            <c:strRef>
              <c:f>Sheet1!$A$4:$A$7</c:f>
              <c:strCache>
                <c:ptCount val="3"/>
                <c:pt idx="0">
                  <c:v>916</c:v>
                </c:pt>
                <c:pt idx="1">
                  <c:v>936</c:v>
                </c:pt>
                <c:pt idx="2">
                  <c:v>1178</c:v>
                </c:pt>
              </c:strCache>
            </c:strRef>
          </c:cat>
          <c:val>
            <c:numRef>
              <c:f>Sheet1!$B$4:$B$7</c:f>
              <c:numCache>
                <c:formatCode>General</c:formatCode>
                <c:ptCount val="3"/>
                <c:pt idx="0">
                  <c:v>56</c:v>
                </c:pt>
                <c:pt idx="1">
                  <c:v>537</c:v>
                </c:pt>
                <c:pt idx="2">
                  <c:v>2669</c:v>
                </c:pt>
              </c:numCache>
            </c:numRef>
          </c:val>
          <c:smooth val="0"/>
          <c:extLst>
            <c:ext xmlns:c16="http://schemas.microsoft.com/office/drawing/2014/chart" uri="{C3380CC4-5D6E-409C-BE32-E72D297353CC}">
              <c16:uniqueId val="{00000000-7979-4664-A135-6681418C69F2}"/>
            </c:ext>
          </c:extLst>
        </c:ser>
        <c:ser>
          <c:idx val="1"/>
          <c:order val="1"/>
          <c:tx>
            <c:strRef>
              <c:f>Sheet1!$C$3</c:f>
              <c:strCache>
                <c:ptCount val="1"/>
                <c:pt idx="0">
                  <c:v>Realized Sales</c:v>
                </c:pt>
              </c:strCache>
            </c:strRef>
          </c:tx>
          <c:spPr>
            <a:ln w="28575" cap="rnd">
              <a:solidFill>
                <a:schemeClr val="accent2"/>
              </a:solidFill>
              <a:round/>
            </a:ln>
            <a:effectLst/>
          </c:spPr>
          <c:marker>
            <c:symbol val="none"/>
          </c:marker>
          <c:cat>
            <c:strRef>
              <c:f>Sheet1!$A$4:$A$7</c:f>
              <c:strCache>
                <c:ptCount val="3"/>
                <c:pt idx="0">
                  <c:v>916</c:v>
                </c:pt>
                <c:pt idx="1">
                  <c:v>936</c:v>
                </c:pt>
                <c:pt idx="2">
                  <c:v>1178</c:v>
                </c:pt>
              </c:strCache>
            </c:strRef>
          </c:cat>
          <c:val>
            <c:numRef>
              <c:f>Sheet1!$C$4:$C$7</c:f>
              <c:numCache>
                <c:formatCode>General</c:formatCode>
                <c:ptCount val="3"/>
                <c:pt idx="0">
                  <c:v>23</c:v>
                </c:pt>
                <c:pt idx="1">
                  <c:v>183</c:v>
                </c:pt>
                <c:pt idx="2">
                  <c:v>872</c:v>
                </c:pt>
              </c:numCache>
            </c:numRef>
          </c:val>
          <c:smooth val="0"/>
          <c:extLst>
            <c:ext xmlns:c16="http://schemas.microsoft.com/office/drawing/2014/chart" uri="{C3380CC4-5D6E-409C-BE32-E72D297353CC}">
              <c16:uniqueId val="{00000001-7979-4664-A135-6681418C69F2}"/>
            </c:ext>
          </c:extLst>
        </c:ser>
        <c:dLbls>
          <c:showLegendKey val="0"/>
          <c:showVal val="0"/>
          <c:showCatName val="0"/>
          <c:showSerName val="0"/>
          <c:showPercent val="0"/>
          <c:showBubbleSize val="0"/>
        </c:dLbls>
        <c:smooth val="0"/>
        <c:axId val="356044920"/>
        <c:axId val="356038032"/>
      </c:lineChart>
      <c:catAx>
        <c:axId val="356044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038032"/>
        <c:crosses val="autoZero"/>
        <c:auto val="1"/>
        <c:lblAlgn val="ctr"/>
        <c:lblOffset val="100"/>
        <c:noMultiLvlLbl val="0"/>
      </c:catAx>
      <c:valAx>
        <c:axId val="356038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0449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[Types of Data Analytics.xlsx]Sheet1!PivotTable1</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Spent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c:f>
              <c:strCache>
                <c:ptCount val="1"/>
                <c:pt idx="0">
                  <c:v>Total</c:v>
                </c:pt>
              </c:strCache>
            </c:strRef>
          </c:tx>
          <c:dPt>
            <c:idx val="0"/>
            <c:bubble3D val="0"/>
            <c:spPr>
              <a:solidFill>
                <a:schemeClr val="accent1"/>
              </a:solidFill>
              <a:ln>
                <a:noFill/>
              </a:ln>
              <a:effectLst/>
              <a:sp3d/>
            </c:spPr>
            <c:extLst>
              <c:ext xmlns:c16="http://schemas.microsoft.com/office/drawing/2014/chart" uri="{C3380CC4-5D6E-409C-BE32-E72D297353CC}">
                <c16:uniqueId val="{00000001-5709-4AD8-9ED1-75A0E9393E2F}"/>
              </c:ext>
            </c:extLst>
          </c:dPt>
          <c:dPt>
            <c:idx val="1"/>
            <c:bubble3D val="0"/>
            <c:spPr>
              <a:solidFill>
                <a:schemeClr val="accent2"/>
              </a:solidFill>
              <a:ln>
                <a:noFill/>
              </a:ln>
              <a:effectLst/>
              <a:sp3d/>
            </c:spPr>
            <c:extLst>
              <c:ext xmlns:c16="http://schemas.microsoft.com/office/drawing/2014/chart" uri="{C3380CC4-5D6E-409C-BE32-E72D297353CC}">
                <c16:uniqueId val="{00000003-5709-4AD8-9ED1-75A0E9393E2F}"/>
              </c:ext>
            </c:extLst>
          </c:dPt>
          <c:dPt>
            <c:idx val="2"/>
            <c:bubble3D val="0"/>
            <c:spPr>
              <a:solidFill>
                <a:schemeClr val="accent3"/>
              </a:solidFill>
              <a:ln>
                <a:noFill/>
              </a:ln>
              <a:effectLst/>
              <a:sp3d/>
            </c:spPr>
            <c:extLst>
              <c:ext xmlns:c16="http://schemas.microsoft.com/office/drawing/2014/chart" uri="{C3380CC4-5D6E-409C-BE32-E72D297353CC}">
                <c16:uniqueId val="{00000005-5709-4AD8-9ED1-75A0E9393E2F}"/>
              </c:ext>
            </c:extLst>
          </c:dPt>
          <c:cat>
            <c:strRef>
              <c:f>Sheet1!$A$4:$A$7</c:f>
              <c:strCache>
                <c:ptCount val="3"/>
                <c:pt idx="0">
                  <c:v>916</c:v>
                </c:pt>
                <c:pt idx="1">
                  <c:v>936</c:v>
                </c:pt>
                <c:pt idx="2">
                  <c:v>1178</c:v>
                </c:pt>
              </c:strCache>
            </c:strRef>
          </c:cat>
          <c:val>
            <c:numRef>
              <c:f>Sheet1!$B$4:$B$7</c:f>
              <c:numCache>
                <c:formatCode>General</c:formatCode>
                <c:ptCount val="3"/>
                <c:pt idx="0">
                  <c:v>148.28000070899998</c:v>
                </c:pt>
                <c:pt idx="1">
                  <c:v>2893.369998933998</c:v>
                </c:pt>
                <c:pt idx="2">
                  <c:v>55662.149958614005</c:v>
                </c:pt>
              </c:numCache>
            </c:numRef>
          </c:val>
          <c:extLst>
            <c:ext xmlns:c16="http://schemas.microsoft.com/office/drawing/2014/chart" uri="{C3380CC4-5D6E-409C-BE32-E72D297353CC}">
              <c16:uniqueId val="{00000006-5709-4AD8-9ED1-75A0E9393E2F}"/>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15FE91-02D0-4A83-B047-3D9DFD9B4B86}" type="doc">
      <dgm:prSet loTypeId="urn:microsoft.com/office/officeart/2018/2/layout/IconVerticalSolidList" loCatId="icon" qsTypeId="urn:microsoft.com/office/officeart/2005/8/quickstyle/simple5" qsCatId="simple" csTypeId="urn:microsoft.com/office/officeart/2018/5/colors/Iconchunking_neutralicontext_colorful1" csCatId="colorful" phldr="1"/>
      <dgm:spPr/>
      <dgm:t>
        <a:bodyPr/>
        <a:lstStyle/>
        <a:p>
          <a:endParaRPr lang="en-US"/>
        </a:p>
      </dgm:t>
    </dgm:pt>
    <dgm:pt modelId="{1BE8B37A-343E-4526-9935-7B53F37E16BE}">
      <dgm:prSet/>
      <dgm:spPr/>
      <dgm:t>
        <a:bodyPr/>
        <a:lstStyle/>
        <a:p>
          <a:pPr>
            <a:lnSpc>
              <a:spcPct val="100000"/>
            </a:lnSpc>
          </a:pPr>
          <a:r>
            <a:rPr lang="en-US" dirty="0"/>
            <a:t>Data analytics is the science of qualitative and quantitative representation of data which helps businesses make decisions</a:t>
          </a:r>
        </a:p>
      </dgm:t>
    </dgm:pt>
    <dgm:pt modelId="{92F9043B-9C58-478B-91B2-197F2508700E}" type="parTrans" cxnId="{3A2CFB41-8450-4169-A605-6AB9E7606660}">
      <dgm:prSet/>
      <dgm:spPr/>
      <dgm:t>
        <a:bodyPr/>
        <a:lstStyle/>
        <a:p>
          <a:endParaRPr lang="en-US"/>
        </a:p>
      </dgm:t>
    </dgm:pt>
    <dgm:pt modelId="{EAA00731-C9F2-4A50-95D1-AC803FB02C83}" type="sibTrans" cxnId="{3A2CFB41-8450-4169-A605-6AB9E7606660}">
      <dgm:prSet/>
      <dgm:spPr/>
      <dgm:t>
        <a:bodyPr/>
        <a:lstStyle/>
        <a:p>
          <a:endParaRPr lang="en-US"/>
        </a:p>
      </dgm:t>
    </dgm:pt>
    <dgm:pt modelId="{6D2D4AD3-A2DA-4D6C-BF59-1A42FA29C569}">
      <dgm:prSet/>
      <dgm:spPr/>
      <dgm:t>
        <a:bodyPr/>
        <a:lstStyle/>
        <a:p>
          <a:pPr>
            <a:lnSpc>
              <a:spcPct val="100000"/>
            </a:lnSpc>
          </a:pPr>
          <a:r>
            <a:rPr lang="en-US" dirty="0"/>
            <a:t>Data analytics is a broad term that encompasses many diverse types of data analysis.</a:t>
          </a:r>
        </a:p>
      </dgm:t>
    </dgm:pt>
    <dgm:pt modelId="{AEB88D67-C64A-4386-A191-E5AC8AAC6C70}" type="parTrans" cxnId="{A3F3B6C8-9DA1-4A75-ACD9-227087431088}">
      <dgm:prSet/>
      <dgm:spPr/>
      <dgm:t>
        <a:bodyPr/>
        <a:lstStyle/>
        <a:p>
          <a:endParaRPr lang="en-US"/>
        </a:p>
      </dgm:t>
    </dgm:pt>
    <dgm:pt modelId="{304120B9-A3A0-41DA-8D29-C628AFD24435}" type="sibTrans" cxnId="{A3F3B6C8-9DA1-4A75-ACD9-227087431088}">
      <dgm:prSet/>
      <dgm:spPr/>
      <dgm:t>
        <a:bodyPr/>
        <a:lstStyle/>
        <a:p>
          <a:endParaRPr lang="en-US"/>
        </a:p>
      </dgm:t>
    </dgm:pt>
    <dgm:pt modelId="{78878EBC-0633-4AF4-9CA3-794DB1E110E9}">
      <dgm:prSet/>
      <dgm:spPr/>
      <dgm:t>
        <a:bodyPr/>
        <a:lstStyle/>
        <a:p>
          <a:pPr>
            <a:lnSpc>
              <a:spcPct val="100000"/>
            </a:lnSpc>
          </a:pPr>
          <a:r>
            <a:rPr lang="en-US" dirty="0"/>
            <a:t>Data analytics help a business optimize its performance.</a:t>
          </a:r>
        </a:p>
      </dgm:t>
    </dgm:pt>
    <dgm:pt modelId="{5FFA7BB1-9816-47F2-B5BB-55BE3FD3FBFD}" type="parTrans" cxnId="{547BFD56-549A-4199-88B2-604AA470ACE8}">
      <dgm:prSet/>
      <dgm:spPr/>
      <dgm:t>
        <a:bodyPr/>
        <a:lstStyle/>
        <a:p>
          <a:endParaRPr lang="en-US"/>
        </a:p>
      </dgm:t>
    </dgm:pt>
    <dgm:pt modelId="{54C9A41E-6BEC-45AE-9D92-E9EA5E049207}" type="sibTrans" cxnId="{547BFD56-549A-4199-88B2-604AA470ACE8}">
      <dgm:prSet/>
      <dgm:spPr/>
      <dgm:t>
        <a:bodyPr/>
        <a:lstStyle/>
        <a:p>
          <a:endParaRPr lang="en-US"/>
        </a:p>
      </dgm:t>
    </dgm:pt>
    <dgm:pt modelId="{B8E33005-7E81-4F86-9971-19E874577A17}">
      <dgm:prSet/>
      <dgm:spPr/>
      <dgm:t>
        <a:bodyPr/>
        <a:lstStyle/>
        <a:p>
          <a:pPr>
            <a:lnSpc>
              <a:spcPct val="100000"/>
            </a:lnSpc>
          </a:pPr>
          <a:r>
            <a:rPr lang="en-US" dirty="0"/>
            <a:t>Data is extracted and categorized, transformed &amp; processed over time according to organizational requirements.</a:t>
          </a:r>
        </a:p>
      </dgm:t>
    </dgm:pt>
    <dgm:pt modelId="{E50BB969-35BE-4D7A-91E0-6C7A5BC67098}" type="parTrans" cxnId="{EEEB1957-67BD-4152-BC1F-9AEB4B2A6229}">
      <dgm:prSet/>
      <dgm:spPr/>
      <dgm:t>
        <a:bodyPr/>
        <a:lstStyle/>
        <a:p>
          <a:endParaRPr lang="en-US"/>
        </a:p>
      </dgm:t>
    </dgm:pt>
    <dgm:pt modelId="{DCA97DAC-742C-46F6-88D3-7E0C1FD1AF6A}" type="sibTrans" cxnId="{EEEB1957-67BD-4152-BC1F-9AEB4B2A6229}">
      <dgm:prSet/>
      <dgm:spPr/>
      <dgm:t>
        <a:bodyPr/>
        <a:lstStyle/>
        <a:p>
          <a:endParaRPr lang="en-US"/>
        </a:p>
      </dgm:t>
    </dgm:pt>
    <dgm:pt modelId="{921A2C17-3647-4ED0-8629-C5D236A7193E}">
      <dgm:prSet/>
      <dgm:spPr/>
      <dgm:t>
        <a:bodyPr/>
        <a:lstStyle/>
        <a:p>
          <a:pPr>
            <a:lnSpc>
              <a:spcPct val="100000"/>
            </a:lnSpc>
          </a:pPr>
          <a:r>
            <a:rPr lang="en-US" dirty="0"/>
            <a:t>Data Analytics is not – Data Science , Big Data , AI or Machine Learning</a:t>
          </a:r>
        </a:p>
      </dgm:t>
    </dgm:pt>
    <dgm:pt modelId="{8047E47B-EE8D-4844-8515-BD20FD785E06}" type="parTrans" cxnId="{8C0C6C29-20E7-4C9A-A0DA-1EA85945721A}">
      <dgm:prSet/>
      <dgm:spPr/>
      <dgm:t>
        <a:bodyPr/>
        <a:lstStyle/>
        <a:p>
          <a:endParaRPr lang="en-US"/>
        </a:p>
      </dgm:t>
    </dgm:pt>
    <dgm:pt modelId="{C0514FB9-E0EC-456C-A02C-9FD664B611B1}" type="sibTrans" cxnId="{8C0C6C29-20E7-4C9A-A0DA-1EA85945721A}">
      <dgm:prSet/>
      <dgm:spPr/>
      <dgm:t>
        <a:bodyPr/>
        <a:lstStyle/>
        <a:p>
          <a:endParaRPr lang="en-US"/>
        </a:p>
      </dgm:t>
    </dgm:pt>
    <dgm:pt modelId="{2888AEC8-E82A-4482-829B-D29164044F7B}" type="pres">
      <dgm:prSet presAssocID="{7D15FE91-02D0-4A83-B047-3D9DFD9B4B86}" presName="root" presStyleCnt="0">
        <dgm:presLayoutVars>
          <dgm:dir/>
          <dgm:resizeHandles val="exact"/>
        </dgm:presLayoutVars>
      </dgm:prSet>
      <dgm:spPr/>
    </dgm:pt>
    <dgm:pt modelId="{CFC485C6-7653-4F4D-ABFB-237CF0454E4E}" type="pres">
      <dgm:prSet presAssocID="{1BE8B37A-343E-4526-9935-7B53F37E16BE}" presName="compNode" presStyleCnt="0"/>
      <dgm:spPr/>
    </dgm:pt>
    <dgm:pt modelId="{7F96E01C-76DA-40E3-B9CD-55150CEDF248}" type="pres">
      <dgm:prSet presAssocID="{1BE8B37A-343E-4526-9935-7B53F37E16BE}" presName="bgRect" presStyleLbl="bgShp" presStyleIdx="0" presStyleCnt="5"/>
      <dgm:spPr>
        <a:solidFill>
          <a:schemeClr val="accent5">
            <a:lumMod val="60000"/>
            <a:lumOff val="40000"/>
          </a:schemeClr>
        </a:solidFill>
      </dgm:spPr>
    </dgm:pt>
    <dgm:pt modelId="{F37BB602-145C-48F1-86B5-25D04C21CCA3}" type="pres">
      <dgm:prSet presAssocID="{1BE8B37A-343E-4526-9935-7B53F37E16B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F148DD9D-1350-434D-ACB1-5D8ED91722AF}" type="pres">
      <dgm:prSet presAssocID="{1BE8B37A-343E-4526-9935-7B53F37E16BE}" presName="spaceRect" presStyleCnt="0"/>
      <dgm:spPr/>
    </dgm:pt>
    <dgm:pt modelId="{DA660512-0AA6-45D5-8FAC-761787F4FA1B}" type="pres">
      <dgm:prSet presAssocID="{1BE8B37A-343E-4526-9935-7B53F37E16BE}" presName="parTx" presStyleLbl="revTx" presStyleIdx="0" presStyleCnt="5">
        <dgm:presLayoutVars>
          <dgm:chMax val="0"/>
          <dgm:chPref val="0"/>
        </dgm:presLayoutVars>
      </dgm:prSet>
      <dgm:spPr/>
    </dgm:pt>
    <dgm:pt modelId="{A40A029F-CB13-47DE-90A1-1FDAFD47C6CF}" type="pres">
      <dgm:prSet presAssocID="{EAA00731-C9F2-4A50-95D1-AC803FB02C83}" presName="sibTrans" presStyleCnt="0"/>
      <dgm:spPr/>
    </dgm:pt>
    <dgm:pt modelId="{DBC61E53-81BA-425E-AC43-FB51507D5B79}" type="pres">
      <dgm:prSet presAssocID="{6D2D4AD3-A2DA-4D6C-BF59-1A42FA29C569}" presName="compNode" presStyleCnt="0"/>
      <dgm:spPr/>
    </dgm:pt>
    <dgm:pt modelId="{ED7AFD65-777E-432B-A935-7515FE1F2A42}" type="pres">
      <dgm:prSet presAssocID="{6D2D4AD3-A2DA-4D6C-BF59-1A42FA29C569}" presName="bgRect" presStyleLbl="bgShp" presStyleIdx="1" presStyleCnt="5"/>
      <dgm:spPr/>
    </dgm:pt>
    <dgm:pt modelId="{1A2CF42F-B2F1-4D6A-9C19-899BF49440DD}" type="pres">
      <dgm:prSet presAssocID="{6D2D4AD3-A2DA-4D6C-BF59-1A42FA29C56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Bar Chart"/>
        </a:ext>
      </dgm:extLst>
    </dgm:pt>
    <dgm:pt modelId="{F52A654E-D90F-447A-B1FF-7954AB04775E}" type="pres">
      <dgm:prSet presAssocID="{6D2D4AD3-A2DA-4D6C-BF59-1A42FA29C569}" presName="spaceRect" presStyleCnt="0"/>
      <dgm:spPr/>
    </dgm:pt>
    <dgm:pt modelId="{6FAB4775-E493-43C3-937F-42F875276F9A}" type="pres">
      <dgm:prSet presAssocID="{6D2D4AD3-A2DA-4D6C-BF59-1A42FA29C569}" presName="parTx" presStyleLbl="revTx" presStyleIdx="1" presStyleCnt="5">
        <dgm:presLayoutVars>
          <dgm:chMax val="0"/>
          <dgm:chPref val="0"/>
        </dgm:presLayoutVars>
      </dgm:prSet>
      <dgm:spPr/>
    </dgm:pt>
    <dgm:pt modelId="{7BC6A2BD-0FD6-44CE-83A1-986175CB0720}" type="pres">
      <dgm:prSet presAssocID="{304120B9-A3A0-41DA-8D29-C628AFD24435}" presName="sibTrans" presStyleCnt="0"/>
      <dgm:spPr/>
    </dgm:pt>
    <dgm:pt modelId="{F9B82A52-5F20-495C-8C4D-15FA7789AA1E}" type="pres">
      <dgm:prSet presAssocID="{78878EBC-0633-4AF4-9CA3-794DB1E110E9}" presName="compNode" presStyleCnt="0"/>
      <dgm:spPr/>
    </dgm:pt>
    <dgm:pt modelId="{22E5F72B-6C44-4892-A1B5-445A098DC9BC}" type="pres">
      <dgm:prSet presAssocID="{78878EBC-0633-4AF4-9CA3-794DB1E110E9}" presName="bgRect" presStyleLbl="bgShp" presStyleIdx="2" presStyleCnt="5"/>
      <dgm:spPr>
        <a:solidFill>
          <a:srgbClr val="00B0F0"/>
        </a:solidFill>
      </dgm:spPr>
    </dgm:pt>
    <dgm:pt modelId="{0C7AB2AE-4D28-418C-A404-6E60373D51B4}" type="pres">
      <dgm:prSet presAssocID="{78878EBC-0633-4AF4-9CA3-794DB1E110E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uge"/>
        </a:ext>
      </dgm:extLst>
    </dgm:pt>
    <dgm:pt modelId="{61D6B187-C3E7-4160-A479-60818977D5EE}" type="pres">
      <dgm:prSet presAssocID="{78878EBC-0633-4AF4-9CA3-794DB1E110E9}" presName="spaceRect" presStyleCnt="0"/>
      <dgm:spPr/>
    </dgm:pt>
    <dgm:pt modelId="{149CF54A-5FB5-4654-86F9-0A20D7120203}" type="pres">
      <dgm:prSet presAssocID="{78878EBC-0633-4AF4-9CA3-794DB1E110E9}" presName="parTx" presStyleLbl="revTx" presStyleIdx="2" presStyleCnt="5">
        <dgm:presLayoutVars>
          <dgm:chMax val="0"/>
          <dgm:chPref val="0"/>
        </dgm:presLayoutVars>
      </dgm:prSet>
      <dgm:spPr/>
    </dgm:pt>
    <dgm:pt modelId="{2479C927-E105-4130-9D00-B27107DA0419}" type="pres">
      <dgm:prSet presAssocID="{54C9A41E-6BEC-45AE-9D92-E9EA5E049207}" presName="sibTrans" presStyleCnt="0"/>
      <dgm:spPr/>
    </dgm:pt>
    <dgm:pt modelId="{6515B685-9188-465B-925A-CB528C73F215}" type="pres">
      <dgm:prSet presAssocID="{B8E33005-7E81-4F86-9971-19E874577A17}" presName="compNode" presStyleCnt="0"/>
      <dgm:spPr/>
    </dgm:pt>
    <dgm:pt modelId="{0813203B-D6C8-4855-B9D4-0E40AFEDA652}" type="pres">
      <dgm:prSet presAssocID="{B8E33005-7E81-4F86-9971-19E874577A17}" presName="bgRect" presStyleLbl="bgShp" presStyleIdx="3" presStyleCnt="5"/>
      <dgm:spPr/>
    </dgm:pt>
    <dgm:pt modelId="{7DD7E6D7-BF30-4180-AE18-10B19CEA2A64}" type="pres">
      <dgm:prSet presAssocID="{B8E33005-7E81-4F86-9971-19E874577A1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12B91B6F-6F3D-4250-A2F0-83D778A936B6}" type="pres">
      <dgm:prSet presAssocID="{B8E33005-7E81-4F86-9971-19E874577A17}" presName="spaceRect" presStyleCnt="0"/>
      <dgm:spPr/>
    </dgm:pt>
    <dgm:pt modelId="{E502C748-88F1-4997-BB84-2DFD113A80BA}" type="pres">
      <dgm:prSet presAssocID="{B8E33005-7E81-4F86-9971-19E874577A17}" presName="parTx" presStyleLbl="revTx" presStyleIdx="3" presStyleCnt="5">
        <dgm:presLayoutVars>
          <dgm:chMax val="0"/>
          <dgm:chPref val="0"/>
        </dgm:presLayoutVars>
      </dgm:prSet>
      <dgm:spPr/>
    </dgm:pt>
    <dgm:pt modelId="{F2DB6248-AFC8-4A22-A931-D8F062C16D48}" type="pres">
      <dgm:prSet presAssocID="{DCA97DAC-742C-46F6-88D3-7E0C1FD1AF6A}" presName="sibTrans" presStyleCnt="0"/>
      <dgm:spPr/>
    </dgm:pt>
    <dgm:pt modelId="{4BFF97CF-6816-4DF1-A392-3D137A33EE95}" type="pres">
      <dgm:prSet presAssocID="{921A2C17-3647-4ED0-8629-C5D236A7193E}" presName="compNode" presStyleCnt="0"/>
      <dgm:spPr/>
    </dgm:pt>
    <dgm:pt modelId="{8A00226F-7981-415D-8486-2E15A4EB98ED}" type="pres">
      <dgm:prSet presAssocID="{921A2C17-3647-4ED0-8629-C5D236A7193E}" presName="bgRect" presStyleLbl="bgShp" presStyleIdx="4" presStyleCnt="5"/>
      <dgm:spPr>
        <a:solidFill>
          <a:schemeClr val="accent3">
            <a:lumMod val="75000"/>
          </a:schemeClr>
        </a:solidFill>
      </dgm:spPr>
    </dgm:pt>
    <dgm:pt modelId="{D4448148-B224-4FAD-ABE1-6C234BDFC8DA}" type="pres">
      <dgm:prSet presAssocID="{921A2C17-3647-4ED0-8629-C5D236A7193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lose"/>
        </a:ext>
      </dgm:extLst>
    </dgm:pt>
    <dgm:pt modelId="{10B46B39-B5D4-49D1-8E59-8C73EB38FAF0}" type="pres">
      <dgm:prSet presAssocID="{921A2C17-3647-4ED0-8629-C5D236A7193E}" presName="spaceRect" presStyleCnt="0"/>
      <dgm:spPr/>
    </dgm:pt>
    <dgm:pt modelId="{44C2CCFF-F1BC-48F9-BFA0-8D51AD8EBD09}" type="pres">
      <dgm:prSet presAssocID="{921A2C17-3647-4ED0-8629-C5D236A7193E}" presName="parTx" presStyleLbl="revTx" presStyleIdx="4" presStyleCnt="5" custLinFactNeighborX="0" custLinFactNeighborY="14058">
        <dgm:presLayoutVars>
          <dgm:chMax val="0"/>
          <dgm:chPref val="0"/>
        </dgm:presLayoutVars>
      </dgm:prSet>
      <dgm:spPr/>
    </dgm:pt>
  </dgm:ptLst>
  <dgm:cxnLst>
    <dgm:cxn modelId="{F9379820-B785-4302-902D-03D45236D484}" type="presOf" srcId="{78878EBC-0633-4AF4-9CA3-794DB1E110E9}" destId="{149CF54A-5FB5-4654-86F9-0A20D7120203}" srcOrd="0" destOrd="0" presId="urn:microsoft.com/office/officeart/2018/2/layout/IconVerticalSolidList"/>
    <dgm:cxn modelId="{8C0C6C29-20E7-4C9A-A0DA-1EA85945721A}" srcId="{7D15FE91-02D0-4A83-B047-3D9DFD9B4B86}" destId="{921A2C17-3647-4ED0-8629-C5D236A7193E}" srcOrd="4" destOrd="0" parTransId="{8047E47B-EE8D-4844-8515-BD20FD785E06}" sibTransId="{C0514FB9-E0EC-456C-A02C-9FD664B611B1}"/>
    <dgm:cxn modelId="{3A2CFB41-8450-4169-A605-6AB9E7606660}" srcId="{7D15FE91-02D0-4A83-B047-3D9DFD9B4B86}" destId="{1BE8B37A-343E-4526-9935-7B53F37E16BE}" srcOrd="0" destOrd="0" parTransId="{92F9043B-9C58-478B-91B2-197F2508700E}" sibTransId="{EAA00731-C9F2-4A50-95D1-AC803FB02C83}"/>
    <dgm:cxn modelId="{8B795370-EDB3-4663-BEE2-631FCCB703C8}" type="presOf" srcId="{1BE8B37A-343E-4526-9935-7B53F37E16BE}" destId="{DA660512-0AA6-45D5-8FAC-761787F4FA1B}" srcOrd="0" destOrd="0" presId="urn:microsoft.com/office/officeart/2018/2/layout/IconVerticalSolidList"/>
    <dgm:cxn modelId="{547BFD56-549A-4199-88B2-604AA470ACE8}" srcId="{7D15FE91-02D0-4A83-B047-3D9DFD9B4B86}" destId="{78878EBC-0633-4AF4-9CA3-794DB1E110E9}" srcOrd="2" destOrd="0" parTransId="{5FFA7BB1-9816-47F2-B5BB-55BE3FD3FBFD}" sibTransId="{54C9A41E-6BEC-45AE-9D92-E9EA5E049207}"/>
    <dgm:cxn modelId="{EEEB1957-67BD-4152-BC1F-9AEB4B2A6229}" srcId="{7D15FE91-02D0-4A83-B047-3D9DFD9B4B86}" destId="{B8E33005-7E81-4F86-9971-19E874577A17}" srcOrd="3" destOrd="0" parTransId="{E50BB969-35BE-4D7A-91E0-6C7A5BC67098}" sibTransId="{DCA97DAC-742C-46F6-88D3-7E0C1FD1AF6A}"/>
    <dgm:cxn modelId="{5C680759-AA0F-4471-9977-C2F534323720}" type="presOf" srcId="{B8E33005-7E81-4F86-9971-19E874577A17}" destId="{E502C748-88F1-4997-BB84-2DFD113A80BA}" srcOrd="0" destOrd="0" presId="urn:microsoft.com/office/officeart/2018/2/layout/IconVerticalSolidList"/>
    <dgm:cxn modelId="{807501B8-19AB-4A10-954B-C0C05BC1DF8C}" type="presOf" srcId="{6D2D4AD3-A2DA-4D6C-BF59-1A42FA29C569}" destId="{6FAB4775-E493-43C3-937F-42F875276F9A}" srcOrd="0" destOrd="0" presId="urn:microsoft.com/office/officeart/2018/2/layout/IconVerticalSolidList"/>
    <dgm:cxn modelId="{A3F3B6C8-9DA1-4A75-ACD9-227087431088}" srcId="{7D15FE91-02D0-4A83-B047-3D9DFD9B4B86}" destId="{6D2D4AD3-A2DA-4D6C-BF59-1A42FA29C569}" srcOrd="1" destOrd="0" parTransId="{AEB88D67-C64A-4386-A191-E5AC8AAC6C70}" sibTransId="{304120B9-A3A0-41DA-8D29-C628AFD24435}"/>
    <dgm:cxn modelId="{FDD229E5-8876-435E-A966-D777C179C39E}" type="presOf" srcId="{7D15FE91-02D0-4A83-B047-3D9DFD9B4B86}" destId="{2888AEC8-E82A-4482-829B-D29164044F7B}" srcOrd="0" destOrd="0" presId="urn:microsoft.com/office/officeart/2018/2/layout/IconVerticalSolidList"/>
    <dgm:cxn modelId="{336E0AF3-19F4-413B-8F5B-14F97403942A}" type="presOf" srcId="{921A2C17-3647-4ED0-8629-C5D236A7193E}" destId="{44C2CCFF-F1BC-48F9-BFA0-8D51AD8EBD09}" srcOrd="0" destOrd="0" presId="urn:microsoft.com/office/officeart/2018/2/layout/IconVerticalSolidList"/>
    <dgm:cxn modelId="{E74CC73E-7AA5-47E3-822D-B9007B14053B}" type="presParOf" srcId="{2888AEC8-E82A-4482-829B-D29164044F7B}" destId="{CFC485C6-7653-4F4D-ABFB-237CF0454E4E}" srcOrd="0" destOrd="0" presId="urn:microsoft.com/office/officeart/2018/2/layout/IconVerticalSolidList"/>
    <dgm:cxn modelId="{099E5888-A6EA-4256-B50F-9F91C43E26BD}" type="presParOf" srcId="{CFC485C6-7653-4F4D-ABFB-237CF0454E4E}" destId="{7F96E01C-76DA-40E3-B9CD-55150CEDF248}" srcOrd="0" destOrd="0" presId="urn:microsoft.com/office/officeart/2018/2/layout/IconVerticalSolidList"/>
    <dgm:cxn modelId="{F3D4C0C6-9795-4B4F-B419-45686FF6EE05}" type="presParOf" srcId="{CFC485C6-7653-4F4D-ABFB-237CF0454E4E}" destId="{F37BB602-145C-48F1-86B5-25D04C21CCA3}" srcOrd="1" destOrd="0" presId="urn:microsoft.com/office/officeart/2018/2/layout/IconVerticalSolidList"/>
    <dgm:cxn modelId="{35D1374F-5603-447E-BB5A-2CC7CD4F70C8}" type="presParOf" srcId="{CFC485C6-7653-4F4D-ABFB-237CF0454E4E}" destId="{F148DD9D-1350-434D-ACB1-5D8ED91722AF}" srcOrd="2" destOrd="0" presId="urn:microsoft.com/office/officeart/2018/2/layout/IconVerticalSolidList"/>
    <dgm:cxn modelId="{35730CEA-19AD-42FA-9058-3FA0C16F89D3}" type="presParOf" srcId="{CFC485C6-7653-4F4D-ABFB-237CF0454E4E}" destId="{DA660512-0AA6-45D5-8FAC-761787F4FA1B}" srcOrd="3" destOrd="0" presId="urn:microsoft.com/office/officeart/2018/2/layout/IconVerticalSolidList"/>
    <dgm:cxn modelId="{AA9210A7-637C-4290-ACFC-4F3473AC707F}" type="presParOf" srcId="{2888AEC8-E82A-4482-829B-D29164044F7B}" destId="{A40A029F-CB13-47DE-90A1-1FDAFD47C6CF}" srcOrd="1" destOrd="0" presId="urn:microsoft.com/office/officeart/2018/2/layout/IconVerticalSolidList"/>
    <dgm:cxn modelId="{24B5B174-20A8-4513-8A62-52D0AA0AA74D}" type="presParOf" srcId="{2888AEC8-E82A-4482-829B-D29164044F7B}" destId="{DBC61E53-81BA-425E-AC43-FB51507D5B79}" srcOrd="2" destOrd="0" presId="urn:microsoft.com/office/officeart/2018/2/layout/IconVerticalSolidList"/>
    <dgm:cxn modelId="{1DB962BE-E93E-4DFC-B76F-F04FAF5CC90B}" type="presParOf" srcId="{DBC61E53-81BA-425E-AC43-FB51507D5B79}" destId="{ED7AFD65-777E-432B-A935-7515FE1F2A42}" srcOrd="0" destOrd="0" presId="urn:microsoft.com/office/officeart/2018/2/layout/IconVerticalSolidList"/>
    <dgm:cxn modelId="{5F19BAD5-68C4-4E0D-B8C7-87D5D45327B0}" type="presParOf" srcId="{DBC61E53-81BA-425E-AC43-FB51507D5B79}" destId="{1A2CF42F-B2F1-4D6A-9C19-899BF49440DD}" srcOrd="1" destOrd="0" presId="urn:microsoft.com/office/officeart/2018/2/layout/IconVerticalSolidList"/>
    <dgm:cxn modelId="{542D6240-FD60-4130-B7DA-3D5E978F4890}" type="presParOf" srcId="{DBC61E53-81BA-425E-AC43-FB51507D5B79}" destId="{F52A654E-D90F-447A-B1FF-7954AB04775E}" srcOrd="2" destOrd="0" presId="urn:microsoft.com/office/officeart/2018/2/layout/IconVerticalSolidList"/>
    <dgm:cxn modelId="{4F373A73-2754-4816-A12B-5FBEB0EC3C50}" type="presParOf" srcId="{DBC61E53-81BA-425E-AC43-FB51507D5B79}" destId="{6FAB4775-E493-43C3-937F-42F875276F9A}" srcOrd="3" destOrd="0" presId="urn:microsoft.com/office/officeart/2018/2/layout/IconVerticalSolidList"/>
    <dgm:cxn modelId="{D1EB69FA-4FDE-4D03-9B8A-41BDFD4B91E5}" type="presParOf" srcId="{2888AEC8-E82A-4482-829B-D29164044F7B}" destId="{7BC6A2BD-0FD6-44CE-83A1-986175CB0720}" srcOrd="3" destOrd="0" presId="urn:microsoft.com/office/officeart/2018/2/layout/IconVerticalSolidList"/>
    <dgm:cxn modelId="{276D36ED-5E18-49A7-B088-2BD3761E66BC}" type="presParOf" srcId="{2888AEC8-E82A-4482-829B-D29164044F7B}" destId="{F9B82A52-5F20-495C-8C4D-15FA7789AA1E}" srcOrd="4" destOrd="0" presId="urn:microsoft.com/office/officeart/2018/2/layout/IconVerticalSolidList"/>
    <dgm:cxn modelId="{70D23879-E570-4FC1-9B8B-02C2DD54513E}" type="presParOf" srcId="{F9B82A52-5F20-495C-8C4D-15FA7789AA1E}" destId="{22E5F72B-6C44-4892-A1B5-445A098DC9BC}" srcOrd="0" destOrd="0" presId="urn:microsoft.com/office/officeart/2018/2/layout/IconVerticalSolidList"/>
    <dgm:cxn modelId="{F8227127-C3E5-4713-858C-537B0691BF31}" type="presParOf" srcId="{F9B82A52-5F20-495C-8C4D-15FA7789AA1E}" destId="{0C7AB2AE-4D28-418C-A404-6E60373D51B4}" srcOrd="1" destOrd="0" presId="urn:microsoft.com/office/officeart/2018/2/layout/IconVerticalSolidList"/>
    <dgm:cxn modelId="{2E050E91-8A43-4041-AC3E-E838A1F2DF92}" type="presParOf" srcId="{F9B82A52-5F20-495C-8C4D-15FA7789AA1E}" destId="{61D6B187-C3E7-4160-A479-60818977D5EE}" srcOrd="2" destOrd="0" presId="urn:microsoft.com/office/officeart/2018/2/layout/IconVerticalSolidList"/>
    <dgm:cxn modelId="{C8F8A171-8432-48F0-917E-8E1D59E293AF}" type="presParOf" srcId="{F9B82A52-5F20-495C-8C4D-15FA7789AA1E}" destId="{149CF54A-5FB5-4654-86F9-0A20D7120203}" srcOrd="3" destOrd="0" presId="urn:microsoft.com/office/officeart/2018/2/layout/IconVerticalSolidList"/>
    <dgm:cxn modelId="{C029D7CA-6AC8-4E2A-9B9C-E4D499FAFB7E}" type="presParOf" srcId="{2888AEC8-E82A-4482-829B-D29164044F7B}" destId="{2479C927-E105-4130-9D00-B27107DA0419}" srcOrd="5" destOrd="0" presId="urn:microsoft.com/office/officeart/2018/2/layout/IconVerticalSolidList"/>
    <dgm:cxn modelId="{D9EA9291-3AA7-4C93-BB60-EAA45CB18A54}" type="presParOf" srcId="{2888AEC8-E82A-4482-829B-D29164044F7B}" destId="{6515B685-9188-465B-925A-CB528C73F215}" srcOrd="6" destOrd="0" presId="urn:microsoft.com/office/officeart/2018/2/layout/IconVerticalSolidList"/>
    <dgm:cxn modelId="{FD596E78-6629-4F92-ABF3-1F09FCD6AA79}" type="presParOf" srcId="{6515B685-9188-465B-925A-CB528C73F215}" destId="{0813203B-D6C8-4855-B9D4-0E40AFEDA652}" srcOrd="0" destOrd="0" presId="urn:microsoft.com/office/officeart/2018/2/layout/IconVerticalSolidList"/>
    <dgm:cxn modelId="{43FFC424-D4F0-4DBD-9D6A-B8A2BC813D73}" type="presParOf" srcId="{6515B685-9188-465B-925A-CB528C73F215}" destId="{7DD7E6D7-BF30-4180-AE18-10B19CEA2A64}" srcOrd="1" destOrd="0" presId="urn:microsoft.com/office/officeart/2018/2/layout/IconVerticalSolidList"/>
    <dgm:cxn modelId="{3A47ECF5-1047-4B8B-82D8-D9D4208944E9}" type="presParOf" srcId="{6515B685-9188-465B-925A-CB528C73F215}" destId="{12B91B6F-6F3D-4250-A2F0-83D778A936B6}" srcOrd="2" destOrd="0" presId="urn:microsoft.com/office/officeart/2018/2/layout/IconVerticalSolidList"/>
    <dgm:cxn modelId="{78838131-C0D5-4739-9DF9-69C0ADEC0271}" type="presParOf" srcId="{6515B685-9188-465B-925A-CB528C73F215}" destId="{E502C748-88F1-4997-BB84-2DFD113A80BA}" srcOrd="3" destOrd="0" presId="urn:microsoft.com/office/officeart/2018/2/layout/IconVerticalSolidList"/>
    <dgm:cxn modelId="{BF69DCFB-1709-4322-B59A-C648487B1495}" type="presParOf" srcId="{2888AEC8-E82A-4482-829B-D29164044F7B}" destId="{F2DB6248-AFC8-4A22-A931-D8F062C16D48}" srcOrd="7" destOrd="0" presId="urn:microsoft.com/office/officeart/2018/2/layout/IconVerticalSolidList"/>
    <dgm:cxn modelId="{9746C185-EC1D-4006-BC9A-A9DB4B258FB5}" type="presParOf" srcId="{2888AEC8-E82A-4482-829B-D29164044F7B}" destId="{4BFF97CF-6816-4DF1-A392-3D137A33EE95}" srcOrd="8" destOrd="0" presId="urn:microsoft.com/office/officeart/2018/2/layout/IconVerticalSolidList"/>
    <dgm:cxn modelId="{07FC1ACE-CAFA-42E8-84C2-5F958BFFEBF3}" type="presParOf" srcId="{4BFF97CF-6816-4DF1-A392-3D137A33EE95}" destId="{8A00226F-7981-415D-8486-2E15A4EB98ED}" srcOrd="0" destOrd="0" presId="urn:microsoft.com/office/officeart/2018/2/layout/IconVerticalSolidList"/>
    <dgm:cxn modelId="{A443B57B-5D6F-4B17-9DBB-A64D55556C65}" type="presParOf" srcId="{4BFF97CF-6816-4DF1-A392-3D137A33EE95}" destId="{D4448148-B224-4FAD-ABE1-6C234BDFC8DA}" srcOrd="1" destOrd="0" presId="urn:microsoft.com/office/officeart/2018/2/layout/IconVerticalSolidList"/>
    <dgm:cxn modelId="{FF25D1E3-0CB9-4A43-87FE-2DF127930942}" type="presParOf" srcId="{4BFF97CF-6816-4DF1-A392-3D137A33EE95}" destId="{10B46B39-B5D4-49D1-8E59-8C73EB38FAF0}" srcOrd="2" destOrd="0" presId="urn:microsoft.com/office/officeart/2018/2/layout/IconVerticalSolidList"/>
    <dgm:cxn modelId="{2830284F-EE17-4E4B-B4B6-99F3B74E6170}" type="presParOf" srcId="{4BFF97CF-6816-4DF1-A392-3D137A33EE95}" destId="{44C2CCFF-F1BC-48F9-BFA0-8D51AD8EBD0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CC542E-956E-409B-BA39-2474568FAA5E}" type="doc">
      <dgm:prSet loTypeId="urn:microsoft.com/office/officeart/2005/8/layout/list1" loCatId="list" qsTypeId="urn:microsoft.com/office/officeart/2005/8/quickstyle/simple4" qsCatId="simple" csTypeId="urn:microsoft.com/office/officeart/2005/8/colors/accent1_4" csCatId="accent1" phldr="1"/>
      <dgm:spPr/>
      <dgm:t>
        <a:bodyPr/>
        <a:lstStyle/>
        <a:p>
          <a:endParaRPr lang="en-US"/>
        </a:p>
      </dgm:t>
    </dgm:pt>
    <dgm:pt modelId="{7058012B-86BD-45E7-8EAF-FDA159EF5D1A}">
      <dgm:prSet/>
      <dgm:spPr/>
      <dgm:t>
        <a:bodyPr/>
        <a:lstStyle/>
        <a:p>
          <a:r>
            <a:rPr lang="en-US" dirty="0"/>
            <a:t>Descriptive analytics</a:t>
          </a:r>
        </a:p>
      </dgm:t>
    </dgm:pt>
    <dgm:pt modelId="{BDC48762-3C60-430C-A38C-EFCC40656A7B}" type="parTrans" cxnId="{3878E1BC-9EC1-4D34-9886-7B1257E3DC0A}">
      <dgm:prSet/>
      <dgm:spPr/>
      <dgm:t>
        <a:bodyPr/>
        <a:lstStyle/>
        <a:p>
          <a:endParaRPr lang="en-US"/>
        </a:p>
      </dgm:t>
    </dgm:pt>
    <dgm:pt modelId="{EA6E6BA2-D4CB-41EC-974B-309959C15577}" type="sibTrans" cxnId="{3878E1BC-9EC1-4D34-9886-7B1257E3DC0A}">
      <dgm:prSet/>
      <dgm:spPr/>
      <dgm:t>
        <a:bodyPr/>
        <a:lstStyle/>
        <a:p>
          <a:endParaRPr lang="en-US"/>
        </a:p>
      </dgm:t>
    </dgm:pt>
    <dgm:pt modelId="{2AEF68A2-E6F7-415D-91ED-8F4B24B70ED1}">
      <dgm:prSet/>
      <dgm:spPr/>
      <dgm:t>
        <a:bodyPr/>
        <a:lstStyle/>
        <a:p>
          <a:r>
            <a:rPr lang="en-US" dirty="0"/>
            <a:t>What has happened over a given period of time</a:t>
          </a:r>
        </a:p>
      </dgm:t>
    </dgm:pt>
    <dgm:pt modelId="{D305B33A-2341-4359-9413-173A104368A2}" type="parTrans" cxnId="{40048345-33E4-4748-A10D-54F7DDC29D14}">
      <dgm:prSet/>
      <dgm:spPr/>
      <dgm:t>
        <a:bodyPr/>
        <a:lstStyle/>
        <a:p>
          <a:endParaRPr lang="en-US"/>
        </a:p>
      </dgm:t>
    </dgm:pt>
    <dgm:pt modelId="{F66393BA-744E-4C1D-9792-7481E17F6EDB}" type="sibTrans" cxnId="{40048345-33E4-4748-A10D-54F7DDC29D14}">
      <dgm:prSet/>
      <dgm:spPr/>
      <dgm:t>
        <a:bodyPr/>
        <a:lstStyle/>
        <a:p>
          <a:endParaRPr lang="en-US"/>
        </a:p>
      </dgm:t>
    </dgm:pt>
    <dgm:pt modelId="{F653EB2C-595A-4110-AA32-4595C81D925C}">
      <dgm:prSet/>
      <dgm:spPr/>
      <dgm:t>
        <a:bodyPr/>
        <a:lstStyle/>
        <a:p>
          <a:r>
            <a:rPr lang="en-US" dirty="0"/>
            <a:t>Diagnostic Analytics</a:t>
          </a:r>
        </a:p>
      </dgm:t>
    </dgm:pt>
    <dgm:pt modelId="{94CDAD31-3950-4A95-9356-7A56EB248991}" type="parTrans" cxnId="{4C5A2A20-DD4B-4250-8DBE-D1497E6E9087}">
      <dgm:prSet/>
      <dgm:spPr/>
      <dgm:t>
        <a:bodyPr/>
        <a:lstStyle/>
        <a:p>
          <a:endParaRPr lang="en-US"/>
        </a:p>
      </dgm:t>
    </dgm:pt>
    <dgm:pt modelId="{9CC434F4-DCDB-488F-90DB-9EEFFC875A0C}" type="sibTrans" cxnId="{4C5A2A20-DD4B-4250-8DBE-D1497E6E9087}">
      <dgm:prSet/>
      <dgm:spPr/>
      <dgm:t>
        <a:bodyPr/>
        <a:lstStyle/>
        <a:p>
          <a:endParaRPr lang="en-US"/>
        </a:p>
      </dgm:t>
    </dgm:pt>
    <dgm:pt modelId="{5787C067-03A0-4D3C-972A-5BE21ADD49EF}">
      <dgm:prSet/>
      <dgm:spPr/>
      <dgm:t>
        <a:bodyPr/>
        <a:lstStyle/>
        <a:p>
          <a:r>
            <a:rPr lang="en-US"/>
            <a:t>Predictive analytics</a:t>
          </a:r>
        </a:p>
      </dgm:t>
    </dgm:pt>
    <dgm:pt modelId="{80FCF985-7D9B-45FC-9E8A-E5BEE9A83D15}" type="parTrans" cxnId="{EDBD53A1-CB79-40EC-AB61-6CFD16461F48}">
      <dgm:prSet/>
      <dgm:spPr/>
      <dgm:t>
        <a:bodyPr/>
        <a:lstStyle/>
        <a:p>
          <a:endParaRPr lang="en-US"/>
        </a:p>
      </dgm:t>
    </dgm:pt>
    <dgm:pt modelId="{6A8E6DCB-1C3F-47DF-BB26-AB16552E07F2}" type="sibTrans" cxnId="{EDBD53A1-CB79-40EC-AB61-6CFD16461F48}">
      <dgm:prSet/>
      <dgm:spPr/>
      <dgm:t>
        <a:bodyPr/>
        <a:lstStyle/>
        <a:p>
          <a:endParaRPr lang="en-US"/>
        </a:p>
      </dgm:t>
    </dgm:pt>
    <dgm:pt modelId="{FDF35F78-1BEE-4A41-B9CE-066B6E38765E}">
      <dgm:prSet/>
      <dgm:spPr/>
      <dgm:t>
        <a:bodyPr/>
        <a:lstStyle/>
        <a:p>
          <a:r>
            <a:rPr lang="en-US" dirty="0"/>
            <a:t>Focuses more on what can happen based on existing data patterns.</a:t>
          </a:r>
        </a:p>
      </dgm:t>
    </dgm:pt>
    <dgm:pt modelId="{0739CB73-630C-4B9F-80AE-3B8EED796598}" type="parTrans" cxnId="{B82FEF38-C4D8-4EA4-9DA8-F67EA65DAB39}">
      <dgm:prSet/>
      <dgm:spPr/>
      <dgm:t>
        <a:bodyPr/>
        <a:lstStyle/>
        <a:p>
          <a:endParaRPr lang="en-US"/>
        </a:p>
      </dgm:t>
    </dgm:pt>
    <dgm:pt modelId="{F5384D93-254E-42AB-BB2F-DE0E83D6D9FD}" type="sibTrans" cxnId="{B82FEF38-C4D8-4EA4-9DA8-F67EA65DAB39}">
      <dgm:prSet/>
      <dgm:spPr/>
      <dgm:t>
        <a:bodyPr/>
        <a:lstStyle/>
        <a:p>
          <a:endParaRPr lang="en-US"/>
        </a:p>
      </dgm:t>
    </dgm:pt>
    <dgm:pt modelId="{AD8F94D3-0706-4D0E-8201-066B21372F90}">
      <dgm:prSet/>
      <dgm:spPr/>
      <dgm:t>
        <a:bodyPr/>
        <a:lstStyle/>
        <a:p>
          <a:r>
            <a:rPr lang="en-US"/>
            <a:t>Prescriptive analytics</a:t>
          </a:r>
        </a:p>
      </dgm:t>
    </dgm:pt>
    <dgm:pt modelId="{27FDDF64-C8DB-497E-B325-ED05887E11C5}" type="parTrans" cxnId="{3211088B-63C9-4AF9-94E6-F2FB26E6BD65}">
      <dgm:prSet/>
      <dgm:spPr/>
      <dgm:t>
        <a:bodyPr/>
        <a:lstStyle/>
        <a:p>
          <a:endParaRPr lang="en-US"/>
        </a:p>
      </dgm:t>
    </dgm:pt>
    <dgm:pt modelId="{61EA1CE3-D9B6-410C-92EB-0FB28F9D42A5}" type="sibTrans" cxnId="{3211088B-63C9-4AF9-94E6-F2FB26E6BD65}">
      <dgm:prSet/>
      <dgm:spPr/>
      <dgm:t>
        <a:bodyPr/>
        <a:lstStyle/>
        <a:p>
          <a:endParaRPr lang="en-US"/>
        </a:p>
      </dgm:t>
    </dgm:pt>
    <dgm:pt modelId="{6F6A92FC-68A2-4C8C-9D58-285EBF785D1C}">
      <dgm:prSet/>
      <dgm:spPr/>
      <dgm:t>
        <a:bodyPr/>
        <a:lstStyle/>
        <a:p>
          <a:r>
            <a:rPr lang="en-US" dirty="0"/>
            <a:t>Suggests a course of action</a:t>
          </a:r>
        </a:p>
      </dgm:t>
    </dgm:pt>
    <dgm:pt modelId="{B9822970-AE89-48F9-946E-4CD1F684828E}" type="parTrans" cxnId="{CE8FF6A8-371E-4531-B1EB-7CFEB1E541EC}">
      <dgm:prSet/>
      <dgm:spPr/>
      <dgm:t>
        <a:bodyPr/>
        <a:lstStyle/>
        <a:p>
          <a:endParaRPr lang="en-US"/>
        </a:p>
      </dgm:t>
    </dgm:pt>
    <dgm:pt modelId="{FEFA87AF-42A2-4095-9045-B8A3C2F99470}" type="sibTrans" cxnId="{CE8FF6A8-371E-4531-B1EB-7CFEB1E541EC}">
      <dgm:prSet/>
      <dgm:spPr/>
      <dgm:t>
        <a:bodyPr/>
        <a:lstStyle/>
        <a:p>
          <a:endParaRPr lang="en-US"/>
        </a:p>
      </dgm:t>
    </dgm:pt>
    <dgm:pt modelId="{D97A8366-B245-4FF6-AF6C-1605093B0137}">
      <dgm:prSet/>
      <dgm:spPr/>
      <dgm:t>
        <a:bodyPr/>
        <a:lstStyle/>
        <a:p>
          <a:r>
            <a:rPr lang="en-US" dirty="0"/>
            <a:t>Focuses on what’s going on and why</a:t>
          </a:r>
        </a:p>
      </dgm:t>
    </dgm:pt>
    <dgm:pt modelId="{CB565027-5BC9-4BAA-B079-E79F9CFD4021}" type="parTrans" cxnId="{D6B3855F-AFF7-43C0-A985-140A6477C028}">
      <dgm:prSet/>
      <dgm:spPr/>
      <dgm:t>
        <a:bodyPr/>
        <a:lstStyle/>
        <a:p>
          <a:endParaRPr lang="en-US"/>
        </a:p>
      </dgm:t>
    </dgm:pt>
    <dgm:pt modelId="{BD373147-CC7F-43FA-A694-0154E4BD2E47}" type="sibTrans" cxnId="{D6B3855F-AFF7-43C0-A985-140A6477C028}">
      <dgm:prSet/>
      <dgm:spPr/>
      <dgm:t>
        <a:bodyPr/>
        <a:lstStyle/>
        <a:p>
          <a:endParaRPr lang="en-US"/>
        </a:p>
      </dgm:t>
    </dgm:pt>
    <dgm:pt modelId="{F0782D78-6127-4EFE-AC78-5D09E9F6F936}" type="pres">
      <dgm:prSet presAssocID="{46CC542E-956E-409B-BA39-2474568FAA5E}" presName="linear" presStyleCnt="0">
        <dgm:presLayoutVars>
          <dgm:dir/>
          <dgm:animLvl val="lvl"/>
          <dgm:resizeHandles val="exact"/>
        </dgm:presLayoutVars>
      </dgm:prSet>
      <dgm:spPr/>
    </dgm:pt>
    <dgm:pt modelId="{F9ECB892-F928-496D-A831-F8246B7293BA}" type="pres">
      <dgm:prSet presAssocID="{7058012B-86BD-45E7-8EAF-FDA159EF5D1A}" presName="parentLin" presStyleCnt="0"/>
      <dgm:spPr/>
    </dgm:pt>
    <dgm:pt modelId="{7C3746EC-FCB3-4A98-9A1C-E876EA592715}" type="pres">
      <dgm:prSet presAssocID="{7058012B-86BD-45E7-8EAF-FDA159EF5D1A}" presName="parentLeftMargin" presStyleLbl="node1" presStyleIdx="0" presStyleCnt="4"/>
      <dgm:spPr/>
    </dgm:pt>
    <dgm:pt modelId="{CB27B2F2-3473-4DDB-A8A1-045EA5790B84}" type="pres">
      <dgm:prSet presAssocID="{7058012B-86BD-45E7-8EAF-FDA159EF5D1A}" presName="parentText" presStyleLbl="node1" presStyleIdx="0" presStyleCnt="4">
        <dgm:presLayoutVars>
          <dgm:chMax val="0"/>
          <dgm:bulletEnabled val="1"/>
        </dgm:presLayoutVars>
      </dgm:prSet>
      <dgm:spPr/>
    </dgm:pt>
    <dgm:pt modelId="{E6D0B746-0AF4-4ABE-AEA4-9042C4079C3C}" type="pres">
      <dgm:prSet presAssocID="{7058012B-86BD-45E7-8EAF-FDA159EF5D1A}" presName="negativeSpace" presStyleCnt="0"/>
      <dgm:spPr/>
    </dgm:pt>
    <dgm:pt modelId="{F9108A6D-058F-4AD1-BC37-2C248531CB4B}" type="pres">
      <dgm:prSet presAssocID="{7058012B-86BD-45E7-8EAF-FDA159EF5D1A}" presName="childText" presStyleLbl="conFgAcc1" presStyleIdx="0" presStyleCnt="4">
        <dgm:presLayoutVars>
          <dgm:bulletEnabled val="1"/>
        </dgm:presLayoutVars>
      </dgm:prSet>
      <dgm:spPr/>
    </dgm:pt>
    <dgm:pt modelId="{6C9BEC96-8E65-42DB-9E70-1008074A2E42}" type="pres">
      <dgm:prSet presAssocID="{EA6E6BA2-D4CB-41EC-974B-309959C15577}" presName="spaceBetweenRectangles" presStyleCnt="0"/>
      <dgm:spPr/>
    </dgm:pt>
    <dgm:pt modelId="{4F5EE1DF-573F-4421-B4BE-2FABD495E7CA}" type="pres">
      <dgm:prSet presAssocID="{F653EB2C-595A-4110-AA32-4595C81D925C}" presName="parentLin" presStyleCnt="0"/>
      <dgm:spPr/>
    </dgm:pt>
    <dgm:pt modelId="{3C0358D3-E2D5-4274-A329-DE897E4C46DC}" type="pres">
      <dgm:prSet presAssocID="{F653EB2C-595A-4110-AA32-4595C81D925C}" presName="parentLeftMargin" presStyleLbl="node1" presStyleIdx="0" presStyleCnt="4"/>
      <dgm:spPr/>
    </dgm:pt>
    <dgm:pt modelId="{C674469F-1E07-4D0C-84C6-9A8D4CB6156C}" type="pres">
      <dgm:prSet presAssocID="{F653EB2C-595A-4110-AA32-4595C81D925C}" presName="parentText" presStyleLbl="node1" presStyleIdx="1" presStyleCnt="4">
        <dgm:presLayoutVars>
          <dgm:chMax val="0"/>
          <dgm:bulletEnabled val="1"/>
        </dgm:presLayoutVars>
      </dgm:prSet>
      <dgm:spPr/>
    </dgm:pt>
    <dgm:pt modelId="{BDE447D1-0CFC-4FCF-AF60-A3DFB4877E07}" type="pres">
      <dgm:prSet presAssocID="{F653EB2C-595A-4110-AA32-4595C81D925C}" presName="negativeSpace" presStyleCnt="0"/>
      <dgm:spPr/>
    </dgm:pt>
    <dgm:pt modelId="{9BE58ECB-463D-451E-AE5D-A50ED6F72557}" type="pres">
      <dgm:prSet presAssocID="{F653EB2C-595A-4110-AA32-4595C81D925C}" presName="childText" presStyleLbl="conFgAcc1" presStyleIdx="1" presStyleCnt="4">
        <dgm:presLayoutVars>
          <dgm:bulletEnabled val="1"/>
        </dgm:presLayoutVars>
      </dgm:prSet>
      <dgm:spPr/>
    </dgm:pt>
    <dgm:pt modelId="{C6D85348-1F8D-4B48-8E08-10B839FD912A}" type="pres">
      <dgm:prSet presAssocID="{9CC434F4-DCDB-488F-90DB-9EEFFC875A0C}" presName="spaceBetweenRectangles" presStyleCnt="0"/>
      <dgm:spPr/>
    </dgm:pt>
    <dgm:pt modelId="{19062B03-DE1F-4DC3-A4CB-C369DE8EADA3}" type="pres">
      <dgm:prSet presAssocID="{5787C067-03A0-4D3C-972A-5BE21ADD49EF}" presName="parentLin" presStyleCnt="0"/>
      <dgm:spPr/>
    </dgm:pt>
    <dgm:pt modelId="{330A6B33-E6B0-4620-8F14-62A23B6CD538}" type="pres">
      <dgm:prSet presAssocID="{5787C067-03A0-4D3C-972A-5BE21ADD49EF}" presName="parentLeftMargin" presStyleLbl="node1" presStyleIdx="1" presStyleCnt="4"/>
      <dgm:spPr/>
    </dgm:pt>
    <dgm:pt modelId="{5CE98DD9-5426-4B1A-A8C4-F3754DD6D847}" type="pres">
      <dgm:prSet presAssocID="{5787C067-03A0-4D3C-972A-5BE21ADD49EF}" presName="parentText" presStyleLbl="node1" presStyleIdx="2" presStyleCnt="4">
        <dgm:presLayoutVars>
          <dgm:chMax val="0"/>
          <dgm:bulletEnabled val="1"/>
        </dgm:presLayoutVars>
      </dgm:prSet>
      <dgm:spPr/>
    </dgm:pt>
    <dgm:pt modelId="{9F16DF96-AB6A-44E3-9BD2-5B07EAC4242B}" type="pres">
      <dgm:prSet presAssocID="{5787C067-03A0-4D3C-972A-5BE21ADD49EF}" presName="negativeSpace" presStyleCnt="0"/>
      <dgm:spPr/>
    </dgm:pt>
    <dgm:pt modelId="{268E6AE9-0929-4929-A1FB-62CEA8870F48}" type="pres">
      <dgm:prSet presAssocID="{5787C067-03A0-4D3C-972A-5BE21ADD49EF}" presName="childText" presStyleLbl="conFgAcc1" presStyleIdx="2" presStyleCnt="4">
        <dgm:presLayoutVars>
          <dgm:bulletEnabled val="1"/>
        </dgm:presLayoutVars>
      </dgm:prSet>
      <dgm:spPr/>
    </dgm:pt>
    <dgm:pt modelId="{950DD414-588C-46E5-8FFB-053F2E1E7C47}" type="pres">
      <dgm:prSet presAssocID="{6A8E6DCB-1C3F-47DF-BB26-AB16552E07F2}" presName="spaceBetweenRectangles" presStyleCnt="0"/>
      <dgm:spPr/>
    </dgm:pt>
    <dgm:pt modelId="{51DFF9C4-2DBC-4530-9747-434941390236}" type="pres">
      <dgm:prSet presAssocID="{AD8F94D3-0706-4D0E-8201-066B21372F90}" presName="parentLin" presStyleCnt="0"/>
      <dgm:spPr/>
    </dgm:pt>
    <dgm:pt modelId="{9CE8DC2A-27BF-4CAE-9F90-1D5C658FB0C3}" type="pres">
      <dgm:prSet presAssocID="{AD8F94D3-0706-4D0E-8201-066B21372F90}" presName="parentLeftMargin" presStyleLbl="node1" presStyleIdx="2" presStyleCnt="4"/>
      <dgm:spPr/>
    </dgm:pt>
    <dgm:pt modelId="{2AAB8421-E2E4-4C5A-B0CF-2DBBBEF18D9C}" type="pres">
      <dgm:prSet presAssocID="{AD8F94D3-0706-4D0E-8201-066B21372F90}" presName="parentText" presStyleLbl="node1" presStyleIdx="3" presStyleCnt="4">
        <dgm:presLayoutVars>
          <dgm:chMax val="0"/>
          <dgm:bulletEnabled val="1"/>
        </dgm:presLayoutVars>
      </dgm:prSet>
      <dgm:spPr/>
    </dgm:pt>
    <dgm:pt modelId="{E5B061B2-A104-4AB3-811B-79A5C97F9E2C}" type="pres">
      <dgm:prSet presAssocID="{AD8F94D3-0706-4D0E-8201-066B21372F90}" presName="negativeSpace" presStyleCnt="0"/>
      <dgm:spPr/>
    </dgm:pt>
    <dgm:pt modelId="{5D6B55D7-3A1F-452A-A4F5-1D75C1F49CB1}" type="pres">
      <dgm:prSet presAssocID="{AD8F94D3-0706-4D0E-8201-066B21372F90}" presName="childText" presStyleLbl="conFgAcc1" presStyleIdx="3" presStyleCnt="4">
        <dgm:presLayoutVars>
          <dgm:bulletEnabled val="1"/>
        </dgm:presLayoutVars>
      </dgm:prSet>
      <dgm:spPr/>
    </dgm:pt>
  </dgm:ptLst>
  <dgm:cxnLst>
    <dgm:cxn modelId="{FCA4401A-4D1D-4ABC-8627-FE991591897A}" type="presOf" srcId="{F653EB2C-595A-4110-AA32-4595C81D925C}" destId="{3C0358D3-E2D5-4274-A329-DE897E4C46DC}" srcOrd="0" destOrd="0" presId="urn:microsoft.com/office/officeart/2005/8/layout/list1"/>
    <dgm:cxn modelId="{4C5A2A20-DD4B-4250-8DBE-D1497E6E9087}" srcId="{46CC542E-956E-409B-BA39-2474568FAA5E}" destId="{F653EB2C-595A-4110-AA32-4595C81D925C}" srcOrd="1" destOrd="0" parTransId="{94CDAD31-3950-4A95-9356-7A56EB248991}" sibTransId="{9CC434F4-DCDB-488F-90DB-9EEFFC875A0C}"/>
    <dgm:cxn modelId="{B82FEF38-C4D8-4EA4-9DA8-F67EA65DAB39}" srcId="{5787C067-03A0-4D3C-972A-5BE21ADD49EF}" destId="{FDF35F78-1BEE-4A41-B9CE-066B6E38765E}" srcOrd="0" destOrd="0" parTransId="{0739CB73-630C-4B9F-80AE-3B8EED796598}" sibTransId="{F5384D93-254E-42AB-BB2F-DE0E83D6D9FD}"/>
    <dgm:cxn modelId="{D18FBB5D-2F4F-447F-8610-2CD93F3D94D0}" type="presOf" srcId="{F653EB2C-595A-4110-AA32-4595C81D925C}" destId="{C674469F-1E07-4D0C-84C6-9A8D4CB6156C}" srcOrd="1" destOrd="0" presId="urn:microsoft.com/office/officeart/2005/8/layout/list1"/>
    <dgm:cxn modelId="{D6B3855F-AFF7-43C0-A985-140A6477C028}" srcId="{F653EB2C-595A-4110-AA32-4595C81D925C}" destId="{D97A8366-B245-4FF6-AF6C-1605093B0137}" srcOrd="0" destOrd="0" parTransId="{CB565027-5BC9-4BAA-B079-E79F9CFD4021}" sibTransId="{BD373147-CC7F-43FA-A694-0154E4BD2E47}"/>
    <dgm:cxn modelId="{40048345-33E4-4748-A10D-54F7DDC29D14}" srcId="{7058012B-86BD-45E7-8EAF-FDA159EF5D1A}" destId="{2AEF68A2-E6F7-415D-91ED-8F4B24B70ED1}" srcOrd="0" destOrd="0" parTransId="{D305B33A-2341-4359-9413-173A104368A2}" sibTransId="{F66393BA-744E-4C1D-9792-7481E17F6EDB}"/>
    <dgm:cxn modelId="{C188A745-2249-4171-8432-DC968D9CF62F}" type="presOf" srcId="{5787C067-03A0-4D3C-972A-5BE21ADD49EF}" destId="{330A6B33-E6B0-4620-8F14-62A23B6CD538}" srcOrd="0" destOrd="0" presId="urn:microsoft.com/office/officeart/2005/8/layout/list1"/>
    <dgm:cxn modelId="{E85F584F-4D81-4C4C-A0D0-573194B4BD28}" type="presOf" srcId="{5787C067-03A0-4D3C-972A-5BE21ADD49EF}" destId="{5CE98DD9-5426-4B1A-A8C4-F3754DD6D847}" srcOrd="1" destOrd="0" presId="urn:microsoft.com/office/officeart/2005/8/layout/list1"/>
    <dgm:cxn modelId="{F32EA74F-1530-451F-A620-29A9925CBBCD}" type="presOf" srcId="{D97A8366-B245-4FF6-AF6C-1605093B0137}" destId="{9BE58ECB-463D-451E-AE5D-A50ED6F72557}" srcOrd="0" destOrd="0" presId="urn:microsoft.com/office/officeart/2005/8/layout/list1"/>
    <dgm:cxn modelId="{F1B75F78-21DF-4027-BAFF-25750381379C}" type="presOf" srcId="{2AEF68A2-E6F7-415D-91ED-8F4B24B70ED1}" destId="{F9108A6D-058F-4AD1-BC37-2C248531CB4B}" srcOrd="0" destOrd="0" presId="urn:microsoft.com/office/officeart/2005/8/layout/list1"/>
    <dgm:cxn modelId="{E9301287-B5B1-4D27-8BA9-2D63422930ED}" type="presOf" srcId="{46CC542E-956E-409B-BA39-2474568FAA5E}" destId="{F0782D78-6127-4EFE-AC78-5D09E9F6F936}" srcOrd="0" destOrd="0" presId="urn:microsoft.com/office/officeart/2005/8/layout/list1"/>
    <dgm:cxn modelId="{3211088B-63C9-4AF9-94E6-F2FB26E6BD65}" srcId="{46CC542E-956E-409B-BA39-2474568FAA5E}" destId="{AD8F94D3-0706-4D0E-8201-066B21372F90}" srcOrd="3" destOrd="0" parTransId="{27FDDF64-C8DB-497E-B325-ED05887E11C5}" sibTransId="{61EA1CE3-D9B6-410C-92EB-0FB28F9D42A5}"/>
    <dgm:cxn modelId="{94999298-5A37-4E81-9077-F37678469794}" type="presOf" srcId="{AD8F94D3-0706-4D0E-8201-066B21372F90}" destId="{9CE8DC2A-27BF-4CAE-9F90-1D5C658FB0C3}" srcOrd="0" destOrd="0" presId="urn:microsoft.com/office/officeart/2005/8/layout/list1"/>
    <dgm:cxn modelId="{B5A33E9A-F0FD-44D6-8A5D-B34C1254A0D4}" type="presOf" srcId="{6F6A92FC-68A2-4C8C-9D58-285EBF785D1C}" destId="{5D6B55D7-3A1F-452A-A4F5-1D75C1F49CB1}" srcOrd="0" destOrd="0" presId="urn:microsoft.com/office/officeart/2005/8/layout/list1"/>
    <dgm:cxn modelId="{EDBD53A1-CB79-40EC-AB61-6CFD16461F48}" srcId="{46CC542E-956E-409B-BA39-2474568FAA5E}" destId="{5787C067-03A0-4D3C-972A-5BE21ADD49EF}" srcOrd="2" destOrd="0" parTransId="{80FCF985-7D9B-45FC-9E8A-E5BEE9A83D15}" sibTransId="{6A8E6DCB-1C3F-47DF-BB26-AB16552E07F2}"/>
    <dgm:cxn modelId="{7817B7A3-2ED3-49C8-A450-2010981CF6C5}" type="presOf" srcId="{AD8F94D3-0706-4D0E-8201-066B21372F90}" destId="{2AAB8421-E2E4-4C5A-B0CF-2DBBBEF18D9C}" srcOrd="1" destOrd="0" presId="urn:microsoft.com/office/officeart/2005/8/layout/list1"/>
    <dgm:cxn modelId="{CE8FF6A8-371E-4531-B1EB-7CFEB1E541EC}" srcId="{AD8F94D3-0706-4D0E-8201-066B21372F90}" destId="{6F6A92FC-68A2-4C8C-9D58-285EBF785D1C}" srcOrd="0" destOrd="0" parTransId="{B9822970-AE89-48F9-946E-4CD1F684828E}" sibTransId="{FEFA87AF-42A2-4095-9045-B8A3C2F99470}"/>
    <dgm:cxn modelId="{FCBC6EAE-EC86-421E-A11B-B1E3616DDB9B}" type="presOf" srcId="{7058012B-86BD-45E7-8EAF-FDA159EF5D1A}" destId="{7C3746EC-FCB3-4A98-9A1C-E876EA592715}" srcOrd="0" destOrd="0" presId="urn:microsoft.com/office/officeart/2005/8/layout/list1"/>
    <dgm:cxn modelId="{9AC9EFB6-E7A8-40B1-B50B-27F3DCAFBFA5}" type="presOf" srcId="{FDF35F78-1BEE-4A41-B9CE-066B6E38765E}" destId="{268E6AE9-0929-4929-A1FB-62CEA8870F48}" srcOrd="0" destOrd="0" presId="urn:microsoft.com/office/officeart/2005/8/layout/list1"/>
    <dgm:cxn modelId="{3878E1BC-9EC1-4D34-9886-7B1257E3DC0A}" srcId="{46CC542E-956E-409B-BA39-2474568FAA5E}" destId="{7058012B-86BD-45E7-8EAF-FDA159EF5D1A}" srcOrd="0" destOrd="0" parTransId="{BDC48762-3C60-430C-A38C-EFCC40656A7B}" sibTransId="{EA6E6BA2-D4CB-41EC-974B-309959C15577}"/>
    <dgm:cxn modelId="{B0BE6ACD-9FCA-42CC-B3BB-1809F9EE3EFD}" type="presOf" srcId="{7058012B-86BD-45E7-8EAF-FDA159EF5D1A}" destId="{CB27B2F2-3473-4DDB-A8A1-045EA5790B84}" srcOrd="1" destOrd="0" presId="urn:microsoft.com/office/officeart/2005/8/layout/list1"/>
    <dgm:cxn modelId="{9029F500-E145-4DFD-92CF-9D2025CFA02C}" type="presParOf" srcId="{F0782D78-6127-4EFE-AC78-5D09E9F6F936}" destId="{F9ECB892-F928-496D-A831-F8246B7293BA}" srcOrd="0" destOrd="0" presId="urn:microsoft.com/office/officeart/2005/8/layout/list1"/>
    <dgm:cxn modelId="{BD43356D-E8B5-40A5-900E-49157E42605A}" type="presParOf" srcId="{F9ECB892-F928-496D-A831-F8246B7293BA}" destId="{7C3746EC-FCB3-4A98-9A1C-E876EA592715}" srcOrd="0" destOrd="0" presId="urn:microsoft.com/office/officeart/2005/8/layout/list1"/>
    <dgm:cxn modelId="{F4018ACE-9857-452A-A2B1-DC195EE6C2FD}" type="presParOf" srcId="{F9ECB892-F928-496D-A831-F8246B7293BA}" destId="{CB27B2F2-3473-4DDB-A8A1-045EA5790B84}" srcOrd="1" destOrd="0" presId="urn:microsoft.com/office/officeart/2005/8/layout/list1"/>
    <dgm:cxn modelId="{A8572C4F-E6BD-45CA-B16B-B5727920D182}" type="presParOf" srcId="{F0782D78-6127-4EFE-AC78-5D09E9F6F936}" destId="{E6D0B746-0AF4-4ABE-AEA4-9042C4079C3C}" srcOrd="1" destOrd="0" presId="urn:microsoft.com/office/officeart/2005/8/layout/list1"/>
    <dgm:cxn modelId="{2501DAAA-4F27-4E17-8F6B-33C067F4B8D6}" type="presParOf" srcId="{F0782D78-6127-4EFE-AC78-5D09E9F6F936}" destId="{F9108A6D-058F-4AD1-BC37-2C248531CB4B}" srcOrd="2" destOrd="0" presId="urn:microsoft.com/office/officeart/2005/8/layout/list1"/>
    <dgm:cxn modelId="{ED652EC6-D770-4C29-AC8A-F828868B0136}" type="presParOf" srcId="{F0782D78-6127-4EFE-AC78-5D09E9F6F936}" destId="{6C9BEC96-8E65-42DB-9E70-1008074A2E42}" srcOrd="3" destOrd="0" presId="urn:microsoft.com/office/officeart/2005/8/layout/list1"/>
    <dgm:cxn modelId="{4FFB89ED-46DE-438A-8BD7-BCF98B7BC103}" type="presParOf" srcId="{F0782D78-6127-4EFE-AC78-5D09E9F6F936}" destId="{4F5EE1DF-573F-4421-B4BE-2FABD495E7CA}" srcOrd="4" destOrd="0" presId="urn:microsoft.com/office/officeart/2005/8/layout/list1"/>
    <dgm:cxn modelId="{75A909A8-2AD9-411E-876F-99D9857A7A4D}" type="presParOf" srcId="{4F5EE1DF-573F-4421-B4BE-2FABD495E7CA}" destId="{3C0358D3-E2D5-4274-A329-DE897E4C46DC}" srcOrd="0" destOrd="0" presId="urn:microsoft.com/office/officeart/2005/8/layout/list1"/>
    <dgm:cxn modelId="{37532A4D-F9C1-483B-AD39-F1BB499CCDB1}" type="presParOf" srcId="{4F5EE1DF-573F-4421-B4BE-2FABD495E7CA}" destId="{C674469F-1E07-4D0C-84C6-9A8D4CB6156C}" srcOrd="1" destOrd="0" presId="urn:microsoft.com/office/officeart/2005/8/layout/list1"/>
    <dgm:cxn modelId="{DDADCBF9-1AB2-40BC-AE58-946D605FE7A6}" type="presParOf" srcId="{F0782D78-6127-4EFE-AC78-5D09E9F6F936}" destId="{BDE447D1-0CFC-4FCF-AF60-A3DFB4877E07}" srcOrd="5" destOrd="0" presId="urn:microsoft.com/office/officeart/2005/8/layout/list1"/>
    <dgm:cxn modelId="{66DE1193-0234-47B7-A5D5-D41382F57900}" type="presParOf" srcId="{F0782D78-6127-4EFE-AC78-5D09E9F6F936}" destId="{9BE58ECB-463D-451E-AE5D-A50ED6F72557}" srcOrd="6" destOrd="0" presId="urn:microsoft.com/office/officeart/2005/8/layout/list1"/>
    <dgm:cxn modelId="{6CB40CE0-31FA-44A6-B718-6EFC5DE0FC3F}" type="presParOf" srcId="{F0782D78-6127-4EFE-AC78-5D09E9F6F936}" destId="{C6D85348-1F8D-4B48-8E08-10B839FD912A}" srcOrd="7" destOrd="0" presId="urn:microsoft.com/office/officeart/2005/8/layout/list1"/>
    <dgm:cxn modelId="{9D52A489-15D7-4E5E-86BE-95E2DB1E88A9}" type="presParOf" srcId="{F0782D78-6127-4EFE-AC78-5D09E9F6F936}" destId="{19062B03-DE1F-4DC3-A4CB-C369DE8EADA3}" srcOrd="8" destOrd="0" presId="urn:microsoft.com/office/officeart/2005/8/layout/list1"/>
    <dgm:cxn modelId="{E3075791-B825-4B9E-A2B4-4C85525CAA0E}" type="presParOf" srcId="{19062B03-DE1F-4DC3-A4CB-C369DE8EADA3}" destId="{330A6B33-E6B0-4620-8F14-62A23B6CD538}" srcOrd="0" destOrd="0" presId="urn:microsoft.com/office/officeart/2005/8/layout/list1"/>
    <dgm:cxn modelId="{694ED7EF-335F-4AC3-AF3B-D1F35E17CBB2}" type="presParOf" srcId="{19062B03-DE1F-4DC3-A4CB-C369DE8EADA3}" destId="{5CE98DD9-5426-4B1A-A8C4-F3754DD6D847}" srcOrd="1" destOrd="0" presId="urn:microsoft.com/office/officeart/2005/8/layout/list1"/>
    <dgm:cxn modelId="{D3986E1A-88B1-48DE-92DE-3D760622AFDB}" type="presParOf" srcId="{F0782D78-6127-4EFE-AC78-5D09E9F6F936}" destId="{9F16DF96-AB6A-44E3-9BD2-5B07EAC4242B}" srcOrd="9" destOrd="0" presId="urn:microsoft.com/office/officeart/2005/8/layout/list1"/>
    <dgm:cxn modelId="{F3C7983F-E6CC-4ED9-A07E-ABD7F81D6B97}" type="presParOf" srcId="{F0782D78-6127-4EFE-AC78-5D09E9F6F936}" destId="{268E6AE9-0929-4929-A1FB-62CEA8870F48}" srcOrd="10" destOrd="0" presId="urn:microsoft.com/office/officeart/2005/8/layout/list1"/>
    <dgm:cxn modelId="{85A19E66-F7DA-4BE3-BB33-DDCE8D6F7C57}" type="presParOf" srcId="{F0782D78-6127-4EFE-AC78-5D09E9F6F936}" destId="{950DD414-588C-46E5-8FFB-053F2E1E7C47}" srcOrd="11" destOrd="0" presId="urn:microsoft.com/office/officeart/2005/8/layout/list1"/>
    <dgm:cxn modelId="{4AB64C23-528B-4F60-9BBC-C558E3D11BC5}" type="presParOf" srcId="{F0782D78-6127-4EFE-AC78-5D09E9F6F936}" destId="{51DFF9C4-2DBC-4530-9747-434941390236}" srcOrd="12" destOrd="0" presId="urn:microsoft.com/office/officeart/2005/8/layout/list1"/>
    <dgm:cxn modelId="{00754DD9-63BA-41D7-B880-5308C103420A}" type="presParOf" srcId="{51DFF9C4-2DBC-4530-9747-434941390236}" destId="{9CE8DC2A-27BF-4CAE-9F90-1D5C658FB0C3}" srcOrd="0" destOrd="0" presId="urn:microsoft.com/office/officeart/2005/8/layout/list1"/>
    <dgm:cxn modelId="{2144E7B2-7573-4888-945C-ED8CC5D92EE1}" type="presParOf" srcId="{51DFF9C4-2DBC-4530-9747-434941390236}" destId="{2AAB8421-E2E4-4C5A-B0CF-2DBBBEF18D9C}" srcOrd="1" destOrd="0" presId="urn:microsoft.com/office/officeart/2005/8/layout/list1"/>
    <dgm:cxn modelId="{37CEC1B5-EE80-46B1-B1A0-B1FE9FAA7E77}" type="presParOf" srcId="{F0782D78-6127-4EFE-AC78-5D09E9F6F936}" destId="{E5B061B2-A104-4AB3-811B-79A5C97F9E2C}" srcOrd="13" destOrd="0" presId="urn:microsoft.com/office/officeart/2005/8/layout/list1"/>
    <dgm:cxn modelId="{34CDED5D-A2F1-4707-9E51-867AC552DD7A}" type="presParOf" srcId="{F0782D78-6127-4EFE-AC78-5D09E9F6F936}" destId="{5D6B55D7-3A1F-452A-A4F5-1D75C1F49CB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57AE27-F7F1-4BD0-A5E0-F63636F88B37}" type="doc">
      <dgm:prSet loTypeId="urn:microsoft.com/office/officeart/2005/8/layout/bProcess4" loCatId="process" qsTypeId="urn:microsoft.com/office/officeart/2005/8/quickstyle/simple1" qsCatId="simple" csTypeId="urn:microsoft.com/office/officeart/2005/8/colors/colorful5" csCatId="colorful" phldr="1"/>
      <dgm:spPr/>
      <dgm:t>
        <a:bodyPr/>
        <a:lstStyle/>
        <a:p>
          <a:endParaRPr lang="en-US"/>
        </a:p>
      </dgm:t>
    </dgm:pt>
    <dgm:pt modelId="{D7AB8145-FB9E-424C-95BF-A832C193F3F5}">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Data Ingestion</a:t>
          </a:r>
        </a:p>
      </dgm:t>
    </dgm:pt>
    <dgm:pt modelId="{711F480B-0A5D-4300-9261-F55331BA59C0}" type="parTrans" cxnId="{59E931FB-640A-46D2-A896-EEB870526440}">
      <dgm:prSet/>
      <dgm:spPr/>
      <dgm:t>
        <a:bodyPr/>
        <a:lstStyle/>
        <a:p>
          <a:endParaRPr lang="en-US"/>
        </a:p>
      </dgm:t>
    </dgm:pt>
    <dgm:pt modelId="{D63F1569-9BC3-41F6-BC4F-55C202EFB6EE}" type="sibTrans" cxnId="{59E931FB-640A-46D2-A896-EEB870526440}">
      <dgm:prSet/>
      <dgm:spPr/>
      <dgm:t>
        <a:bodyPr/>
        <a:lstStyle/>
        <a:p>
          <a:endParaRPr lang="en-US"/>
        </a:p>
      </dgm:t>
    </dgm:pt>
    <dgm:pt modelId="{D40DCA2E-A5BB-45C3-B370-54AB110F1100}">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Data Preprocessing</a:t>
          </a:r>
        </a:p>
      </dgm:t>
    </dgm:pt>
    <dgm:pt modelId="{47CE5827-9388-420F-86A1-6D45FA67B5B8}" type="parTrans" cxnId="{7121F6DB-BC67-48BD-9F10-9C87C549C6C2}">
      <dgm:prSet/>
      <dgm:spPr/>
      <dgm:t>
        <a:bodyPr/>
        <a:lstStyle/>
        <a:p>
          <a:endParaRPr lang="en-US"/>
        </a:p>
      </dgm:t>
    </dgm:pt>
    <dgm:pt modelId="{2D2C60DC-7E4E-4CDD-A1EC-DC2D43B955BA}" type="sibTrans" cxnId="{7121F6DB-BC67-48BD-9F10-9C87C549C6C2}">
      <dgm:prSet/>
      <dgm:spPr/>
      <dgm:t>
        <a:bodyPr/>
        <a:lstStyle/>
        <a:p>
          <a:endParaRPr lang="en-US"/>
        </a:p>
      </dgm:t>
    </dgm:pt>
    <dgm:pt modelId="{A66579D8-0395-468E-BCE1-DB015EBEB538}">
      <dgm:prSet phldrT="[Text]"/>
      <dgm:spPr/>
      <dgm:t>
        <a:bodyPr/>
        <a:lstStyle/>
        <a:p>
          <a:r>
            <a:rPr lang="en-US" dirty="0"/>
            <a:t>Clean Structured Data</a:t>
          </a:r>
        </a:p>
      </dgm:t>
    </dgm:pt>
    <dgm:pt modelId="{2EA177CA-8908-4F92-98F2-4C99A1231479}" type="parTrans" cxnId="{868D9A8B-29A9-4FA9-A6EE-520BD2F9703D}">
      <dgm:prSet/>
      <dgm:spPr/>
      <dgm:t>
        <a:bodyPr/>
        <a:lstStyle/>
        <a:p>
          <a:endParaRPr lang="en-US"/>
        </a:p>
      </dgm:t>
    </dgm:pt>
    <dgm:pt modelId="{7669B1A7-27DE-4611-8C08-5BDA995B6DB7}" type="sibTrans" cxnId="{868D9A8B-29A9-4FA9-A6EE-520BD2F9703D}">
      <dgm:prSet/>
      <dgm:spPr/>
      <dgm:t>
        <a:bodyPr/>
        <a:lstStyle/>
        <a:p>
          <a:endParaRPr lang="en-US"/>
        </a:p>
      </dgm:t>
    </dgm:pt>
    <dgm:pt modelId="{4EAC51FC-D7E1-4174-8D2F-8C33154EE7A1}">
      <dgm:prSet phldrT="[Text]"/>
      <dgm:spPr/>
      <dgm:t>
        <a:bodyPr/>
        <a:lstStyle/>
        <a:p>
          <a:r>
            <a:rPr lang="en-US" dirty="0"/>
            <a:t>Data Insights</a:t>
          </a:r>
        </a:p>
        <a:p>
          <a:r>
            <a:rPr lang="en-US" dirty="0"/>
            <a:t>Reports/Dashboards</a:t>
          </a:r>
        </a:p>
        <a:p>
          <a:r>
            <a:rPr lang="en-US" dirty="0"/>
            <a:t>Visual Graphs</a:t>
          </a:r>
        </a:p>
      </dgm:t>
    </dgm:pt>
    <dgm:pt modelId="{96576686-88E3-484C-A94A-F6100C6AD989}" type="parTrans" cxnId="{69231C92-7B9D-4576-9653-9B399C309E58}">
      <dgm:prSet/>
      <dgm:spPr/>
      <dgm:t>
        <a:bodyPr/>
        <a:lstStyle/>
        <a:p>
          <a:endParaRPr lang="en-US"/>
        </a:p>
      </dgm:t>
    </dgm:pt>
    <dgm:pt modelId="{A15F86FD-5838-4444-958D-02D342BB3AD0}" type="sibTrans" cxnId="{69231C92-7B9D-4576-9653-9B399C309E58}">
      <dgm:prSet/>
      <dgm:spPr/>
      <dgm:t>
        <a:bodyPr/>
        <a:lstStyle/>
        <a:p>
          <a:endParaRPr lang="en-US"/>
        </a:p>
      </dgm:t>
    </dgm:pt>
    <dgm:pt modelId="{F5A4CD3F-1FB8-47AF-92E2-DEBC8558089C}">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Raw Data</a:t>
          </a:r>
        </a:p>
      </dgm:t>
    </dgm:pt>
    <dgm:pt modelId="{20CD5153-BBC6-4BF2-90B2-76DF802FBFA8}" type="parTrans" cxnId="{6211223A-E680-4980-B715-1DB0464C0D95}">
      <dgm:prSet/>
      <dgm:spPr/>
      <dgm:t>
        <a:bodyPr/>
        <a:lstStyle/>
        <a:p>
          <a:endParaRPr lang="en-US"/>
        </a:p>
      </dgm:t>
    </dgm:pt>
    <dgm:pt modelId="{BD1EB3B0-6356-4E74-95D6-6E9D5B4187DC}" type="sibTrans" cxnId="{6211223A-E680-4980-B715-1DB0464C0D95}">
      <dgm:prSet/>
      <dgm:spPr/>
      <dgm:t>
        <a:bodyPr/>
        <a:lstStyle/>
        <a:p>
          <a:endParaRPr lang="en-US"/>
        </a:p>
      </dgm:t>
    </dgm:pt>
    <dgm:pt modelId="{D0153C31-C036-44A4-AC73-7FC0BC3217B7}" type="pres">
      <dgm:prSet presAssocID="{2257AE27-F7F1-4BD0-A5E0-F63636F88B37}" presName="Name0" presStyleCnt="0">
        <dgm:presLayoutVars>
          <dgm:dir/>
          <dgm:resizeHandles/>
        </dgm:presLayoutVars>
      </dgm:prSet>
      <dgm:spPr/>
    </dgm:pt>
    <dgm:pt modelId="{AF84682B-29C9-4EBE-96D3-BB3D1D247D1F}" type="pres">
      <dgm:prSet presAssocID="{F5A4CD3F-1FB8-47AF-92E2-DEBC8558089C}" presName="compNode" presStyleCnt="0"/>
      <dgm:spPr/>
    </dgm:pt>
    <dgm:pt modelId="{5B9AF0F0-55FD-4A03-9262-4A593609085A}" type="pres">
      <dgm:prSet presAssocID="{F5A4CD3F-1FB8-47AF-92E2-DEBC8558089C}" presName="dummyConnPt" presStyleCnt="0"/>
      <dgm:spPr/>
    </dgm:pt>
    <dgm:pt modelId="{D8D771FC-4DF7-46AC-9FE4-E1DB5A6E2659}" type="pres">
      <dgm:prSet presAssocID="{F5A4CD3F-1FB8-47AF-92E2-DEBC8558089C}" presName="node" presStyleLbl="node1" presStyleIdx="0" presStyleCnt="5">
        <dgm:presLayoutVars>
          <dgm:bulletEnabled val="1"/>
        </dgm:presLayoutVars>
      </dgm:prSet>
      <dgm:spPr/>
    </dgm:pt>
    <dgm:pt modelId="{E65E773B-28B2-4FAF-A30B-E116054396D4}" type="pres">
      <dgm:prSet presAssocID="{BD1EB3B0-6356-4E74-95D6-6E9D5B4187DC}" presName="sibTrans" presStyleLbl="bgSibTrans2D1" presStyleIdx="0" presStyleCnt="4" custLinFactNeighborX="33492"/>
      <dgm:spPr/>
    </dgm:pt>
    <dgm:pt modelId="{E66AA0D4-D3BE-4422-B90B-7A88AF2AAB55}" type="pres">
      <dgm:prSet presAssocID="{D7AB8145-FB9E-424C-95BF-A832C193F3F5}" presName="compNode" presStyleCnt="0"/>
      <dgm:spPr/>
    </dgm:pt>
    <dgm:pt modelId="{97CDFC8E-E934-4914-BB18-6C105113525E}" type="pres">
      <dgm:prSet presAssocID="{D7AB8145-FB9E-424C-95BF-A832C193F3F5}" presName="dummyConnPt" presStyleCnt="0"/>
      <dgm:spPr/>
    </dgm:pt>
    <dgm:pt modelId="{778F478F-A47B-4AB4-8D37-FB601B1B9E7B}" type="pres">
      <dgm:prSet presAssocID="{D7AB8145-FB9E-424C-95BF-A832C193F3F5}" presName="node" presStyleLbl="node1" presStyleIdx="1" presStyleCnt="5">
        <dgm:presLayoutVars>
          <dgm:bulletEnabled val="1"/>
        </dgm:presLayoutVars>
      </dgm:prSet>
      <dgm:spPr/>
    </dgm:pt>
    <dgm:pt modelId="{45BBDFB5-A72F-4479-A982-3F97BB9E6F54}" type="pres">
      <dgm:prSet presAssocID="{D63F1569-9BC3-41F6-BC4F-55C202EFB6EE}" presName="sibTrans" presStyleLbl="bgSibTrans2D1" presStyleIdx="1" presStyleCnt="4" custLinFactNeighborX="34508"/>
      <dgm:spPr/>
    </dgm:pt>
    <dgm:pt modelId="{DC7BC609-C2C1-4B97-AABF-D716E2BD365E}" type="pres">
      <dgm:prSet presAssocID="{D40DCA2E-A5BB-45C3-B370-54AB110F1100}" presName="compNode" presStyleCnt="0"/>
      <dgm:spPr/>
    </dgm:pt>
    <dgm:pt modelId="{64025710-DE70-47CB-BB6A-9D8C9FE9AF1F}" type="pres">
      <dgm:prSet presAssocID="{D40DCA2E-A5BB-45C3-B370-54AB110F1100}" presName="dummyConnPt" presStyleCnt="0"/>
      <dgm:spPr/>
    </dgm:pt>
    <dgm:pt modelId="{3EBAE542-7073-4617-9331-C126EEF3DF1B}" type="pres">
      <dgm:prSet presAssocID="{D40DCA2E-A5BB-45C3-B370-54AB110F1100}" presName="node" presStyleLbl="node1" presStyleIdx="2" presStyleCnt="5">
        <dgm:presLayoutVars>
          <dgm:bulletEnabled val="1"/>
        </dgm:presLayoutVars>
      </dgm:prSet>
      <dgm:spPr/>
    </dgm:pt>
    <dgm:pt modelId="{00461AD7-BDC6-467A-AABE-929C9AC0264C}" type="pres">
      <dgm:prSet presAssocID="{2D2C60DC-7E4E-4CDD-A1EC-DC2D43B955BA}" presName="sibTrans" presStyleLbl="bgSibTrans2D1" presStyleIdx="2" presStyleCnt="4" custLinFactY="90913" custLinFactNeighborX="1666" custLinFactNeighborY="100000"/>
      <dgm:spPr/>
    </dgm:pt>
    <dgm:pt modelId="{A7A3B313-B3BB-4346-8141-A32C6BA32BE4}" type="pres">
      <dgm:prSet presAssocID="{A66579D8-0395-468E-BCE1-DB015EBEB538}" presName="compNode" presStyleCnt="0"/>
      <dgm:spPr/>
    </dgm:pt>
    <dgm:pt modelId="{FF6613A6-8B0A-48C9-B479-70703CC7C29F}" type="pres">
      <dgm:prSet presAssocID="{A66579D8-0395-468E-BCE1-DB015EBEB538}" presName="dummyConnPt" presStyleCnt="0"/>
      <dgm:spPr/>
    </dgm:pt>
    <dgm:pt modelId="{E74C8045-9239-407B-9A31-76E977FCE9C3}" type="pres">
      <dgm:prSet presAssocID="{A66579D8-0395-468E-BCE1-DB015EBEB538}" presName="node" presStyleLbl="node1" presStyleIdx="3" presStyleCnt="5">
        <dgm:presLayoutVars>
          <dgm:bulletEnabled val="1"/>
        </dgm:presLayoutVars>
      </dgm:prSet>
      <dgm:spPr/>
    </dgm:pt>
    <dgm:pt modelId="{F6F40158-C32E-4730-9FB8-5B82DDF88D90}" type="pres">
      <dgm:prSet presAssocID="{7669B1A7-27DE-4611-8C08-5BDA995B6DB7}" presName="sibTrans" presStyleLbl="bgSibTrans2D1" presStyleIdx="3" presStyleCnt="4" custAng="47960" custLinFactNeighborX="23732"/>
      <dgm:spPr/>
    </dgm:pt>
    <dgm:pt modelId="{02252AF3-A03D-4AF8-AADC-4ED7781E9725}" type="pres">
      <dgm:prSet presAssocID="{4EAC51FC-D7E1-4174-8D2F-8C33154EE7A1}" presName="compNode" presStyleCnt="0"/>
      <dgm:spPr/>
    </dgm:pt>
    <dgm:pt modelId="{0D77205F-1A0D-4DF9-ADD3-3E9CEEE50448}" type="pres">
      <dgm:prSet presAssocID="{4EAC51FC-D7E1-4174-8D2F-8C33154EE7A1}" presName="dummyConnPt" presStyleCnt="0"/>
      <dgm:spPr/>
    </dgm:pt>
    <dgm:pt modelId="{BE8DC68E-A61E-456C-8704-A86A476B3F4E}" type="pres">
      <dgm:prSet presAssocID="{4EAC51FC-D7E1-4174-8D2F-8C33154EE7A1}" presName="node" presStyleLbl="node1" presStyleIdx="4" presStyleCnt="5" custLinFactNeighborX="-1511" custLinFactNeighborY="-56300">
        <dgm:presLayoutVars>
          <dgm:bulletEnabled val="1"/>
        </dgm:presLayoutVars>
      </dgm:prSet>
      <dgm:spPr/>
    </dgm:pt>
  </dgm:ptLst>
  <dgm:cxnLst>
    <dgm:cxn modelId="{D7118406-D588-4F65-9EAB-B0E479C93959}" type="presOf" srcId="{2D2C60DC-7E4E-4CDD-A1EC-DC2D43B955BA}" destId="{00461AD7-BDC6-467A-AABE-929C9AC0264C}" srcOrd="0" destOrd="0" presId="urn:microsoft.com/office/officeart/2005/8/layout/bProcess4"/>
    <dgm:cxn modelId="{55D0BC0B-8B43-4D18-8450-8C6264D0EC8A}" type="presOf" srcId="{7669B1A7-27DE-4611-8C08-5BDA995B6DB7}" destId="{F6F40158-C32E-4730-9FB8-5B82DDF88D90}" srcOrd="0" destOrd="0" presId="urn:microsoft.com/office/officeart/2005/8/layout/bProcess4"/>
    <dgm:cxn modelId="{11C3B529-122D-416F-9AB4-21CC5ED8098F}" type="presOf" srcId="{D63F1569-9BC3-41F6-BC4F-55C202EFB6EE}" destId="{45BBDFB5-A72F-4479-A982-3F97BB9E6F54}" srcOrd="0" destOrd="0" presId="urn:microsoft.com/office/officeart/2005/8/layout/bProcess4"/>
    <dgm:cxn modelId="{6211223A-E680-4980-B715-1DB0464C0D95}" srcId="{2257AE27-F7F1-4BD0-A5E0-F63636F88B37}" destId="{F5A4CD3F-1FB8-47AF-92E2-DEBC8558089C}" srcOrd="0" destOrd="0" parTransId="{20CD5153-BBC6-4BF2-90B2-76DF802FBFA8}" sibTransId="{BD1EB3B0-6356-4E74-95D6-6E9D5B4187DC}"/>
    <dgm:cxn modelId="{FE1E6966-D3BA-42C5-81F2-61300816EA16}" type="presOf" srcId="{D40DCA2E-A5BB-45C3-B370-54AB110F1100}" destId="{3EBAE542-7073-4617-9331-C126EEF3DF1B}" srcOrd="0" destOrd="0" presId="urn:microsoft.com/office/officeart/2005/8/layout/bProcess4"/>
    <dgm:cxn modelId="{9945D350-9219-46FA-AC97-3E351DD5B9F5}" type="presOf" srcId="{2257AE27-F7F1-4BD0-A5E0-F63636F88B37}" destId="{D0153C31-C036-44A4-AC73-7FC0BC3217B7}" srcOrd="0" destOrd="0" presId="urn:microsoft.com/office/officeart/2005/8/layout/bProcess4"/>
    <dgm:cxn modelId="{EADB8680-4C9F-45AB-9AFB-7CD3FD3082EE}" type="presOf" srcId="{4EAC51FC-D7E1-4174-8D2F-8C33154EE7A1}" destId="{BE8DC68E-A61E-456C-8704-A86A476B3F4E}" srcOrd="0" destOrd="0" presId="urn:microsoft.com/office/officeart/2005/8/layout/bProcess4"/>
    <dgm:cxn modelId="{A4A00A83-8A1E-4433-BFCC-7628598014EA}" type="presOf" srcId="{F5A4CD3F-1FB8-47AF-92E2-DEBC8558089C}" destId="{D8D771FC-4DF7-46AC-9FE4-E1DB5A6E2659}" srcOrd="0" destOrd="0" presId="urn:microsoft.com/office/officeart/2005/8/layout/bProcess4"/>
    <dgm:cxn modelId="{868D9A8B-29A9-4FA9-A6EE-520BD2F9703D}" srcId="{2257AE27-F7F1-4BD0-A5E0-F63636F88B37}" destId="{A66579D8-0395-468E-BCE1-DB015EBEB538}" srcOrd="3" destOrd="0" parTransId="{2EA177CA-8908-4F92-98F2-4C99A1231479}" sibTransId="{7669B1A7-27DE-4611-8C08-5BDA995B6DB7}"/>
    <dgm:cxn modelId="{69231C92-7B9D-4576-9653-9B399C309E58}" srcId="{2257AE27-F7F1-4BD0-A5E0-F63636F88B37}" destId="{4EAC51FC-D7E1-4174-8D2F-8C33154EE7A1}" srcOrd="4" destOrd="0" parTransId="{96576686-88E3-484C-A94A-F6100C6AD989}" sibTransId="{A15F86FD-5838-4444-958D-02D342BB3AD0}"/>
    <dgm:cxn modelId="{1D66E49E-A34E-46C5-B677-2F980175777E}" type="presOf" srcId="{D7AB8145-FB9E-424C-95BF-A832C193F3F5}" destId="{778F478F-A47B-4AB4-8D37-FB601B1B9E7B}" srcOrd="0" destOrd="0" presId="urn:microsoft.com/office/officeart/2005/8/layout/bProcess4"/>
    <dgm:cxn modelId="{180B91AC-56F4-4700-A2A1-66C39875D2E4}" type="presOf" srcId="{BD1EB3B0-6356-4E74-95D6-6E9D5B4187DC}" destId="{E65E773B-28B2-4FAF-A30B-E116054396D4}" srcOrd="0" destOrd="0" presId="urn:microsoft.com/office/officeart/2005/8/layout/bProcess4"/>
    <dgm:cxn modelId="{13E0C5D9-3F1C-4536-B92F-5D4820A390C1}" type="presOf" srcId="{A66579D8-0395-468E-BCE1-DB015EBEB538}" destId="{E74C8045-9239-407B-9A31-76E977FCE9C3}" srcOrd="0" destOrd="0" presId="urn:microsoft.com/office/officeart/2005/8/layout/bProcess4"/>
    <dgm:cxn modelId="{7121F6DB-BC67-48BD-9F10-9C87C549C6C2}" srcId="{2257AE27-F7F1-4BD0-A5E0-F63636F88B37}" destId="{D40DCA2E-A5BB-45C3-B370-54AB110F1100}" srcOrd="2" destOrd="0" parTransId="{47CE5827-9388-420F-86A1-6D45FA67B5B8}" sibTransId="{2D2C60DC-7E4E-4CDD-A1EC-DC2D43B955BA}"/>
    <dgm:cxn modelId="{59E931FB-640A-46D2-A896-EEB870526440}" srcId="{2257AE27-F7F1-4BD0-A5E0-F63636F88B37}" destId="{D7AB8145-FB9E-424C-95BF-A832C193F3F5}" srcOrd="1" destOrd="0" parTransId="{711F480B-0A5D-4300-9261-F55331BA59C0}" sibTransId="{D63F1569-9BC3-41F6-BC4F-55C202EFB6EE}"/>
    <dgm:cxn modelId="{0354EAEE-15D9-4046-86CA-D064E7E61F2A}" type="presParOf" srcId="{D0153C31-C036-44A4-AC73-7FC0BC3217B7}" destId="{AF84682B-29C9-4EBE-96D3-BB3D1D247D1F}" srcOrd="0" destOrd="0" presId="urn:microsoft.com/office/officeart/2005/8/layout/bProcess4"/>
    <dgm:cxn modelId="{496C61E0-C24D-489B-98A5-DCFF89492210}" type="presParOf" srcId="{AF84682B-29C9-4EBE-96D3-BB3D1D247D1F}" destId="{5B9AF0F0-55FD-4A03-9262-4A593609085A}" srcOrd="0" destOrd="0" presId="urn:microsoft.com/office/officeart/2005/8/layout/bProcess4"/>
    <dgm:cxn modelId="{4D351370-7882-47E5-AD7B-B2C790A59900}" type="presParOf" srcId="{AF84682B-29C9-4EBE-96D3-BB3D1D247D1F}" destId="{D8D771FC-4DF7-46AC-9FE4-E1DB5A6E2659}" srcOrd="1" destOrd="0" presId="urn:microsoft.com/office/officeart/2005/8/layout/bProcess4"/>
    <dgm:cxn modelId="{63CA988D-DC28-4C33-8812-9F94641369E3}" type="presParOf" srcId="{D0153C31-C036-44A4-AC73-7FC0BC3217B7}" destId="{E65E773B-28B2-4FAF-A30B-E116054396D4}" srcOrd="1" destOrd="0" presId="urn:microsoft.com/office/officeart/2005/8/layout/bProcess4"/>
    <dgm:cxn modelId="{B9443D5F-1D1F-4CA6-93CA-D6D619C5985B}" type="presParOf" srcId="{D0153C31-C036-44A4-AC73-7FC0BC3217B7}" destId="{E66AA0D4-D3BE-4422-B90B-7A88AF2AAB55}" srcOrd="2" destOrd="0" presId="urn:microsoft.com/office/officeart/2005/8/layout/bProcess4"/>
    <dgm:cxn modelId="{75008470-BF45-4D88-BF44-7940D8DF6382}" type="presParOf" srcId="{E66AA0D4-D3BE-4422-B90B-7A88AF2AAB55}" destId="{97CDFC8E-E934-4914-BB18-6C105113525E}" srcOrd="0" destOrd="0" presId="urn:microsoft.com/office/officeart/2005/8/layout/bProcess4"/>
    <dgm:cxn modelId="{8CCEC120-A449-4C60-998D-45EF2DD40F32}" type="presParOf" srcId="{E66AA0D4-D3BE-4422-B90B-7A88AF2AAB55}" destId="{778F478F-A47B-4AB4-8D37-FB601B1B9E7B}" srcOrd="1" destOrd="0" presId="urn:microsoft.com/office/officeart/2005/8/layout/bProcess4"/>
    <dgm:cxn modelId="{7B82904D-4E8F-42E6-BC49-B7AC95177408}" type="presParOf" srcId="{D0153C31-C036-44A4-AC73-7FC0BC3217B7}" destId="{45BBDFB5-A72F-4479-A982-3F97BB9E6F54}" srcOrd="3" destOrd="0" presId="urn:microsoft.com/office/officeart/2005/8/layout/bProcess4"/>
    <dgm:cxn modelId="{974DBC00-65F5-4509-98B7-B6AE719AEE35}" type="presParOf" srcId="{D0153C31-C036-44A4-AC73-7FC0BC3217B7}" destId="{DC7BC609-C2C1-4B97-AABF-D716E2BD365E}" srcOrd="4" destOrd="0" presId="urn:microsoft.com/office/officeart/2005/8/layout/bProcess4"/>
    <dgm:cxn modelId="{E1ACDEBA-8CCF-4BC0-AC35-076590A6271B}" type="presParOf" srcId="{DC7BC609-C2C1-4B97-AABF-D716E2BD365E}" destId="{64025710-DE70-47CB-BB6A-9D8C9FE9AF1F}" srcOrd="0" destOrd="0" presId="urn:microsoft.com/office/officeart/2005/8/layout/bProcess4"/>
    <dgm:cxn modelId="{5B4E241F-7A25-41B1-9DF6-70133AD27937}" type="presParOf" srcId="{DC7BC609-C2C1-4B97-AABF-D716E2BD365E}" destId="{3EBAE542-7073-4617-9331-C126EEF3DF1B}" srcOrd="1" destOrd="0" presId="urn:microsoft.com/office/officeart/2005/8/layout/bProcess4"/>
    <dgm:cxn modelId="{5B257475-D98D-4D9B-A4C4-8DA0523E6C8E}" type="presParOf" srcId="{D0153C31-C036-44A4-AC73-7FC0BC3217B7}" destId="{00461AD7-BDC6-467A-AABE-929C9AC0264C}" srcOrd="5" destOrd="0" presId="urn:microsoft.com/office/officeart/2005/8/layout/bProcess4"/>
    <dgm:cxn modelId="{FBDA8547-27E3-409E-9A7F-816EAC0EC4D4}" type="presParOf" srcId="{D0153C31-C036-44A4-AC73-7FC0BC3217B7}" destId="{A7A3B313-B3BB-4346-8141-A32C6BA32BE4}" srcOrd="6" destOrd="0" presId="urn:microsoft.com/office/officeart/2005/8/layout/bProcess4"/>
    <dgm:cxn modelId="{5C5E523E-86EA-44D0-B945-CEEAE0CA1100}" type="presParOf" srcId="{A7A3B313-B3BB-4346-8141-A32C6BA32BE4}" destId="{FF6613A6-8B0A-48C9-B479-70703CC7C29F}" srcOrd="0" destOrd="0" presId="urn:microsoft.com/office/officeart/2005/8/layout/bProcess4"/>
    <dgm:cxn modelId="{31D6F065-8CC7-410A-8780-181A96AF1F79}" type="presParOf" srcId="{A7A3B313-B3BB-4346-8141-A32C6BA32BE4}" destId="{E74C8045-9239-407B-9A31-76E977FCE9C3}" srcOrd="1" destOrd="0" presId="urn:microsoft.com/office/officeart/2005/8/layout/bProcess4"/>
    <dgm:cxn modelId="{25E3B502-D1F3-420D-A5DE-BCEFEC12EE13}" type="presParOf" srcId="{D0153C31-C036-44A4-AC73-7FC0BC3217B7}" destId="{F6F40158-C32E-4730-9FB8-5B82DDF88D90}" srcOrd="7" destOrd="0" presId="urn:microsoft.com/office/officeart/2005/8/layout/bProcess4"/>
    <dgm:cxn modelId="{DD0CA66A-E240-4E53-B7D0-9DBB25012D4B}" type="presParOf" srcId="{D0153C31-C036-44A4-AC73-7FC0BC3217B7}" destId="{02252AF3-A03D-4AF8-AADC-4ED7781E9725}" srcOrd="8" destOrd="0" presId="urn:microsoft.com/office/officeart/2005/8/layout/bProcess4"/>
    <dgm:cxn modelId="{3B653161-F603-4002-9D94-20DE0C8F98C9}" type="presParOf" srcId="{02252AF3-A03D-4AF8-AADC-4ED7781E9725}" destId="{0D77205F-1A0D-4DF9-ADD3-3E9CEEE50448}" srcOrd="0" destOrd="0" presId="urn:microsoft.com/office/officeart/2005/8/layout/bProcess4"/>
    <dgm:cxn modelId="{580441ED-62D4-4D54-982C-C35F794BD1DA}" type="presParOf" srcId="{02252AF3-A03D-4AF8-AADC-4ED7781E9725}" destId="{BE8DC68E-A61E-456C-8704-A86A476B3F4E}"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6E01C-76DA-40E3-B9CD-55150CEDF248}">
      <dsp:nvSpPr>
        <dsp:cNvPr id="0" name=""/>
        <dsp:cNvSpPr/>
      </dsp:nvSpPr>
      <dsp:spPr>
        <a:xfrm>
          <a:off x="0" y="4167"/>
          <a:ext cx="7568110" cy="887577"/>
        </a:xfrm>
        <a:prstGeom prst="roundRect">
          <a:avLst>
            <a:gd name="adj" fmla="val 10000"/>
          </a:avLst>
        </a:prstGeom>
        <a:solidFill>
          <a:schemeClr val="accent5">
            <a:lumMod val="60000"/>
            <a:lumOff val="40000"/>
          </a:schemeClr>
        </a:solidFill>
        <a:ln>
          <a:noFill/>
        </a:ln>
        <a:effectLst/>
      </dsp:spPr>
      <dsp:style>
        <a:lnRef idx="0">
          <a:scrgbClr r="0" g="0" b="0"/>
        </a:lnRef>
        <a:fillRef idx="1">
          <a:scrgbClr r="0" g="0" b="0"/>
        </a:fillRef>
        <a:effectRef idx="2">
          <a:scrgbClr r="0" g="0" b="0"/>
        </a:effectRef>
        <a:fontRef idx="minor"/>
      </dsp:style>
    </dsp:sp>
    <dsp:sp modelId="{F37BB602-145C-48F1-86B5-25D04C21CCA3}">
      <dsp:nvSpPr>
        <dsp:cNvPr id="0" name=""/>
        <dsp:cNvSpPr/>
      </dsp:nvSpPr>
      <dsp:spPr>
        <a:xfrm>
          <a:off x="268492" y="203872"/>
          <a:ext cx="488167" cy="4881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A660512-0AA6-45D5-8FAC-761787F4FA1B}">
      <dsp:nvSpPr>
        <dsp:cNvPr id="0" name=""/>
        <dsp:cNvSpPr/>
      </dsp:nvSpPr>
      <dsp:spPr>
        <a:xfrm>
          <a:off x="1025152" y="4167"/>
          <a:ext cx="6542957" cy="887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35" tIns="93935" rIns="93935" bIns="93935" numCol="1" spcCol="1270" anchor="ctr" anchorCtr="0">
          <a:noAutofit/>
        </a:bodyPr>
        <a:lstStyle/>
        <a:p>
          <a:pPr marL="0" lvl="0" indent="0" algn="l" defTabSz="844550">
            <a:lnSpc>
              <a:spcPct val="100000"/>
            </a:lnSpc>
            <a:spcBef>
              <a:spcPct val="0"/>
            </a:spcBef>
            <a:spcAft>
              <a:spcPct val="35000"/>
            </a:spcAft>
            <a:buNone/>
          </a:pPr>
          <a:r>
            <a:rPr lang="en-US" sz="1900" kern="1200" dirty="0"/>
            <a:t>Data analytics is the science of qualitative and quantitative representation of data which helps businesses make decisions</a:t>
          </a:r>
        </a:p>
      </dsp:txBody>
      <dsp:txXfrm>
        <a:off x="1025152" y="4167"/>
        <a:ext cx="6542957" cy="887577"/>
      </dsp:txXfrm>
    </dsp:sp>
    <dsp:sp modelId="{ED7AFD65-777E-432B-A935-7515FE1F2A42}">
      <dsp:nvSpPr>
        <dsp:cNvPr id="0" name=""/>
        <dsp:cNvSpPr/>
      </dsp:nvSpPr>
      <dsp:spPr>
        <a:xfrm>
          <a:off x="0" y="1113639"/>
          <a:ext cx="7568110" cy="88757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A2CF42F-B2F1-4D6A-9C19-899BF49440DD}">
      <dsp:nvSpPr>
        <dsp:cNvPr id="0" name=""/>
        <dsp:cNvSpPr/>
      </dsp:nvSpPr>
      <dsp:spPr>
        <a:xfrm>
          <a:off x="268492" y="1313344"/>
          <a:ext cx="488167" cy="4881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FAB4775-E493-43C3-937F-42F875276F9A}">
      <dsp:nvSpPr>
        <dsp:cNvPr id="0" name=""/>
        <dsp:cNvSpPr/>
      </dsp:nvSpPr>
      <dsp:spPr>
        <a:xfrm>
          <a:off x="1025152" y="1113639"/>
          <a:ext cx="6542957" cy="887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35" tIns="93935" rIns="93935" bIns="93935" numCol="1" spcCol="1270" anchor="ctr" anchorCtr="0">
          <a:noAutofit/>
        </a:bodyPr>
        <a:lstStyle/>
        <a:p>
          <a:pPr marL="0" lvl="0" indent="0" algn="l" defTabSz="844550">
            <a:lnSpc>
              <a:spcPct val="100000"/>
            </a:lnSpc>
            <a:spcBef>
              <a:spcPct val="0"/>
            </a:spcBef>
            <a:spcAft>
              <a:spcPct val="35000"/>
            </a:spcAft>
            <a:buNone/>
          </a:pPr>
          <a:r>
            <a:rPr lang="en-US" sz="1900" kern="1200" dirty="0"/>
            <a:t>Data analytics is a broad term that encompasses many diverse types of data analysis.</a:t>
          </a:r>
        </a:p>
      </dsp:txBody>
      <dsp:txXfrm>
        <a:off x="1025152" y="1113639"/>
        <a:ext cx="6542957" cy="887577"/>
      </dsp:txXfrm>
    </dsp:sp>
    <dsp:sp modelId="{22E5F72B-6C44-4892-A1B5-445A098DC9BC}">
      <dsp:nvSpPr>
        <dsp:cNvPr id="0" name=""/>
        <dsp:cNvSpPr/>
      </dsp:nvSpPr>
      <dsp:spPr>
        <a:xfrm>
          <a:off x="0" y="2223112"/>
          <a:ext cx="7568110" cy="887577"/>
        </a:xfrm>
        <a:prstGeom prst="roundRect">
          <a:avLst>
            <a:gd name="adj" fmla="val 10000"/>
          </a:avLst>
        </a:prstGeom>
        <a:solidFill>
          <a:srgbClr val="00B0F0"/>
        </a:solidFill>
        <a:ln>
          <a:noFill/>
        </a:ln>
        <a:effectLst/>
      </dsp:spPr>
      <dsp:style>
        <a:lnRef idx="0">
          <a:scrgbClr r="0" g="0" b="0"/>
        </a:lnRef>
        <a:fillRef idx="1">
          <a:scrgbClr r="0" g="0" b="0"/>
        </a:fillRef>
        <a:effectRef idx="2">
          <a:scrgbClr r="0" g="0" b="0"/>
        </a:effectRef>
        <a:fontRef idx="minor"/>
      </dsp:style>
    </dsp:sp>
    <dsp:sp modelId="{0C7AB2AE-4D28-418C-A404-6E60373D51B4}">
      <dsp:nvSpPr>
        <dsp:cNvPr id="0" name=""/>
        <dsp:cNvSpPr/>
      </dsp:nvSpPr>
      <dsp:spPr>
        <a:xfrm>
          <a:off x="268492" y="2422817"/>
          <a:ext cx="488167" cy="4881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49CF54A-5FB5-4654-86F9-0A20D7120203}">
      <dsp:nvSpPr>
        <dsp:cNvPr id="0" name=""/>
        <dsp:cNvSpPr/>
      </dsp:nvSpPr>
      <dsp:spPr>
        <a:xfrm>
          <a:off x="1025152" y="2223112"/>
          <a:ext cx="6542957" cy="887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35" tIns="93935" rIns="93935" bIns="93935" numCol="1" spcCol="1270" anchor="ctr" anchorCtr="0">
          <a:noAutofit/>
        </a:bodyPr>
        <a:lstStyle/>
        <a:p>
          <a:pPr marL="0" lvl="0" indent="0" algn="l" defTabSz="844550">
            <a:lnSpc>
              <a:spcPct val="100000"/>
            </a:lnSpc>
            <a:spcBef>
              <a:spcPct val="0"/>
            </a:spcBef>
            <a:spcAft>
              <a:spcPct val="35000"/>
            </a:spcAft>
            <a:buNone/>
          </a:pPr>
          <a:r>
            <a:rPr lang="en-US" sz="1900" kern="1200" dirty="0"/>
            <a:t>Data analytics help a business optimize its performance.</a:t>
          </a:r>
        </a:p>
      </dsp:txBody>
      <dsp:txXfrm>
        <a:off x="1025152" y="2223112"/>
        <a:ext cx="6542957" cy="887577"/>
      </dsp:txXfrm>
    </dsp:sp>
    <dsp:sp modelId="{0813203B-D6C8-4855-B9D4-0E40AFEDA652}">
      <dsp:nvSpPr>
        <dsp:cNvPr id="0" name=""/>
        <dsp:cNvSpPr/>
      </dsp:nvSpPr>
      <dsp:spPr>
        <a:xfrm>
          <a:off x="0" y="3332584"/>
          <a:ext cx="7568110" cy="88757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DD7E6D7-BF30-4180-AE18-10B19CEA2A64}">
      <dsp:nvSpPr>
        <dsp:cNvPr id="0" name=""/>
        <dsp:cNvSpPr/>
      </dsp:nvSpPr>
      <dsp:spPr>
        <a:xfrm>
          <a:off x="268492" y="3532289"/>
          <a:ext cx="488167" cy="4881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502C748-88F1-4997-BB84-2DFD113A80BA}">
      <dsp:nvSpPr>
        <dsp:cNvPr id="0" name=""/>
        <dsp:cNvSpPr/>
      </dsp:nvSpPr>
      <dsp:spPr>
        <a:xfrm>
          <a:off x="1025152" y="3332584"/>
          <a:ext cx="6542957" cy="887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35" tIns="93935" rIns="93935" bIns="93935" numCol="1" spcCol="1270" anchor="ctr" anchorCtr="0">
          <a:noAutofit/>
        </a:bodyPr>
        <a:lstStyle/>
        <a:p>
          <a:pPr marL="0" lvl="0" indent="0" algn="l" defTabSz="844550">
            <a:lnSpc>
              <a:spcPct val="100000"/>
            </a:lnSpc>
            <a:spcBef>
              <a:spcPct val="0"/>
            </a:spcBef>
            <a:spcAft>
              <a:spcPct val="35000"/>
            </a:spcAft>
            <a:buNone/>
          </a:pPr>
          <a:r>
            <a:rPr lang="en-US" sz="1900" kern="1200" dirty="0"/>
            <a:t>Data is extracted and categorized, transformed &amp; processed over time according to organizational requirements.</a:t>
          </a:r>
        </a:p>
      </dsp:txBody>
      <dsp:txXfrm>
        <a:off x="1025152" y="3332584"/>
        <a:ext cx="6542957" cy="887577"/>
      </dsp:txXfrm>
    </dsp:sp>
    <dsp:sp modelId="{8A00226F-7981-415D-8486-2E15A4EB98ED}">
      <dsp:nvSpPr>
        <dsp:cNvPr id="0" name=""/>
        <dsp:cNvSpPr/>
      </dsp:nvSpPr>
      <dsp:spPr>
        <a:xfrm>
          <a:off x="0" y="4442056"/>
          <a:ext cx="7568110" cy="887577"/>
        </a:xfrm>
        <a:prstGeom prst="roundRect">
          <a:avLst>
            <a:gd name="adj" fmla="val 10000"/>
          </a:avLst>
        </a:prstGeom>
        <a:solidFill>
          <a:schemeClr val="accent3">
            <a:lumMod val="75000"/>
          </a:schemeClr>
        </a:solidFill>
        <a:ln>
          <a:noFill/>
        </a:ln>
        <a:effectLst/>
      </dsp:spPr>
      <dsp:style>
        <a:lnRef idx="0">
          <a:scrgbClr r="0" g="0" b="0"/>
        </a:lnRef>
        <a:fillRef idx="1">
          <a:scrgbClr r="0" g="0" b="0"/>
        </a:fillRef>
        <a:effectRef idx="2">
          <a:scrgbClr r="0" g="0" b="0"/>
        </a:effectRef>
        <a:fontRef idx="minor"/>
      </dsp:style>
    </dsp:sp>
    <dsp:sp modelId="{D4448148-B224-4FAD-ABE1-6C234BDFC8DA}">
      <dsp:nvSpPr>
        <dsp:cNvPr id="0" name=""/>
        <dsp:cNvSpPr/>
      </dsp:nvSpPr>
      <dsp:spPr>
        <a:xfrm>
          <a:off x="268492" y="4641762"/>
          <a:ext cx="488167" cy="4881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4C2CCFF-F1BC-48F9-BFA0-8D51AD8EBD09}">
      <dsp:nvSpPr>
        <dsp:cNvPr id="0" name=""/>
        <dsp:cNvSpPr/>
      </dsp:nvSpPr>
      <dsp:spPr>
        <a:xfrm>
          <a:off x="1025152" y="4446224"/>
          <a:ext cx="6542957" cy="887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35" tIns="93935" rIns="93935" bIns="93935" numCol="1" spcCol="1270" anchor="ctr" anchorCtr="0">
          <a:noAutofit/>
        </a:bodyPr>
        <a:lstStyle/>
        <a:p>
          <a:pPr marL="0" lvl="0" indent="0" algn="l" defTabSz="844550">
            <a:lnSpc>
              <a:spcPct val="100000"/>
            </a:lnSpc>
            <a:spcBef>
              <a:spcPct val="0"/>
            </a:spcBef>
            <a:spcAft>
              <a:spcPct val="35000"/>
            </a:spcAft>
            <a:buNone/>
          </a:pPr>
          <a:r>
            <a:rPr lang="en-US" sz="1900" kern="1200" dirty="0"/>
            <a:t>Data Analytics is not – Data Science , Big Data , AI or Machine Learning</a:t>
          </a:r>
        </a:p>
      </dsp:txBody>
      <dsp:txXfrm>
        <a:off x="1025152" y="4446224"/>
        <a:ext cx="6542957" cy="8875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08A6D-058F-4AD1-BC37-2C248531CB4B}">
      <dsp:nvSpPr>
        <dsp:cNvPr id="0" name=""/>
        <dsp:cNvSpPr/>
      </dsp:nvSpPr>
      <dsp:spPr>
        <a:xfrm>
          <a:off x="0" y="436740"/>
          <a:ext cx="8260695" cy="893025"/>
        </a:xfrm>
        <a:prstGeom prst="rect">
          <a:avLst/>
        </a:prstGeom>
        <a:solidFill>
          <a:schemeClr val="lt1">
            <a:alpha val="90000"/>
            <a:hueOff val="0"/>
            <a:satOff val="0"/>
            <a:lumOff val="0"/>
            <a:alphaOff val="0"/>
          </a:schemeClr>
        </a:solidFill>
        <a:ln w="6350" cap="flat" cmpd="sng" algn="ctr">
          <a:solidFill>
            <a:schemeClr val="accent1">
              <a:shade val="5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1122" tIns="437388" rIns="641122"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What has happened over a given period of time</a:t>
          </a:r>
        </a:p>
      </dsp:txBody>
      <dsp:txXfrm>
        <a:off x="0" y="436740"/>
        <a:ext cx="8260695" cy="893025"/>
      </dsp:txXfrm>
    </dsp:sp>
    <dsp:sp modelId="{CB27B2F2-3473-4DDB-A8A1-045EA5790B84}">
      <dsp:nvSpPr>
        <dsp:cNvPr id="0" name=""/>
        <dsp:cNvSpPr/>
      </dsp:nvSpPr>
      <dsp:spPr>
        <a:xfrm>
          <a:off x="413034" y="126780"/>
          <a:ext cx="5782486" cy="619920"/>
        </a:xfrm>
        <a:prstGeom prst="roundRect">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8564" tIns="0" rIns="218564" bIns="0" numCol="1" spcCol="1270" anchor="ctr" anchorCtr="0">
          <a:noAutofit/>
        </a:bodyPr>
        <a:lstStyle/>
        <a:p>
          <a:pPr marL="0" lvl="0" indent="0" algn="l" defTabSz="933450">
            <a:lnSpc>
              <a:spcPct val="90000"/>
            </a:lnSpc>
            <a:spcBef>
              <a:spcPct val="0"/>
            </a:spcBef>
            <a:spcAft>
              <a:spcPct val="35000"/>
            </a:spcAft>
            <a:buNone/>
          </a:pPr>
          <a:r>
            <a:rPr lang="en-US" sz="2100" kern="1200" dirty="0"/>
            <a:t>Descriptive analytics</a:t>
          </a:r>
        </a:p>
      </dsp:txBody>
      <dsp:txXfrm>
        <a:off x="443296" y="157042"/>
        <a:ext cx="5721962" cy="559396"/>
      </dsp:txXfrm>
    </dsp:sp>
    <dsp:sp modelId="{9BE58ECB-463D-451E-AE5D-A50ED6F72557}">
      <dsp:nvSpPr>
        <dsp:cNvPr id="0" name=""/>
        <dsp:cNvSpPr/>
      </dsp:nvSpPr>
      <dsp:spPr>
        <a:xfrm>
          <a:off x="0" y="1753126"/>
          <a:ext cx="8260695" cy="893025"/>
        </a:xfrm>
        <a:prstGeom prst="rect">
          <a:avLst/>
        </a:prstGeom>
        <a:solidFill>
          <a:schemeClr val="lt1">
            <a:alpha val="90000"/>
            <a:hueOff val="0"/>
            <a:satOff val="0"/>
            <a:lumOff val="0"/>
            <a:alphaOff val="0"/>
          </a:schemeClr>
        </a:solidFill>
        <a:ln w="6350" cap="flat" cmpd="sng" algn="ctr">
          <a:solidFill>
            <a:schemeClr val="accent1">
              <a:shade val="50000"/>
              <a:hueOff val="201247"/>
              <a:satOff val="-4901"/>
              <a:lumOff val="2144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1122" tIns="437388" rIns="641122"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Focuses on what’s going on and why</a:t>
          </a:r>
        </a:p>
      </dsp:txBody>
      <dsp:txXfrm>
        <a:off x="0" y="1753126"/>
        <a:ext cx="8260695" cy="893025"/>
      </dsp:txXfrm>
    </dsp:sp>
    <dsp:sp modelId="{C674469F-1E07-4D0C-84C6-9A8D4CB6156C}">
      <dsp:nvSpPr>
        <dsp:cNvPr id="0" name=""/>
        <dsp:cNvSpPr/>
      </dsp:nvSpPr>
      <dsp:spPr>
        <a:xfrm>
          <a:off x="413034" y="1443165"/>
          <a:ext cx="5782486" cy="619920"/>
        </a:xfrm>
        <a:prstGeom prst="roundRect">
          <a:avLst/>
        </a:prstGeom>
        <a:gradFill rotWithShape="0">
          <a:gsLst>
            <a:gs pos="0">
              <a:schemeClr val="accent1">
                <a:shade val="50000"/>
                <a:hueOff val="201247"/>
                <a:satOff val="-4901"/>
                <a:lumOff val="21448"/>
                <a:alphaOff val="0"/>
                <a:satMod val="103000"/>
                <a:lumMod val="102000"/>
                <a:tint val="94000"/>
              </a:schemeClr>
            </a:gs>
            <a:gs pos="50000">
              <a:schemeClr val="accent1">
                <a:shade val="50000"/>
                <a:hueOff val="201247"/>
                <a:satOff val="-4901"/>
                <a:lumOff val="21448"/>
                <a:alphaOff val="0"/>
                <a:satMod val="110000"/>
                <a:lumMod val="100000"/>
                <a:shade val="100000"/>
              </a:schemeClr>
            </a:gs>
            <a:gs pos="100000">
              <a:schemeClr val="accent1">
                <a:shade val="50000"/>
                <a:hueOff val="201247"/>
                <a:satOff val="-4901"/>
                <a:lumOff val="2144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8564" tIns="0" rIns="218564" bIns="0" numCol="1" spcCol="1270" anchor="ctr" anchorCtr="0">
          <a:noAutofit/>
        </a:bodyPr>
        <a:lstStyle/>
        <a:p>
          <a:pPr marL="0" lvl="0" indent="0" algn="l" defTabSz="933450">
            <a:lnSpc>
              <a:spcPct val="90000"/>
            </a:lnSpc>
            <a:spcBef>
              <a:spcPct val="0"/>
            </a:spcBef>
            <a:spcAft>
              <a:spcPct val="35000"/>
            </a:spcAft>
            <a:buNone/>
          </a:pPr>
          <a:r>
            <a:rPr lang="en-US" sz="2100" kern="1200" dirty="0"/>
            <a:t>Diagnostic Analytics</a:t>
          </a:r>
        </a:p>
      </dsp:txBody>
      <dsp:txXfrm>
        <a:off x="443296" y="1473427"/>
        <a:ext cx="5721962" cy="559396"/>
      </dsp:txXfrm>
    </dsp:sp>
    <dsp:sp modelId="{268E6AE9-0929-4929-A1FB-62CEA8870F48}">
      <dsp:nvSpPr>
        <dsp:cNvPr id="0" name=""/>
        <dsp:cNvSpPr/>
      </dsp:nvSpPr>
      <dsp:spPr>
        <a:xfrm>
          <a:off x="0" y="3069511"/>
          <a:ext cx="8260695" cy="1190700"/>
        </a:xfrm>
        <a:prstGeom prst="rect">
          <a:avLst/>
        </a:prstGeom>
        <a:solidFill>
          <a:schemeClr val="lt1">
            <a:alpha val="90000"/>
            <a:hueOff val="0"/>
            <a:satOff val="0"/>
            <a:lumOff val="0"/>
            <a:alphaOff val="0"/>
          </a:schemeClr>
        </a:solidFill>
        <a:ln w="6350" cap="flat" cmpd="sng" algn="ctr">
          <a:solidFill>
            <a:schemeClr val="accent1">
              <a:shade val="50000"/>
              <a:hueOff val="402493"/>
              <a:satOff val="-9802"/>
              <a:lumOff val="4289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1122" tIns="437388" rIns="641122"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Focuses more on what can happen based on existing data patterns.</a:t>
          </a:r>
        </a:p>
      </dsp:txBody>
      <dsp:txXfrm>
        <a:off x="0" y="3069511"/>
        <a:ext cx="8260695" cy="1190700"/>
      </dsp:txXfrm>
    </dsp:sp>
    <dsp:sp modelId="{5CE98DD9-5426-4B1A-A8C4-F3754DD6D847}">
      <dsp:nvSpPr>
        <dsp:cNvPr id="0" name=""/>
        <dsp:cNvSpPr/>
      </dsp:nvSpPr>
      <dsp:spPr>
        <a:xfrm>
          <a:off x="413034" y="2759551"/>
          <a:ext cx="5782486" cy="619920"/>
        </a:xfrm>
        <a:prstGeom prst="roundRect">
          <a:avLst/>
        </a:prstGeom>
        <a:gradFill rotWithShape="0">
          <a:gsLst>
            <a:gs pos="0">
              <a:schemeClr val="accent1">
                <a:shade val="50000"/>
                <a:hueOff val="402493"/>
                <a:satOff val="-9802"/>
                <a:lumOff val="42896"/>
                <a:alphaOff val="0"/>
                <a:satMod val="103000"/>
                <a:lumMod val="102000"/>
                <a:tint val="94000"/>
              </a:schemeClr>
            </a:gs>
            <a:gs pos="50000">
              <a:schemeClr val="accent1">
                <a:shade val="50000"/>
                <a:hueOff val="402493"/>
                <a:satOff val="-9802"/>
                <a:lumOff val="42896"/>
                <a:alphaOff val="0"/>
                <a:satMod val="110000"/>
                <a:lumMod val="100000"/>
                <a:shade val="100000"/>
              </a:schemeClr>
            </a:gs>
            <a:gs pos="100000">
              <a:schemeClr val="accent1">
                <a:shade val="50000"/>
                <a:hueOff val="402493"/>
                <a:satOff val="-9802"/>
                <a:lumOff val="4289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8564" tIns="0" rIns="218564" bIns="0" numCol="1" spcCol="1270" anchor="ctr" anchorCtr="0">
          <a:noAutofit/>
        </a:bodyPr>
        <a:lstStyle/>
        <a:p>
          <a:pPr marL="0" lvl="0" indent="0" algn="l" defTabSz="933450">
            <a:lnSpc>
              <a:spcPct val="90000"/>
            </a:lnSpc>
            <a:spcBef>
              <a:spcPct val="0"/>
            </a:spcBef>
            <a:spcAft>
              <a:spcPct val="35000"/>
            </a:spcAft>
            <a:buNone/>
          </a:pPr>
          <a:r>
            <a:rPr lang="en-US" sz="2100" kern="1200"/>
            <a:t>Predictive analytics</a:t>
          </a:r>
        </a:p>
      </dsp:txBody>
      <dsp:txXfrm>
        <a:off x="443296" y="2789813"/>
        <a:ext cx="5721962" cy="559396"/>
      </dsp:txXfrm>
    </dsp:sp>
    <dsp:sp modelId="{5D6B55D7-3A1F-452A-A4F5-1D75C1F49CB1}">
      <dsp:nvSpPr>
        <dsp:cNvPr id="0" name=""/>
        <dsp:cNvSpPr/>
      </dsp:nvSpPr>
      <dsp:spPr>
        <a:xfrm>
          <a:off x="0" y="4683571"/>
          <a:ext cx="8260695" cy="893025"/>
        </a:xfrm>
        <a:prstGeom prst="rect">
          <a:avLst/>
        </a:prstGeom>
        <a:solidFill>
          <a:schemeClr val="lt1">
            <a:alpha val="90000"/>
            <a:hueOff val="0"/>
            <a:satOff val="0"/>
            <a:lumOff val="0"/>
            <a:alphaOff val="0"/>
          </a:schemeClr>
        </a:solidFill>
        <a:ln w="6350" cap="flat" cmpd="sng" algn="ctr">
          <a:solidFill>
            <a:schemeClr val="accent1">
              <a:shade val="50000"/>
              <a:hueOff val="201247"/>
              <a:satOff val="-4901"/>
              <a:lumOff val="2144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1122" tIns="437388" rIns="641122"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Suggests a course of action</a:t>
          </a:r>
        </a:p>
      </dsp:txBody>
      <dsp:txXfrm>
        <a:off x="0" y="4683571"/>
        <a:ext cx="8260695" cy="893025"/>
      </dsp:txXfrm>
    </dsp:sp>
    <dsp:sp modelId="{2AAB8421-E2E4-4C5A-B0CF-2DBBBEF18D9C}">
      <dsp:nvSpPr>
        <dsp:cNvPr id="0" name=""/>
        <dsp:cNvSpPr/>
      </dsp:nvSpPr>
      <dsp:spPr>
        <a:xfrm>
          <a:off x="413034" y="4373611"/>
          <a:ext cx="5782486" cy="619920"/>
        </a:xfrm>
        <a:prstGeom prst="roundRect">
          <a:avLst/>
        </a:prstGeom>
        <a:gradFill rotWithShape="0">
          <a:gsLst>
            <a:gs pos="0">
              <a:schemeClr val="accent1">
                <a:shade val="50000"/>
                <a:hueOff val="201247"/>
                <a:satOff val="-4901"/>
                <a:lumOff val="21448"/>
                <a:alphaOff val="0"/>
                <a:satMod val="103000"/>
                <a:lumMod val="102000"/>
                <a:tint val="94000"/>
              </a:schemeClr>
            </a:gs>
            <a:gs pos="50000">
              <a:schemeClr val="accent1">
                <a:shade val="50000"/>
                <a:hueOff val="201247"/>
                <a:satOff val="-4901"/>
                <a:lumOff val="21448"/>
                <a:alphaOff val="0"/>
                <a:satMod val="110000"/>
                <a:lumMod val="100000"/>
                <a:shade val="100000"/>
              </a:schemeClr>
            </a:gs>
            <a:gs pos="100000">
              <a:schemeClr val="accent1">
                <a:shade val="50000"/>
                <a:hueOff val="201247"/>
                <a:satOff val="-4901"/>
                <a:lumOff val="2144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8564" tIns="0" rIns="218564" bIns="0" numCol="1" spcCol="1270" anchor="ctr" anchorCtr="0">
          <a:noAutofit/>
        </a:bodyPr>
        <a:lstStyle/>
        <a:p>
          <a:pPr marL="0" lvl="0" indent="0" algn="l" defTabSz="933450">
            <a:lnSpc>
              <a:spcPct val="90000"/>
            </a:lnSpc>
            <a:spcBef>
              <a:spcPct val="0"/>
            </a:spcBef>
            <a:spcAft>
              <a:spcPct val="35000"/>
            </a:spcAft>
            <a:buNone/>
          </a:pPr>
          <a:r>
            <a:rPr lang="en-US" sz="2100" kern="1200"/>
            <a:t>Prescriptive analytics</a:t>
          </a:r>
        </a:p>
      </dsp:txBody>
      <dsp:txXfrm>
        <a:off x="443296" y="4403873"/>
        <a:ext cx="5721962"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5E773B-28B2-4FAF-A30B-E116054396D4}">
      <dsp:nvSpPr>
        <dsp:cNvPr id="0" name=""/>
        <dsp:cNvSpPr/>
      </dsp:nvSpPr>
      <dsp:spPr>
        <a:xfrm rot="5400000">
          <a:off x="1137015" y="934781"/>
          <a:ext cx="1452872" cy="175639"/>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D771FC-4DF7-46AC-9FE4-E1DB5A6E2659}">
      <dsp:nvSpPr>
        <dsp:cNvPr id="0" name=""/>
        <dsp:cNvSpPr/>
      </dsp:nvSpPr>
      <dsp:spPr>
        <a:xfrm>
          <a:off x="981148" y="2397"/>
          <a:ext cx="1951553" cy="1170932"/>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Raw Data</a:t>
          </a:r>
        </a:p>
      </dsp:txBody>
      <dsp:txXfrm>
        <a:off x="1015443" y="36692"/>
        <a:ext cx="1882963" cy="1102342"/>
      </dsp:txXfrm>
    </dsp:sp>
    <dsp:sp modelId="{45BBDFB5-A72F-4479-A982-3F97BB9E6F54}">
      <dsp:nvSpPr>
        <dsp:cNvPr id="0" name=""/>
        <dsp:cNvSpPr/>
      </dsp:nvSpPr>
      <dsp:spPr>
        <a:xfrm rot="5400000">
          <a:off x="1151776" y="2398446"/>
          <a:ext cx="1452872" cy="175639"/>
        </a:xfrm>
        <a:prstGeom prst="rect">
          <a:avLst/>
        </a:prstGeom>
        <a:solidFill>
          <a:schemeClr val="accent5">
            <a:hueOff val="-2252848"/>
            <a:satOff val="-5806"/>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8F478F-A47B-4AB4-8D37-FB601B1B9E7B}">
      <dsp:nvSpPr>
        <dsp:cNvPr id="0" name=""/>
        <dsp:cNvSpPr/>
      </dsp:nvSpPr>
      <dsp:spPr>
        <a:xfrm>
          <a:off x="981148" y="1466062"/>
          <a:ext cx="1951553" cy="1170932"/>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Ingestion</a:t>
          </a:r>
        </a:p>
      </dsp:txBody>
      <dsp:txXfrm>
        <a:off x="1015443" y="1500357"/>
        <a:ext cx="1882963" cy="1102342"/>
      </dsp:txXfrm>
    </dsp:sp>
    <dsp:sp modelId="{00461AD7-BDC6-467A-AABE-929C9AC0264C}">
      <dsp:nvSpPr>
        <dsp:cNvPr id="0" name=""/>
        <dsp:cNvSpPr/>
      </dsp:nvSpPr>
      <dsp:spPr>
        <a:xfrm>
          <a:off x="1425314" y="3465598"/>
          <a:ext cx="2584773" cy="175639"/>
        </a:xfrm>
        <a:prstGeom prst="rect">
          <a:avLst/>
        </a:prstGeom>
        <a:solidFill>
          <a:schemeClr val="accent5">
            <a:hueOff val="-4505695"/>
            <a:satOff val="-11613"/>
            <a:lumOff val="-784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BAE542-7073-4617-9331-C126EEF3DF1B}">
      <dsp:nvSpPr>
        <dsp:cNvPr id="0" name=""/>
        <dsp:cNvSpPr/>
      </dsp:nvSpPr>
      <dsp:spPr>
        <a:xfrm>
          <a:off x="981148" y="2929727"/>
          <a:ext cx="1951553" cy="1170932"/>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Preprocessing</a:t>
          </a:r>
        </a:p>
      </dsp:txBody>
      <dsp:txXfrm>
        <a:off x="1015443" y="2964022"/>
        <a:ext cx="1882963" cy="1102342"/>
      </dsp:txXfrm>
    </dsp:sp>
    <dsp:sp modelId="{F6F40158-C32E-4730-9FB8-5B82DDF88D90}">
      <dsp:nvSpPr>
        <dsp:cNvPr id="0" name=""/>
        <dsp:cNvSpPr/>
      </dsp:nvSpPr>
      <dsp:spPr>
        <a:xfrm rot="16199967">
          <a:off x="3402815" y="2068829"/>
          <a:ext cx="2112312" cy="175639"/>
        </a:xfrm>
        <a:prstGeom prst="rect">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4C8045-9239-407B-9A31-76E977FCE9C3}">
      <dsp:nvSpPr>
        <dsp:cNvPr id="0" name=""/>
        <dsp:cNvSpPr/>
      </dsp:nvSpPr>
      <dsp:spPr>
        <a:xfrm>
          <a:off x="3576714" y="2929727"/>
          <a:ext cx="1951553" cy="1170932"/>
        </a:xfrm>
        <a:prstGeom prst="roundRect">
          <a:avLst>
            <a:gd name="adj" fmla="val 10000"/>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Clean Structured Data</a:t>
          </a:r>
        </a:p>
      </dsp:txBody>
      <dsp:txXfrm>
        <a:off x="3611009" y="2964022"/>
        <a:ext cx="1882963" cy="1102342"/>
      </dsp:txXfrm>
    </dsp:sp>
    <dsp:sp modelId="{BE8DC68E-A61E-456C-8704-A86A476B3F4E}">
      <dsp:nvSpPr>
        <dsp:cNvPr id="0" name=""/>
        <dsp:cNvSpPr/>
      </dsp:nvSpPr>
      <dsp:spPr>
        <a:xfrm>
          <a:off x="3547226" y="806827"/>
          <a:ext cx="1951553" cy="1170932"/>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Insights</a:t>
          </a:r>
        </a:p>
        <a:p>
          <a:pPr marL="0" lvl="0" indent="0" algn="ctr" defTabSz="711200">
            <a:lnSpc>
              <a:spcPct val="90000"/>
            </a:lnSpc>
            <a:spcBef>
              <a:spcPct val="0"/>
            </a:spcBef>
            <a:spcAft>
              <a:spcPct val="35000"/>
            </a:spcAft>
            <a:buNone/>
          </a:pPr>
          <a:r>
            <a:rPr lang="en-US" sz="1600" kern="1200" dirty="0"/>
            <a:t>Reports/Dashboards</a:t>
          </a:r>
        </a:p>
        <a:p>
          <a:pPr marL="0" lvl="0" indent="0" algn="ctr" defTabSz="711200">
            <a:lnSpc>
              <a:spcPct val="90000"/>
            </a:lnSpc>
            <a:spcBef>
              <a:spcPct val="0"/>
            </a:spcBef>
            <a:spcAft>
              <a:spcPct val="35000"/>
            </a:spcAft>
            <a:buNone/>
          </a:pPr>
          <a:r>
            <a:rPr lang="en-US" sz="1600" kern="1200" dirty="0"/>
            <a:t>Visual Graphs</a:t>
          </a:r>
        </a:p>
      </dsp:txBody>
      <dsp:txXfrm>
        <a:off x="3581521" y="841122"/>
        <a:ext cx="1882963" cy="11023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B272B-BEC1-4F19-AE3C-34C65D2DAD00}" type="datetimeFigureOut">
              <a:rPr lang="en-US" smtClean="0"/>
              <a:t>12/19/2019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90012-199A-49A6-8310-A066F698322C}" type="slidenum">
              <a:rPr lang="en-US" smtClean="0"/>
              <a:t>‹#›</a:t>
            </a:fld>
            <a:endParaRPr lang="en-US"/>
          </a:p>
        </p:txBody>
      </p:sp>
    </p:spTree>
    <p:extLst>
      <p:ext uri="{BB962C8B-B14F-4D97-AF65-F5344CB8AC3E}">
        <p14:creationId xmlns:p14="http://schemas.microsoft.com/office/powerpoint/2010/main" val="235704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alend.com/resources/what-is-data-analytics/"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www.talend.com/resources/big-data-analytics" TargetMode="External"/><Relationship Id="rId4" Type="http://schemas.openxmlformats.org/officeDocument/2006/relationships/hyperlink" Target="https://www.talend.com/resources/what-is-data-modeling/"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alend.com/resources/big-data-hr-analytics/"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www.talend.com/resources/what-is-predictive-analytics/" TargetMode="External"/><Relationship Id="rId4" Type="http://schemas.openxmlformats.org/officeDocument/2006/relationships/hyperlink" Target="https://www.talend.com/resources/business-analytics-vs-data-analytics/resources/what-is-data-minin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igdata-madesimple.com/small-businesses-and-big-data-to-change-financ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Cover Self Introduction</a:t>
            </a:r>
          </a:p>
          <a:p>
            <a:pPr marL="228600" indent="-228600">
              <a:buAutoNum type="arabicPeriod"/>
            </a:pPr>
            <a:endParaRPr lang="en-US" dirty="0"/>
          </a:p>
          <a:p>
            <a:r>
              <a:rPr lang="en-US" sz="1200" i="1" kern="1200" dirty="0">
                <a:solidFill>
                  <a:schemeClr val="tx1"/>
                </a:solidFill>
                <a:effectLst/>
                <a:latin typeface="+mn-lt"/>
                <a:ea typeface="+mn-ea"/>
                <a:cs typeface="+mn-cs"/>
              </a:rPr>
              <a:t>Data analytics is important in business to understand problems facing an organization, and to explore data in meaningful ways. Data in itself is merely facts and figures. Data analysis organizes, interprets, structures and presents the data into useful information that provides context for the data. This context can then be used by decision-makers to take action with the aim of enhancing productivity and business gain.</a:t>
            </a:r>
            <a:endParaRPr lang="en-US" sz="120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Data Analytics refers to qualitative and quantitative techniques and processes used to enhance productivity and business gain.” Data is extracted, acknowledged and bifurcated to identify and analyze behavioral data, techniques and patterns can be dynamic according to a particular business’s need or requirement. Data Analytics is a broader term that has analysis as a subhead and analytics is basically the concepts used to do the analysis.</a:t>
            </a:r>
          </a:p>
          <a:p>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3"/>
              </a:rPr>
              <a:t>Data analytics</a:t>
            </a:r>
            <a:r>
              <a:rPr lang="en-US" sz="1200" b="0" i="0" kern="1200" dirty="0">
                <a:solidFill>
                  <a:schemeClr val="tx1"/>
                </a:solidFill>
                <a:effectLst/>
                <a:latin typeface="+mn-lt"/>
                <a:ea typeface="+mn-ea"/>
                <a:cs typeface="+mn-cs"/>
              </a:rPr>
              <a:t> involves combing through massive datasets to reveal patterns and trends, draw conclusions about hypotheses, and support business decisions with data-based insights. Data analysis attempts to answer questions such as, “What is the influence of geography or seasonal factors on customer preferences?” or “What is the likelihood a customer will defect to a competitor?”. The practice of data analytics encompasses many diverse techniques and approaches and is also frequently referred to as data science, data mining, </a:t>
            </a:r>
            <a:r>
              <a:rPr lang="en-US" sz="1200" b="0" i="0" u="none" strike="noStrike" kern="1200" dirty="0">
                <a:solidFill>
                  <a:schemeClr val="tx1"/>
                </a:solidFill>
                <a:effectLst/>
                <a:latin typeface="+mn-lt"/>
                <a:ea typeface="+mn-ea"/>
                <a:cs typeface="+mn-cs"/>
                <a:hlinkClick r:id="rId4"/>
              </a:rPr>
              <a:t>data modeling</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5"/>
              </a:rPr>
              <a:t>big data analytics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OBJECTIVE</a:t>
            </a:r>
            <a:r>
              <a:rPr lang="en-US" sz="1200" b="0" i="0" kern="1200" dirty="0">
                <a:solidFill>
                  <a:schemeClr val="tx1"/>
                </a:solidFill>
                <a:effectLst/>
                <a:latin typeface="+mn-lt"/>
                <a:ea typeface="+mn-ea"/>
                <a:cs typeface="+mn-cs"/>
              </a:rPr>
              <a:t>: We will learn how important is the role of Data Analyst, Data Scientists, different tools &amp; technologies which plays a vital role in uncovering the information lies beneath data.</a:t>
            </a:r>
            <a:endParaRPr lang="en-US" dirty="0"/>
          </a:p>
        </p:txBody>
      </p:sp>
      <p:sp>
        <p:nvSpPr>
          <p:cNvPr id="4" name="Slide Number Placeholder 3"/>
          <p:cNvSpPr>
            <a:spLocks noGrp="1"/>
          </p:cNvSpPr>
          <p:nvPr>
            <p:ph type="sldNum" sz="quarter" idx="5"/>
          </p:nvPr>
        </p:nvSpPr>
        <p:spPr/>
        <p:txBody>
          <a:bodyPr/>
          <a:lstStyle/>
          <a:p>
            <a:fld id="{10D90012-199A-49A6-8310-A066F698322C}" type="slidenum">
              <a:rPr lang="en-US" smtClean="0"/>
              <a:t>1</a:t>
            </a:fld>
            <a:endParaRPr lang="en-US"/>
          </a:p>
        </p:txBody>
      </p:sp>
    </p:spTree>
    <p:extLst>
      <p:ext uri="{BB962C8B-B14F-4D97-AF65-F5344CB8AC3E}">
        <p14:creationId xmlns:p14="http://schemas.microsoft.com/office/powerpoint/2010/main" val="2833280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Trend No. 1: Augmented analytics</a:t>
            </a:r>
          </a:p>
          <a:p>
            <a:r>
              <a:rPr lang="en-US" b="0" dirty="0"/>
              <a:t>Augmented analytics automates finding and surfacing the most important insights or changes in the business to optimize decision making. It does this in a fraction of the time compared to manual approaches.</a:t>
            </a:r>
          </a:p>
          <a:p>
            <a:endParaRPr lang="en-US" b="0" dirty="0"/>
          </a:p>
          <a:p>
            <a:r>
              <a:rPr lang="en-US" b="0" dirty="0"/>
              <a:t>Augmented analytics makes insights available to all business roles. While it reduces reliance on analytics, data science and machine learning experts, it will require increased data literacy across the organization.</a:t>
            </a:r>
          </a:p>
          <a:p>
            <a:endParaRPr lang="en-US" b="0" dirty="0"/>
          </a:p>
          <a:p>
            <a:r>
              <a:rPr lang="en-US" b="0" dirty="0"/>
              <a:t>By 2020, augmented analytics will be a dominant driver of new purchases of analytics and business intelligence as well as data science and machine learning platforms.</a:t>
            </a:r>
          </a:p>
          <a:p>
            <a:endParaRPr lang="en-US" b="1" dirty="0"/>
          </a:p>
          <a:p>
            <a:r>
              <a:rPr lang="en-US" b="1" dirty="0"/>
              <a:t>Trend No. 2: Augmented data management</a:t>
            </a:r>
          </a:p>
          <a:p>
            <a:r>
              <a:rPr lang="en-US" b="0" dirty="0"/>
              <a:t>With technical skills in short supply and data growing exponentially, organizations need to automate data management tasks. Vendors are adding machine learning and artificial intelligence (AI) capabilities to make data management processes self-configuring and self-tuning so that highly skilled technical staff can focus on higher-value tasks.</a:t>
            </a:r>
          </a:p>
          <a:p>
            <a:endParaRPr lang="en-US" b="0" dirty="0"/>
          </a:p>
          <a:p>
            <a:r>
              <a:rPr lang="en-US" b="0" dirty="0"/>
              <a:t>This trend is impacting all enterprise data management categories, including data quality, metadata management, master data management, data integration and databases.</a:t>
            </a:r>
          </a:p>
          <a:p>
            <a:endParaRPr lang="en-US" b="1" dirty="0"/>
          </a:p>
          <a:p>
            <a:r>
              <a:rPr lang="en-US" b="1" dirty="0"/>
              <a:t>Trend No. 3: Natural language processing (NLP) and conversational analytics</a:t>
            </a:r>
          </a:p>
          <a:p>
            <a:r>
              <a:rPr lang="en-US" b="0" dirty="0"/>
              <a:t>Just as search interfaces like Google made the internet accessible to everyday consumers, NLP gives business people an easier way to ask questions about data and to receive an explanation of the insights. Conversational analytics takes the concept of NLP a step further by enabling such questions to be posed and answered verbally rather than through text.</a:t>
            </a:r>
          </a:p>
          <a:p>
            <a:endParaRPr lang="en-US" b="0" dirty="0"/>
          </a:p>
          <a:p>
            <a:r>
              <a:rPr lang="en-US" b="0" dirty="0"/>
              <a:t>By 2021, NLP and conversational analytics will boost analytics and business intelligence adoption from 35% of employees to over 50%, including new classes of users, particularly front-office workers.</a:t>
            </a:r>
          </a:p>
          <a:p>
            <a:endParaRPr lang="en-US" b="0" dirty="0"/>
          </a:p>
          <a:p>
            <a:r>
              <a:rPr lang="en-US" b="0" dirty="0"/>
              <a:t>Watch webinar: Top 10 Data and Analytics Trends That Will Change Your Business</a:t>
            </a:r>
          </a:p>
          <a:p>
            <a:endParaRPr lang="en-US" b="1" dirty="0"/>
          </a:p>
          <a:p>
            <a:r>
              <a:rPr lang="en-US" b="1" dirty="0"/>
              <a:t>Trend No. 4: Graph analytics</a:t>
            </a:r>
          </a:p>
          <a:p>
            <a:r>
              <a:rPr lang="en-US" b="0" dirty="0"/>
              <a:t>Business users are asking increasingly complex questions across structured and unstructured data, often blending data from multiple applications, and increasingly, external data. Analyzing this level of data complexity at scale is not practical, or in some cases possible, using traditional query tools or query languages such as SQL.</a:t>
            </a:r>
          </a:p>
          <a:p>
            <a:endParaRPr lang="en-US" b="0" dirty="0"/>
          </a:p>
          <a:p>
            <a:r>
              <a:rPr lang="en-US" b="0" dirty="0"/>
              <a:t>The application of graph processing and graph databases will grow at 100% annually</a:t>
            </a:r>
          </a:p>
          <a:p>
            <a:r>
              <a:rPr lang="en-US" b="0" dirty="0"/>
              <a:t>Graph analytics is a set of analytic techniques that shows how entities such as people, places and things are related to each other. Applications of the technology range from fraud detection, traffic route optimization and social network analysis to genome research.</a:t>
            </a:r>
          </a:p>
          <a:p>
            <a:endParaRPr lang="en-US" b="0" dirty="0"/>
          </a:p>
          <a:p>
            <a:r>
              <a:rPr lang="en-US" b="0" dirty="0"/>
              <a:t>Gartner predicts that the application of graph processing and graph databases will grow at 100% annually over the next few years to accelerate data preparation and enable more complex and adaptive data science.</a:t>
            </a:r>
          </a:p>
          <a:p>
            <a:endParaRPr lang="en-US" b="1" dirty="0"/>
          </a:p>
          <a:p>
            <a:r>
              <a:rPr lang="en-US" b="1" dirty="0"/>
              <a:t>Trend No. 5: Commercial AI and machine learning</a:t>
            </a:r>
          </a:p>
          <a:p>
            <a:r>
              <a:rPr lang="en-US" b="0" dirty="0"/>
              <a:t>Open-source platforms currently dominate artificial intelligence (AI) and machine learning and have been the primary source of innovation in algorithms and development environments. Commercial vendors were slow to respond, but now provide connectors into the open-source ecosystem. They also offer enterprise features necessary to scale AI and ML, such as project and model management, reuse, transparency and integration — capabilities that open-source platforms currently lack.</a:t>
            </a:r>
          </a:p>
          <a:p>
            <a:endParaRPr lang="en-US" b="0" dirty="0"/>
          </a:p>
          <a:p>
            <a:r>
              <a:rPr lang="en-US" b="0" dirty="0"/>
              <a:t>Increased use of commercial AI and ML will help to accelerate the deployment of models in production, which will drive business value from these investments.</a:t>
            </a:r>
          </a:p>
          <a:p>
            <a:endParaRPr lang="en-US" b="1" dirty="0"/>
          </a:p>
          <a:p>
            <a:r>
              <a:rPr lang="en-US" b="1" dirty="0"/>
              <a:t>Trend No. 6: Data fabric</a:t>
            </a:r>
          </a:p>
          <a:p>
            <a:r>
              <a:rPr lang="en-US" b="0" dirty="0"/>
              <a:t>Deriving value from analytics investments depends on having an agile and trusted data fabric. A data fabric is generally a custom-made design that provides reusable data services, pipelines, semantic tiers or APIs via a combination of data integration approaches in an orchestrated fashion. It enables frictionless access and sharing of data in a distributed data environment.</a:t>
            </a:r>
          </a:p>
          <a:p>
            <a:endParaRPr lang="en-US" b="1" dirty="0"/>
          </a:p>
          <a:p>
            <a:r>
              <a:rPr lang="en-US" b="1" dirty="0"/>
              <a:t>Trend No. 7: Explainable AI</a:t>
            </a:r>
          </a:p>
          <a:p>
            <a:r>
              <a:rPr lang="en-US" b="0" dirty="0"/>
              <a:t>Explainable AI increases the transparency and trustworthiness of AI solutions and outcomes, reducing regulatory and reputational risk. Explainable AI is the set of capabilities that describes a model, highlights its strengths and weaknesses, predicts its likely behavior and identifies any potential biases. </a:t>
            </a:r>
          </a:p>
          <a:p>
            <a:endParaRPr lang="en-US" b="0" dirty="0"/>
          </a:p>
          <a:p>
            <a:r>
              <a:rPr lang="en-US" b="0" dirty="0"/>
              <a:t>Without acceptable explanation, autogenerated insights or “black-box” approaches to AI can cause concerns about regulation, reputation, accountability and model bias.</a:t>
            </a:r>
          </a:p>
          <a:p>
            <a:endParaRPr lang="en-US" b="0" dirty="0"/>
          </a:p>
          <a:p>
            <a:r>
              <a:rPr lang="en-US" b="1" dirty="0"/>
              <a:t>Trend No. 8: Blockchain in data and analytics</a:t>
            </a:r>
          </a:p>
          <a:p>
            <a:r>
              <a:rPr lang="en-US" b="0" dirty="0"/>
              <a:t>Blockchain technologies address two challenges in data and analytics. First, blockchain provides the lineage of assets and transactions. Second, it provides transparency for complex networks of participants.</a:t>
            </a:r>
          </a:p>
          <a:p>
            <a:endParaRPr lang="en-US" b="0" dirty="0"/>
          </a:p>
          <a:p>
            <a:r>
              <a:rPr lang="en-US" b="0" dirty="0"/>
              <a:t>However, blockchain is not a stand-alone data store and it has limited data management capabilities. A blockchain-based system can’t serve as a system of record, meaning a huge integration effort involving data, applications and business processes. Realistically, the technology hasn’t yet matured to real-world, production-level scalability for use cases beyond cryptocurrency.</a:t>
            </a:r>
          </a:p>
          <a:p>
            <a:endParaRPr lang="en-US" b="1" dirty="0"/>
          </a:p>
          <a:p>
            <a:r>
              <a:rPr lang="en-US" b="1" dirty="0"/>
              <a:t>Trend No. 9: Continuous intelligence</a:t>
            </a:r>
          </a:p>
          <a:p>
            <a:r>
              <a:rPr lang="en-US" b="0" dirty="0"/>
              <a:t>Organizations have long sought real-time intelligence, and systems are available to do this for a limited set of tasks. Now it is finally practical to implement these systems — what Gartner calls continuous intelligence — on a much broader scale because of the cloud, advances in streaming software  and growth data from sensors in the Internet of Things (IoT).</a:t>
            </a:r>
          </a:p>
          <a:p>
            <a:endParaRPr lang="en-US" b="0" dirty="0"/>
          </a:p>
          <a:p>
            <a:r>
              <a:rPr lang="en-US" b="0" dirty="0"/>
              <a:t>By 2022, more than half of major new business systems will incorporate continuous intelligence that uses real-time context data to improve decisions.</a:t>
            </a:r>
          </a:p>
          <a:p>
            <a:endParaRPr lang="en-US" b="1" dirty="0"/>
          </a:p>
          <a:p>
            <a:r>
              <a:rPr lang="en-US" b="1" dirty="0"/>
              <a:t>Trend No. 10: Persistent memory servers</a:t>
            </a:r>
          </a:p>
          <a:p>
            <a:r>
              <a:rPr lang="en-US" b="0" dirty="0"/>
              <a:t>Most database management systems (DBMS) make use of in-memory database structures, but with data volumes growing rapidly, memory size can be restrictive. New server workloads are demanding not just faster processor performance, but also massive memory and faster storage.</a:t>
            </a:r>
          </a:p>
          <a:p>
            <a:endParaRPr lang="en-US" b="0" dirty="0"/>
          </a:p>
          <a:p>
            <a:r>
              <a:rPr lang="en-US" b="0" dirty="0"/>
              <a:t>Persistent memory technology will help businesses extract more actionable insights from data. Many DBMS vendors are experimenting with persistent memory, although it may take several years to modify their software to take advantage of it.</a:t>
            </a:r>
          </a:p>
        </p:txBody>
      </p:sp>
      <p:sp>
        <p:nvSpPr>
          <p:cNvPr id="4" name="Slide Number Placeholder 3"/>
          <p:cNvSpPr>
            <a:spLocks noGrp="1"/>
          </p:cNvSpPr>
          <p:nvPr>
            <p:ph type="sldNum" sz="quarter" idx="5"/>
          </p:nvPr>
        </p:nvSpPr>
        <p:spPr/>
        <p:txBody>
          <a:bodyPr/>
          <a:lstStyle/>
          <a:p>
            <a:fld id="{10D90012-199A-49A6-8310-A066F698322C}" type="slidenum">
              <a:rPr lang="en-US" smtClean="0"/>
              <a:t>10</a:t>
            </a:fld>
            <a:endParaRPr lang="en-US"/>
          </a:p>
        </p:txBody>
      </p:sp>
    </p:spTree>
    <p:extLst>
      <p:ext uri="{BB962C8B-B14F-4D97-AF65-F5344CB8AC3E}">
        <p14:creationId xmlns:p14="http://schemas.microsoft.com/office/powerpoint/2010/main" val="1258976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D90012-199A-49A6-8310-A066F698322C}" type="slidenum">
              <a:rPr lang="en-US" smtClean="0"/>
              <a:t>11</a:t>
            </a:fld>
            <a:endParaRPr lang="en-US"/>
          </a:p>
        </p:txBody>
      </p:sp>
    </p:spTree>
    <p:extLst>
      <p:ext uri="{BB962C8B-B14F-4D97-AF65-F5344CB8AC3E}">
        <p14:creationId xmlns:p14="http://schemas.microsoft.com/office/powerpoint/2010/main" val="3552296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WHAT  &amp; WHY ?</a:t>
            </a:r>
          </a:p>
          <a:p>
            <a:r>
              <a:rPr lang="en-US" sz="1200" b="0" i="0" kern="1200" dirty="0">
                <a:solidFill>
                  <a:schemeClr val="tx1"/>
                </a:solidFill>
                <a:effectLst/>
                <a:latin typeface="+mn-lt"/>
                <a:ea typeface="+mn-ea"/>
                <a:cs typeface="+mn-cs"/>
              </a:rPr>
              <a:t>Data analysis is a go from a mass of data to meaningful insights.</a:t>
            </a:r>
          </a:p>
          <a:p>
            <a:r>
              <a:rPr lang="en-US" sz="1200" b="0" i="0" kern="1200" dirty="0">
                <a:solidFill>
                  <a:schemeClr val="tx1"/>
                </a:solidFill>
                <a:effectLst/>
                <a:latin typeface="+mn-lt"/>
                <a:ea typeface="+mn-ea"/>
                <a:cs typeface="+mn-cs"/>
              </a:rPr>
              <a:t>Data analysis is a primary component of data mining and Business Intelligence (BI) and is key to gaining the insight that drives business decisions.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Data Science – concept that unifies statistics, data analysis and their related methods in order to understand and analyze phenomena with data. It employs techniques and theories drawn from many fields with in the broad areas of mathematics, statistics, information science and computer science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Big data is defined as high-volume, high velocity and high variety information assets that demand innovative forms of information processing for enhanced insight and decision making</a:t>
            </a:r>
          </a:p>
          <a:p>
            <a:endParaRPr lang="en-US" dirty="0"/>
          </a:p>
          <a:p>
            <a:r>
              <a:rPr lang="en-US" sz="1200" b="0" i="0" kern="1200" dirty="0">
                <a:solidFill>
                  <a:schemeClr val="tx1"/>
                </a:solidFill>
                <a:effectLst/>
                <a:latin typeface="+mn-lt"/>
                <a:ea typeface="+mn-ea"/>
                <a:cs typeface="+mn-cs"/>
              </a:rPr>
              <a:t>Data analytics is the process of collecting and examining raw data in order to draw conclusions about it. Every business collects massive volumes of data, including sales figures, market research, logistics, or transactional data. The real value of data analysis lies in its ability to recognize patterns in a dataset that may indicate trends, risks, or opportunities. Data analytics allows businesses to modify their processes based on these learnings to make better decisions. This could mean figuring what new products to bring to market, developing strategies to retain valuable customers, or evaluating the effectiveness of </a:t>
            </a:r>
            <a:r>
              <a:rPr lang="en-US" sz="1200" b="0" i="0" u="none" strike="noStrike" kern="1200" dirty="0">
                <a:solidFill>
                  <a:schemeClr val="tx1"/>
                </a:solidFill>
                <a:effectLst/>
                <a:latin typeface="+mn-lt"/>
                <a:ea typeface="+mn-ea"/>
                <a:cs typeface="+mn-cs"/>
                <a:hlinkClick r:id="rId3"/>
              </a:rPr>
              <a:t>new medical treatments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Most commonly-used data analysis techniques have been automated to speed the analytical process. Thanks to the widespread availability of powerful analytics platforms, data analysts can sort through huge amounts of data in minutes or hours instead of days or weeks using:</a:t>
            </a:r>
          </a:p>
          <a:p>
            <a:r>
              <a:rPr lang="en-US" sz="1200" b="1" i="0" u="none" strike="noStrike" kern="1200" dirty="0">
                <a:solidFill>
                  <a:schemeClr val="tx1"/>
                </a:solidFill>
                <a:effectLst/>
                <a:latin typeface="+mn-lt"/>
                <a:ea typeface="+mn-ea"/>
                <a:cs typeface="+mn-cs"/>
                <a:hlinkClick r:id="rId4"/>
              </a:rPr>
              <a:t>Data mining</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Involves sorting through large data sets to identify trends, patterns, and relationships.</a:t>
            </a:r>
          </a:p>
          <a:p>
            <a:r>
              <a:rPr lang="en-US" sz="1200" b="1" i="0" u="none" strike="noStrike" kern="1200" dirty="0">
                <a:solidFill>
                  <a:schemeClr val="tx1"/>
                </a:solidFill>
                <a:effectLst/>
                <a:latin typeface="+mn-lt"/>
                <a:ea typeface="+mn-ea"/>
                <a:cs typeface="+mn-cs"/>
                <a:hlinkClick r:id="rId5"/>
              </a:rPr>
              <a:t>Predictive analytics</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Aggregates and analyzes historical data to help organizations </a:t>
            </a:r>
            <a:r>
              <a:rPr lang="en-US" sz="1200" b="0" i="0" kern="1200" dirty="0" err="1">
                <a:solidFill>
                  <a:schemeClr val="tx1"/>
                </a:solidFill>
                <a:effectLst/>
                <a:latin typeface="+mn-lt"/>
                <a:ea typeface="+mn-ea"/>
                <a:cs typeface="+mn-cs"/>
              </a:rPr>
              <a:t>respons</a:t>
            </a:r>
            <a:r>
              <a:rPr lang="en-US" sz="1200" b="0" i="0" kern="1200" dirty="0">
                <a:solidFill>
                  <a:schemeClr val="tx1"/>
                </a:solidFill>
                <a:effectLst/>
                <a:latin typeface="+mn-lt"/>
                <a:ea typeface="+mn-ea"/>
                <a:cs typeface="+mn-cs"/>
              </a:rPr>
              <a:t> appropriately to future outcomes like customer behavior and equipment failures. </a:t>
            </a:r>
          </a:p>
          <a:p>
            <a:r>
              <a:rPr lang="en-US" sz="1200" b="1" i="0" kern="1200" dirty="0">
                <a:solidFill>
                  <a:schemeClr val="tx1"/>
                </a:solidFill>
                <a:effectLst/>
                <a:latin typeface="+mn-lt"/>
                <a:ea typeface="+mn-ea"/>
                <a:cs typeface="+mn-cs"/>
              </a:rPr>
              <a:t>Machine learning:</a:t>
            </a:r>
            <a:r>
              <a:rPr lang="en-US" sz="1200" b="0" i="0" kern="1200" dirty="0">
                <a:solidFill>
                  <a:schemeClr val="tx1"/>
                </a:solidFill>
                <a:effectLst/>
                <a:latin typeface="+mn-lt"/>
                <a:ea typeface="+mn-ea"/>
                <a:cs typeface="+mn-cs"/>
              </a:rPr>
              <a:t> Uses statistical probabilities to teach computers to process data faster than conventional analytical modeling.</a:t>
            </a:r>
          </a:p>
          <a:p>
            <a:r>
              <a:rPr lang="en-US" sz="1200" b="1" i="0" kern="1200" dirty="0">
                <a:solidFill>
                  <a:schemeClr val="tx1"/>
                </a:solidFill>
                <a:effectLst/>
                <a:latin typeface="+mn-lt"/>
                <a:ea typeface="+mn-ea"/>
                <a:cs typeface="+mn-cs"/>
              </a:rPr>
              <a:t>Big data analytics:</a:t>
            </a:r>
            <a:r>
              <a:rPr lang="en-US" sz="1200" b="0" i="0" kern="1200" dirty="0">
                <a:solidFill>
                  <a:schemeClr val="tx1"/>
                </a:solidFill>
                <a:effectLst/>
                <a:latin typeface="+mn-lt"/>
                <a:ea typeface="+mn-ea"/>
                <a:cs typeface="+mn-cs"/>
              </a:rPr>
              <a:t> Applies data mining, predictive analytics, and machine learning tools to transform data into business intelligence.</a:t>
            </a:r>
          </a:p>
          <a:p>
            <a:r>
              <a:rPr lang="en-US" sz="1200" b="1" i="0" kern="1200" dirty="0">
                <a:solidFill>
                  <a:schemeClr val="tx1"/>
                </a:solidFill>
                <a:effectLst/>
                <a:latin typeface="+mn-lt"/>
                <a:ea typeface="+mn-ea"/>
                <a:cs typeface="+mn-cs"/>
              </a:rPr>
              <a:t>Text mining:</a:t>
            </a:r>
            <a:r>
              <a:rPr lang="en-US" sz="1200" b="0" i="0" kern="1200" dirty="0">
                <a:solidFill>
                  <a:schemeClr val="tx1"/>
                </a:solidFill>
                <a:effectLst/>
                <a:latin typeface="+mn-lt"/>
                <a:ea typeface="+mn-ea"/>
                <a:cs typeface="+mn-cs"/>
              </a:rPr>
              <a:t> Spots patterns and sentiments in documents, emails, and other text-based content.  </a:t>
            </a:r>
          </a:p>
          <a:p>
            <a:r>
              <a:rPr lang="en-US" sz="1200" b="0" i="0" kern="1200" dirty="0">
                <a:solidFill>
                  <a:schemeClr val="tx1"/>
                </a:solidFill>
                <a:effectLst/>
                <a:latin typeface="+mn-lt"/>
                <a:ea typeface="+mn-ea"/>
                <a:cs typeface="+mn-cs"/>
              </a:rPr>
              <a:t>As more organizations move their critical business applications to the cloud, they are gaining the ability to innovate faster with big data. Cloud technologies create a fast-moving, innovative environment where data analytics teams can store more data and access and explore it more easily, resulting in faster time to value for new solutions.</a:t>
            </a:r>
          </a:p>
          <a:p>
            <a:endParaRPr lang="en-US" dirty="0"/>
          </a:p>
          <a:p>
            <a:endParaRPr lang="en-US" dirty="0"/>
          </a:p>
          <a:p>
            <a:r>
              <a:rPr lang="en-US" sz="1200" b="0" i="0" kern="1200" dirty="0">
                <a:solidFill>
                  <a:schemeClr val="tx1"/>
                </a:solidFill>
                <a:effectLst/>
                <a:latin typeface="+mn-lt"/>
                <a:ea typeface="+mn-ea"/>
                <a:cs typeface="+mn-cs"/>
              </a:rPr>
              <a:t>WHY ?</a:t>
            </a:r>
          </a:p>
          <a:p>
            <a:r>
              <a:rPr lang="en-US" sz="1200" b="0" i="0" kern="1200" dirty="0">
                <a:solidFill>
                  <a:schemeClr val="tx1"/>
                </a:solidFill>
                <a:effectLst/>
                <a:latin typeface="+mn-lt"/>
                <a:ea typeface="+mn-ea"/>
                <a:cs typeface="+mn-cs"/>
              </a:rPr>
              <a:t>Data Analytics is needed in Business to Consumer applications (B2C). Organizations collect data that they have gathered from customers, businesses, economy and practical experience. Data is then processed after gathering and is </a:t>
            </a:r>
            <a:r>
              <a:rPr lang="en-US" sz="1200" b="0" i="0" kern="1200" dirty="0" err="1">
                <a:solidFill>
                  <a:schemeClr val="tx1"/>
                </a:solidFill>
                <a:effectLst/>
                <a:latin typeface="+mn-lt"/>
                <a:ea typeface="+mn-ea"/>
                <a:cs typeface="+mn-cs"/>
              </a:rPr>
              <a:t>categorised</a:t>
            </a:r>
            <a:r>
              <a:rPr lang="en-US" sz="1200" b="0" i="0" kern="1200" dirty="0">
                <a:solidFill>
                  <a:schemeClr val="tx1"/>
                </a:solidFill>
                <a:effectLst/>
                <a:latin typeface="+mn-lt"/>
                <a:ea typeface="+mn-ea"/>
                <a:cs typeface="+mn-cs"/>
              </a:rPr>
              <a:t> as per the requirement and analysis is done to study purchase patterns and etc.</a:t>
            </a:r>
            <a:endParaRPr lang="en-US" dirty="0"/>
          </a:p>
        </p:txBody>
      </p:sp>
      <p:sp>
        <p:nvSpPr>
          <p:cNvPr id="4" name="Slide Number Placeholder 3"/>
          <p:cNvSpPr>
            <a:spLocks noGrp="1"/>
          </p:cNvSpPr>
          <p:nvPr>
            <p:ph type="sldNum" sz="quarter" idx="5"/>
          </p:nvPr>
        </p:nvSpPr>
        <p:spPr/>
        <p:txBody>
          <a:bodyPr/>
          <a:lstStyle/>
          <a:p>
            <a:fld id="{10D90012-199A-49A6-8310-A066F698322C}" type="slidenum">
              <a:rPr lang="en-US" smtClean="0"/>
              <a:t>2</a:t>
            </a:fld>
            <a:endParaRPr lang="en-US"/>
          </a:p>
        </p:txBody>
      </p:sp>
    </p:spTree>
    <p:extLst>
      <p:ext uri="{BB962C8B-B14F-4D97-AF65-F5344CB8AC3E}">
        <p14:creationId xmlns:p14="http://schemas.microsoft.com/office/powerpoint/2010/main" val="374687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first stage of business analytics is descriptive analytics. This is the primitive stage that has been there for decades. Here we try to answer the question, what happened in the past? Simple and ready-made analytics.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second stage is exploratory data analytics. This stage answers the question, what is going on? This is a deep dive into the data to understand behavior and discover patterns.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third stage is explanatory analytics. This stage answers the question, why did it happen? This is a targeted exploration and reason-finding effort to answer a specific business question.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fourth stage is predictive analytics. This stage answers the question, what will happen? It tries to predict the future based on the events that happened in the past.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fifth stage is prescriptive analytics. This stage recommends steps and actions to take advantage of future predictions and to come up with business plans.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final stage is experimental analytics. This stage provides guidance of how well the prescriptions will work based on expected environmental behavior</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Descriptive analysis </a:t>
            </a:r>
            <a:r>
              <a:rPr lang="en-US" sz="1200" b="0" i="0" kern="1200" dirty="0">
                <a:solidFill>
                  <a:schemeClr val="tx1"/>
                </a:solidFill>
                <a:effectLst/>
                <a:latin typeface="+mn-lt"/>
                <a:ea typeface="+mn-ea"/>
                <a:cs typeface="+mn-cs"/>
              </a:rPr>
              <a:t>entails examining data and content manually with the aim of understanding what happened. Some of the techniques that a business can employ to do this include business intelligence and visualizations. </a:t>
            </a:r>
            <a:r>
              <a:rPr lang="en-US" sz="1200" b="1" i="0" kern="1200" dirty="0">
                <a:solidFill>
                  <a:schemeClr val="tx1"/>
                </a:solidFill>
                <a:effectLst/>
                <a:latin typeface="+mn-lt"/>
                <a:ea typeface="+mn-ea"/>
                <a:cs typeface="+mn-cs"/>
              </a:rPr>
              <a:t>Predictive analysis</a:t>
            </a:r>
            <a:r>
              <a:rPr lang="en-US" sz="1200" b="0" i="0" kern="1200" dirty="0">
                <a:solidFill>
                  <a:schemeClr val="tx1"/>
                </a:solidFill>
                <a:effectLst/>
                <a:latin typeface="+mn-lt"/>
                <a:ea typeface="+mn-ea"/>
                <a:cs typeface="+mn-cs"/>
              </a:rPr>
              <a:t>, on the other hand, attempts to predict the outcome by employing techniques such as regression analysis, forecasting and predictive modeling. Finally, </a:t>
            </a:r>
            <a:r>
              <a:rPr lang="en-US" sz="1200" b="1" i="0" kern="1200" dirty="0">
                <a:solidFill>
                  <a:schemeClr val="tx1"/>
                </a:solidFill>
                <a:effectLst/>
                <a:latin typeface="+mn-lt"/>
                <a:ea typeface="+mn-ea"/>
                <a:cs typeface="+mn-cs"/>
              </a:rPr>
              <a:t>prescriptive analysis </a:t>
            </a:r>
            <a:r>
              <a:rPr lang="en-US" sz="1200" b="0" i="0" kern="1200" dirty="0">
                <a:solidFill>
                  <a:schemeClr val="tx1"/>
                </a:solidFill>
                <a:effectLst/>
                <a:latin typeface="+mn-lt"/>
                <a:ea typeface="+mn-ea"/>
                <a:cs typeface="+mn-cs"/>
              </a:rPr>
              <a:t>is an advanced form of analytics that aims to find suitable solutions to the problems identified in the first and second levels of analytics. Some of the techniques employed in predictive analytics include complex event processing, simulation and recommendation engines.</a:t>
            </a:r>
            <a:endParaRPr lang="en-US" dirty="0"/>
          </a:p>
        </p:txBody>
      </p:sp>
      <p:sp>
        <p:nvSpPr>
          <p:cNvPr id="4" name="Slide Number Placeholder 3"/>
          <p:cNvSpPr>
            <a:spLocks noGrp="1"/>
          </p:cNvSpPr>
          <p:nvPr>
            <p:ph type="sldNum" sz="quarter" idx="5"/>
          </p:nvPr>
        </p:nvSpPr>
        <p:spPr/>
        <p:txBody>
          <a:bodyPr/>
          <a:lstStyle/>
          <a:p>
            <a:fld id="{10D90012-199A-49A6-8310-A066F698322C}" type="slidenum">
              <a:rPr lang="en-US" smtClean="0"/>
              <a:t>3</a:t>
            </a:fld>
            <a:endParaRPr lang="en-US"/>
          </a:p>
        </p:txBody>
      </p:sp>
    </p:spTree>
    <p:extLst>
      <p:ext uri="{BB962C8B-B14F-4D97-AF65-F5344CB8AC3E}">
        <p14:creationId xmlns:p14="http://schemas.microsoft.com/office/powerpoint/2010/main" val="1719781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steps involved in data analytical product development , </a:t>
            </a:r>
          </a:p>
        </p:txBody>
      </p:sp>
      <p:sp>
        <p:nvSpPr>
          <p:cNvPr id="4" name="Slide Number Placeholder 3"/>
          <p:cNvSpPr>
            <a:spLocks noGrp="1"/>
          </p:cNvSpPr>
          <p:nvPr>
            <p:ph type="sldNum" sz="quarter" idx="5"/>
          </p:nvPr>
        </p:nvSpPr>
        <p:spPr/>
        <p:txBody>
          <a:bodyPr/>
          <a:lstStyle/>
          <a:p>
            <a:fld id="{10D90012-199A-49A6-8310-A066F698322C}" type="slidenum">
              <a:rPr lang="en-US" smtClean="0"/>
              <a:t>4</a:t>
            </a:fld>
            <a:endParaRPr lang="en-US"/>
          </a:p>
        </p:txBody>
      </p:sp>
    </p:spTree>
    <p:extLst>
      <p:ext uri="{BB962C8B-B14F-4D97-AF65-F5344CB8AC3E}">
        <p14:creationId xmlns:p14="http://schemas.microsoft.com/office/powerpoint/2010/main" val="2269138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different roles are compared </a:t>
            </a:r>
          </a:p>
          <a:p>
            <a:r>
              <a:rPr lang="en-US" sz="1200" b="0" i="0" kern="1200" dirty="0">
                <a:solidFill>
                  <a:schemeClr val="tx1"/>
                </a:solidFill>
                <a:effectLst/>
                <a:latin typeface="+mn-lt"/>
                <a:ea typeface="+mn-ea"/>
                <a:cs typeface="+mn-cs"/>
              </a:rPr>
              <a:t>If you have been watching the analytics horizon over the past few years, there are a few buzzwords that stand out, the most important of them being business analytics, business intelligence, data engineering, and data science. How are these terms different? How are they similar? Let us find out. When you look at the various activities associated with data inside a business, they can be defined as the following. </a:t>
            </a:r>
          </a:p>
          <a:p>
            <a:r>
              <a:rPr lang="en-US" sz="1200" b="0" i="0" kern="1200" dirty="0">
                <a:solidFill>
                  <a:schemeClr val="tx1"/>
                </a:solidFill>
                <a:effectLst/>
                <a:latin typeface="+mn-lt"/>
                <a:ea typeface="+mn-ea"/>
                <a:cs typeface="+mn-cs"/>
              </a:rPr>
              <a:t>It starts from getting data from data sources and building data pipelines. Then data is processed, transformed, and stored. The processed data is used to build dashboards and reports. This then becomes the basis for exploratory analytics, statistical modeling, and machine learning. They then translate into business recommendations and actions. Which of these process elements are covered in each of these terms? </a:t>
            </a:r>
          </a:p>
          <a:p>
            <a:r>
              <a:rPr lang="en-US" sz="1200" b="0" i="0" kern="1200" dirty="0">
                <a:solidFill>
                  <a:schemeClr val="tx1"/>
                </a:solidFill>
                <a:effectLst/>
                <a:latin typeface="+mn-lt"/>
                <a:ea typeface="+mn-ea"/>
                <a:cs typeface="+mn-cs"/>
              </a:rPr>
              <a:t>Let us start with data engineering. Data engineering covers the acquisition, processing, transformation, and storing of data. This is the heavy lifting work to get the data ready for analytics.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Business intelligence is the basic analytics of data which includes dashboards, reports, exploratory analytics, and getting business recommendations out of them.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Business analytics covers all the activities of business intelligence. In addition, it includes advanced activities like statistical modeling, machine learning, and also delivering business actions out of these.</a:t>
            </a:r>
          </a:p>
          <a:p>
            <a:r>
              <a:rPr lang="en-US" sz="1200" b="0" i="0" kern="1200" dirty="0">
                <a:solidFill>
                  <a:schemeClr val="tx1"/>
                </a:solidFill>
                <a:effectLst/>
                <a:latin typeface="+mn-lt"/>
                <a:ea typeface="+mn-ea"/>
                <a:cs typeface="+mn-cs"/>
              </a:rPr>
              <a:t>Data science covers all the process activities. It is data engineering and business analytics added into one.</a:t>
            </a:r>
            <a:endParaRPr lang="en-US" dirty="0"/>
          </a:p>
          <a:p>
            <a:endParaRPr lang="en-US" dirty="0"/>
          </a:p>
          <a:p>
            <a:r>
              <a:rPr lang="en-US" sz="1200" b="0" i="0" kern="1200" dirty="0">
                <a:solidFill>
                  <a:schemeClr val="tx1"/>
                </a:solidFill>
                <a:effectLst/>
                <a:latin typeface="+mn-lt"/>
                <a:ea typeface="+mn-ea"/>
                <a:cs typeface="+mn-cs"/>
              </a:rPr>
              <a:t>The task of a Data Scientist is to unearth future insights from raw data. Data engineer focuses on development and maintenance of data pipelines. Data analyst mainly take actions that affect the company’s scope.</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The process of the extraction of information from a given pool of data is called data analytics. A data analyst is a person who engages in this form of analysis.</a:t>
            </a:r>
            <a:r>
              <a:rPr lang="en-US" sz="1200" b="0" i="0" kern="1200" dirty="0">
                <a:solidFill>
                  <a:schemeClr val="tx1"/>
                </a:solidFill>
                <a:effectLst/>
                <a:latin typeface="+mn-lt"/>
                <a:ea typeface="+mn-ea"/>
                <a:cs typeface="+mn-cs"/>
              </a:rPr>
              <a:t> A data analyst extracts the information through several methodologies like data cleaning, data conversion, and data modeling. There are several industries where data analytics is used, such as – technology, medicine, social science, business etc. Industries are able to analyze trends in the market, requirements of their clients and overview their performances with data analysis. This allows them to make careful data-driven decisions.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Data Analyst is also well versed with several visualization techniques and tools. It is utmost necessary for the data analyst to have presentation skills. This allows them to communicate the results with the team and help them to reach proper solutions.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Analytics allows the industries to process fast queries to produce actionable results that are needed in a short duration of time. This restricts data analytics to a more short term growth of the industry where quick action is required. Two of the popular and common tools used by the data analysts are </a:t>
            </a:r>
            <a:r>
              <a:rPr lang="en-US" sz="1200" b="1" i="0" kern="1200" dirty="0">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and Microsoft Excel.</a:t>
            </a:r>
          </a:p>
          <a:p>
            <a:endParaRPr lang="en-US" dirty="0"/>
          </a:p>
        </p:txBody>
      </p:sp>
      <p:sp>
        <p:nvSpPr>
          <p:cNvPr id="4" name="Slide Number Placeholder 3"/>
          <p:cNvSpPr>
            <a:spLocks noGrp="1"/>
          </p:cNvSpPr>
          <p:nvPr>
            <p:ph type="sldNum" sz="quarter" idx="5"/>
          </p:nvPr>
        </p:nvSpPr>
        <p:spPr/>
        <p:txBody>
          <a:bodyPr/>
          <a:lstStyle/>
          <a:p>
            <a:fld id="{10D90012-199A-49A6-8310-A066F698322C}" type="slidenum">
              <a:rPr lang="en-US" smtClean="0"/>
              <a:t>5</a:t>
            </a:fld>
            <a:endParaRPr lang="en-US"/>
          </a:p>
        </p:txBody>
      </p:sp>
    </p:spTree>
    <p:extLst>
      <p:ext uri="{BB962C8B-B14F-4D97-AF65-F5344CB8AC3E}">
        <p14:creationId xmlns:p14="http://schemas.microsoft.com/office/powerpoint/2010/main" val="3993105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New revenue opportunities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Based on the data pattern findings , organizations can plan for better discounts , combinations of products to be sold , new product launches can help in revenue growth.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Also based on geographical analysis , organizations can plan for regional growth , can focus on weaker sites and take corrective actions based on the data findings.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More effective marketing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With then help of descriptive &amp; predictive analysis organization can work on better marketing strategies.  M</a:t>
            </a:r>
            <a:r>
              <a:rPr lang="en-US" sz="1200" b="0" i="0" kern="1200" dirty="0">
                <a:solidFill>
                  <a:schemeClr val="tx1"/>
                </a:solidFill>
                <a:effectLst/>
                <a:latin typeface="+mn-lt"/>
                <a:ea typeface="+mn-ea"/>
                <a:cs typeface="+mn-cs"/>
              </a:rPr>
              <a:t>arketing analytics, Internet (or Web) marketing analytics in particular, allow you to monitor campaigns and their respective outcomes, enabling you to spend each dollar as effectively as possible.</a:t>
            </a:r>
          </a:p>
          <a:p>
            <a:r>
              <a:rPr lang="en-US" sz="1200" b="0" i="0" kern="1200" dirty="0">
                <a:solidFill>
                  <a:schemeClr val="tx1"/>
                </a:solidFill>
                <a:effectLst/>
                <a:latin typeface="+mn-lt"/>
                <a:ea typeface="+mn-ea"/>
                <a:cs typeface="+mn-cs"/>
              </a:rPr>
              <a:t>The importance of marketing analytics is obvious: if something costs more than it returns, it's not a good long-term business strategy.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Predicting Client Behaviors</a:t>
            </a:r>
          </a:p>
          <a:p>
            <a:r>
              <a:rPr lang="en-US" sz="1200" b="0" i="0" kern="1200" dirty="0">
                <a:solidFill>
                  <a:schemeClr val="tx1"/>
                </a:solidFill>
                <a:effectLst/>
                <a:latin typeface="+mn-lt"/>
                <a:ea typeface="+mn-ea"/>
                <a:cs typeface="+mn-cs"/>
              </a:rPr>
              <a:t>Online data that a business captures from a website and its analysis can provide some knowledge of client behavior. Every business desires repeat customers and from various areas. When a client repeatedly visits a website for placing orders, it helps predict their behavior over the next few months and make offers that ensure loyalty.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Helps Decision Making</a:t>
            </a:r>
          </a:p>
          <a:p>
            <a:r>
              <a:rPr lang="en-US" sz="1200" b="0" i="0" kern="1200" dirty="0">
                <a:solidFill>
                  <a:schemeClr val="tx1"/>
                </a:solidFill>
                <a:effectLst/>
                <a:latin typeface="+mn-lt"/>
                <a:ea typeface="+mn-ea"/>
                <a:cs typeface="+mn-cs"/>
              </a:rPr>
              <a:t>Data and analytics are invaluable when it comes to </a:t>
            </a:r>
            <a:r>
              <a:rPr lang="en-US" sz="1200" b="0" i="0"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decision making for any business</a:t>
            </a:r>
            <a:r>
              <a:rPr lang="en-US" sz="1200" b="0" i="0" kern="1200" dirty="0">
                <a:solidFill>
                  <a:schemeClr val="tx1"/>
                </a:solidFill>
                <a:effectLst/>
                <a:latin typeface="+mn-lt"/>
                <a:ea typeface="+mn-ea"/>
                <a:cs typeface="+mn-cs"/>
              </a:rPr>
              <a:t>. They provide insights whether the business is headed in the right direction or something needs to be done to steer it on desired track. It helps identify market trends and needs while finding why specific products or services are faring well while others lag behind.</a:t>
            </a:r>
            <a:endParaRPr lang="en-US" dirty="0"/>
          </a:p>
        </p:txBody>
      </p:sp>
      <p:sp>
        <p:nvSpPr>
          <p:cNvPr id="4" name="Slide Number Placeholder 3"/>
          <p:cNvSpPr>
            <a:spLocks noGrp="1"/>
          </p:cNvSpPr>
          <p:nvPr>
            <p:ph type="sldNum" sz="quarter" idx="5"/>
          </p:nvPr>
        </p:nvSpPr>
        <p:spPr/>
        <p:txBody>
          <a:bodyPr/>
          <a:lstStyle/>
          <a:p>
            <a:fld id="{10D90012-199A-49A6-8310-A066F698322C}" type="slidenum">
              <a:rPr lang="en-US" smtClean="0"/>
              <a:t>6</a:t>
            </a:fld>
            <a:endParaRPr lang="en-US"/>
          </a:p>
        </p:txBody>
      </p:sp>
    </p:spTree>
    <p:extLst>
      <p:ext uri="{BB962C8B-B14F-4D97-AF65-F5344CB8AC3E}">
        <p14:creationId xmlns:p14="http://schemas.microsoft.com/office/powerpoint/2010/main" val="1283500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available add campaign data , you can view typical information which has been extracted to know what happened during the campaign. This is an example of Descriptive Analytics , to know how well the sales were realized in total vs per campaign. Based on this finding we can see , the campaign id 1178 has highest realized sales</a:t>
            </a:r>
          </a:p>
        </p:txBody>
      </p:sp>
      <p:sp>
        <p:nvSpPr>
          <p:cNvPr id="4" name="Slide Number Placeholder 3"/>
          <p:cNvSpPr>
            <a:spLocks noGrp="1"/>
          </p:cNvSpPr>
          <p:nvPr>
            <p:ph type="sldNum" sz="quarter" idx="5"/>
          </p:nvPr>
        </p:nvSpPr>
        <p:spPr/>
        <p:txBody>
          <a:bodyPr/>
          <a:lstStyle/>
          <a:p>
            <a:fld id="{10D90012-199A-49A6-8310-A066F698322C}" type="slidenum">
              <a:rPr lang="en-US" smtClean="0"/>
              <a:t>7</a:t>
            </a:fld>
            <a:endParaRPr lang="en-US"/>
          </a:p>
        </p:txBody>
      </p:sp>
    </p:spTree>
    <p:extLst>
      <p:ext uri="{BB962C8B-B14F-4D97-AF65-F5344CB8AC3E}">
        <p14:creationId xmlns:p14="http://schemas.microsoft.com/office/powerpoint/2010/main" val="461551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here few data explorations have been made and it has been identified that %Wins are lesser even though dollars spent is quite high. One of the interesting fact shown here is that minimum spent is at the highest win. </a:t>
            </a:r>
          </a:p>
          <a:p>
            <a:r>
              <a:rPr lang="en-US" dirty="0"/>
              <a:t>Similarly it has been noticed that campaign spent has been done higher for females rather than male customers.</a:t>
            </a:r>
          </a:p>
          <a:p>
            <a:r>
              <a:rPr lang="en-US" dirty="0"/>
              <a:t>We can further drill down to check what happened in cases where highest spent but lesser wins.</a:t>
            </a:r>
          </a:p>
        </p:txBody>
      </p:sp>
      <p:sp>
        <p:nvSpPr>
          <p:cNvPr id="4" name="Slide Number Placeholder 3"/>
          <p:cNvSpPr>
            <a:spLocks noGrp="1"/>
          </p:cNvSpPr>
          <p:nvPr>
            <p:ph type="sldNum" sz="quarter" idx="5"/>
          </p:nvPr>
        </p:nvSpPr>
        <p:spPr/>
        <p:txBody>
          <a:bodyPr/>
          <a:lstStyle/>
          <a:p>
            <a:fld id="{10D90012-199A-49A6-8310-A066F698322C}" type="slidenum">
              <a:rPr lang="en-US" smtClean="0"/>
              <a:t>8</a:t>
            </a:fld>
            <a:endParaRPr lang="en-US"/>
          </a:p>
        </p:txBody>
      </p:sp>
    </p:spTree>
    <p:extLst>
      <p:ext uri="{BB962C8B-B14F-4D97-AF65-F5344CB8AC3E}">
        <p14:creationId xmlns:p14="http://schemas.microsoft.com/office/powerpoint/2010/main" val="2711465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SSIS – SQL Server Integrated Services</a:t>
            </a:r>
          </a:p>
        </p:txBody>
      </p:sp>
      <p:sp>
        <p:nvSpPr>
          <p:cNvPr id="4" name="Slide Number Placeholder 3"/>
          <p:cNvSpPr>
            <a:spLocks noGrp="1"/>
          </p:cNvSpPr>
          <p:nvPr>
            <p:ph type="sldNum" sz="quarter" idx="5"/>
          </p:nvPr>
        </p:nvSpPr>
        <p:spPr/>
        <p:txBody>
          <a:bodyPr/>
          <a:lstStyle/>
          <a:p>
            <a:fld id="{10D90012-199A-49A6-8310-A066F698322C}" type="slidenum">
              <a:rPr lang="en-US" smtClean="0"/>
              <a:t>9</a:t>
            </a:fld>
            <a:endParaRPr lang="en-US"/>
          </a:p>
        </p:txBody>
      </p:sp>
    </p:spTree>
    <p:extLst>
      <p:ext uri="{BB962C8B-B14F-4D97-AF65-F5344CB8AC3E}">
        <p14:creationId xmlns:p14="http://schemas.microsoft.com/office/powerpoint/2010/main" val="785579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E202-1477-4C2A-AE98-3CB99EC05D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D4F1A4-F31D-4185-82B5-0A2A114AC0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C0B392-32A8-48C5-97C9-0A1A4853B674}"/>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5" name="Footer Placeholder 4">
            <a:extLst>
              <a:ext uri="{FF2B5EF4-FFF2-40B4-BE49-F238E27FC236}">
                <a16:creationId xmlns:a16="http://schemas.microsoft.com/office/drawing/2014/main" id="{BB44128C-A27E-4359-BAEB-003F287F57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E1BB28-2D3C-4820-8555-8B11F3788B5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251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DC28-737B-4E7B-98DB-EFBA9B4671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D185BB-B95F-452E-B47F-52058B628E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05296-383A-4AD4-9B57-8E5C9BCFFF71}"/>
              </a:ext>
            </a:extLst>
          </p:cNvPr>
          <p:cNvSpPr>
            <a:spLocks noGrp="1"/>
          </p:cNvSpPr>
          <p:nvPr>
            <p:ph type="dt" sz="half" idx="10"/>
          </p:nvPr>
        </p:nvSpPr>
        <p:spPr/>
        <p:txBody>
          <a:bodyPr/>
          <a:lstStyle/>
          <a:p>
            <a:fld id="{55C6B4A9-1611-4792-9094-5F34BCA07E0B}" type="datetimeFigureOut">
              <a:rPr lang="en-US" smtClean="0"/>
              <a:t>12/19/2019</a:t>
            </a:fld>
            <a:endParaRPr lang="en-US" dirty="0"/>
          </a:p>
        </p:txBody>
      </p:sp>
      <p:sp>
        <p:nvSpPr>
          <p:cNvPr id="5" name="Footer Placeholder 4">
            <a:extLst>
              <a:ext uri="{FF2B5EF4-FFF2-40B4-BE49-F238E27FC236}">
                <a16:creationId xmlns:a16="http://schemas.microsoft.com/office/drawing/2014/main" id="{C15F99B2-7822-4E77-9AC6-35F363687C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64D51B-EF78-4DF3-BECB-BCED7E6015A3}"/>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71224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3D3A1F-BA66-4ECA-976B-F806435279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4354F9-535D-479B-BF91-82719C4FAA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BECE9-2904-4885-8555-80FCCDB5F12A}"/>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5" name="Footer Placeholder 4">
            <a:extLst>
              <a:ext uri="{FF2B5EF4-FFF2-40B4-BE49-F238E27FC236}">
                <a16:creationId xmlns:a16="http://schemas.microsoft.com/office/drawing/2014/main" id="{00EE0DA5-645E-4C3B-B2C0-049F98C035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AC94B73-688A-4E06-973A-D27B4D63025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388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48B61-6AED-41F4-89F8-143DC5C448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37AA7-21E7-4C29-AFB3-DA2DD8E982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0AD6C3-AB39-4D29-ACE0-87ACB568F3D3}"/>
              </a:ext>
            </a:extLst>
          </p:cNvPr>
          <p:cNvSpPr>
            <a:spLocks noGrp="1"/>
          </p:cNvSpPr>
          <p:nvPr>
            <p:ph type="dt" sz="half" idx="10"/>
          </p:nvPr>
        </p:nvSpPr>
        <p:spPr/>
        <p:txBody>
          <a:bodyPr/>
          <a:lstStyle/>
          <a:p>
            <a:fld id="{42A54C80-263E-416B-A8E0-580EDEADCBDC}" type="datetimeFigureOut">
              <a:rPr lang="en-US" smtClean="0"/>
              <a:t>12/19/2019</a:t>
            </a:fld>
            <a:endParaRPr lang="en-US" dirty="0"/>
          </a:p>
        </p:txBody>
      </p:sp>
      <p:sp>
        <p:nvSpPr>
          <p:cNvPr id="5" name="Footer Placeholder 4">
            <a:extLst>
              <a:ext uri="{FF2B5EF4-FFF2-40B4-BE49-F238E27FC236}">
                <a16:creationId xmlns:a16="http://schemas.microsoft.com/office/drawing/2014/main" id="{B36E11EA-FFB9-4124-8358-3798D54953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DB4401-C3E0-4C49-8ED7-CC9F38A5433D}"/>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15428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445AD-2D0E-48DC-AAD1-84834B96EB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B750FF-E8C1-4C99-94A3-76D6032C05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449E3A-1AEA-45AA-A63C-8C3D0FA82E1C}"/>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5" name="Footer Placeholder 4">
            <a:extLst>
              <a:ext uri="{FF2B5EF4-FFF2-40B4-BE49-F238E27FC236}">
                <a16:creationId xmlns:a16="http://schemas.microsoft.com/office/drawing/2014/main" id="{E420378C-6499-42D6-A535-9924F0461A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5ADD9C4-5318-4832-B06A-A6FDE044118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0060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3085-610F-4759-ADA0-AFE91F66E7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B986B2-4DC5-4E34-85D4-3E8CBE681C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AEAC53-C785-4FD4-B9D4-6E4AEB0241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4A5857-10D0-406C-90F8-27A63650D04D}"/>
              </a:ext>
            </a:extLst>
          </p:cNvPr>
          <p:cNvSpPr>
            <a:spLocks noGrp="1"/>
          </p:cNvSpPr>
          <p:nvPr>
            <p:ph type="dt" sz="half" idx="10"/>
          </p:nvPr>
        </p:nvSpPr>
        <p:spPr/>
        <p:txBody>
          <a:bodyPr/>
          <a:lstStyle/>
          <a:p>
            <a:fld id="{42A54C80-263E-416B-A8E0-580EDEADCBDC}" type="datetimeFigureOut">
              <a:rPr lang="en-US" smtClean="0"/>
              <a:t>12/19/2019</a:t>
            </a:fld>
            <a:endParaRPr lang="en-US" dirty="0"/>
          </a:p>
        </p:txBody>
      </p:sp>
      <p:sp>
        <p:nvSpPr>
          <p:cNvPr id="6" name="Footer Placeholder 5">
            <a:extLst>
              <a:ext uri="{FF2B5EF4-FFF2-40B4-BE49-F238E27FC236}">
                <a16:creationId xmlns:a16="http://schemas.microsoft.com/office/drawing/2014/main" id="{FE173E2D-1817-49A6-9DCD-911B089578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6627EAC-BAB6-4400-B3BF-BEB75CF93754}"/>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46520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EFB4-6902-419F-BFAE-0F3825F0EC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5A18AD-40EF-4515-835B-AD5C621CF8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DAC86-5514-4705-8139-F71ED718D4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74E05D-9B22-45B4-BFFC-F912F4F950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667E9F-D9A6-4E78-8B91-2AF0D82A55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7156C0-F648-4289-9DFF-AAFE915F9C39}"/>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8" name="Footer Placeholder 7">
            <a:extLst>
              <a:ext uri="{FF2B5EF4-FFF2-40B4-BE49-F238E27FC236}">
                <a16:creationId xmlns:a16="http://schemas.microsoft.com/office/drawing/2014/main" id="{E58E7D37-C755-489D-BFD9-6407FBBA5EA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18DA8FE-373E-43C4-A59E-F6DA5B86C89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497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3939-E8CD-497B-B71E-64483B72BD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D35973-5248-473A-A202-E27952B5C779}"/>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4" name="Footer Placeholder 3">
            <a:extLst>
              <a:ext uri="{FF2B5EF4-FFF2-40B4-BE49-F238E27FC236}">
                <a16:creationId xmlns:a16="http://schemas.microsoft.com/office/drawing/2014/main" id="{2F4E6567-8A85-4BE0-A718-6E9FE9CE90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6317264-0408-427A-9849-07F4D4747F2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1389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EA6C75-D601-4BC7-AD4B-4B8E55BCA165}"/>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3" name="Footer Placeholder 2">
            <a:extLst>
              <a:ext uri="{FF2B5EF4-FFF2-40B4-BE49-F238E27FC236}">
                <a16:creationId xmlns:a16="http://schemas.microsoft.com/office/drawing/2014/main" id="{987BD41D-5FDA-407C-8F29-24669E0FFA4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8913D2-11D4-437C-ACBE-C40677F07D3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456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C302-3228-453F-AF86-1570FC4ED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826F7E-F43C-4C86-8113-D49634EC81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FA24D5-BAE6-47E5-862C-035E6D7A0F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6B14E4-9D38-4086-BEED-5B7AB9E4ADAC}"/>
              </a:ext>
            </a:extLst>
          </p:cNvPr>
          <p:cNvSpPr>
            <a:spLocks noGrp="1"/>
          </p:cNvSpPr>
          <p:nvPr>
            <p:ph type="dt" sz="half" idx="10"/>
          </p:nvPr>
        </p:nvSpPr>
        <p:spPr/>
        <p:txBody>
          <a:bodyPr/>
          <a:lstStyle/>
          <a:p>
            <a:fld id="{42A54C80-263E-416B-A8E0-580EDEADCBDC}" type="datetimeFigureOut">
              <a:rPr lang="en-US" smtClean="0"/>
              <a:t>12/19/2019</a:t>
            </a:fld>
            <a:endParaRPr lang="en-US" dirty="0"/>
          </a:p>
        </p:txBody>
      </p:sp>
      <p:sp>
        <p:nvSpPr>
          <p:cNvPr id="6" name="Footer Placeholder 5">
            <a:extLst>
              <a:ext uri="{FF2B5EF4-FFF2-40B4-BE49-F238E27FC236}">
                <a16:creationId xmlns:a16="http://schemas.microsoft.com/office/drawing/2014/main" id="{73AC1FA5-BF56-41F5-87B9-F0ADF3104A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24F50AE-7D7B-4F65-9640-BF892CAE9401}"/>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874572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264E-A3E7-4B23-8E26-D8414A1CC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D9F45C-C838-4863-BCDD-0CECC29DF1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BF821F-E182-46B9-AAE1-B8F2FEF73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6E526-4066-4F9C-9B55-8F9D70F97F9B}"/>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6" name="Footer Placeholder 5">
            <a:extLst>
              <a:ext uri="{FF2B5EF4-FFF2-40B4-BE49-F238E27FC236}">
                <a16:creationId xmlns:a16="http://schemas.microsoft.com/office/drawing/2014/main" id="{CB8E97C3-E370-4387-89FF-2078AEBF5B1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41EC1B-05E5-4DF7-82A2-FD8AF331FC4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6002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85002D-5D20-4B66-B196-4E97E975DC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FC6AB5-495D-4448-B17D-3129AD7B1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7A732-7850-46E9-91EB-C34D619EFA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12/19/2019</a:t>
            </a:fld>
            <a:endParaRPr lang="en-US" dirty="0"/>
          </a:p>
        </p:txBody>
      </p:sp>
      <p:sp>
        <p:nvSpPr>
          <p:cNvPr id="5" name="Footer Placeholder 4">
            <a:extLst>
              <a:ext uri="{FF2B5EF4-FFF2-40B4-BE49-F238E27FC236}">
                <a16:creationId xmlns:a16="http://schemas.microsoft.com/office/drawing/2014/main" id="{02D23E4B-E0D0-41EF-9EE3-5AC94DA579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7903FE-262B-4F47-BFA5-86ECF8C320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957868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80A1D2-6F9F-4016-930C-BFED52697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34"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1D020D-BA8B-4DE8-B94D-4D7E609474CB}"/>
              </a:ext>
            </a:extLst>
          </p:cNvPr>
          <p:cNvSpPr>
            <a:spLocks noGrp="1"/>
          </p:cNvSpPr>
          <p:nvPr>
            <p:ph type="ctrTitle"/>
          </p:nvPr>
        </p:nvSpPr>
        <p:spPr>
          <a:xfrm>
            <a:off x="5138928" y="988741"/>
            <a:ext cx="6248416" cy="4880518"/>
          </a:xfrm>
          <a:noFill/>
          <a:ln>
            <a:noFill/>
          </a:ln>
        </p:spPr>
        <p:txBody>
          <a:bodyPr wrap="square" anchor="ctr">
            <a:normAutofit/>
          </a:bodyPr>
          <a:lstStyle/>
          <a:p>
            <a:pPr algn="l"/>
            <a:r>
              <a:rPr lang="en-US" sz="4800">
                <a:solidFill>
                  <a:srgbClr val="FFFFFF"/>
                </a:solidFill>
              </a:rPr>
              <a:t>Importance of Data Analytics</a:t>
            </a:r>
          </a:p>
        </p:txBody>
      </p:sp>
      <p:sp>
        <p:nvSpPr>
          <p:cNvPr id="9" name="Rectangle 8">
            <a:extLst>
              <a:ext uri="{FF2B5EF4-FFF2-40B4-BE49-F238E27FC236}">
                <a16:creationId xmlns:a16="http://schemas.microsoft.com/office/drawing/2014/main" id="{D0E7CE61-61C7-4642-A52F-E247DDDDE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5" name="Rectangle 10">
            <a:extLst>
              <a:ext uri="{FF2B5EF4-FFF2-40B4-BE49-F238E27FC236}">
                <a16:creationId xmlns:a16="http://schemas.microsoft.com/office/drawing/2014/main" id="{451CDBB9-1839-4716-85F6-68DADEE68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25353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FDDA0D0-E114-4800-BEA5-A17A5ABB5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331" y="317810"/>
            <a:ext cx="9679259" cy="6280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27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5BF4-FEA5-497D-BB6E-8A04ADA81F52}"/>
              </a:ext>
            </a:extLst>
          </p:cNvPr>
          <p:cNvSpPr>
            <a:spLocks noGrp="1"/>
          </p:cNvSpPr>
          <p:nvPr>
            <p:ph type="title"/>
          </p:nvPr>
        </p:nvSpPr>
        <p:spPr>
          <a:xfrm>
            <a:off x="2218266" y="1710267"/>
            <a:ext cx="7055735" cy="1913466"/>
          </a:xfrm>
        </p:spPr>
        <p:txBody>
          <a:bodyPr>
            <a:normAutofit/>
          </a:bodyPr>
          <a:lstStyle/>
          <a:p>
            <a:pPr algn="ctr"/>
            <a:br>
              <a:rPr lang="en-US" dirty="0"/>
            </a:br>
            <a:br>
              <a:rPr lang="en-US" dirty="0"/>
            </a:br>
            <a:r>
              <a:rPr lang="en-US" dirty="0"/>
              <a:t>Q&amp;A</a:t>
            </a:r>
          </a:p>
        </p:txBody>
      </p:sp>
    </p:spTree>
    <p:extLst>
      <p:ext uri="{BB962C8B-B14F-4D97-AF65-F5344CB8AC3E}">
        <p14:creationId xmlns:p14="http://schemas.microsoft.com/office/powerpoint/2010/main" val="4183682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49B23-434D-4B6F-A09D-35A39B0BF791}"/>
              </a:ext>
            </a:extLst>
          </p:cNvPr>
          <p:cNvSpPr>
            <a:spLocks noGrp="1"/>
          </p:cNvSpPr>
          <p:nvPr>
            <p:ph type="title"/>
          </p:nvPr>
        </p:nvSpPr>
        <p:spPr>
          <a:xfrm>
            <a:off x="309966" y="1382486"/>
            <a:ext cx="3611106" cy="3979928"/>
          </a:xfrm>
        </p:spPr>
        <p:txBody>
          <a:bodyPr anchor="ctr">
            <a:normAutofit/>
          </a:bodyPr>
          <a:lstStyle/>
          <a:p>
            <a:r>
              <a:rPr lang="en-US" sz="4400" dirty="0">
                <a:solidFill>
                  <a:schemeClr val="accent1">
                    <a:lumMod val="75000"/>
                  </a:schemeClr>
                </a:solidFill>
              </a:rPr>
              <a:t>Data Analytics</a:t>
            </a:r>
          </a:p>
        </p:txBody>
      </p:sp>
      <p:graphicFrame>
        <p:nvGraphicFramePr>
          <p:cNvPr id="5" name="Content Placeholder 2">
            <a:extLst>
              <a:ext uri="{FF2B5EF4-FFF2-40B4-BE49-F238E27FC236}">
                <a16:creationId xmlns:a16="http://schemas.microsoft.com/office/drawing/2014/main" id="{BF176136-C3A3-4E0B-8C12-A3248EBAB9FF}"/>
              </a:ext>
            </a:extLst>
          </p:cNvPr>
          <p:cNvGraphicFramePr>
            <a:graphicFrameLocks noGrp="1"/>
          </p:cNvGraphicFramePr>
          <p:nvPr>
            <p:ph idx="1"/>
            <p:extLst>
              <p:ext uri="{D42A27DB-BD31-4B8C-83A1-F6EECF244321}">
                <p14:modId xmlns:p14="http://schemas.microsoft.com/office/powerpoint/2010/main" val="467650567"/>
              </p:ext>
            </p:extLst>
          </p:nvPr>
        </p:nvGraphicFramePr>
        <p:xfrm>
          <a:off x="4194224" y="619932"/>
          <a:ext cx="7568110" cy="5333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8830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6A18-1654-42CE-B226-1E2BA7192166}"/>
              </a:ext>
            </a:extLst>
          </p:cNvPr>
          <p:cNvSpPr>
            <a:spLocks noGrp="1"/>
          </p:cNvSpPr>
          <p:nvPr>
            <p:ph type="title"/>
          </p:nvPr>
        </p:nvSpPr>
        <p:spPr>
          <a:xfrm>
            <a:off x="652481" y="1382486"/>
            <a:ext cx="2626343" cy="3951514"/>
          </a:xfrm>
        </p:spPr>
        <p:txBody>
          <a:bodyPr anchor="ctr">
            <a:normAutofit/>
          </a:bodyPr>
          <a:lstStyle/>
          <a:p>
            <a:r>
              <a:rPr lang="en-US" sz="4400" dirty="0">
                <a:solidFill>
                  <a:schemeClr val="accent1">
                    <a:lumMod val="75000"/>
                  </a:schemeClr>
                </a:solidFill>
              </a:rPr>
              <a:t>Data Analytics</a:t>
            </a:r>
            <a:br>
              <a:rPr lang="en-US" sz="4400" dirty="0">
                <a:solidFill>
                  <a:schemeClr val="accent1">
                    <a:lumMod val="75000"/>
                  </a:schemeClr>
                </a:solidFill>
              </a:rPr>
            </a:br>
            <a:r>
              <a:rPr lang="en-US" sz="4400" dirty="0">
                <a:solidFill>
                  <a:schemeClr val="accent1">
                    <a:lumMod val="75000"/>
                  </a:schemeClr>
                </a:solidFill>
              </a:rPr>
              <a:t>Types</a:t>
            </a:r>
          </a:p>
        </p:txBody>
      </p:sp>
      <p:graphicFrame>
        <p:nvGraphicFramePr>
          <p:cNvPr id="5" name="Content Placeholder 2">
            <a:extLst>
              <a:ext uri="{FF2B5EF4-FFF2-40B4-BE49-F238E27FC236}">
                <a16:creationId xmlns:a16="http://schemas.microsoft.com/office/drawing/2014/main" id="{C493A879-123B-46AA-8569-FC45A5EFE703}"/>
              </a:ext>
            </a:extLst>
          </p:cNvPr>
          <p:cNvGraphicFramePr>
            <a:graphicFrameLocks noGrp="1"/>
          </p:cNvGraphicFramePr>
          <p:nvPr>
            <p:ph idx="1"/>
            <p:extLst>
              <p:ext uri="{D42A27DB-BD31-4B8C-83A1-F6EECF244321}">
                <p14:modId xmlns:p14="http://schemas.microsoft.com/office/powerpoint/2010/main" val="2188707835"/>
              </p:ext>
            </p:extLst>
          </p:nvPr>
        </p:nvGraphicFramePr>
        <p:xfrm>
          <a:off x="3278824" y="573437"/>
          <a:ext cx="8260695" cy="5703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0829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E4658AA-A1E7-4B28-B42D-3F1AE3BE8050}"/>
              </a:ext>
            </a:extLst>
          </p:cNvPr>
          <p:cNvSpPr/>
          <p:nvPr/>
        </p:nvSpPr>
        <p:spPr>
          <a:xfrm rot="16199977">
            <a:off x="7959010" y="4835560"/>
            <a:ext cx="1000474" cy="175566"/>
          </a:xfrm>
          <a:prstGeom prst="rect">
            <a:avLst/>
          </a:prstGeom>
        </p:spPr>
        <p:style>
          <a:lnRef idx="0">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hueOff val="0"/>
              <a:satOff val="0"/>
              <a:lumOff val="0"/>
              <a:alphaOff val="0"/>
            </a:schemeClr>
          </a:fontRef>
        </p:style>
      </p:sp>
      <p:sp>
        <p:nvSpPr>
          <p:cNvPr id="7" name="Rectangle 6">
            <a:extLst>
              <a:ext uri="{FF2B5EF4-FFF2-40B4-BE49-F238E27FC236}">
                <a16:creationId xmlns:a16="http://schemas.microsoft.com/office/drawing/2014/main" id="{D1B76F02-B600-4C7A-A3C9-B74EB92E19F6}"/>
              </a:ext>
            </a:extLst>
          </p:cNvPr>
          <p:cNvSpPr/>
          <p:nvPr/>
        </p:nvSpPr>
        <p:spPr>
          <a:xfrm>
            <a:off x="6258628" y="5232400"/>
            <a:ext cx="2112832" cy="187719"/>
          </a:xfrm>
          <a:prstGeom prst="rect">
            <a:avLst/>
          </a:prstGeom>
        </p:spPr>
        <p:style>
          <a:lnRef idx="0">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hueOff val="0"/>
              <a:satOff val="0"/>
              <a:lumOff val="0"/>
              <a:alphaOff val="0"/>
            </a:schemeClr>
          </a:fontRef>
        </p:style>
      </p:sp>
      <p:sp>
        <p:nvSpPr>
          <p:cNvPr id="8" name="Rectangle 7">
            <a:extLst>
              <a:ext uri="{FF2B5EF4-FFF2-40B4-BE49-F238E27FC236}">
                <a16:creationId xmlns:a16="http://schemas.microsoft.com/office/drawing/2014/main" id="{6CAE23E1-0DEA-4B8F-A24A-FE60DB951342}"/>
              </a:ext>
            </a:extLst>
          </p:cNvPr>
          <p:cNvSpPr/>
          <p:nvPr/>
        </p:nvSpPr>
        <p:spPr>
          <a:xfrm rot="5400000">
            <a:off x="7695195" y="3007171"/>
            <a:ext cx="1453672" cy="175565"/>
          </a:xfrm>
          <a:prstGeom prst="rect">
            <a:avLst/>
          </a:prstGeom>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hueOff val="0"/>
              <a:satOff val="0"/>
              <a:lumOff val="0"/>
              <a:alphaOff val="0"/>
            </a:schemeClr>
          </a:fontRef>
        </p:style>
      </p:sp>
      <p:sp>
        <p:nvSpPr>
          <p:cNvPr id="2" name="Title 1">
            <a:extLst>
              <a:ext uri="{FF2B5EF4-FFF2-40B4-BE49-F238E27FC236}">
                <a16:creationId xmlns:a16="http://schemas.microsoft.com/office/drawing/2014/main" id="{081B6F70-F292-4432-8D05-96681A797311}"/>
              </a:ext>
            </a:extLst>
          </p:cNvPr>
          <p:cNvSpPr>
            <a:spLocks noGrp="1"/>
          </p:cNvSpPr>
          <p:nvPr>
            <p:ph type="title"/>
          </p:nvPr>
        </p:nvSpPr>
        <p:spPr>
          <a:xfrm>
            <a:off x="560574" y="232913"/>
            <a:ext cx="8596668" cy="648830"/>
          </a:xfrm>
        </p:spPr>
        <p:txBody>
          <a:bodyPr>
            <a:normAutofit fontScale="90000"/>
          </a:bodyPr>
          <a:lstStyle/>
          <a:p>
            <a:r>
              <a:rPr lang="en-US" dirty="0"/>
              <a:t>Data Analytics Process</a:t>
            </a:r>
          </a:p>
        </p:txBody>
      </p:sp>
      <p:graphicFrame>
        <p:nvGraphicFramePr>
          <p:cNvPr id="3" name="Diagram 2">
            <a:extLst>
              <a:ext uri="{FF2B5EF4-FFF2-40B4-BE49-F238E27FC236}">
                <a16:creationId xmlns:a16="http://schemas.microsoft.com/office/drawing/2014/main" id="{AD4759CB-BF04-439D-BEC4-5AC00CB961B9}"/>
              </a:ext>
            </a:extLst>
          </p:cNvPr>
          <p:cNvGraphicFramePr/>
          <p:nvPr>
            <p:extLst>
              <p:ext uri="{D42A27DB-BD31-4B8C-83A1-F6EECF244321}">
                <p14:modId xmlns:p14="http://schemas.microsoft.com/office/powerpoint/2010/main" val="8936792"/>
              </p:ext>
            </p:extLst>
          </p:nvPr>
        </p:nvGraphicFramePr>
        <p:xfrm>
          <a:off x="1102849" y="1766802"/>
          <a:ext cx="6509416" cy="4103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Rounded Corners 4">
            <a:extLst>
              <a:ext uri="{FF2B5EF4-FFF2-40B4-BE49-F238E27FC236}">
                <a16:creationId xmlns:a16="http://schemas.microsoft.com/office/drawing/2014/main" id="{57A162C0-51F1-4E3D-A603-CBB0F97449AD}"/>
              </a:ext>
            </a:extLst>
          </p:cNvPr>
          <p:cNvSpPr/>
          <p:nvPr/>
        </p:nvSpPr>
        <p:spPr>
          <a:xfrm>
            <a:off x="7548779" y="3818330"/>
            <a:ext cx="1727954" cy="10004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Models and Algorithms</a:t>
            </a:r>
          </a:p>
        </p:txBody>
      </p:sp>
      <p:sp>
        <p:nvSpPr>
          <p:cNvPr id="6" name="Rectangle: Rounded Corners 5">
            <a:extLst>
              <a:ext uri="{FF2B5EF4-FFF2-40B4-BE49-F238E27FC236}">
                <a16:creationId xmlns:a16="http://schemas.microsoft.com/office/drawing/2014/main" id="{5FAFD108-5241-4E4A-BE9A-9B5C715C20EF}"/>
              </a:ext>
            </a:extLst>
          </p:cNvPr>
          <p:cNvSpPr/>
          <p:nvPr/>
        </p:nvSpPr>
        <p:spPr>
          <a:xfrm>
            <a:off x="7490493" y="1766802"/>
            <a:ext cx="1727954" cy="10004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Data Driven Products</a:t>
            </a:r>
          </a:p>
        </p:txBody>
      </p:sp>
    </p:spTree>
    <p:extLst>
      <p:ext uri="{BB962C8B-B14F-4D97-AF65-F5344CB8AC3E}">
        <p14:creationId xmlns:p14="http://schemas.microsoft.com/office/powerpoint/2010/main" val="37085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F9C3-52B7-4765-8061-7A8BC617494D}"/>
              </a:ext>
            </a:extLst>
          </p:cNvPr>
          <p:cNvSpPr>
            <a:spLocks noGrp="1"/>
          </p:cNvSpPr>
          <p:nvPr>
            <p:ph type="title"/>
          </p:nvPr>
        </p:nvSpPr>
        <p:spPr>
          <a:xfrm>
            <a:off x="677334" y="609600"/>
            <a:ext cx="8596668" cy="696686"/>
          </a:xfrm>
        </p:spPr>
        <p:txBody>
          <a:bodyPr>
            <a:normAutofit/>
          </a:bodyPr>
          <a:lstStyle/>
          <a:p>
            <a:r>
              <a:rPr lang="en-US" dirty="0"/>
              <a:t>Data Analytics Compared</a:t>
            </a:r>
          </a:p>
        </p:txBody>
      </p:sp>
      <p:graphicFrame>
        <p:nvGraphicFramePr>
          <p:cNvPr id="4" name="Table 4">
            <a:extLst>
              <a:ext uri="{FF2B5EF4-FFF2-40B4-BE49-F238E27FC236}">
                <a16:creationId xmlns:a16="http://schemas.microsoft.com/office/drawing/2014/main" id="{99E5F030-4CE1-4109-81FF-80D0CF68FD73}"/>
              </a:ext>
            </a:extLst>
          </p:cNvPr>
          <p:cNvGraphicFramePr>
            <a:graphicFrameLocks noGrp="1"/>
          </p:cNvGraphicFramePr>
          <p:nvPr>
            <p:ph idx="1"/>
            <p:extLst>
              <p:ext uri="{D42A27DB-BD31-4B8C-83A1-F6EECF244321}">
                <p14:modId xmlns:p14="http://schemas.microsoft.com/office/powerpoint/2010/main" val="282138474"/>
              </p:ext>
            </p:extLst>
          </p:nvPr>
        </p:nvGraphicFramePr>
        <p:xfrm>
          <a:off x="2697865" y="1537482"/>
          <a:ext cx="7682268" cy="4348480"/>
        </p:xfrm>
        <a:graphic>
          <a:graphicData uri="http://schemas.openxmlformats.org/drawingml/2006/table">
            <a:tbl>
              <a:tblPr firstRow="1" bandRow="1">
                <a:tableStyleId>{5C22544A-7EE6-4342-B048-85BDC9FD1C3A}</a:tableStyleId>
              </a:tblPr>
              <a:tblGrid>
                <a:gridCol w="3126810">
                  <a:extLst>
                    <a:ext uri="{9D8B030D-6E8A-4147-A177-3AD203B41FA5}">
                      <a16:colId xmlns:a16="http://schemas.microsoft.com/office/drawing/2014/main" val="2158781217"/>
                    </a:ext>
                  </a:extLst>
                </a:gridCol>
                <a:gridCol w="1665232">
                  <a:extLst>
                    <a:ext uri="{9D8B030D-6E8A-4147-A177-3AD203B41FA5}">
                      <a16:colId xmlns:a16="http://schemas.microsoft.com/office/drawing/2014/main" val="1023601965"/>
                    </a:ext>
                  </a:extLst>
                </a:gridCol>
                <a:gridCol w="1519504">
                  <a:extLst>
                    <a:ext uri="{9D8B030D-6E8A-4147-A177-3AD203B41FA5}">
                      <a16:colId xmlns:a16="http://schemas.microsoft.com/office/drawing/2014/main" val="597166616"/>
                    </a:ext>
                  </a:extLst>
                </a:gridCol>
                <a:gridCol w="1370722">
                  <a:extLst>
                    <a:ext uri="{9D8B030D-6E8A-4147-A177-3AD203B41FA5}">
                      <a16:colId xmlns:a16="http://schemas.microsoft.com/office/drawing/2014/main" val="3754519824"/>
                    </a:ext>
                  </a:extLst>
                </a:gridCol>
              </a:tblGrid>
              <a:tr h="370840">
                <a:tc>
                  <a:txBody>
                    <a:bodyPr/>
                    <a:lstStyle/>
                    <a:p>
                      <a:pPr algn="ctr"/>
                      <a:r>
                        <a:rPr lang="en-US" dirty="0"/>
                        <a:t>Process</a:t>
                      </a:r>
                    </a:p>
                  </a:txBody>
                  <a:tcPr/>
                </a:tc>
                <a:tc>
                  <a:txBody>
                    <a:bodyPr/>
                    <a:lstStyle/>
                    <a:p>
                      <a:pPr algn="ctr"/>
                      <a:r>
                        <a:rPr lang="en-US" dirty="0"/>
                        <a:t>Data </a:t>
                      </a:r>
                    </a:p>
                    <a:p>
                      <a:pPr algn="ctr"/>
                      <a:r>
                        <a:rPr lang="en-US" dirty="0"/>
                        <a:t>Engineer</a:t>
                      </a:r>
                    </a:p>
                  </a:txBody>
                  <a:tcPr/>
                </a:tc>
                <a:tc>
                  <a:txBody>
                    <a:bodyPr/>
                    <a:lstStyle/>
                    <a:p>
                      <a:pPr algn="ctr"/>
                      <a:r>
                        <a:rPr lang="en-US" dirty="0"/>
                        <a:t>Data </a:t>
                      </a:r>
                    </a:p>
                    <a:p>
                      <a:pPr algn="ctr"/>
                      <a:r>
                        <a:rPr lang="en-US" dirty="0"/>
                        <a:t>Analyst</a:t>
                      </a:r>
                    </a:p>
                  </a:txBody>
                  <a:tcPr/>
                </a:tc>
                <a:tc>
                  <a:txBody>
                    <a:bodyPr/>
                    <a:lstStyle/>
                    <a:p>
                      <a:pPr algn="ctr"/>
                      <a:r>
                        <a:rPr lang="en-US" dirty="0"/>
                        <a:t>Data Scientist</a:t>
                      </a:r>
                    </a:p>
                  </a:txBody>
                  <a:tcPr/>
                </a:tc>
                <a:extLst>
                  <a:ext uri="{0D108BD9-81ED-4DB2-BD59-A6C34878D82A}">
                    <a16:rowId xmlns:a16="http://schemas.microsoft.com/office/drawing/2014/main" val="1269878992"/>
                  </a:ext>
                </a:extLst>
              </a:tr>
              <a:tr h="370840">
                <a:tc>
                  <a:txBody>
                    <a:bodyPr/>
                    <a:lstStyle/>
                    <a:p>
                      <a:pPr algn="l"/>
                      <a:r>
                        <a:rPr lang="en-US" dirty="0"/>
                        <a:t>Integrate Data Sources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Trebuchet MS" panose="020B0603020202020204"/>
                          <a:ea typeface="+mn-ea"/>
                          <a:cs typeface="+mn-cs"/>
                        </a:rPr>
                        <a:t>X</a:t>
                      </a: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Trebuchet MS" panose="020B0603020202020204"/>
                          <a:ea typeface="+mn-ea"/>
                          <a:cs typeface="+mn-cs"/>
                        </a:rPr>
                        <a:t>X</a:t>
                      </a: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extLst>
                  <a:ext uri="{0D108BD9-81ED-4DB2-BD59-A6C34878D82A}">
                    <a16:rowId xmlns:a16="http://schemas.microsoft.com/office/drawing/2014/main" val="4134603322"/>
                  </a:ext>
                </a:extLst>
              </a:tr>
              <a:tr h="370840">
                <a:tc>
                  <a:txBody>
                    <a:bodyPr/>
                    <a:lstStyle/>
                    <a:p>
                      <a:r>
                        <a:rPr lang="en-US" dirty="0"/>
                        <a:t>Build Data Pipelines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Trebuchet MS" panose="020B0603020202020204"/>
                          <a:ea typeface="+mn-ea"/>
                          <a:cs typeface="+mn-cs"/>
                        </a:rPr>
                        <a:t>X</a:t>
                      </a: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Trebuchet MS" panose="020B0603020202020204"/>
                          <a:ea typeface="+mn-ea"/>
                          <a:cs typeface="+mn-cs"/>
                        </a:rPr>
                        <a:t>X</a:t>
                      </a: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extLst>
                  <a:ext uri="{0D108BD9-81ED-4DB2-BD59-A6C34878D82A}">
                    <a16:rowId xmlns:a16="http://schemas.microsoft.com/office/drawing/2014/main" val="4219990750"/>
                  </a:ext>
                </a:extLst>
              </a:tr>
              <a:tr h="370840">
                <a:tc>
                  <a:txBody>
                    <a:bodyPr/>
                    <a:lstStyle/>
                    <a:p>
                      <a:r>
                        <a:rPr lang="en-US" dirty="0"/>
                        <a:t>Process and Transform Data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Trebuchet MS" panose="020B0603020202020204"/>
                          <a:ea typeface="+mn-ea"/>
                          <a:cs typeface="+mn-cs"/>
                        </a:rPr>
                        <a:t>X</a:t>
                      </a: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Trebuchet MS" panose="020B0603020202020204"/>
                          <a:ea typeface="+mn-ea"/>
                          <a:cs typeface="+mn-cs"/>
                        </a:rPr>
                        <a:t>X</a:t>
                      </a: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extLst>
                  <a:ext uri="{0D108BD9-81ED-4DB2-BD59-A6C34878D82A}">
                    <a16:rowId xmlns:a16="http://schemas.microsoft.com/office/drawing/2014/main" val="852350254"/>
                  </a:ext>
                </a:extLst>
              </a:tr>
              <a:tr h="370840">
                <a:tc>
                  <a:txBody>
                    <a:bodyPr/>
                    <a:lstStyle/>
                    <a:p>
                      <a:r>
                        <a:rPr lang="en-US" dirty="0"/>
                        <a:t>Store Data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Trebuchet MS" panose="020B0603020202020204"/>
                          <a:ea typeface="+mn-ea"/>
                          <a:cs typeface="+mn-cs"/>
                        </a:rPr>
                        <a:t>X</a:t>
                      </a: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Trebuchet MS" panose="020B0603020202020204"/>
                          <a:ea typeface="+mn-ea"/>
                          <a:cs typeface="+mn-cs"/>
                        </a:rPr>
                        <a:t>X</a:t>
                      </a: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extLst>
                  <a:ext uri="{0D108BD9-81ED-4DB2-BD59-A6C34878D82A}">
                    <a16:rowId xmlns:a16="http://schemas.microsoft.com/office/drawing/2014/main" val="2571787109"/>
                  </a:ext>
                </a:extLst>
              </a:tr>
              <a:tr h="370840">
                <a:tc>
                  <a:txBody>
                    <a:bodyPr/>
                    <a:lstStyle/>
                    <a:p>
                      <a:r>
                        <a:rPr lang="en-US" dirty="0"/>
                        <a:t>Dashboard and Reports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Trebuchet MS" panose="020B0603020202020204"/>
                          <a:ea typeface="+mn-ea"/>
                          <a:cs typeface="+mn-cs"/>
                        </a:rPr>
                        <a:t>X</a:t>
                      </a: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Trebuchet MS" panose="020B0603020202020204"/>
                          <a:ea typeface="+mn-ea"/>
                          <a:cs typeface="+mn-cs"/>
                        </a:rPr>
                        <a:t>X</a:t>
                      </a: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extLst>
                  <a:ext uri="{0D108BD9-81ED-4DB2-BD59-A6C34878D82A}">
                    <a16:rowId xmlns:a16="http://schemas.microsoft.com/office/drawing/2014/main" val="605287505"/>
                  </a:ext>
                </a:extLst>
              </a:tr>
              <a:tr h="370840">
                <a:tc>
                  <a:txBody>
                    <a:bodyPr/>
                    <a:lstStyle/>
                    <a:p>
                      <a:r>
                        <a:rPr lang="en-US" dirty="0"/>
                        <a:t>Exploratory Analytics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Trebuchet MS" panose="020B0603020202020204"/>
                          <a:ea typeface="+mn-ea"/>
                          <a:cs typeface="+mn-cs"/>
                        </a:rPr>
                        <a:t>X</a:t>
                      </a: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Trebuchet MS" panose="020B0603020202020204"/>
                          <a:ea typeface="+mn-ea"/>
                          <a:cs typeface="+mn-cs"/>
                        </a:rPr>
                        <a:t>X</a:t>
                      </a: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extLst>
                  <a:ext uri="{0D108BD9-81ED-4DB2-BD59-A6C34878D82A}">
                    <a16:rowId xmlns:a16="http://schemas.microsoft.com/office/drawing/2014/main" val="69522766"/>
                  </a:ext>
                </a:extLst>
              </a:tr>
              <a:tr h="370840">
                <a:tc>
                  <a:txBody>
                    <a:bodyPr/>
                    <a:lstStyle/>
                    <a:p>
                      <a:r>
                        <a:rPr lang="en-US" dirty="0"/>
                        <a:t>Statistical Modelling</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Trebuchet MS" panose="020B0603020202020204"/>
                          <a:ea typeface="+mn-ea"/>
                          <a:cs typeface="+mn-cs"/>
                        </a:rPr>
                        <a:t>X</a:t>
                      </a: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extLst>
                  <a:ext uri="{0D108BD9-81ED-4DB2-BD59-A6C34878D82A}">
                    <a16:rowId xmlns:a16="http://schemas.microsoft.com/office/drawing/2014/main" val="4052451890"/>
                  </a:ext>
                </a:extLst>
              </a:tr>
              <a:tr h="370840">
                <a:tc>
                  <a:txBody>
                    <a:bodyPr/>
                    <a:lstStyle/>
                    <a:p>
                      <a:r>
                        <a:rPr lang="en-US" dirty="0"/>
                        <a:t>Machine Learning</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Trebuchet MS" panose="020B0603020202020204"/>
                          <a:ea typeface="+mn-ea"/>
                          <a:cs typeface="+mn-cs"/>
                        </a:rPr>
                        <a:t>X</a:t>
                      </a: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extLst>
                  <a:ext uri="{0D108BD9-81ED-4DB2-BD59-A6C34878D82A}">
                    <a16:rowId xmlns:a16="http://schemas.microsoft.com/office/drawing/2014/main" val="320198167"/>
                  </a:ext>
                </a:extLst>
              </a:tr>
              <a:tr h="370840">
                <a:tc>
                  <a:txBody>
                    <a:bodyPr/>
                    <a:lstStyle/>
                    <a:p>
                      <a:r>
                        <a:rPr lang="en-US" dirty="0"/>
                        <a:t>Business Recommendation</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Trebuchet MS" panose="020B0603020202020204"/>
                          <a:ea typeface="+mn-ea"/>
                          <a:cs typeface="+mn-cs"/>
                        </a:rPr>
                        <a:t>X</a:t>
                      </a: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rPr>
                        <a:t>X</a:t>
                      </a:r>
                    </a:p>
                  </a:txBody>
                  <a:tcPr/>
                </a:tc>
                <a:extLst>
                  <a:ext uri="{0D108BD9-81ED-4DB2-BD59-A6C34878D82A}">
                    <a16:rowId xmlns:a16="http://schemas.microsoft.com/office/drawing/2014/main" val="3157225525"/>
                  </a:ext>
                </a:extLst>
              </a:tr>
              <a:tr h="370840">
                <a:tc>
                  <a:txBody>
                    <a:bodyPr/>
                    <a:lstStyle/>
                    <a:p>
                      <a:r>
                        <a:rPr lang="en-US" dirty="0"/>
                        <a:t>Business Action</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rPr>
                        <a:t>X</a:t>
                      </a:r>
                    </a:p>
                  </a:txBody>
                  <a:tcPr/>
                </a:tc>
                <a:extLst>
                  <a:ext uri="{0D108BD9-81ED-4DB2-BD59-A6C34878D82A}">
                    <a16:rowId xmlns:a16="http://schemas.microsoft.com/office/drawing/2014/main" val="861004772"/>
                  </a:ext>
                </a:extLst>
              </a:tr>
            </a:tbl>
          </a:graphicData>
        </a:graphic>
      </p:graphicFrame>
    </p:spTree>
    <p:extLst>
      <p:ext uri="{BB962C8B-B14F-4D97-AF65-F5344CB8AC3E}">
        <p14:creationId xmlns:p14="http://schemas.microsoft.com/office/powerpoint/2010/main" val="1296958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A093-B2DF-4005-A1FD-14D1C0DCE2B1}"/>
              </a:ext>
            </a:extLst>
          </p:cNvPr>
          <p:cNvSpPr>
            <a:spLocks noGrp="1"/>
          </p:cNvSpPr>
          <p:nvPr>
            <p:ph type="title"/>
          </p:nvPr>
        </p:nvSpPr>
        <p:spPr>
          <a:xfrm>
            <a:off x="677334" y="609600"/>
            <a:ext cx="8596668" cy="762000"/>
          </a:xfrm>
        </p:spPr>
        <p:txBody>
          <a:bodyPr/>
          <a:lstStyle/>
          <a:p>
            <a:r>
              <a:rPr lang="en-US" dirty="0"/>
              <a:t>Data Analytics aids Business Growth</a:t>
            </a:r>
          </a:p>
        </p:txBody>
      </p:sp>
      <p:sp>
        <p:nvSpPr>
          <p:cNvPr id="3" name="Content Placeholder 2">
            <a:extLst>
              <a:ext uri="{FF2B5EF4-FFF2-40B4-BE49-F238E27FC236}">
                <a16:creationId xmlns:a16="http://schemas.microsoft.com/office/drawing/2014/main" id="{4822D8AC-CC80-44F5-B75C-52099EE02124}"/>
              </a:ext>
            </a:extLst>
          </p:cNvPr>
          <p:cNvSpPr>
            <a:spLocks noGrp="1"/>
          </p:cNvSpPr>
          <p:nvPr>
            <p:ph idx="1"/>
          </p:nvPr>
        </p:nvSpPr>
        <p:spPr>
          <a:xfrm>
            <a:off x="764419" y="1488613"/>
            <a:ext cx="8596668" cy="3880773"/>
          </a:xfrm>
        </p:spPr>
        <p:txBody>
          <a:bodyPr/>
          <a:lstStyle/>
          <a:p>
            <a:r>
              <a:rPr lang="en-US" dirty="0"/>
              <a:t>New revenue opportunities</a:t>
            </a:r>
          </a:p>
          <a:p>
            <a:r>
              <a:rPr lang="en-US" dirty="0"/>
              <a:t>More effective marketing</a:t>
            </a:r>
          </a:p>
          <a:p>
            <a:r>
              <a:rPr lang="en-US" dirty="0"/>
              <a:t>Better customer service</a:t>
            </a:r>
          </a:p>
          <a:p>
            <a:r>
              <a:rPr lang="en-US" dirty="0"/>
              <a:t>Improved operational efficiency</a:t>
            </a:r>
          </a:p>
          <a:p>
            <a:r>
              <a:rPr lang="en-US" dirty="0"/>
              <a:t>Competitive advantages over rivals</a:t>
            </a:r>
          </a:p>
          <a:p>
            <a:r>
              <a:rPr lang="en-US" dirty="0"/>
              <a:t>Predicting Client Behaviors</a:t>
            </a:r>
          </a:p>
          <a:p>
            <a:r>
              <a:rPr lang="en-US" dirty="0"/>
              <a:t>Helps Decision Making</a:t>
            </a:r>
          </a:p>
          <a:p>
            <a:endParaRPr lang="en-US" dirty="0"/>
          </a:p>
        </p:txBody>
      </p:sp>
    </p:spTree>
    <p:extLst>
      <p:ext uri="{BB962C8B-B14F-4D97-AF65-F5344CB8AC3E}">
        <p14:creationId xmlns:p14="http://schemas.microsoft.com/office/powerpoint/2010/main" val="194514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171B-9029-4194-83DF-388E2CDC6EF1}"/>
              </a:ext>
            </a:extLst>
          </p:cNvPr>
          <p:cNvSpPr>
            <a:spLocks noGrp="1"/>
          </p:cNvSpPr>
          <p:nvPr>
            <p:ph type="title"/>
          </p:nvPr>
        </p:nvSpPr>
        <p:spPr>
          <a:xfrm>
            <a:off x="838200" y="365125"/>
            <a:ext cx="10515600" cy="840823"/>
          </a:xfrm>
        </p:spPr>
        <p:txBody>
          <a:bodyPr/>
          <a:lstStyle/>
          <a:p>
            <a:r>
              <a:rPr lang="en-US" dirty="0"/>
              <a:t>Advertisement Campaign Use Case</a:t>
            </a:r>
          </a:p>
        </p:txBody>
      </p:sp>
      <p:graphicFrame>
        <p:nvGraphicFramePr>
          <p:cNvPr id="4" name="Content Placeholder 3">
            <a:extLst>
              <a:ext uri="{FF2B5EF4-FFF2-40B4-BE49-F238E27FC236}">
                <a16:creationId xmlns:a16="http://schemas.microsoft.com/office/drawing/2014/main" id="{A55561BC-B76F-4076-8EF5-C9D263D2713A}"/>
              </a:ext>
            </a:extLst>
          </p:cNvPr>
          <p:cNvGraphicFramePr>
            <a:graphicFrameLocks noGrp="1"/>
          </p:cNvGraphicFramePr>
          <p:nvPr>
            <p:ph idx="1"/>
            <p:extLst>
              <p:ext uri="{D42A27DB-BD31-4B8C-83A1-F6EECF244321}">
                <p14:modId xmlns:p14="http://schemas.microsoft.com/office/powerpoint/2010/main" val="4294596719"/>
              </p:ext>
            </p:extLst>
          </p:nvPr>
        </p:nvGraphicFramePr>
        <p:xfrm>
          <a:off x="838200" y="1401688"/>
          <a:ext cx="10770704" cy="1679772"/>
        </p:xfrm>
        <a:graphic>
          <a:graphicData uri="http://schemas.openxmlformats.org/drawingml/2006/table">
            <a:tbl>
              <a:tblPr>
                <a:tableStyleId>{5C22544A-7EE6-4342-B048-85BDC9FD1C3A}</a:tableStyleId>
              </a:tblPr>
              <a:tblGrid>
                <a:gridCol w="843808">
                  <a:extLst>
                    <a:ext uri="{9D8B030D-6E8A-4147-A177-3AD203B41FA5}">
                      <a16:colId xmlns:a16="http://schemas.microsoft.com/office/drawing/2014/main" val="1276947603"/>
                    </a:ext>
                  </a:extLst>
                </a:gridCol>
                <a:gridCol w="1148641">
                  <a:extLst>
                    <a:ext uri="{9D8B030D-6E8A-4147-A177-3AD203B41FA5}">
                      <a16:colId xmlns:a16="http://schemas.microsoft.com/office/drawing/2014/main" val="2180914475"/>
                    </a:ext>
                  </a:extLst>
                </a:gridCol>
                <a:gridCol w="1325353">
                  <a:extLst>
                    <a:ext uri="{9D8B030D-6E8A-4147-A177-3AD203B41FA5}">
                      <a16:colId xmlns:a16="http://schemas.microsoft.com/office/drawing/2014/main" val="3803797998"/>
                    </a:ext>
                  </a:extLst>
                </a:gridCol>
                <a:gridCol w="512470">
                  <a:extLst>
                    <a:ext uri="{9D8B030D-6E8A-4147-A177-3AD203B41FA5}">
                      <a16:colId xmlns:a16="http://schemas.microsoft.com/office/drawing/2014/main" val="4250484598"/>
                    </a:ext>
                  </a:extLst>
                </a:gridCol>
                <a:gridCol w="636169">
                  <a:extLst>
                    <a:ext uri="{9D8B030D-6E8A-4147-A177-3AD203B41FA5}">
                      <a16:colId xmlns:a16="http://schemas.microsoft.com/office/drawing/2014/main" val="401559130"/>
                    </a:ext>
                  </a:extLst>
                </a:gridCol>
                <a:gridCol w="830555">
                  <a:extLst>
                    <a:ext uri="{9D8B030D-6E8A-4147-A177-3AD203B41FA5}">
                      <a16:colId xmlns:a16="http://schemas.microsoft.com/office/drawing/2014/main" val="2925331486"/>
                    </a:ext>
                  </a:extLst>
                </a:gridCol>
                <a:gridCol w="1060283">
                  <a:extLst>
                    <a:ext uri="{9D8B030D-6E8A-4147-A177-3AD203B41FA5}">
                      <a16:colId xmlns:a16="http://schemas.microsoft.com/office/drawing/2014/main" val="1108498633"/>
                    </a:ext>
                  </a:extLst>
                </a:gridCol>
                <a:gridCol w="600826">
                  <a:extLst>
                    <a:ext uri="{9D8B030D-6E8A-4147-A177-3AD203B41FA5}">
                      <a16:colId xmlns:a16="http://schemas.microsoft.com/office/drawing/2014/main" val="3584978612"/>
                    </a:ext>
                  </a:extLst>
                </a:gridCol>
                <a:gridCol w="954255">
                  <a:extLst>
                    <a:ext uri="{9D8B030D-6E8A-4147-A177-3AD203B41FA5}">
                      <a16:colId xmlns:a16="http://schemas.microsoft.com/office/drawing/2014/main" val="3018252983"/>
                    </a:ext>
                  </a:extLst>
                </a:gridCol>
                <a:gridCol w="1044196">
                  <a:extLst>
                    <a:ext uri="{9D8B030D-6E8A-4147-A177-3AD203B41FA5}">
                      <a16:colId xmlns:a16="http://schemas.microsoft.com/office/drawing/2014/main" val="2467561349"/>
                    </a:ext>
                  </a:extLst>
                </a:gridCol>
                <a:gridCol w="1814148">
                  <a:extLst>
                    <a:ext uri="{9D8B030D-6E8A-4147-A177-3AD203B41FA5}">
                      <a16:colId xmlns:a16="http://schemas.microsoft.com/office/drawing/2014/main" val="3611691736"/>
                    </a:ext>
                  </a:extLst>
                </a:gridCol>
              </a:tblGrid>
              <a:tr h="212922">
                <a:tc>
                  <a:txBody>
                    <a:bodyPr/>
                    <a:lstStyle/>
                    <a:p>
                      <a:pPr algn="ctr" fontAlgn="b"/>
                      <a:r>
                        <a:rPr lang="en-US" sz="1100" u="none" strike="noStrike" dirty="0" err="1">
                          <a:solidFill>
                            <a:schemeClr val="tx1"/>
                          </a:solidFill>
                          <a:effectLst/>
                        </a:rPr>
                        <a:t>AdId</a:t>
                      </a:r>
                      <a:endParaRPr lang="en-US" sz="11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dirty="0" err="1">
                          <a:solidFill>
                            <a:schemeClr val="tx1"/>
                          </a:solidFill>
                          <a:effectLst/>
                        </a:rPr>
                        <a:t>CampaignId</a:t>
                      </a:r>
                      <a:endParaRPr lang="en-US" sz="11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dirty="0" err="1">
                          <a:solidFill>
                            <a:schemeClr val="tx1"/>
                          </a:solidFill>
                          <a:effectLst/>
                        </a:rPr>
                        <a:t>FB_CampaignId</a:t>
                      </a:r>
                      <a:endParaRPr lang="en-US" sz="11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dirty="0">
                          <a:solidFill>
                            <a:schemeClr val="tx1"/>
                          </a:solidFill>
                          <a:effectLst/>
                        </a:rPr>
                        <a:t>Age</a:t>
                      </a:r>
                      <a:endParaRPr lang="en-US" sz="11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dirty="0">
                          <a:solidFill>
                            <a:schemeClr val="tx1"/>
                          </a:solidFill>
                          <a:effectLst/>
                        </a:rPr>
                        <a:t>Gender</a:t>
                      </a:r>
                      <a:endParaRPr lang="en-US" sz="11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dirty="0">
                          <a:solidFill>
                            <a:schemeClr val="tx1"/>
                          </a:solidFill>
                          <a:effectLst/>
                        </a:rPr>
                        <a:t>Interest</a:t>
                      </a:r>
                      <a:endParaRPr lang="en-US" sz="11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dirty="0">
                          <a:solidFill>
                            <a:schemeClr val="tx1"/>
                          </a:solidFill>
                          <a:effectLst/>
                        </a:rPr>
                        <a:t>Impressions</a:t>
                      </a:r>
                      <a:endParaRPr lang="en-US" sz="11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dirty="0">
                          <a:solidFill>
                            <a:schemeClr val="tx1"/>
                          </a:solidFill>
                          <a:effectLst/>
                        </a:rPr>
                        <a:t>Clicks</a:t>
                      </a:r>
                      <a:endParaRPr lang="en-US" sz="11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dirty="0">
                          <a:solidFill>
                            <a:schemeClr val="tx1"/>
                          </a:solidFill>
                          <a:effectLst/>
                        </a:rPr>
                        <a:t>Spent</a:t>
                      </a:r>
                      <a:endParaRPr lang="en-US" sz="11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dirty="0">
                          <a:solidFill>
                            <a:schemeClr val="tx1"/>
                          </a:solidFill>
                          <a:effectLst/>
                        </a:rPr>
                        <a:t>Total Conversion</a:t>
                      </a:r>
                      <a:endParaRPr lang="en-US" sz="1100" b="1" i="0" u="none" strike="noStrike" dirty="0">
                        <a:solidFill>
                          <a:schemeClr val="tx1"/>
                        </a:solidFill>
                        <a:effectLst/>
                        <a:latin typeface="Calibri" panose="020F0502020204030204" pitchFamily="34" charset="0"/>
                      </a:endParaRPr>
                    </a:p>
                  </a:txBody>
                  <a:tcPr marL="9525" marR="9525" marT="9525" marB="0" anchor="b"/>
                </a:tc>
                <a:tc>
                  <a:txBody>
                    <a:bodyPr/>
                    <a:lstStyle/>
                    <a:p>
                      <a:pPr lvl="1" algn="ctr" fontAlgn="b"/>
                      <a:r>
                        <a:rPr lang="en-US" sz="1100" u="none" strike="noStrike" dirty="0">
                          <a:solidFill>
                            <a:schemeClr val="tx1"/>
                          </a:solidFill>
                          <a:effectLst/>
                        </a:rPr>
                        <a:t>Approved Conversion</a:t>
                      </a:r>
                      <a:endParaRPr lang="en-US" sz="1100" b="1"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4396682"/>
                  </a:ext>
                </a:extLst>
              </a:tr>
              <a:tr h="123518">
                <a:tc>
                  <a:txBody>
                    <a:bodyPr/>
                    <a:lstStyle/>
                    <a:p>
                      <a:pPr algn="r" fontAlgn="t"/>
                      <a:r>
                        <a:rPr lang="en-US" sz="900" u="none" strike="noStrike">
                          <a:effectLst/>
                        </a:rPr>
                        <a:t>708749</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916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103917</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30-34</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M</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17861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dirty="0">
                          <a:effectLst/>
                        </a:rPr>
                        <a:t>2</a:t>
                      </a:r>
                      <a:endParaRPr lang="en-US" sz="900" b="0" i="0" u="none" strike="noStrike" dirty="0">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dirty="0">
                          <a:effectLst/>
                        </a:rPr>
                        <a:t>1.82000002</a:t>
                      </a:r>
                      <a:endParaRPr lang="en-US" sz="900" b="0" i="0" u="none" strike="noStrike" dirty="0">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dirty="0">
                          <a:effectLst/>
                        </a:rPr>
                        <a:t>2</a:t>
                      </a:r>
                      <a:endParaRPr lang="en-US" sz="900" b="0" i="0" u="none" strike="noStrike" dirty="0">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dirty="0">
                          <a:effectLst/>
                        </a:rPr>
                        <a:t>0</a:t>
                      </a:r>
                      <a:endParaRPr lang="en-US" sz="900" b="0"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691229344"/>
                  </a:ext>
                </a:extLst>
              </a:tr>
              <a:tr h="123518">
                <a:tc>
                  <a:txBody>
                    <a:bodyPr/>
                    <a:lstStyle/>
                    <a:p>
                      <a:pPr algn="r" fontAlgn="t"/>
                      <a:r>
                        <a:rPr lang="en-US" sz="900" u="none" strike="noStrike">
                          <a:effectLst/>
                        </a:rPr>
                        <a:t>708771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916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103920</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30-34</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M</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20</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693</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0</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0</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0</a:t>
                      </a:r>
                      <a:endParaRPr lang="en-US" sz="9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731280718"/>
                  </a:ext>
                </a:extLst>
              </a:tr>
              <a:tr h="122943">
                <a:tc>
                  <a:txBody>
                    <a:bodyPr/>
                    <a:lstStyle/>
                    <a:p>
                      <a:pPr algn="r" fontAlgn="t"/>
                      <a:r>
                        <a:rPr lang="en-US" sz="900" u="none" strike="noStrike">
                          <a:effectLst/>
                        </a:rPr>
                        <a:t>708815</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916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103928</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30-34</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M</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28</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4259</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1.25</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0</a:t>
                      </a:r>
                      <a:endParaRPr lang="en-US" sz="9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347508579"/>
                  </a:ext>
                </a:extLst>
              </a:tr>
              <a:tr h="123518">
                <a:tc>
                  <a:txBody>
                    <a:bodyPr/>
                    <a:lstStyle/>
                    <a:p>
                      <a:pPr algn="r" fontAlgn="t"/>
                      <a:r>
                        <a:rPr lang="en-US" sz="900" u="none" strike="noStrike">
                          <a:effectLst/>
                        </a:rPr>
                        <a:t>708818</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916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103928</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30-34</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M</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28</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4133</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1.28999996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848126842"/>
                  </a:ext>
                </a:extLst>
              </a:tr>
              <a:tr h="123518">
                <a:tc>
                  <a:txBody>
                    <a:bodyPr/>
                    <a:lstStyle/>
                    <a:p>
                      <a:pPr algn="r" fontAlgn="t"/>
                      <a:r>
                        <a:rPr lang="en-US" sz="900" u="none" strike="noStrike">
                          <a:effectLst/>
                        </a:rPr>
                        <a:t>708820</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916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103929</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30-34</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M</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29</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1915</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0</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0</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480720824"/>
                  </a:ext>
                </a:extLst>
              </a:tr>
              <a:tr h="123518">
                <a:tc>
                  <a:txBody>
                    <a:bodyPr/>
                    <a:lstStyle/>
                    <a:p>
                      <a:pPr algn="r" fontAlgn="t"/>
                      <a:r>
                        <a:rPr lang="en-US" sz="900" u="none" strike="noStrike">
                          <a:effectLst/>
                        </a:rPr>
                        <a:t>708889</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916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103940</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30-34</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M</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15</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15615</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3</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4.76999998</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0</a:t>
                      </a:r>
                      <a:endParaRPr lang="en-US" sz="9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340942100"/>
                  </a:ext>
                </a:extLst>
              </a:tr>
              <a:tr h="123518">
                <a:tc>
                  <a:txBody>
                    <a:bodyPr/>
                    <a:lstStyle/>
                    <a:p>
                      <a:pPr algn="r" fontAlgn="t"/>
                      <a:r>
                        <a:rPr lang="en-US" sz="900" u="none" strike="noStrike">
                          <a:effectLst/>
                        </a:rPr>
                        <a:t>708895</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916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103941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30-34</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M</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10951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1.26999998</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339255783"/>
                  </a:ext>
                </a:extLst>
              </a:tr>
              <a:tr h="123518">
                <a:tc>
                  <a:txBody>
                    <a:bodyPr/>
                    <a:lstStyle/>
                    <a:p>
                      <a:pPr algn="r" fontAlgn="t"/>
                      <a:r>
                        <a:rPr lang="en-US" sz="900" u="none" strike="noStrike">
                          <a:effectLst/>
                        </a:rPr>
                        <a:t>708953</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916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103951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30-34</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M</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27</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2355</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1.5</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0</a:t>
                      </a:r>
                      <a:endParaRPr lang="en-US" sz="9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517936345"/>
                  </a:ext>
                </a:extLst>
              </a:tr>
              <a:tr h="123518">
                <a:tc>
                  <a:txBody>
                    <a:bodyPr/>
                    <a:lstStyle/>
                    <a:p>
                      <a:pPr algn="r" fontAlgn="t"/>
                      <a:r>
                        <a:rPr lang="en-US" sz="900" u="none" strike="noStrike">
                          <a:effectLst/>
                        </a:rPr>
                        <a:t>708958</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916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103952</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30-34</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M</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28</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9502</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3</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3.15999997</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0</a:t>
                      </a:r>
                      <a:endParaRPr lang="en-US" sz="9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367120907"/>
                  </a:ext>
                </a:extLst>
              </a:tr>
              <a:tr h="123518">
                <a:tc>
                  <a:txBody>
                    <a:bodyPr/>
                    <a:lstStyle/>
                    <a:p>
                      <a:pPr algn="r" fontAlgn="t"/>
                      <a:r>
                        <a:rPr lang="en-US" sz="900" u="none" strike="noStrike">
                          <a:effectLst/>
                        </a:rPr>
                        <a:t>708979</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916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dirty="0">
                          <a:effectLst/>
                        </a:rPr>
                        <a:t>103955</a:t>
                      </a:r>
                      <a:endParaRPr lang="en-US" sz="9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30-34</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M</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31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1224</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0</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0</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dirty="0">
                          <a:effectLst/>
                        </a:rPr>
                        <a:t>0</a:t>
                      </a:r>
                      <a:endParaRPr lang="en-US" sz="900" b="0"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518525998"/>
                  </a:ext>
                </a:extLst>
              </a:tr>
            </a:tbl>
          </a:graphicData>
        </a:graphic>
      </p:graphicFrame>
      <p:graphicFrame>
        <p:nvGraphicFramePr>
          <p:cNvPr id="9" name="Chart 8">
            <a:extLst>
              <a:ext uri="{FF2B5EF4-FFF2-40B4-BE49-F238E27FC236}">
                <a16:creationId xmlns:a16="http://schemas.microsoft.com/office/drawing/2014/main" id="{ADCDC010-038F-48ED-825A-800F2B979D40}"/>
              </a:ext>
            </a:extLst>
          </p:cNvPr>
          <p:cNvGraphicFramePr>
            <a:graphicFrameLocks/>
          </p:cNvGraphicFramePr>
          <p:nvPr>
            <p:extLst>
              <p:ext uri="{D42A27DB-BD31-4B8C-83A1-F6EECF244321}">
                <p14:modId xmlns:p14="http://schemas.microsoft.com/office/powerpoint/2010/main" val="2592565083"/>
              </p:ext>
            </p:extLst>
          </p:nvPr>
        </p:nvGraphicFramePr>
        <p:xfrm>
          <a:off x="1285875" y="3429000"/>
          <a:ext cx="4810125"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ADCDC010-038F-48ED-825A-800F2B979D40}"/>
              </a:ext>
            </a:extLst>
          </p:cNvPr>
          <p:cNvGraphicFramePr>
            <a:graphicFrameLocks/>
          </p:cNvGraphicFramePr>
          <p:nvPr>
            <p:extLst>
              <p:ext uri="{D42A27DB-BD31-4B8C-83A1-F6EECF244321}">
                <p14:modId xmlns:p14="http://schemas.microsoft.com/office/powerpoint/2010/main" val="393172234"/>
              </p:ext>
            </p:extLst>
          </p:nvPr>
        </p:nvGraphicFramePr>
        <p:xfrm>
          <a:off x="6951945" y="3585575"/>
          <a:ext cx="4656959"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7408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DAF5-6009-4757-942B-6CED29281417}"/>
              </a:ext>
            </a:extLst>
          </p:cNvPr>
          <p:cNvSpPr>
            <a:spLocks noGrp="1"/>
          </p:cNvSpPr>
          <p:nvPr>
            <p:ph type="title"/>
          </p:nvPr>
        </p:nvSpPr>
        <p:spPr/>
        <p:txBody>
          <a:bodyPr/>
          <a:lstStyle/>
          <a:p>
            <a:r>
              <a:rPr lang="en-US" dirty="0"/>
              <a:t>Exploratory and Explanatory Analytics</a:t>
            </a:r>
          </a:p>
        </p:txBody>
      </p:sp>
      <p:graphicFrame>
        <p:nvGraphicFramePr>
          <p:cNvPr id="7" name="Table 6">
            <a:extLst>
              <a:ext uri="{FF2B5EF4-FFF2-40B4-BE49-F238E27FC236}">
                <a16:creationId xmlns:a16="http://schemas.microsoft.com/office/drawing/2014/main" id="{BF5230F8-FB15-446C-8C41-7137F6630674}"/>
              </a:ext>
            </a:extLst>
          </p:cNvPr>
          <p:cNvGraphicFramePr>
            <a:graphicFrameLocks noGrp="1"/>
          </p:cNvGraphicFramePr>
          <p:nvPr>
            <p:extLst>
              <p:ext uri="{D42A27DB-BD31-4B8C-83A1-F6EECF244321}">
                <p14:modId xmlns:p14="http://schemas.microsoft.com/office/powerpoint/2010/main" val="859350347"/>
              </p:ext>
            </p:extLst>
          </p:nvPr>
        </p:nvGraphicFramePr>
        <p:xfrm>
          <a:off x="7015177" y="1690688"/>
          <a:ext cx="2714625" cy="828681"/>
        </p:xfrm>
        <a:graphic>
          <a:graphicData uri="http://schemas.openxmlformats.org/drawingml/2006/table">
            <a:tbl>
              <a:tblPr/>
              <a:tblGrid>
                <a:gridCol w="777088">
                  <a:extLst>
                    <a:ext uri="{9D8B030D-6E8A-4147-A177-3AD203B41FA5}">
                      <a16:colId xmlns:a16="http://schemas.microsoft.com/office/drawing/2014/main" val="3341366075"/>
                    </a:ext>
                  </a:extLst>
                </a:gridCol>
                <a:gridCol w="1937537">
                  <a:extLst>
                    <a:ext uri="{9D8B030D-6E8A-4147-A177-3AD203B41FA5}">
                      <a16:colId xmlns:a16="http://schemas.microsoft.com/office/drawing/2014/main" val="3989007783"/>
                    </a:ext>
                  </a:extLst>
                </a:gridCol>
              </a:tblGrid>
              <a:tr h="276227">
                <a:tc>
                  <a:txBody>
                    <a:bodyPr/>
                    <a:lstStyle/>
                    <a:p>
                      <a:pPr algn="l" fontAlgn="t"/>
                      <a:r>
                        <a:rPr lang="en-US" sz="800" b="1" i="0" u="none" strike="noStrike">
                          <a:solidFill>
                            <a:srgbClr val="35383A"/>
                          </a:solidFill>
                          <a:effectLst/>
                          <a:latin typeface="Open Sans" panose="020B0606030504020204" pitchFamily="34" charset="0"/>
                        </a:rPr>
                        <a:t>Gender</a:t>
                      </a:r>
                    </a:p>
                  </a:txBody>
                  <a:tcPr marL="9525" marR="9525" marT="9525" marB="0">
                    <a:lnL>
                      <a:noFill/>
                    </a:lnL>
                    <a:lnR>
                      <a:noFill/>
                    </a:lnR>
                    <a:lnT>
                      <a:noFill/>
                    </a:lnT>
                    <a:lnB w="6350" cap="flat" cmpd="sng" algn="ctr">
                      <a:solidFill>
                        <a:srgbClr val="ABABAB"/>
                      </a:solidFill>
                      <a:prstDash val="solid"/>
                      <a:round/>
                      <a:headEnd type="none" w="med" len="med"/>
                      <a:tailEnd type="none" w="med" len="med"/>
                    </a:lnB>
                    <a:solidFill>
                      <a:srgbClr val="FFFFFF"/>
                    </a:solidFill>
                  </a:tcPr>
                </a:tc>
                <a:tc>
                  <a:txBody>
                    <a:bodyPr/>
                    <a:lstStyle/>
                    <a:p>
                      <a:pPr algn="r" fontAlgn="t"/>
                      <a:r>
                        <a:rPr lang="en-US" sz="800" b="1" i="0" u="none" strike="noStrike" dirty="0">
                          <a:solidFill>
                            <a:srgbClr val="35383A"/>
                          </a:solidFill>
                          <a:effectLst/>
                          <a:latin typeface="Open Sans" panose="020B0606030504020204" pitchFamily="34" charset="0"/>
                        </a:rPr>
                        <a:t>% Spent</a:t>
                      </a:r>
                    </a:p>
                  </a:txBody>
                  <a:tcPr marL="9525" marR="9525" marT="9525" marB="0">
                    <a:lnL>
                      <a:noFill/>
                    </a:lnL>
                    <a:lnR>
                      <a:noFill/>
                    </a:lnR>
                    <a:lnT>
                      <a:noFill/>
                    </a:lnT>
                    <a:lnB w="6350" cap="flat" cmpd="sng" algn="ctr">
                      <a:solidFill>
                        <a:srgbClr val="ABABAB"/>
                      </a:solidFill>
                      <a:prstDash val="solid"/>
                      <a:round/>
                      <a:headEnd type="none" w="med" len="med"/>
                      <a:tailEnd type="none" w="med" len="med"/>
                    </a:lnB>
                    <a:solidFill>
                      <a:srgbClr val="FFFFFF"/>
                    </a:solidFill>
                  </a:tcPr>
                </a:tc>
                <a:extLst>
                  <a:ext uri="{0D108BD9-81ED-4DB2-BD59-A6C34878D82A}">
                    <a16:rowId xmlns:a16="http://schemas.microsoft.com/office/drawing/2014/main" val="3157733818"/>
                  </a:ext>
                </a:extLst>
              </a:tr>
              <a:tr h="276227">
                <a:tc>
                  <a:txBody>
                    <a:bodyPr/>
                    <a:lstStyle/>
                    <a:p>
                      <a:pPr algn="l" fontAlgn="t"/>
                      <a:r>
                        <a:rPr lang="en-US" sz="800" b="0" i="0" u="none" strike="noStrike">
                          <a:solidFill>
                            <a:srgbClr val="35383A"/>
                          </a:solidFill>
                          <a:effectLst/>
                          <a:latin typeface="Open Sans" panose="020B0606030504020204" pitchFamily="34" charset="0"/>
                        </a:rPr>
                        <a:t>F</a:t>
                      </a:r>
                    </a:p>
                  </a:txBody>
                  <a:tcPr marL="9525" marR="9525" marT="9525" marB="0">
                    <a:lnL>
                      <a:noFill/>
                    </a:lnL>
                    <a:lnR>
                      <a:noFill/>
                    </a:lnR>
                    <a:lnT w="6350" cap="flat" cmpd="sng" algn="ctr">
                      <a:solidFill>
                        <a:srgbClr val="ABABA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FFFFFF"/>
                    </a:solidFill>
                  </a:tcPr>
                </a:tc>
                <a:tc>
                  <a:txBody>
                    <a:bodyPr/>
                    <a:lstStyle/>
                    <a:p>
                      <a:pPr algn="r" fontAlgn="t"/>
                      <a:r>
                        <a:rPr lang="en-US" sz="800" b="0" i="0" u="none" strike="noStrike" dirty="0">
                          <a:solidFill>
                            <a:srgbClr val="35383A"/>
                          </a:solidFill>
                          <a:effectLst/>
                          <a:latin typeface="Open Sans" panose="020B0606030504020204" pitchFamily="34" charset="0"/>
                        </a:rPr>
                        <a:t>58.77%</a:t>
                      </a:r>
                    </a:p>
                  </a:txBody>
                  <a:tcPr marL="9525" marR="9525" marT="9525" marB="0">
                    <a:lnL>
                      <a:noFill/>
                    </a:lnL>
                    <a:lnR>
                      <a:noFill/>
                    </a:lnR>
                    <a:lnT w="6350" cap="flat" cmpd="sng" algn="ctr">
                      <a:solidFill>
                        <a:srgbClr val="ABABA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84C87B"/>
                    </a:solidFill>
                  </a:tcPr>
                </a:tc>
                <a:extLst>
                  <a:ext uri="{0D108BD9-81ED-4DB2-BD59-A6C34878D82A}">
                    <a16:rowId xmlns:a16="http://schemas.microsoft.com/office/drawing/2014/main" val="4096198329"/>
                  </a:ext>
                </a:extLst>
              </a:tr>
              <a:tr h="276227">
                <a:tc>
                  <a:txBody>
                    <a:bodyPr/>
                    <a:lstStyle/>
                    <a:p>
                      <a:pPr algn="l" fontAlgn="t"/>
                      <a:r>
                        <a:rPr lang="en-US" sz="800" b="0" i="0" u="none" strike="noStrike">
                          <a:solidFill>
                            <a:srgbClr val="35383A"/>
                          </a:solidFill>
                          <a:effectLst/>
                          <a:latin typeface="Open Sans" panose="020B0606030504020204" pitchFamily="34" charset="0"/>
                        </a:rPr>
                        <a:t>M</a:t>
                      </a:r>
                    </a:p>
                  </a:txBody>
                  <a:tcPr marL="9525" marR="9525" marT="9525" marB="0">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FFFFFF"/>
                    </a:solidFill>
                  </a:tcPr>
                </a:tc>
                <a:tc>
                  <a:txBody>
                    <a:bodyPr/>
                    <a:lstStyle/>
                    <a:p>
                      <a:pPr algn="r" fontAlgn="t"/>
                      <a:r>
                        <a:rPr lang="en-US" sz="800" b="0" i="0" u="none" strike="noStrike" dirty="0">
                          <a:solidFill>
                            <a:srgbClr val="35383A"/>
                          </a:solidFill>
                          <a:effectLst/>
                          <a:latin typeface="Open Sans" panose="020B0606030504020204" pitchFamily="34" charset="0"/>
                        </a:rPr>
                        <a:t>41.23%</a:t>
                      </a:r>
                    </a:p>
                  </a:txBody>
                  <a:tcPr marL="9525" marR="9525" marT="9525" marB="0">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F6DB7F"/>
                    </a:solidFill>
                  </a:tcPr>
                </a:tc>
                <a:extLst>
                  <a:ext uri="{0D108BD9-81ED-4DB2-BD59-A6C34878D82A}">
                    <a16:rowId xmlns:a16="http://schemas.microsoft.com/office/drawing/2014/main" val="2519968170"/>
                  </a:ext>
                </a:extLst>
              </a:tr>
            </a:tbl>
          </a:graphicData>
        </a:graphic>
      </p:graphicFrame>
      <p:graphicFrame>
        <p:nvGraphicFramePr>
          <p:cNvPr id="9" name="Table 8">
            <a:extLst>
              <a:ext uri="{FF2B5EF4-FFF2-40B4-BE49-F238E27FC236}">
                <a16:creationId xmlns:a16="http://schemas.microsoft.com/office/drawing/2014/main" id="{2F28597D-5F47-4C8A-8A32-D656CC9F13FD}"/>
              </a:ext>
            </a:extLst>
          </p:cNvPr>
          <p:cNvGraphicFramePr>
            <a:graphicFrameLocks noGrp="1"/>
          </p:cNvGraphicFramePr>
          <p:nvPr>
            <p:extLst>
              <p:ext uri="{D42A27DB-BD31-4B8C-83A1-F6EECF244321}">
                <p14:modId xmlns:p14="http://schemas.microsoft.com/office/powerpoint/2010/main" val="1073872545"/>
              </p:ext>
            </p:extLst>
          </p:nvPr>
        </p:nvGraphicFramePr>
        <p:xfrm>
          <a:off x="1267622" y="1690688"/>
          <a:ext cx="3846513" cy="828680"/>
        </p:xfrm>
        <a:graphic>
          <a:graphicData uri="http://schemas.openxmlformats.org/drawingml/2006/table">
            <a:tbl>
              <a:tblPr/>
              <a:tblGrid>
                <a:gridCol w="892307">
                  <a:extLst>
                    <a:ext uri="{9D8B030D-6E8A-4147-A177-3AD203B41FA5}">
                      <a16:colId xmlns:a16="http://schemas.microsoft.com/office/drawing/2014/main" val="282210535"/>
                    </a:ext>
                  </a:extLst>
                </a:gridCol>
                <a:gridCol w="1468306">
                  <a:extLst>
                    <a:ext uri="{9D8B030D-6E8A-4147-A177-3AD203B41FA5}">
                      <a16:colId xmlns:a16="http://schemas.microsoft.com/office/drawing/2014/main" val="2728619476"/>
                    </a:ext>
                  </a:extLst>
                </a:gridCol>
                <a:gridCol w="1485900">
                  <a:extLst>
                    <a:ext uri="{9D8B030D-6E8A-4147-A177-3AD203B41FA5}">
                      <a16:colId xmlns:a16="http://schemas.microsoft.com/office/drawing/2014/main" val="3131043053"/>
                    </a:ext>
                  </a:extLst>
                </a:gridCol>
              </a:tblGrid>
              <a:tr h="207170">
                <a:tc>
                  <a:txBody>
                    <a:bodyPr/>
                    <a:lstStyle/>
                    <a:p>
                      <a:pPr algn="l" fontAlgn="t"/>
                      <a:r>
                        <a:rPr lang="en-US" sz="800" b="1" i="0" u="none" strike="noStrike">
                          <a:solidFill>
                            <a:srgbClr val="35383A"/>
                          </a:solidFill>
                          <a:effectLst/>
                          <a:latin typeface="Open Sans" panose="020B0606030504020204" pitchFamily="34" charset="0"/>
                        </a:rPr>
                        <a:t>CampaignId</a:t>
                      </a:r>
                    </a:p>
                  </a:txBody>
                  <a:tcPr marL="9525" marR="9525" marT="9525" marB="0">
                    <a:lnL>
                      <a:noFill/>
                    </a:lnL>
                    <a:lnR>
                      <a:noFill/>
                    </a:lnR>
                    <a:lnT>
                      <a:noFill/>
                    </a:lnT>
                    <a:lnB w="6350" cap="flat" cmpd="sng" algn="ctr">
                      <a:solidFill>
                        <a:srgbClr val="ABABAB"/>
                      </a:solidFill>
                      <a:prstDash val="solid"/>
                      <a:round/>
                      <a:headEnd type="none" w="med" len="med"/>
                      <a:tailEnd type="none" w="med" len="med"/>
                    </a:lnB>
                    <a:solidFill>
                      <a:srgbClr val="FFFFFF"/>
                    </a:solidFill>
                  </a:tcPr>
                </a:tc>
                <a:tc>
                  <a:txBody>
                    <a:bodyPr/>
                    <a:lstStyle/>
                    <a:p>
                      <a:pPr algn="r" fontAlgn="t"/>
                      <a:r>
                        <a:rPr lang="en-US" sz="800" b="1" i="0" u="none" strike="noStrike">
                          <a:solidFill>
                            <a:srgbClr val="35383A"/>
                          </a:solidFill>
                          <a:effectLst/>
                          <a:latin typeface="Open Sans" panose="020B0606030504020204" pitchFamily="34" charset="0"/>
                        </a:rPr>
                        <a:t>%Wins</a:t>
                      </a:r>
                    </a:p>
                  </a:txBody>
                  <a:tcPr marL="9525" marR="9525" marT="9525" marB="0">
                    <a:lnL>
                      <a:noFill/>
                    </a:lnL>
                    <a:lnR>
                      <a:noFill/>
                    </a:lnR>
                    <a:lnT>
                      <a:noFill/>
                    </a:lnT>
                    <a:lnB w="6350" cap="flat" cmpd="sng" algn="ctr">
                      <a:solidFill>
                        <a:srgbClr val="ABABAB"/>
                      </a:solidFill>
                      <a:prstDash val="solid"/>
                      <a:round/>
                      <a:headEnd type="none" w="med" len="med"/>
                      <a:tailEnd type="none" w="med" len="med"/>
                    </a:lnB>
                    <a:solidFill>
                      <a:srgbClr val="FFFFFF"/>
                    </a:solidFill>
                  </a:tcPr>
                </a:tc>
                <a:tc>
                  <a:txBody>
                    <a:bodyPr/>
                    <a:lstStyle/>
                    <a:p>
                      <a:pPr algn="r" fontAlgn="t"/>
                      <a:r>
                        <a:rPr lang="en-US" sz="800" b="1" i="0" u="none" strike="noStrike">
                          <a:solidFill>
                            <a:srgbClr val="35383A"/>
                          </a:solidFill>
                          <a:effectLst/>
                          <a:latin typeface="Open Sans" panose="020B0606030504020204" pitchFamily="34" charset="0"/>
                        </a:rPr>
                        <a:t>% Spent</a:t>
                      </a:r>
                    </a:p>
                  </a:txBody>
                  <a:tcPr marL="9525" marR="9525" marT="9525" marB="0">
                    <a:lnL>
                      <a:noFill/>
                    </a:lnL>
                    <a:lnR>
                      <a:noFill/>
                    </a:lnR>
                    <a:lnT>
                      <a:noFill/>
                    </a:lnT>
                    <a:lnB w="6350" cap="flat" cmpd="sng" algn="ctr">
                      <a:solidFill>
                        <a:srgbClr val="ABABAB"/>
                      </a:solidFill>
                      <a:prstDash val="solid"/>
                      <a:round/>
                      <a:headEnd type="none" w="med" len="med"/>
                      <a:tailEnd type="none" w="med" len="med"/>
                    </a:lnB>
                    <a:solidFill>
                      <a:srgbClr val="FFFFFF"/>
                    </a:solidFill>
                  </a:tcPr>
                </a:tc>
                <a:extLst>
                  <a:ext uri="{0D108BD9-81ED-4DB2-BD59-A6C34878D82A}">
                    <a16:rowId xmlns:a16="http://schemas.microsoft.com/office/drawing/2014/main" val="2650999240"/>
                  </a:ext>
                </a:extLst>
              </a:tr>
              <a:tr h="207170">
                <a:tc>
                  <a:txBody>
                    <a:bodyPr/>
                    <a:lstStyle/>
                    <a:p>
                      <a:pPr algn="l" fontAlgn="t"/>
                      <a:r>
                        <a:rPr lang="en-US" sz="800" b="0" i="0" u="none" strike="noStrike">
                          <a:solidFill>
                            <a:srgbClr val="35383A"/>
                          </a:solidFill>
                          <a:effectLst/>
                          <a:latin typeface="Open Sans" panose="020B0606030504020204" pitchFamily="34" charset="0"/>
                        </a:rPr>
                        <a:t>916</a:t>
                      </a:r>
                    </a:p>
                  </a:txBody>
                  <a:tcPr marL="9525" marR="9525" marT="9525" marB="0">
                    <a:lnL>
                      <a:noFill/>
                    </a:lnL>
                    <a:lnR>
                      <a:noFill/>
                    </a:lnR>
                    <a:lnT w="6350" cap="flat" cmpd="sng" algn="ctr">
                      <a:solidFill>
                        <a:srgbClr val="ABABA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FFFFFF"/>
                    </a:solidFill>
                  </a:tcPr>
                </a:tc>
                <a:tc>
                  <a:txBody>
                    <a:bodyPr/>
                    <a:lstStyle/>
                    <a:p>
                      <a:pPr algn="r" fontAlgn="t"/>
                      <a:r>
                        <a:rPr lang="en-US" sz="800" b="0" i="0" u="none" strike="noStrike">
                          <a:solidFill>
                            <a:srgbClr val="35383A"/>
                          </a:solidFill>
                          <a:effectLst/>
                          <a:latin typeface="Open Sans" panose="020B0606030504020204" pitchFamily="34" charset="0"/>
                        </a:rPr>
                        <a:t>41%</a:t>
                      </a:r>
                    </a:p>
                  </a:txBody>
                  <a:tcPr marL="9525" marR="9525" marT="9525" marB="0">
                    <a:lnL>
                      <a:noFill/>
                    </a:lnL>
                    <a:lnR>
                      <a:noFill/>
                    </a:lnR>
                    <a:lnT w="6350" cap="flat" cmpd="sng" algn="ctr">
                      <a:solidFill>
                        <a:srgbClr val="ABABA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84C87B"/>
                    </a:solidFill>
                  </a:tcPr>
                </a:tc>
                <a:tc>
                  <a:txBody>
                    <a:bodyPr/>
                    <a:lstStyle/>
                    <a:p>
                      <a:pPr algn="r" fontAlgn="t"/>
                      <a:r>
                        <a:rPr lang="en-US" sz="800" b="0" i="0" u="none" strike="noStrike">
                          <a:solidFill>
                            <a:srgbClr val="35383A"/>
                          </a:solidFill>
                          <a:effectLst/>
                          <a:latin typeface="Open Sans" panose="020B0606030504020204" pitchFamily="34" charset="0"/>
                        </a:rPr>
                        <a:t>0.25%</a:t>
                      </a:r>
                    </a:p>
                  </a:txBody>
                  <a:tcPr marL="9525" marR="9525" marT="9525" marB="0">
                    <a:lnL>
                      <a:noFill/>
                    </a:lnL>
                    <a:lnR>
                      <a:noFill/>
                    </a:lnR>
                    <a:lnT w="6350" cap="flat" cmpd="sng" algn="ctr">
                      <a:solidFill>
                        <a:srgbClr val="ABABA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EC7B75"/>
                    </a:solidFill>
                  </a:tcPr>
                </a:tc>
                <a:extLst>
                  <a:ext uri="{0D108BD9-81ED-4DB2-BD59-A6C34878D82A}">
                    <a16:rowId xmlns:a16="http://schemas.microsoft.com/office/drawing/2014/main" val="1647552034"/>
                  </a:ext>
                </a:extLst>
              </a:tr>
              <a:tr h="207170">
                <a:tc>
                  <a:txBody>
                    <a:bodyPr/>
                    <a:lstStyle/>
                    <a:p>
                      <a:pPr algn="l" fontAlgn="t"/>
                      <a:r>
                        <a:rPr lang="en-US" sz="800" b="0" i="0" u="none" strike="noStrike">
                          <a:solidFill>
                            <a:srgbClr val="35383A"/>
                          </a:solidFill>
                          <a:effectLst/>
                          <a:latin typeface="Open Sans" panose="020B0606030504020204" pitchFamily="34" charset="0"/>
                        </a:rPr>
                        <a:t>936</a:t>
                      </a:r>
                    </a:p>
                  </a:txBody>
                  <a:tcPr marL="9525" marR="9525" marT="9525" marB="0">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FFFFFF"/>
                    </a:solidFill>
                  </a:tcPr>
                </a:tc>
                <a:tc>
                  <a:txBody>
                    <a:bodyPr/>
                    <a:lstStyle/>
                    <a:p>
                      <a:pPr algn="r" fontAlgn="t"/>
                      <a:r>
                        <a:rPr lang="en-US" sz="800" b="0" i="0" u="none" strike="noStrike">
                          <a:solidFill>
                            <a:srgbClr val="35383A"/>
                          </a:solidFill>
                          <a:effectLst/>
                          <a:latin typeface="Open Sans" panose="020B0606030504020204" pitchFamily="34" charset="0"/>
                        </a:rPr>
                        <a:t>34%</a:t>
                      </a:r>
                    </a:p>
                  </a:txBody>
                  <a:tcPr marL="9525" marR="9525" marT="9525" marB="0">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84C87B"/>
                    </a:solidFill>
                  </a:tcPr>
                </a:tc>
                <a:tc>
                  <a:txBody>
                    <a:bodyPr/>
                    <a:lstStyle/>
                    <a:p>
                      <a:pPr algn="r" fontAlgn="t"/>
                      <a:r>
                        <a:rPr lang="en-US" sz="800" b="0" i="0" u="none" strike="noStrike">
                          <a:solidFill>
                            <a:srgbClr val="35383A"/>
                          </a:solidFill>
                          <a:effectLst/>
                          <a:latin typeface="Open Sans" panose="020B0606030504020204" pitchFamily="34" charset="0"/>
                        </a:rPr>
                        <a:t>4.93%</a:t>
                      </a:r>
                    </a:p>
                  </a:txBody>
                  <a:tcPr marL="9525" marR="9525" marT="9525" marB="0">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84C87B"/>
                    </a:solidFill>
                  </a:tcPr>
                </a:tc>
                <a:extLst>
                  <a:ext uri="{0D108BD9-81ED-4DB2-BD59-A6C34878D82A}">
                    <a16:rowId xmlns:a16="http://schemas.microsoft.com/office/drawing/2014/main" val="1460115856"/>
                  </a:ext>
                </a:extLst>
              </a:tr>
              <a:tr h="207170">
                <a:tc>
                  <a:txBody>
                    <a:bodyPr/>
                    <a:lstStyle/>
                    <a:p>
                      <a:pPr algn="l" fontAlgn="t"/>
                      <a:r>
                        <a:rPr lang="en-US" sz="800" b="0" i="0" u="none" strike="noStrike" dirty="0">
                          <a:solidFill>
                            <a:srgbClr val="35383A"/>
                          </a:solidFill>
                          <a:effectLst/>
                          <a:latin typeface="Open Sans" panose="020B0606030504020204" pitchFamily="34" charset="0"/>
                        </a:rPr>
                        <a:t>1178</a:t>
                      </a:r>
                    </a:p>
                  </a:txBody>
                  <a:tcPr marL="9525" marR="9525" marT="9525" marB="0">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FFFFFF"/>
                    </a:solidFill>
                  </a:tcPr>
                </a:tc>
                <a:tc>
                  <a:txBody>
                    <a:bodyPr/>
                    <a:lstStyle/>
                    <a:p>
                      <a:pPr algn="r" fontAlgn="t"/>
                      <a:r>
                        <a:rPr lang="en-US" sz="800" b="0" i="0" u="none" strike="noStrike">
                          <a:solidFill>
                            <a:srgbClr val="35383A"/>
                          </a:solidFill>
                          <a:effectLst/>
                          <a:latin typeface="Open Sans" panose="020B0606030504020204" pitchFamily="34" charset="0"/>
                        </a:rPr>
                        <a:t>33%</a:t>
                      </a:r>
                    </a:p>
                  </a:txBody>
                  <a:tcPr marL="9525" marR="9525" marT="9525" marB="0">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EC7B75"/>
                    </a:solidFill>
                  </a:tcPr>
                </a:tc>
                <a:tc>
                  <a:txBody>
                    <a:bodyPr/>
                    <a:lstStyle/>
                    <a:p>
                      <a:pPr algn="r" fontAlgn="t"/>
                      <a:r>
                        <a:rPr lang="en-US" sz="800" b="0" i="0" u="none" strike="noStrike" dirty="0">
                          <a:solidFill>
                            <a:srgbClr val="35383A"/>
                          </a:solidFill>
                          <a:effectLst/>
                          <a:latin typeface="Open Sans" panose="020B0606030504020204" pitchFamily="34" charset="0"/>
                        </a:rPr>
                        <a:t>94.82%</a:t>
                      </a:r>
                    </a:p>
                  </a:txBody>
                  <a:tcPr marL="9525" marR="9525" marT="9525" marB="0">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84C87B"/>
                    </a:solidFill>
                  </a:tcPr>
                </a:tc>
                <a:extLst>
                  <a:ext uri="{0D108BD9-81ED-4DB2-BD59-A6C34878D82A}">
                    <a16:rowId xmlns:a16="http://schemas.microsoft.com/office/drawing/2014/main" val="2035702730"/>
                  </a:ext>
                </a:extLst>
              </a:tr>
            </a:tbl>
          </a:graphicData>
        </a:graphic>
      </p:graphicFrame>
    </p:spTree>
    <p:extLst>
      <p:ext uri="{BB962C8B-B14F-4D97-AF65-F5344CB8AC3E}">
        <p14:creationId xmlns:p14="http://schemas.microsoft.com/office/powerpoint/2010/main" val="3649476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8832-C05C-45A2-974B-9F6AE0A54829}"/>
              </a:ext>
            </a:extLst>
          </p:cNvPr>
          <p:cNvSpPr>
            <a:spLocks noGrp="1"/>
          </p:cNvSpPr>
          <p:nvPr>
            <p:ph type="title"/>
          </p:nvPr>
        </p:nvSpPr>
        <p:spPr>
          <a:xfrm>
            <a:off x="838200" y="365126"/>
            <a:ext cx="10515600" cy="735542"/>
          </a:xfrm>
        </p:spPr>
        <p:txBody>
          <a:bodyPr/>
          <a:lstStyle/>
          <a:p>
            <a:r>
              <a:rPr lang="en-US" dirty="0"/>
              <a:t>Tools and Technology</a:t>
            </a:r>
          </a:p>
        </p:txBody>
      </p:sp>
      <p:graphicFrame>
        <p:nvGraphicFramePr>
          <p:cNvPr id="8" name="Table 8">
            <a:extLst>
              <a:ext uri="{FF2B5EF4-FFF2-40B4-BE49-F238E27FC236}">
                <a16:creationId xmlns:a16="http://schemas.microsoft.com/office/drawing/2014/main" id="{ABB15F9F-A448-4FA0-8E1F-E03187977D7A}"/>
              </a:ext>
            </a:extLst>
          </p:cNvPr>
          <p:cNvGraphicFramePr>
            <a:graphicFrameLocks noGrp="1"/>
          </p:cNvGraphicFramePr>
          <p:nvPr>
            <p:ph idx="1"/>
            <p:extLst>
              <p:ext uri="{D42A27DB-BD31-4B8C-83A1-F6EECF244321}">
                <p14:modId xmlns:p14="http://schemas.microsoft.com/office/powerpoint/2010/main" val="3979858504"/>
              </p:ext>
            </p:extLst>
          </p:nvPr>
        </p:nvGraphicFramePr>
        <p:xfrm>
          <a:off x="558801" y="1270000"/>
          <a:ext cx="10794999" cy="5337014"/>
        </p:xfrm>
        <a:graphic>
          <a:graphicData uri="http://schemas.openxmlformats.org/drawingml/2006/table">
            <a:tbl>
              <a:tblPr firstRow="1" bandRow="1">
                <a:tableStyleId>{5C22544A-7EE6-4342-B048-85BDC9FD1C3A}</a:tableStyleId>
              </a:tblPr>
              <a:tblGrid>
                <a:gridCol w="2400729">
                  <a:extLst>
                    <a:ext uri="{9D8B030D-6E8A-4147-A177-3AD203B41FA5}">
                      <a16:colId xmlns:a16="http://schemas.microsoft.com/office/drawing/2014/main" val="2278698431"/>
                    </a:ext>
                  </a:extLst>
                </a:gridCol>
                <a:gridCol w="2442203">
                  <a:extLst>
                    <a:ext uri="{9D8B030D-6E8A-4147-A177-3AD203B41FA5}">
                      <a16:colId xmlns:a16="http://schemas.microsoft.com/office/drawing/2014/main" val="56283919"/>
                    </a:ext>
                  </a:extLst>
                </a:gridCol>
                <a:gridCol w="2404534">
                  <a:extLst>
                    <a:ext uri="{9D8B030D-6E8A-4147-A177-3AD203B41FA5}">
                      <a16:colId xmlns:a16="http://schemas.microsoft.com/office/drawing/2014/main" val="2202758522"/>
                    </a:ext>
                  </a:extLst>
                </a:gridCol>
                <a:gridCol w="1303866">
                  <a:extLst>
                    <a:ext uri="{9D8B030D-6E8A-4147-A177-3AD203B41FA5}">
                      <a16:colId xmlns:a16="http://schemas.microsoft.com/office/drawing/2014/main" val="4128594979"/>
                    </a:ext>
                  </a:extLst>
                </a:gridCol>
                <a:gridCol w="2243667">
                  <a:extLst>
                    <a:ext uri="{9D8B030D-6E8A-4147-A177-3AD203B41FA5}">
                      <a16:colId xmlns:a16="http://schemas.microsoft.com/office/drawing/2014/main" val="1379895747"/>
                    </a:ext>
                  </a:extLst>
                </a:gridCol>
              </a:tblGrid>
              <a:tr h="718236">
                <a:tc>
                  <a:txBody>
                    <a:bodyPr/>
                    <a:lstStyle/>
                    <a:p>
                      <a:pPr algn="ctr"/>
                      <a:r>
                        <a:rPr lang="en-US" dirty="0"/>
                        <a:t>Databases</a:t>
                      </a:r>
                    </a:p>
                  </a:txBody>
                  <a:tcPr/>
                </a:tc>
                <a:tc>
                  <a:txBody>
                    <a:bodyPr/>
                    <a:lstStyle/>
                    <a:p>
                      <a:pPr algn="ctr"/>
                      <a:r>
                        <a:rPr lang="en-US" dirty="0"/>
                        <a:t>ETL</a:t>
                      </a:r>
                    </a:p>
                  </a:txBody>
                  <a:tcPr/>
                </a:tc>
                <a:tc>
                  <a:txBody>
                    <a:bodyPr/>
                    <a:lstStyle/>
                    <a:p>
                      <a:pPr algn="ctr"/>
                      <a:r>
                        <a:rPr lang="en-US" dirty="0"/>
                        <a:t>Business Intelligence</a:t>
                      </a:r>
                    </a:p>
                  </a:txBody>
                  <a:tcPr/>
                </a:tc>
                <a:tc>
                  <a:txBody>
                    <a:bodyPr/>
                    <a:lstStyle/>
                    <a:p>
                      <a:pPr algn="ctr"/>
                      <a:r>
                        <a:rPr lang="en-US" dirty="0"/>
                        <a:t>Big Data</a:t>
                      </a:r>
                    </a:p>
                  </a:txBody>
                  <a:tcPr/>
                </a:tc>
                <a:tc>
                  <a:txBody>
                    <a:bodyPr/>
                    <a:lstStyle/>
                    <a:p>
                      <a:pPr algn="ctr"/>
                      <a:r>
                        <a:rPr lang="en-US" dirty="0"/>
                        <a:t>Programming Languages</a:t>
                      </a:r>
                    </a:p>
                  </a:txBody>
                  <a:tcPr/>
                </a:tc>
                <a:extLst>
                  <a:ext uri="{0D108BD9-81ED-4DB2-BD59-A6C34878D82A}">
                    <a16:rowId xmlns:a16="http://schemas.microsoft.com/office/drawing/2014/main" val="2606672708"/>
                  </a:ext>
                </a:extLst>
              </a:tr>
              <a:tr h="1333868">
                <a:tc>
                  <a:txBody>
                    <a:bodyPr/>
                    <a:lstStyle/>
                    <a:p>
                      <a:r>
                        <a:rPr lang="en-US" dirty="0"/>
                        <a:t>Relational Databases – Oracle , SQL Server , MySQL , DB2 </a:t>
                      </a:r>
                      <a:r>
                        <a:rPr lang="en-US" dirty="0" err="1"/>
                        <a:t>etc</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Oracle Data Integrator, Talend, Pentaho</a:t>
                      </a:r>
                    </a:p>
                    <a:p>
                      <a:endParaRPr lang="en-US" dirty="0"/>
                    </a:p>
                  </a:txBody>
                  <a:tcPr/>
                </a:tc>
                <a:tc>
                  <a:txBody>
                    <a:bodyPr/>
                    <a:lstStyle/>
                    <a:p>
                      <a:r>
                        <a:rPr lang="en-US" dirty="0"/>
                        <a:t>Tableau</a:t>
                      </a:r>
                    </a:p>
                  </a:txBody>
                  <a:tcPr/>
                </a:tc>
                <a:tc>
                  <a:txBody>
                    <a:bodyPr/>
                    <a:lstStyle/>
                    <a:p>
                      <a:r>
                        <a:rPr lang="en-US" dirty="0"/>
                        <a:t>Hadoop Ecosystem</a:t>
                      </a:r>
                    </a:p>
                  </a:txBody>
                  <a:tcPr/>
                </a:tc>
                <a:tc>
                  <a:txBody>
                    <a:bodyPr/>
                    <a:lstStyle/>
                    <a:p>
                      <a:r>
                        <a:rPr lang="en-US" dirty="0"/>
                        <a:t>R</a:t>
                      </a:r>
                    </a:p>
                  </a:txBody>
                  <a:tcPr/>
                </a:tc>
                <a:extLst>
                  <a:ext uri="{0D108BD9-81ED-4DB2-BD59-A6C34878D82A}">
                    <a16:rowId xmlns:a16="http://schemas.microsoft.com/office/drawing/2014/main" val="2882162672"/>
                  </a:ext>
                </a:extLst>
              </a:tr>
              <a:tr h="416121">
                <a:tc>
                  <a:txBody>
                    <a:bodyPr/>
                    <a:lstStyle/>
                    <a:p>
                      <a:r>
                        <a:rPr lang="en-US" dirty="0"/>
                        <a:t>No SQL – MongoDB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Informatica</a:t>
                      </a:r>
                    </a:p>
                  </a:txBody>
                  <a:tcPr/>
                </a:tc>
                <a:tc>
                  <a:txBody>
                    <a:bodyPr/>
                    <a:lstStyle/>
                    <a:p>
                      <a:r>
                        <a:rPr lang="en-US" dirty="0"/>
                        <a:t>MicroStrategy</a:t>
                      </a:r>
                    </a:p>
                  </a:txBody>
                  <a:tcPr/>
                </a:tc>
                <a:tc>
                  <a:txBody>
                    <a:bodyPr/>
                    <a:lstStyle/>
                    <a:p>
                      <a:r>
                        <a:rPr lang="en-US" dirty="0"/>
                        <a:t>SCOOP</a:t>
                      </a:r>
                    </a:p>
                  </a:txBody>
                  <a:tcPr/>
                </a:tc>
                <a:tc>
                  <a:txBody>
                    <a:bodyPr/>
                    <a:lstStyle/>
                    <a:p>
                      <a:r>
                        <a:rPr lang="en-US" dirty="0"/>
                        <a:t>Python</a:t>
                      </a:r>
                    </a:p>
                  </a:txBody>
                  <a:tcPr/>
                </a:tc>
                <a:extLst>
                  <a:ext uri="{0D108BD9-81ED-4DB2-BD59-A6C34878D82A}">
                    <a16:rowId xmlns:a16="http://schemas.microsoft.com/office/drawing/2014/main" val="2646913774"/>
                  </a:ext>
                </a:extLst>
              </a:tr>
              <a:tr h="678849">
                <a:tc>
                  <a:txBody>
                    <a:bodyPr/>
                    <a:lstStyle/>
                    <a:p>
                      <a:r>
                        <a:rPr lang="en-US" dirty="0"/>
                        <a:t>Un Structured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IBM DataStage</a:t>
                      </a:r>
                    </a:p>
                    <a:p>
                      <a:endParaRPr lang="en-US" dirty="0"/>
                    </a:p>
                  </a:txBody>
                  <a:tcPr/>
                </a:tc>
                <a:tc>
                  <a:txBody>
                    <a:bodyPr/>
                    <a:lstStyle/>
                    <a:p>
                      <a:r>
                        <a:rPr lang="en-US" dirty="0"/>
                        <a:t>Power BI</a:t>
                      </a:r>
                    </a:p>
                  </a:txBody>
                  <a:tcPr/>
                </a:tc>
                <a:tc>
                  <a:txBody>
                    <a:bodyPr/>
                    <a:lstStyle/>
                    <a:p>
                      <a:r>
                        <a:rPr lang="en-US" dirty="0"/>
                        <a:t>HIVE</a:t>
                      </a:r>
                    </a:p>
                  </a:txBody>
                  <a:tcPr/>
                </a:tc>
                <a:tc>
                  <a:txBody>
                    <a:bodyPr/>
                    <a:lstStyle/>
                    <a:p>
                      <a:r>
                        <a:rPr lang="en-US" dirty="0"/>
                        <a:t>Java</a:t>
                      </a:r>
                    </a:p>
                  </a:txBody>
                  <a:tcPr/>
                </a:tc>
                <a:extLst>
                  <a:ext uri="{0D108BD9-81ED-4DB2-BD59-A6C34878D82A}">
                    <a16:rowId xmlns:a16="http://schemas.microsoft.com/office/drawing/2014/main" val="421842129"/>
                  </a:ext>
                </a:extLst>
              </a:tr>
              <a:tr h="678849">
                <a:tc>
                  <a:txBody>
                    <a:bodyPr/>
                    <a:lstStyle/>
                    <a:p>
                      <a:endParaRPr lang="en-US" dirty="0"/>
                    </a:p>
                  </a:txBody>
                  <a:tcPr/>
                </a:tc>
                <a:tc>
                  <a:txBody>
                    <a:bodyPr/>
                    <a:lstStyle/>
                    <a:p>
                      <a:r>
                        <a:rPr lang="en-US" dirty="0"/>
                        <a:t>SAP Business Objects data integrator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SAP Business Intelligence</a:t>
                      </a:r>
                    </a:p>
                  </a:txBody>
                  <a:tcPr/>
                </a:tc>
                <a:tc>
                  <a:txBody>
                    <a:bodyPr/>
                    <a:lstStyle/>
                    <a:p>
                      <a:r>
                        <a:rPr lang="en-US" dirty="0"/>
                        <a:t>Pig</a:t>
                      </a:r>
                    </a:p>
                  </a:txBody>
                  <a:tcPr/>
                </a:tc>
                <a:tc>
                  <a:txBody>
                    <a:bodyPr/>
                    <a:lstStyle/>
                    <a:p>
                      <a:r>
                        <a:rPr lang="en-US" dirty="0"/>
                        <a:t>Julia</a:t>
                      </a:r>
                    </a:p>
                  </a:txBody>
                  <a:tcPr/>
                </a:tc>
                <a:extLst>
                  <a:ext uri="{0D108BD9-81ED-4DB2-BD59-A6C34878D82A}">
                    <a16:rowId xmlns:a16="http://schemas.microsoft.com/office/drawing/2014/main" val="543969656"/>
                  </a:ext>
                </a:extLst>
              </a:tr>
              <a:tr h="678849">
                <a:tc>
                  <a:txBody>
                    <a:bodyPr/>
                    <a:lstStyle/>
                    <a:p>
                      <a:endParaRPr lang="en-US" dirty="0"/>
                    </a:p>
                  </a:txBody>
                  <a:tcPr/>
                </a:tc>
                <a:tc>
                  <a:txBody>
                    <a:bodyPr/>
                    <a:lstStyle/>
                    <a:p>
                      <a:r>
                        <a:rPr lang="en-US" dirty="0"/>
                        <a:t>SAS Data Integration Studio</a:t>
                      </a:r>
                    </a:p>
                  </a:txBody>
                  <a:tcPr/>
                </a:tc>
                <a:tc>
                  <a:txBody>
                    <a:bodyPr/>
                    <a:lstStyle/>
                    <a:p>
                      <a:r>
                        <a:rPr lang="en-US" dirty="0"/>
                        <a:t>SAS Business Intelligence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Spark</a:t>
                      </a:r>
                    </a:p>
                    <a:p>
                      <a:endParaRPr lang="en-US" dirty="0"/>
                    </a:p>
                  </a:txBody>
                  <a:tcPr/>
                </a:tc>
                <a:tc>
                  <a:txBody>
                    <a:bodyPr/>
                    <a:lstStyle/>
                    <a:p>
                      <a:r>
                        <a:rPr lang="en-US" dirty="0"/>
                        <a:t>PL/SQL</a:t>
                      </a:r>
                    </a:p>
                  </a:txBody>
                  <a:tcPr/>
                </a:tc>
                <a:extLst>
                  <a:ext uri="{0D108BD9-81ED-4DB2-BD59-A6C34878D82A}">
                    <a16:rowId xmlns:a16="http://schemas.microsoft.com/office/drawing/2014/main" val="1332481872"/>
                  </a:ext>
                </a:extLst>
              </a:tr>
              <a:tr h="416121">
                <a:tc>
                  <a:txBody>
                    <a:bodyPr/>
                    <a:lstStyle/>
                    <a:p>
                      <a:endParaRPr lang="en-US" dirty="0"/>
                    </a:p>
                  </a:txBody>
                  <a:tcPr/>
                </a:tc>
                <a:tc>
                  <a:txBody>
                    <a:bodyPr/>
                    <a:lstStyle/>
                    <a:p>
                      <a:r>
                        <a:rPr lang="en-US" dirty="0"/>
                        <a:t>Ab Initio</a:t>
                      </a:r>
                    </a:p>
                  </a:txBody>
                  <a:tcPr/>
                </a:tc>
                <a:tc>
                  <a:txBody>
                    <a:bodyPr/>
                    <a:lstStyle/>
                    <a:p>
                      <a:r>
                        <a:rPr lang="en-US" dirty="0"/>
                        <a:t>Cognos</a:t>
                      </a:r>
                    </a:p>
                  </a:txBody>
                  <a:tcPr/>
                </a:tc>
                <a:tc>
                  <a:txBody>
                    <a:bodyPr/>
                    <a:lstStyle/>
                    <a:p>
                      <a:endParaRPr lang="en-US" dirty="0"/>
                    </a:p>
                  </a:txBody>
                  <a:tcPr/>
                </a:tc>
                <a:tc>
                  <a:txBody>
                    <a:bodyPr/>
                    <a:lstStyle/>
                    <a:p>
                      <a:r>
                        <a:rPr lang="en-US" dirty="0"/>
                        <a:t>SCALA</a:t>
                      </a:r>
                    </a:p>
                  </a:txBody>
                  <a:tcPr/>
                </a:tc>
                <a:extLst>
                  <a:ext uri="{0D108BD9-81ED-4DB2-BD59-A6C34878D82A}">
                    <a16:rowId xmlns:a16="http://schemas.microsoft.com/office/drawing/2014/main" val="3351538886"/>
                  </a:ext>
                </a:extLst>
              </a:tr>
              <a:tr h="416121">
                <a:tc>
                  <a:txBody>
                    <a:bodyPr/>
                    <a:lstStyle/>
                    <a:p>
                      <a:endParaRPr lang="en-US" dirty="0"/>
                    </a:p>
                  </a:txBody>
                  <a:tcPr/>
                </a:tc>
                <a:tc>
                  <a:txBody>
                    <a:bodyPr/>
                    <a:lstStyle/>
                    <a:p>
                      <a:r>
                        <a:rPr lang="en-US" dirty="0"/>
                        <a:t>SSIS</a:t>
                      </a:r>
                    </a:p>
                  </a:txBody>
                  <a:tcPr/>
                </a:tc>
                <a:tc>
                  <a:txBody>
                    <a:bodyPr/>
                    <a:lstStyle/>
                    <a:p>
                      <a:r>
                        <a:rPr lang="en-US" dirty="0"/>
                        <a:t>Oracle BI</a:t>
                      </a:r>
                    </a:p>
                  </a:txBody>
                  <a:tcPr/>
                </a:tc>
                <a:tc>
                  <a:txBody>
                    <a:bodyPr/>
                    <a:lstStyle/>
                    <a:p>
                      <a:endParaRPr lang="en-US" dirty="0"/>
                    </a:p>
                  </a:txBody>
                  <a:tcPr/>
                </a:tc>
                <a:tc>
                  <a:txBody>
                    <a:bodyPr/>
                    <a:lstStyle/>
                    <a:p>
                      <a:r>
                        <a:rPr lang="en-US" dirty="0"/>
                        <a:t>MATLAB</a:t>
                      </a:r>
                    </a:p>
                  </a:txBody>
                  <a:tcPr/>
                </a:tc>
                <a:extLst>
                  <a:ext uri="{0D108BD9-81ED-4DB2-BD59-A6C34878D82A}">
                    <a16:rowId xmlns:a16="http://schemas.microsoft.com/office/drawing/2014/main" val="2602420028"/>
                  </a:ext>
                </a:extLst>
              </a:tr>
            </a:tbl>
          </a:graphicData>
        </a:graphic>
      </p:graphicFrame>
    </p:spTree>
    <p:extLst>
      <p:ext uri="{BB962C8B-B14F-4D97-AF65-F5344CB8AC3E}">
        <p14:creationId xmlns:p14="http://schemas.microsoft.com/office/powerpoint/2010/main" val="772469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2153</TotalTime>
  <Words>3502</Words>
  <Application>Microsoft Office PowerPoint</Application>
  <PresentationFormat>Widescreen</PresentationFormat>
  <Paragraphs>389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Open Sans</vt:lpstr>
      <vt:lpstr>Trebuchet MS</vt:lpstr>
      <vt:lpstr>Office Theme</vt:lpstr>
      <vt:lpstr>Importance of Data Analytics</vt:lpstr>
      <vt:lpstr>Data Analytics</vt:lpstr>
      <vt:lpstr>Data Analytics Types</vt:lpstr>
      <vt:lpstr>Data Analytics Process</vt:lpstr>
      <vt:lpstr>Data Analytics Compared</vt:lpstr>
      <vt:lpstr>Data Analytics aids Business Growth</vt:lpstr>
      <vt:lpstr>Advertisement Campaign Use Case</vt:lpstr>
      <vt:lpstr>Exploratory and Explanatory Analytics</vt:lpstr>
      <vt:lpstr>Tools and Technology</vt:lpstr>
      <vt:lpstr>PowerPoint Presentation</vt:lpstr>
      <vt:lpstr>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Renu Singh Thakur</dc:creator>
  <cp:lastModifiedBy>Shrestha, Prabesh</cp:lastModifiedBy>
  <cp:revision>80</cp:revision>
  <dcterms:created xsi:type="dcterms:W3CDTF">2019-04-27T17:11:36Z</dcterms:created>
  <dcterms:modified xsi:type="dcterms:W3CDTF">2019-12-19T10:04:50Z</dcterms:modified>
</cp:coreProperties>
</file>