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7"/>
  </p:notes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A9012F-531F-4C22-ADD2-F7D79482B3D0}">
          <p14:sldIdLst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272B-BEC1-4F19-AE3C-34C65D2DAD00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0012-199A-49A6-8310-A066F698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available add campaign data , you can view typical information which has been extracted to know what happened during the campaign. This is an example of Descriptive Analytics , to know how well the sales were realized in total vs per campaign. Based on this finding we can see , the campaign id 1178 has highest realized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0012-199A-49A6-8310-A066F6983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here few data explorations have been made and it has been identified that %Wins are lesser even though dollars spent is quite high. One of the interesting fact shown here is that minimum spent is at the highest win. </a:t>
            </a:r>
          </a:p>
          <a:p>
            <a:r>
              <a:rPr lang="en-US" dirty="0"/>
              <a:t>Similarly it has been noticed that campaign spent has been done higher for females rather than male customers.</a:t>
            </a:r>
          </a:p>
          <a:p>
            <a:r>
              <a:rPr lang="en-US" dirty="0"/>
              <a:t>We can further drill down to check what happened in cases where highest spent but lesser wins.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0012-199A-49A6-8310-A066F6983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E202-1477-4C2A-AE98-3CB99EC0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4F1A4-F31D-4185-82B5-0A2A114AC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B392-32A8-48C5-97C9-0A1A4853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128C-A27E-4359-BAEB-003F287F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BB28-2D3C-4820-8555-8B11F378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C28-737B-4E7B-98DB-EFBA9B46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185BB-B95F-452E-B47F-52058B62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05296-383A-4AD4-9B57-8E5C9BC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99B2-7822-4E77-9AC6-35F36368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D51B-EF78-4DF3-BECB-BCED7E60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4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D3A1F-BA66-4ECA-976B-F8064352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54F9-535D-479B-BF91-82719C4FA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ECE9-2904-4885-8555-80FCCDB5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0DA5-645E-4C3B-B2C0-049F98C0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4B73-688A-4E06-973A-D27B4D63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8B61-6AED-41F4-89F8-143DC5C4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7AA7-21E7-4C29-AFB3-DA2DD8E9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D6C3-AB39-4D29-ACE0-87ACB568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11EA-FFB9-4124-8358-3798D549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4401-C3E0-4C49-8ED7-CC9F38A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45AD-2D0E-48DC-AAD1-84834B96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50FF-E8C1-4C99-94A3-76D6032C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9E3A-1AEA-45AA-A63C-8C3D0FA8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378C-6499-42D6-A535-9924F046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D9C4-5318-4832-B06A-A6FDE04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3085-610F-4759-ADA0-AFE91F66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86B2-4DC5-4E34-85D4-3E8CBE68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EAC53-C785-4FD4-B9D4-6E4AEB02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5857-10D0-406C-90F8-27A63650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3E2D-1817-49A6-9DCD-911B0895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7EAC-BAB6-4400-B3BF-BEB75CF9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2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EFB4-6902-419F-BFAE-0F3825F0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A18AD-40EF-4515-835B-AD5C621C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AC86-5514-4705-8139-F71ED718D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4E05D-9B22-45B4-BFFC-F912F4F95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67E9F-D9A6-4E78-8B91-2AF0D82A5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56C0-F648-4289-9DFF-AAFE915F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E7D37-C755-489D-BFD9-6407FBB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DA8FE-373E-43C4-A59E-F6DA5B86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7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3939-E8CD-497B-B71E-64483B72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35973-5248-473A-A202-E27952B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6567-8A85-4BE0-A718-6E9FE9CE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7264-0408-427A-9849-07F4D47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6C75-D601-4BC7-AD4B-4B8E55BC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BD41D-5FDA-407C-8F29-24669E0F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913D2-11D4-437C-ACBE-C40677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6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C302-3228-453F-AF86-1570FC4E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6F7E-F43C-4C86-8113-D49634EC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A24D5-BAE6-47E5-862C-035E6D7A0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B14E4-9D38-4086-BEED-5B7AB9E4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1FA5-BF56-41F5-87B9-F0ADF310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F50AE-7D7B-4F65-9640-BF892CAE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264E-A3E7-4B23-8E26-D8414A1C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9F45C-C838-4863-BCDD-0CECC29DF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F821F-E182-46B9-AAE1-B8F2FEF7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E526-4066-4F9C-9B55-8F9D70F9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97C3-E370-4387-89FF-2078AEBF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EC1B-05E5-4DF7-82A2-FD8AF331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5002D-5D20-4B66-B196-4E97E975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6AB5-495D-4448-B17D-3129AD7B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A732-7850-46E9-91EB-C34D619EF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3E4B-E0D0-41EF-9EE3-5AC94DA5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03FE-262B-4F47-BFA5-86ECF8C3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7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171B-9029-4194-83DF-388E2CDC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365125"/>
            <a:ext cx="10515600" cy="575910"/>
          </a:xfrm>
        </p:spPr>
        <p:txBody>
          <a:bodyPr>
            <a:normAutofit fontScale="90000"/>
          </a:bodyPr>
          <a:lstStyle/>
          <a:p>
            <a:r>
              <a:rPr lang="en-US" dirty="0"/>
              <a:t>Advertisement Campaign Use Case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5561BC-B76F-4076-8EF5-C9D263D27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63826"/>
              </p:ext>
            </p:extLst>
          </p:nvPr>
        </p:nvGraphicFramePr>
        <p:xfrm>
          <a:off x="253218" y="1151097"/>
          <a:ext cx="11704320" cy="1644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317">
                  <a:extLst>
                    <a:ext uri="{9D8B030D-6E8A-4147-A177-3AD203B41FA5}">
                      <a16:colId xmlns:a16="http://schemas.microsoft.com/office/drawing/2014/main" val="1276947603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2180914475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803797998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4250484598"/>
                    </a:ext>
                  </a:extLst>
                </a:gridCol>
                <a:gridCol w="575407">
                  <a:extLst>
                    <a:ext uri="{9D8B030D-6E8A-4147-A177-3AD203B41FA5}">
                      <a16:colId xmlns:a16="http://schemas.microsoft.com/office/drawing/2014/main" val="401559130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2925331486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1108498633"/>
                    </a:ext>
                  </a:extLst>
                </a:gridCol>
                <a:gridCol w="819578">
                  <a:extLst>
                    <a:ext uri="{9D8B030D-6E8A-4147-A177-3AD203B41FA5}">
                      <a16:colId xmlns:a16="http://schemas.microsoft.com/office/drawing/2014/main" val="3584978612"/>
                    </a:ext>
                  </a:extLst>
                </a:gridCol>
                <a:gridCol w="854477">
                  <a:extLst>
                    <a:ext uri="{9D8B030D-6E8A-4147-A177-3AD203B41FA5}">
                      <a16:colId xmlns:a16="http://schemas.microsoft.com/office/drawing/2014/main" val="3018252983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4675613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11691736"/>
                    </a:ext>
                  </a:extLst>
                </a:gridCol>
              </a:tblGrid>
              <a:tr h="141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 ID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CAMPAIGN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FB CAMPAIGN ID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INTEREST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IMPRESSION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CLICKS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SPENT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CONVERSIONS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APPROVED CONVERSIONS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396682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708749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17861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1.82000002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91229344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708771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693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31280718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4259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47508579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4133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1.28999996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8126842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708820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1915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0720824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15615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4.76999998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40942100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708895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10951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1.26999998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39255783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708953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2355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17936345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103952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3.15999997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67120907"/>
                  </a:ext>
                </a:extLst>
              </a:tr>
              <a:tr h="97262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708979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916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103955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30-34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1852599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D364FE8-2ECB-4EC0-8451-2CB99B7A8147}"/>
              </a:ext>
            </a:extLst>
          </p:cNvPr>
          <p:cNvSpPr txBox="1">
            <a:spLocks/>
          </p:cNvSpPr>
          <p:nvPr/>
        </p:nvSpPr>
        <p:spPr>
          <a:xfrm>
            <a:off x="253218" y="3005174"/>
            <a:ext cx="10515600" cy="438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Descriptive Analytics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E6569EA-67BF-4949-A725-16E8136F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185" y="3429000"/>
            <a:ext cx="4322385" cy="29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AF5-6009-4757-942B-6CED2928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81"/>
          </a:xfrm>
        </p:spPr>
        <p:txBody>
          <a:bodyPr/>
          <a:lstStyle/>
          <a:p>
            <a:r>
              <a:rPr lang="en-US" dirty="0"/>
              <a:t>Diagnostic Analytics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5230F8-FB15-446C-8C41-7137F663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04031"/>
              </p:ext>
            </p:extLst>
          </p:nvPr>
        </p:nvGraphicFramePr>
        <p:xfrm>
          <a:off x="7624780" y="1339087"/>
          <a:ext cx="2714625" cy="828681"/>
        </p:xfrm>
        <a:graphic>
          <a:graphicData uri="http://schemas.openxmlformats.org/drawingml/2006/table">
            <a:tbl>
              <a:tblPr/>
              <a:tblGrid>
                <a:gridCol w="777088">
                  <a:extLst>
                    <a:ext uri="{9D8B030D-6E8A-4147-A177-3AD203B41FA5}">
                      <a16:colId xmlns:a16="http://schemas.microsoft.com/office/drawing/2014/main" val="3341366075"/>
                    </a:ext>
                  </a:extLst>
                </a:gridCol>
                <a:gridCol w="1937537">
                  <a:extLst>
                    <a:ext uri="{9D8B030D-6E8A-4147-A177-3AD203B41FA5}">
                      <a16:colId xmlns:a16="http://schemas.microsoft.com/office/drawing/2014/main" val="3989007783"/>
                    </a:ext>
                  </a:extLst>
                </a:gridCol>
              </a:tblGrid>
              <a:tr h="27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Gender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% Spent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33818"/>
                  </a:ext>
                </a:extLst>
              </a:tr>
              <a:tr h="27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F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58.77%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98329"/>
                  </a:ext>
                </a:extLst>
              </a:tr>
              <a:tr h="27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41.23%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28597D-5F47-4C8A-8A32-D656CC9F1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69382"/>
              </p:ext>
            </p:extLst>
          </p:nvPr>
        </p:nvGraphicFramePr>
        <p:xfrm>
          <a:off x="2155520" y="1337017"/>
          <a:ext cx="3846513" cy="828680"/>
        </p:xfrm>
        <a:graphic>
          <a:graphicData uri="http://schemas.openxmlformats.org/drawingml/2006/table">
            <a:tbl>
              <a:tblPr/>
              <a:tblGrid>
                <a:gridCol w="892307">
                  <a:extLst>
                    <a:ext uri="{9D8B030D-6E8A-4147-A177-3AD203B41FA5}">
                      <a16:colId xmlns:a16="http://schemas.microsoft.com/office/drawing/2014/main" val="282210535"/>
                    </a:ext>
                  </a:extLst>
                </a:gridCol>
                <a:gridCol w="1468306">
                  <a:extLst>
                    <a:ext uri="{9D8B030D-6E8A-4147-A177-3AD203B41FA5}">
                      <a16:colId xmlns:a16="http://schemas.microsoft.com/office/drawing/2014/main" val="27286194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131043053"/>
                    </a:ext>
                  </a:extLst>
                </a:gridCol>
              </a:tblGrid>
              <a:tr h="2071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CampaignId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%Wins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% Spent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99240"/>
                  </a:ext>
                </a:extLst>
              </a:tr>
              <a:tr h="2071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916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41%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0.25%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52034"/>
                  </a:ext>
                </a:extLst>
              </a:tr>
              <a:tr h="2071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936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34%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4.93%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15856"/>
                  </a:ext>
                </a:extLst>
              </a:tr>
              <a:tr h="2071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1178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33%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7B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35383A"/>
                          </a:solidFill>
                          <a:effectLst/>
                          <a:latin typeface="Open Sans" panose="020B0606030504020204" pitchFamily="34" charset="0"/>
                        </a:rPr>
                        <a:t>94.82%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8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02730"/>
                  </a:ext>
                </a:extLst>
              </a:tr>
            </a:tbl>
          </a:graphicData>
        </a:graphic>
      </p:graphicFrame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E031334-52D4-4E26-B5CF-EFE8581BA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049" y="2773706"/>
            <a:ext cx="8295860" cy="37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DDC4-0777-4D20-9959-400820BE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7"/>
          </a:xfrm>
        </p:spPr>
        <p:txBody>
          <a:bodyPr>
            <a:normAutofit fontScale="90000"/>
          </a:bodyPr>
          <a:lstStyle/>
          <a:p>
            <a:r>
              <a:rPr lang="en-US" dirty="0"/>
              <a:t>Campaign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54D57-AF21-412B-9E58-466DD1D2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05" y="993914"/>
            <a:ext cx="7576353" cy="55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EAA-B0A0-4385-90A7-2E20843C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48327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Interest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7BBD1-EDE9-40BC-BBAC-0C36CBB1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39" y="694294"/>
            <a:ext cx="8482819" cy="60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E703-EE67-4742-890E-4C9BB376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51DE8-C3B6-4180-9419-601AF03D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6" y="1023595"/>
            <a:ext cx="7765772" cy="54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</TotalTime>
  <Words>318</Words>
  <Application>Microsoft Office PowerPoint</Application>
  <PresentationFormat>Widescreen</PresentationFormat>
  <Paragraphs>151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Advertisement Campaign Use Case</vt:lpstr>
      <vt:lpstr>Diagnostic Analytics</vt:lpstr>
      <vt:lpstr>Campaign Analysis</vt:lpstr>
      <vt:lpstr>Customer Interest</vt:lpstr>
      <vt:lpstr>Customer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Renu Singh Thakur</dc:creator>
  <cp:lastModifiedBy>Thakur, Renu</cp:lastModifiedBy>
  <cp:revision>109</cp:revision>
  <dcterms:created xsi:type="dcterms:W3CDTF">2019-04-27T17:11:36Z</dcterms:created>
  <dcterms:modified xsi:type="dcterms:W3CDTF">2019-12-20T11:02:10Z</dcterms:modified>
</cp:coreProperties>
</file>