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7"/>
  </p:notesMasterIdLst>
  <p:handoutMasterIdLst>
    <p:handoutMasterId r:id="rId78"/>
  </p:handoutMasterIdLst>
  <p:sldIdLst>
    <p:sldId id="288" r:id="rId2"/>
    <p:sldId id="404" r:id="rId3"/>
    <p:sldId id="403" r:id="rId4"/>
    <p:sldId id="415" r:id="rId5"/>
    <p:sldId id="405" r:id="rId6"/>
    <p:sldId id="417" r:id="rId7"/>
    <p:sldId id="424" r:id="rId8"/>
    <p:sldId id="418" r:id="rId9"/>
    <p:sldId id="419" r:id="rId10"/>
    <p:sldId id="420" r:id="rId11"/>
    <p:sldId id="406" r:id="rId12"/>
    <p:sldId id="425" r:id="rId13"/>
    <p:sldId id="421" r:id="rId14"/>
    <p:sldId id="422" r:id="rId15"/>
    <p:sldId id="426" r:id="rId16"/>
    <p:sldId id="423" r:id="rId17"/>
    <p:sldId id="407" r:id="rId18"/>
    <p:sldId id="427" r:id="rId19"/>
    <p:sldId id="428" r:id="rId20"/>
    <p:sldId id="429" r:id="rId21"/>
    <p:sldId id="409" r:id="rId22"/>
    <p:sldId id="430" r:id="rId23"/>
    <p:sldId id="433" r:id="rId24"/>
    <p:sldId id="431" r:id="rId25"/>
    <p:sldId id="432" r:id="rId26"/>
    <p:sldId id="436" r:id="rId27"/>
    <p:sldId id="434" r:id="rId28"/>
    <p:sldId id="449" r:id="rId29"/>
    <p:sldId id="459" r:id="rId30"/>
    <p:sldId id="460" r:id="rId31"/>
    <p:sldId id="463" r:id="rId32"/>
    <p:sldId id="470" r:id="rId33"/>
    <p:sldId id="465" r:id="rId34"/>
    <p:sldId id="462" r:id="rId35"/>
    <p:sldId id="410" r:id="rId36"/>
    <p:sldId id="443" r:id="rId37"/>
    <p:sldId id="467" r:id="rId38"/>
    <p:sldId id="448" r:id="rId39"/>
    <p:sldId id="469" r:id="rId40"/>
    <p:sldId id="468" r:id="rId41"/>
    <p:sldId id="466" r:id="rId42"/>
    <p:sldId id="472" r:id="rId43"/>
    <p:sldId id="482" r:id="rId44"/>
    <p:sldId id="483" r:id="rId45"/>
    <p:sldId id="484" r:id="rId46"/>
    <p:sldId id="480" r:id="rId47"/>
    <p:sldId id="481" r:id="rId48"/>
    <p:sldId id="471" r:id="rId49"/>
    <p:sldId id="477" r:id="rId50"/>
    <p:sldId id="475" r:id="rId51"/>
    <p:sldId id="452" r:id="rId52"/>
    <p:sldId id="485" r:id="rId53"/>
    <p:sldId id="450" r:id="rId54"/>
    <p:sldId id="456" r:id="rId55"/>
    <p:sldId id="487" r:id="rId56"/>
    <p:sldId id="486" r:id="rId57"/>
    <p:sldId id="488" r:id="rId58"/>
    <p:sldId id="446" r:id="rId59"/>
    <p:sldId id="439" r:id="rId60"/>
    <p:sldId id="489" r:id="rId61"/>
    <p:sldId id="490" r:id="rId62"/>
    <p:sldId id="491" r:id="rId63"/>
    <p:sldId id="458" r:id="rId64"/>
    <p:sldId id="492" r:id="rId65"/>
    <p:sldId id="440" r:id="rId66"/>
    <p:sldId id="493" r:id="rId67"/>
    <p:sldId id="494" r:id="rId68"/>
    <p:sldId id="495" r:id="rId69"/>
    <p:sldId id="442" r:id="rId70"/>
    <p:sldId id="454" r:id="rId71"/>
    <p:sldId id="455" r:id="rId72"/>
    <p:sldId id="411" r:id="rId73"/>
    <p:sldId id="496" r:id="rId74"/>
    <p:sldId id="497" r:id="rId75"/>
    <p:sldId id="498" r:id="rId76"/>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fr-F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3300"/>
    <a:srgbClr val="FF7C80"/>
    <a:srgbClr val="D60093"/>
    <a:srgbClr val="990099"/>
    <a:srgbClr val="FF9900"/>
    <a:srgbClr val="7CDAA7"/>
    <a:srgbClr val="DBF5E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autoAdjust="0"/>
  </p:normalViewPr>
  <p:slideViewPr>
    <p:cSldViewPr>
      <p:cViewPr>
        <p:scale>
          <a:sx n="75" d="100"/>
          <a:sy n="75" d="100"/>
        </p:scale>
        <p:origin x="-124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96"/>
    </p:cViewPr>
  </p:sorterViewPr>
  <p:notesViewPr>
    <p:cSldViewPr>
      <p:cViewPr varScale="1">
        <p:scale>
          <a:sx n="52" d="100"/>
          <a:sy n="52" d="100"/>
        </p:scale>
        <p:origin x="-2976" y="-102"/>
      </p:cViewPr>
      <p:guideLst>
        <p:guide orient="horz" pos="3078"/>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030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57725"/>
            <a:ext cx="5029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fr-FR" noProof="0" smtClean="0"/>
              <a:t>Cliquez pour modifier les styles de texte du masque</a:t>
            </a:r>
          </a:p>
          <a:p>
            <a:pPr lvl="1"/>
            <a:r>
              <a:rPr lang="fr-FR" noProof="0" smtClean="0"/>
              <a:t>Second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78851" name="Rectangle 3"/>
          <p:cNvSpPr>
            <a:spLocks noGrp="1" noRot="1" noChangeAspect="1" noChangeArrowheads="1" noTextEdit="1"/>
          </p:cNvSpPr>
          <p:nvPr>
            <p:ph type="sldImg" idx="2"/>
          </p:nvPr>
        </p:nvSpPr>
        <p:spPr bwMode="auto">
          <a:xfrm>
            <a:off x="1149350" y="854075"/>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4052648981"/>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854075"/>
            <a:ext cx="4556125" cy="3416300"/>
          </a:xfrm>
          <a:ln/>
        </p:spPr>
      </p:sp>
      <p:sp>
        <p:nvSpPr>
          <p:cNvPr id="7987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50938" y="854075"/>
            <a:ext cx="4556125" cy="3416300"/>
          </a:xfrm>
          <a:ln/>
        </p:spPr>
      </p:sp>
      <p:sp>
        <p:nvSpPr>
          <p:cNvPr id="8909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50938" y="854075"/>
            <a:ext cx="4556125" cy="3416300"/>
          </a:xfrm>
          <a:ln/>
        </p:spPr>
      </p:sp>
      <p:sp>
        <p:nvSpPr>
          <p:cNvPr id="9011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50938" y="854075"/>
            <a:ext cx="4556125" cy="3416300"/>
          </a:xfrm>
          <a:ln/>
        </p:spPr>
      </p:sp>
      <p:sp>
        <p:nvSpPr>
          <p:cNvPr id="9113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50938" y="854075"/>
            <a:ext cx="4556125" cy="3416300"/>
          </a:xfrm>
          <a:ln/>
        </p:spPr>
      </p:sp>
      <p:sp>
        <p:nvSpPr>
          <p:cNvPr id="9216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854075"/>
            <a:ext cx="4556125" cy="3416300"/>
          </a:xfrm>
          <a:ln/>
        </p:spPr>
      </p:sp>
      <p:sp>
        <p:nvSpPr>
          <p:cNvPr id="9318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854075"/>
            <a:ext cx="4556125" cy="3416300"/>
          </a:xfrm>
          <a:ln/>
        </p:spPr>
      </p:sp>
      <p:sp>
        <p:nvSpPr>
          <p:cNvPr id="9421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854075"/>
            <a:ext cx="4556125" cy="3416300"/>
          </a:xfrm>
          <a:ln/>
        </p:spPr>
      </p:sp>
      <p:sp>
        <p:nvSpPr>
          <p:cNvPr id="9523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854075"/>
            <a:ext cx="4556125" cy="3416300"/>
          </a:xfrm>
          <a:ln/>
        </p:spPr>
      </p:sp>
      <p:sp>
        <p:nvSpPr>
          <p:cNvPr id="9625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854075"/>
            <a:ext cx="4556125" cy="3416300"/>
          </a:xfrm>
          <a:ln/>
        </p:spPr>
      </p:sp>
      <p:sp>
        <p:nvSpPr>
          <p:cNvPr id="9728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0938" y="854075"/>
            <a:ext cx="4556125" cy="3416300"/>
          </a:xfrm>
          <a:ln/>
        </p:spPr>
      </p:sp>
      <p:sp>
        <p:nvSpPr>
          <p:cNvPr id="9830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854075"/>
            <a:ext cx="4556125" cy="3416300"/>
          </a:xfrm>
          <a:ln/>
        </p:spPr>
      </p:sp>
      <p:sp>
        <p:nvSpPr>
          <p:cNvPr id="8089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854075"/>
            <a:ext cx="4556125" cy="3416300"/>
          </a:xfrm>
          <a:ln/>
        </p:spPr>
      </p:sp>
      <p:sp>
        <p:nvSpPr>
          <p:cNvPr id="9933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50938" y="854075"/>
            <a:ext cx="4556125" cy="3416300"/>
          </a:xfrm>
          <a:ln/>
        </p:spPr>
      </p:sp>
      <p:sp>
        <p:nvSpPr>
          <p:cNvPr id="10035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50938" y="854075"/>
            <a:ext cx="4556125" cy="3416300"/>
          </a:xfrm>
          <a:ln/>
        </p:spPr>
      </p:sp>
      <p:sp>
        <p:nvSpPr>
          <p:cNvPr id="10137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854075"/>
            <a:ext cx="4556125" cy="3416300"/>
          </a:xfrm>
          <a:ln/>
        </p:spPr>
      </p:sp>
      <p:sp>
        <p:nvSpPr>
          <p:cNvPr id="10240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50938" y="854075"/>
            <a:ext cx="4556125" cy="3416300"/>
          </a:xfrm>
          <a:ln/>
        </p:spPr>
      </p:sp>
      <p:sp>
        <p:nvSpPr>
          <p:cNvPr id="10342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50938" y="854075"/>
            <a:ext cx="4556125" cy="3416300"/>
          </a:xfrm>
          <a:ln/>
        </p:spPr>
      </p:sp>
      <p:sp>
        <p:nvSpPr>
          <p:cNvPr id="10445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50938" y="854075"/>
            <a:ext cx="4556125" cy="3416300"/>
          </a:xfrm>
          <a:ln/>
        </p:spPr>
      </p:sp>
      <p:sp>
        <p:nvSpPr>
          <p:cNvPr id="10547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854075"/>
            <a:ext cx="4556125" cy="3416300"/>
          </a:xfrm>
          <a:ln/>
        </p:spPr>
      </p:sp>
      <p:sp>
        <p:nvSpPr>
          <p:cNvPr id="10649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0938" y="854075"/>
            <a:ext cx="4556125" cy="3416300"/>
          </a:xfrm>
          <a:ln/>
        </p:spPr>
      </p:sp>
      <p:sp>
        <p:nvSpPr>
          <p:cNvPr id="10752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50938" y="854075"/>
            <a:ext cx="4556125" cy="3416300"/>
          </a:xfrm>
          <a:ln/>
        </p:spPr>
      </p:sp>
      <p:sp>
        <p:nvSpPr>
          <p:cNvPr id="10854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854075"/>
            <a:ext cx="4556125" cy="3416300"/>
          </a:xfrm>
          <a:ln/>
        </p:spPr>
      </p:sp>
      <p:sp>
        <p:nvSpPr>
          <p:cNvPr id="8192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50938" y="854075"/>
            <a:ext cx="4556125" cy="3416300"/>
          </a:xfrm>
          <a:ln/>
        </p:spPr>
      </p:sp>
      <p:sp>
        <p:nvSpPr>
          <p:cNvPr id="10957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50938" y="854075"/>
            <a:ext cx="4556125" cy="3416300"/>
          </a:xfrm>
          <a:ln/>
        </p:spPr>
      </p:sp>
      <p:sp>
        <p:nvSpPr>
          <p:cNvPr id="11059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854075"/>
            <a:ext cx="4556125" cy="3416300"/>
          </a:xfrm>
          <a:ln/>
        </p:spPr>
      </p:sp>
      <p:sp>
        <p:nvSpPr>
          <p:cNvPr id="11161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854075"/>
            <a:ext cx="4556125" cy="3416300"/>
          </a:xfrm>
          <a:ln/>
        </p:spPr>
      </p:sp>
      <p:sp>
        <p:nvSpPr>
          <p:cNvPr id="11264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50938" y="854075"/>
            <a:ext cx="4556125" cy="3416300"/>
          </a:xfrm>
          <a:ln/>
        </p:spPr>
      </p:sp>
      <p:sp>
        <p:nvSpPr>
          <p:cNvPr id="11366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50938" y="854075"/>
            <a:ext cx="4556125" cy="3416300"/>
          </a:xfrm>
          <a:ln/>
        </p:spPr>
      </p:sp>
      <p:sp>
        <p:nvSpPr>
          <p:cNvPr id="11469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50938" y="854075"/>
            <a:ext cx="4556125" cy="3416300"/>
          </a:xfrm>
          <a:ln/>
        </p:spPr>
      </p:sp>
      <p:sp>
        <p:nvSpPr>
          <p:cNvPr id="11571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50938" y="854075"/>
            <a:ext cx="4556125" cy="3416300"/>
          </a:xfrm>
          <a:ln/>
        </p:spPr>
      </p:sp>
      <p:sp>
        <p:nvSpPr>
          <p:cNvPr id="11673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50938" y="854075"/>
            <a:ext cx="4556125" cy="3416300"/>
          </a:xfrm>
          <a:ln/>
        </p:spPr>
      </p:sp>
      <p:sp>
        <p:nvSpPr>
          <p:cNvPr id="11776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50938" y="854075"/>
            <a:ext cx="4556125" cy="3416300"/>
          </a:xfrm>
          <a:ln/>
        </p:spPr>
      </p:sp>
      <p:sp>
        <p:nvSpPr>
          <p:cNvPr id="11878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0938" y="854075"/>
            <a:ext cx="4556125" cy="3416300"/>
          </a:xfrm>
          <a:ln/>
        </p:spPr>
      </p:sp>
      <p:sp>
        <p:nvSpPr>
          <p:cNvPr id="8294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50938" y="854075"/>
            <a:ext cx="4556125" cy="3416300"/>
          </a:xfrm>
          <a:ln/>
        </p:spPr>
      </p:sp>
      <p:sp>
        <p:nvSpPr>
          <p:cNvPr id="11981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854075"/>
            <a:ext cx="4556125" cy="3416300"/>
          </a:xfrm>
          <a:ln/>
        </p:spPr>
      </p:sp>
      <p:sp>
        <p:nvSpPr>
          <p:cNvPr id="12083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50938" y="854075"/>
            <a:ext cx="4556125" cy="3416300"/>
          </a:xfrm>
          <a:ln/>
        </p:spPr>
      </p:sp>
      <p:sp>
        <p:nvSpPr>
          <p:cNvPr id="12185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854075"/>
            <a:ext cx="4556125" cy="3416300"/>
          </a:xfrm>
          <a:ln/>
        </p:spPr>
      </p:sp>
      <p:sp>
        <p:nvSpPr>
          <p:cNvPr id="12288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854075"/>
            <a:ext cx="4556125" cy="3416300"/>
          </a:xfrm>
          <a:ln/>
        </p:spPr>
      </p:sp>
      <p:sp>
        <p:nvSpPr>
          <p:cNvPr id="12390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854075"/>
            <a:ext cx="4556125" cy="3416300"/>
          </a:xfrm>
          <a:ln/>
        </p:spPr>
      </p:sp>
      <p:sp>
        <p:nvSpPr>
          <p:cNvPr id="12493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50938" y="854075"/>
            <a:ext cx="4556125" cy="3416300"/>
          </a:xfrm>
          <a:ln/>
        </p:spPr>
      </p:sp>
      <p:sp>
        <p:nvSpPr>
          <p:cNvPr id="12595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50938" y="854075"/>
            <a:ext cx="4556125" cy="3416300"/>
          </a:xfrm>
          <a:ln/>
        </p:spPr>
      </p:sp>
      <p:sp>
        <p:nvSpPr>
          <p:cNvPr id="12697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854075"/>
            <a:ext cx="4556125" cy="3416300"/>
          </a:xfrm>
          <a:ln/>
        </p:spPr>
      </p:sp>
      <p:sp>
        <p:nvSpPr>
          <p:cNvPr id="12800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50938" y="854075"/>
            <a:ext cx="4556125" cy="3416300"/>
          </a:xfrm>
          <a:ln/>
        </p:spPr>
      </p:sp>
      <p:sp>
        <p:nvSpPr>
          <p:cNvPr id="12902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854075"/>
            <a:ext cx="4556125" cy="3416300"/>
          </a:xfrm>
          <a:ln/>
        </p:spPr>
      </p:sp>
      <p:sp>
        <p:nvSpPr>
          <p:cNvPr id="8397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50938" y="854075"/>
            <a:ext cx="4556125" cy="3416300"/>
          </a:xfrm>
          <a:ln/>
        </p:spPr>
      </p:sp>
      <p:sp>
        <p:nvSpPr>
          <p:cNvPr id="13005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50938" y="854075"/>
            <a:ext cx="4556125" cy="3416300"/>
          </a:xfrm>
          <a:ln/>
        </p:spPr>
      </p:sp>
      <p:sp>
        <p:nvSpPr>
          <p:cNvPr id="13107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854075"/>
            <a:ext cx="4556125" cy="3416300"/>
          </a:xfrm>
          <a:ln/>
        </p:spPr>
      </p:sp>
      <p:sp>
        <p:nvSpPr>
          <p:cNvPr id="13209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50938" y="854075"/>
            <a:ext cx="4556125" cy="3416300"/>
          </a:xfrm>
          <a:ln/>
        </p:spPr>
      </p:sp>
      <p:sp>
        <p:nvSpPr>
          <p:cNvPr id="13312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50938" y="854075"/>
            <a:ext cx="4556125" cy="3416300"/>
          </a:xfrm>
          <a:ln/>
        </p:spPr>
      </p:sp>
      <p:sp>
        <p:nvSpPr>
          <p:cNvPr id="13414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50938" y="854075"/>
            <a:ext cx="4556125" cy="3416300"/>
          </a:xfrm>
          <a:ln/>
        </p:spPr>
      </p:sp>
      <p:sp>
        <p:nvSpPr>
          <p:cNvPr id="13517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50938" y="854075"/>
            <a:ext cx="4556125" cy="3416300"/>
          </a:xfrm>
          <a:ln/>
        </p:spPr>
      </p:sp>
      <p:sp>
        <p:nvSpPr>
          <p:cNvPr id="13619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50938" y="854075"/>
            <a:ext cx="4556125" cy="3416300"/>
          </a:xfrm>
          <a:ln/>
        </p:spPr>
      </p:sp>
      <p:sp>
        <p:nvSpPr>
          <p:cNvPr id="13721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1150938" y="854075"/>
            <a:ext cx="4556125" cy="3416300"/>
          </a:xfrm>
          <a:ln/>
        </p:spPr>
      </p:sp>
      <p:sp>
        <p:nvSpPr>
          <p:cNvPr id="13824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150938" y="854075"/>
            <a:ext cx="4556125" cy="3416300"/>
          </a:xfrm>
          <a:ln/>
        </p:spPr>
      </p:sp>
      <p:sp>
        <p:nvSpPr>
          <p:cNvPr id="13926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854075"/>
            <a:ext cx="4556125" cy="3416300"/>
          </a:xfrm>
          <a:ln/>
        </p:spPr>
      </p:sp>
      <p:sp>
        <p:nvSpPr>
          <p:cNvPr id="8499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150938" y="854075"/>
            <a:ext cx="4556125" cy="3416300"/>
          </a:xfrm>
          <a:ln/>
        </p:spPr>
      </p:sp>
      <p:sp>
        <p:nvSpPr>
          <p:cNvPr id="14029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150938" y="854075"/>
            <a:ext cx="4556125" cy="3416300"/>
          </a:xfrm>
          <a:ln/>
        </p:spPr>
      </p:sp>
      <p:sp>
        <p:nvSpPr>
          <p:cNvPr id="14131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1150938" y="854075"/>
            <a:ext cx="4556125" cy="3416300"/>
          </a:xfrm>
          <a:ln/>
        </p:spPr>
      </p:sp>
      <p:sp>
        <p:nvSpPr>
          <p:cNvPr id="14233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50938" y="854075"/>
            <a:ext cx="4556125" cy="3416300"/>
          </a:xfrm>
          <a:ln/>
        </p:spPr>
      </p:sp>
      <p:sp>
        <p:nvSpPr>
          <p:cNvPr id="14336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150938" y="854075"/>
            <a:ext cx="4556125" cy="3416300"/>
          </a:xfrm>
          <a:ln/>
        </p:spPr>
      </p:sp>
      <p:sp>
        <p:nvSpPr>
          <p:cNvPr id="14438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150938" y="854075"/>
            <a:ext cx="4556125" cy="3416300"/>
          </a:xfrm>
          <a:ln/>
        </p:spPr>
      </p:sp>
      <p:sp>
        <p:nvSpPr>
          <p:cNvPr id="14541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150938" y="854075"/>
            <a:ext cx="4556125" cy="3416300"/>
          </a:xfrm>
          <a:ln/>
        </p:spPr>
      </p:sp>
      <p:sp>
        <p:nvSpPr>
          <p:cNvPr id="14643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50938" y="854075"/>
            <a:ext cx="4556125" cy="3416300"/>
          </a:xfrm>
          <a:ln/>
        </p:spPr>
      </p:sp>
      <p:sp>
        <p:nvSpPr>
          <p:cNvPr id="14745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1150938" y="854075"/>
            <a:ext cx="4556125" cy="3416300"/>
          </a:xfrm>
          <a:ln/>
        </p:spPr>
      </p:sp>
      <p:sp>
        <p:nvSpPr>
          <p:cNvPr id="14848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50938" y="854075"/>
            <a:ext cx="4556125" cy="3416300"/>
          </a:xfrm>
          <a:ln/>
        </p:spPr>
      </p:sp>
      <p:sp>
        <p:nvSpPr>
          <p:cNvPr id="14950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854075"/>
            <a:ext cx="4556125" cy="3416300"/>
          </a:xfrm>
          <a:ln/>
        </p:spPr>
      </p:sp>
      <p:sp>
        <p:nvSpPr>
          <p:cNvPr id="8601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150938" y="854075"/>
            <a:ext cx="4556125" cy="3416300"/>
          </a:xfrm>
          <a:ln/>
        </p:spPr>
      </p:sp>
      <p:sp>
        <p:nvSpPr>
          <p:cNvPr id="15053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150938" y="854075"/>
            <a:ext cx="4556125" cy="3416300"/>
          </a:xfrm>
          <a:ln/>
        </p:spPr>
      </p:sp>
      <p:sp>
        <p:nvSpPr>
          <p:cNvPr id="151555"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50938" y="854075"/>
            <a:ext cx="4556125" cy="3416300"/>
          </a:xfrm>
          <a:ln/>
        </p:spPr>
      </p:sp>
      <p:sp>
        <p:nvSpPr>
          <p:cNvPr id="152579"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150938" y="854075"/>
            <a:ext cx="4556125" cy="3416300"/>
          </a:xfrm>
          <a:ln/>
        </p:spPr>
      </p:sp>
      <p:sp>
        <p:nvSpPr>
          <p:cNvPr id="15360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150938" y="854075"/>
            <a:ext cx="4556125" cy="3416300"/>
          </a:xfrm>
          <a:ln/>
        </p:spPr>
      </p:sp>
      <p:sp>
        <p:nvSpPr>
          <p:cNvPr id="15462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1150938" y="854075"/>
            <a:ext cx="4556125" cy="3416300"/>
          </a:xfrm>
          <a:ln/>
        </p:spPr>
      </p:sp>
      <p:sp>
        <p:nvSpPr>
          <p:cNvPr id="155651"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854075"/>
            <a:ext cx="4556125" cy="3416300"/>
          </a:xfrm>
          <a:ln/>
        </p:spPr>
      </p:sp>
      <p:sp>
        <p:nvSpPr>
          <p:cNvPr id="87043"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0938" y="854075"/>
            <a:ext cx="4556125" cy="3416300"/>
          </a:xfrm>
          <a:ln/>
        </p:spPr>
      </p:sp>
      <p:sp>
        <p:nvSpPr>
          <p:cNvPr id="88067" name="Rectangle 3"/>
          <p:cNvSpPr>
            <a:spLocks noGrp="1" noChangeArrowheads="1"/>
          </p:cNvSpPr>
          <p:nvPr>
            <p:ph type="body" idx="1"/>
          </p:nvPr>
        </p:nvSpPr>
        <p:spPr>
          <a:noFill/>
        </p:spPr>
        <p:txBody>
          <a:bodyPr/>
          <a:lstStyle/>
          <a:p>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FR"/>
          </a:p>
        </p:txBody>
      </p:sp>
    </p:spTree>
    <p:extLst>
      <p:ext uri="{BB962C8B-B14F-4D97-AF65-F5344CB8AC3E}">
        <p14:creationId xmlns:p14="http://schemas.microsoft.com/office/powerpoint/2010/main" val="115895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41333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8"/>
            <a:ext cx="2286000" cy="6354762"/>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0" y="274638"/>
            <a:ext cx="6705600" cy="63547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4831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50950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79049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0" y="9144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9144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87882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5240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Modifiez le style du titre</a:t>
            </a:r>
            <a:endParaRPr lang="fr-FR"/>
          </a:p>
        </p:txBody>
      </p:sp>
    </p:spTree>
    <p:extLst>
      <p:ext uri="{BB962C8B-B14F-4D97-AF65-F5344CB8AC3E}">
        <p14:creationId xmlns:p14="http://schemas.microsoft.com/office/powerpoint/2010/main" val="9759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7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396835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60711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FD1"/>
            </a:gs>
            <a:gs pos="64999">
              <a:srgbClr val="F0EBD5"/>
            </a:gs>
            <a:gs pos="100000">
              <a:srgbClr val="D1C39F"/>
            </a:gs>
          </a:gsLst>
          <a:path path="rect">
            <a:fillToRect r="100000" b="100000"/>
          </a:path>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0" y="9144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fr-FR" smtClean="0"/>
              <a:t>Cliquez pour modifier les styles de texte du masque</a:t>
            </a:r>
          </a:p>
          <a:p>
            <a:pPr lvl="1"/>
            <a:r>
              <a:rPr lang="fr-FR" smtClean="0"/>
              <a:t>Second niveau</a:t>
            </a:r>
          </a:p>
          <a:p>
            <a:pPr lvl="2"/>
            <a:r>
              <a:rPr lang="fr-FR" smtClean="0"/>
              <a:t>Troisième niveau</a:t>
            </a:r>
          </a:p>
          <a:p>
            <a:pPr lvl="3"/>
            <a:r>
              <a:rPr lang="fr-FR" smtClean="0"/>
              <a:t>Quatrième niveau</a:t>
            </a:r>
          </a:p>
          <a:p>
            <a:pPr lvl="4"/>
            <a:r>
              <a:rPr lang="fr-FR" smtClean="0"/>
              <a:t>Cinquième niveau</a:t>
            </a:r>
          </a:p>
        </p:txBody>
      </p:sp>
      <p:sp>
        <p:nvSpPr>
          <p:cNvPr id="1028" name="Text Box 4"/>
          <p:cNvSpPr txBox="1">
            <a:spLocks noChangeArrowheads="1"/>
          </p:cNvSpPr>
          <p:nvPr/>
        </p:nvSpPr>
        <p:spPr bwMode="auto">
          <a:xfrm>
            <a:off x="8842375" y="6643688"/>
            <a:ext cx="3651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itchFamily="18" charset="0"/>
              </a:defRPr>
            </a:lvl1pPr>
            <a:lvl2pPr marL="571500" defTabSz="762000">
              <a:defRPr sz="2400">
                <a:solidFill>
                  <a:schemeClr val="tx1"/>
                </a:solidFill>
                <a:latin typeface="Times New Roman" pitchFamily="18" charset="0"/>
              </a:defRPr>
            </a:lvl2pPr>
            <a:lvl3pPr marL="1143000" defTabSz="762000">
              <a:defRPr sz="2400">
                <a:solidFill>
                  <a:schemeClr val="tx1"/>
                </a:solidFill>
                <a:latin typeface="Times New Roman" pitchFamily="18" charset="0"/>
              </a:defRPr>
            </a:lvl3pPr>
            <a:lvl4pPr marL="1714500" defTabSz="762000">
              <a:defRPr sz="2400">
                <a:solidFill>
                  <a:schemeClr val="tx1"/>
                </a:solidFill>
                <a:latin typeface="Times New Roman" pitchFamily="18" charset="0"/>
              </a:defRPr>
            </a:lvl4pPr>
            <a:lvl5pPr marL="2286000"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defRPr/>
            </a:pPr>
            <a:fld id="{983F1F76-D6BD-46C3-A48C-27599C5ED099}" type="slidenum">
              <a:rPr lang="fr-FR" sz="800" smtClean="0"/>
              <a:pPr>
                <a:defRPr/>
              </a:pPr>
              <a:t>‹N°›</a:t>
            </a:fld>
            <a:endParaRPr lang="fr-FR" sz="800" smtClean="0"/>
          </a:p>
        </p:txBody>
      </p:sp>
      <p:sp>
        <p:nvSpPr>
          <p:cNvPr id="1029" name="Text Box 5"/>
          <p:cNvSpPr txBox="1">
            <a:spLocks noChangeArrowheads="1"/>
          </p:cNvSpPr>
          <p:nvPr userDrawn="1"/>
        </p:nvSpPr>
        <p:spPr bwMode="auto">
          <a:xfrm>
            <a:off x="0" y="6643688"/>
            <a:ext cx="427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itchFamily="18" charset="0"/>
              </a:defRPr>
            </a:lvl1pPr>
            <a:lvl2pPr marL="571500" defTabSz="762000">
              <a:defRPr sz="2400">
                <a:solidFill>
                  <a:schemeClr val="tx1"/>
                </a:solidFill>
                <a:latin typeface="Times New Roman" pitchFamily="18" charset="0"/>
              </a:defRPr>
            </a:lvl2pPr>
            <a:lvl3pPr marL="1143000" defTabSz="762000">
              <a:defRPr sz="2400">
                <a:solidFill>
                  <a:schemeClr val="tx1"/>
                </a:solidFill>
                <a:latin typeface="Times New Roman" pitchFamily="18" charset="0"/>
              </a:defRPr>
            </a:lvl3pPr>
            <a:lvl4pPr marL="1714500" defTabSz="762000">
              <a:defRPr sz="2400">
                <a:solidFill>
                  <a:schemeClr val="tx1"/>
                </a:solidFill>
                <a:latin typeface="Times New Roman" pitchFamily="18" charset="0"/>
              </a:defRPr>
            </a:lvl4pPr>
            <a:lvl5pPr marL="2286000"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defRPr/>
            </a:pPr>
            <a:r>
              <a:rPr lang="fr-FR" sz="800" smtClean="0"/>
              <a:t>ABIC</a:t>
            </a:r>
          </a:p>
          <a:p>
            <a:pPr>
              <a:defRPr/>
            </a:pPr>
            <a:endParaRPr lang="fr-FR" sz="800" smtClean="0"/>
          </a:p>
        </p:txBody>
      </p:sp>
      <p:sp>
        <p:nvSpPr>
          <p:cNvPr id="1031" name="Text Box 7"/>
          <p:cNvSpPr txBox="1">
            <a:spLocks noChangeArrowheads="1"/>
          </p:cNvSpPr>
          <p:nvPr userDrawn="1"/>
        </p:nvSpPr>
        <p:spPr bwMode="auto">
          <a:xfrm>
            <a:off x="0" y="0"/>
            <a:ext cx="9144000" cy="806450"/>
          </a:xfrm>
          <a:prstGeom prst="rect">
            <a:avLst/>
          </a:prstGeom>
          <a:gradFill rotWithShape="0">
            <a:gsLst>
              <a:gs pos="0">
                <a:srgbClr val="FFFF00"/>
              </a:gs>
              <a:gs pos="100000">
                <a:srgbClr val="FF9966"/>
              </a:gs>
            </a:gsLst>
            <a:lin ang="2700000" scaled="1"/>
          </a:gra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r">
              <a:lnSpc>
                <a:spcPct val="70000"/>
              </a:lnSpc>
              <a:spcBef>
                <a:spcPct val="50000"/>
              </a:spcBef>
              <a:defRPr/>
            </a:pPr>
            <a:r>
              <a:rPr lang="fr-FR" sz="3200" dirty="0"/>
              <a:t>             </a:t>
            </a:r>
            <a:r>
              <a:rPr lang="fr-FR" sz="2000" b="1"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Arial" charset="0"/>
              </a:rPr>
              <a:t>ESIAG - MASTER 1 &amp; 2 </a:t>
            </a:r>
          </a:p>
          <a:p>
            <a:pPr algn="r">
              <a:lnSpc>
                <a:spcPct val="70000"/>
              </a:lnSpc>
              <a:spcBef>
                <a:spcPct val="50000"/>
              </a:spcBef>
              <a:defRPr/>
            </a:pPr>
            <a:r>
              <a:rPr lang="fr-FR" sz="2000" b="1"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Arial" charset="0"/>
              </a:rPr>
              <a:t>CONDUITE DE PROJETS            </a:t>
            </a:r>
          </a:p>
        </p:txBody>
      </p:sp>
      <p:pic>
        <p:nvPicPr>
          <p:cNvPr id="1030" name="Picture 9" descr="ligne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755650"/>
            <a:ext cx="914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p:cNvGrpSpPr>
            <a:grpSpLocks/>
          </p:cNvGrpSpPr>
          <p:nvPr userDrawn="1"/>
        </p:nvGrpSpPr>
        <p:grpSpPr bwMode="auto">
          <a:xfrm>
            <a:off x="384175" y="6681788"/>
            <a:ext cx="122238" cy="122237"/>
            <a:chOff x="1910" y="1635"/>
            <a:chExt cx="360" cy="690"/>
          </a:xfrm>
        </p:grpSpPr>
        <p:sp>
          <p:nvSpPr>
            <p:cNvPr id="1033" name="Freeform 17"/>
            <p:cNvSpPr>
              <a:spLocks/>
            </p:cNvSpPr>
            <p:nvPr/>
          </p:nvSpPr>
          <p:spPr bwMode="auto">
            <a:xfrm>
              <a:off x="1910" y="1635"/>
              <a:ext cx="360" cy="690"/>
            </a:xfrm>
            <a:custGeom>
              <a:avLst/>
              <a:gdLst>
                <a:gd name="T0" fmla="*/ 1404 w 60"/>
                <a:gd name="T1" fmla="*/ 756 h 115"/>
                <a:gd name="T2" fmla="*/ 1296 w 60"/>
                <a:gd name="T3" fmla="*/ 3348 h 115"/>
                <a:gd name="T4" fmla="*/ 180 w 60"/>
                <a:gd name="T5" fmla="*/ 144 h 115"/>
                <a:gd name="T6" fmla="*/ 180 w 60"/>
                <a:gd name="T7" fmla="*/ 4104 h 115"/>
                <a:gd name="T8" fmla="*/ 1404 w 60"/>
                <a:gd name="T9" fmla="*/ 432 h 115"/>
                <a:gd name="T10" fmla="*/ 1980 w 60"/>
                <a:gd name="T11" fmla="*/ 1800 h 115"/>
                <a:gd name="T12" fmla="*/ 1296 w 60"/>
                <a:gd name="T13" fmla="*/ 2124 h 115"/>
                <a:gd name="T14" fmla="*/ 2088 w 60"/>
                <a:gd name="T15" fmla="*/ 2880 h 115"/>
                <a:gd name="T16" fmla="*/ 792 w 60"/>
                <a:gd name="T17" fmla="*/ 3960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115">
                  <a:moveTo>
                    <a:pt x="39" y="21"/>
                  </a:moveTo>
                  <a:cubicBezTo>
                    <a:pt x="40" y="58"/>
                    <a:pt x="41" y="96"/>
                    <a:pt x="36" y="93"/>
                  </a:cubicBezTo>
                  <a:cubicBezTo>
                    <a:pt x="30" y="90"/>
                    <a:pt x="10" y="0"/>
                    <a:pt x="5" y="4"/>
                  </a:cubicBezTo>
                  <a:cubicBezTo>
                    <a:pt x="0" y="7"/>
                    <a:pt x="0" y="112"/>
                    <a:pt x="5" y="114"/>
                  </a:cubicBezTo>
                  <a:cubicBezTo>
                    <a:pt x="11" y="115"/>
                    <a:pt x="30" y="23"/>
                    <a:pt x="39" y="12"/>
                  </a:cubicBezTo>
                  <a:cubicBezTo>
                    <a:pt x="47" y="2"/>
                    <a:pt x="56" y="43"/>
                    <a:pt x="55" y="50"/>
                  </a:cubicBezTo>
                  <a:cubicBezTo>
                    <a:pt x="55" y="58"/>
                    <a:pt x="35" y="54"/>
                    <a:pt x="36" y="59"/>
                  </a:cubicBezTo>
                  <a:cubicBezTo>
                    <a:pt x="36" y="64"/>
                    <a:pt x="60" y="72"/>
                    <a:pt x="58" y="80"/>
                  </a:cubicBezTo>
                  <a:cubicBezTo>
                    <a:pt x="56" y="88"/>
                    <a:pt x="28" y="105"/>
                    <a:pt x="22" y="110"/>
                  </a:cubicBezTo>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34" name="Freeform 18"/>
            <p:cNvSpPr>
              <a:spLocks/>
            </p:cNvSpPr>
            <p:nvPr/>
          </p:nvSpPr>
          <p:spPr bwMode="auto">
            <a:xfrm>
              <a:off x="1910" y="1635"/>
              <a:ext cx="360" cy="690"/>
            </a:xfrm>
            <a:custGeom>
              <a:avLst/>
              <a:gdLst>
                <a:gd name="T0" fmla="*/ 1404 w 60"/>
                <a:gd name="T1" fmla="*/ 756 h 115"/>
                <a:gd name="T2" fmla="*/ 1296 w 60"/>
                <a:gd name="T3" fmla="*/ 3348 h 115"/>
                <a:gd name="T4" fmla="*/ 180 w 60"/>
                <a:gd name="T5" fmla="*/ 144 h 115"/>
                <a:gd name="T6" fmla="*/ 180 w 60"/>
                <a:gd name="T7" fmla="*/ 4104 h 115"/>
                <a:gd name="T8" fmla="*/ 1404 w 60"/>
                <a:gd name="T9" fmla="*/ 432 h 115"/>
                <a:gd name="T10" fmla="*/ 1980 w 60"/>
                <a:gd name="T11" fmla="*/ 1800 h 115"/>
                <a:gd name="T12" fmla="*/ 1296 w 60"/>
                <a:gd name="T13" fmla="*/ 2124 h 115"/>
                <a:gd name="T14" fmla="*/ 2088 w 60"/>
                <a:gd name="T15" fmla="*/ 2880 h 115"/>
                <a:gd name="T16" fmla="*/ 792 w 60"/>
                <a:gd name="T17" fmla="*/ 3960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115">
                  <a:moveTo>
                    <a:pt x="39" y="21"/>
                  </a:moveTo>
                  <a:cubicBezTo>
                    <a:pt x="40" y="58"/>
                    <a:pt x="41" y="96"/>
                    <a:pt x="36" y="93"/>
                  </a:cubicBezTo>
                  <a:cubicBezTo>
                    <a:pt x="30" y="90"/>
                    <a:pt x="10" y="0"/>
                    <a:pt x="5" y="4"/>
                  </a:cubicBezTo>
                  <a:cubicBezTo>
                    <a:pt x="0" y="7"/>
                    <a:pt x="0" y="112"/>
                    <a:pt x="5" y="114"/>
                  </a:cubicBezTo>
                  <a:cubicBezTo>
                    <a:pt x="11" y="115"/>
                    <a:pt x="30" y="23"/>
                    <a:pt x="39" y="12"/>
                  </a:cubicBezTo>
                  <a:cubicBezTo>
                    <a:pt x="47" y="2"/>
                    <a:pt x="56" y="43"/>
                    <a:pt x="55" y="50"/>
                  </a:cubicBezTo>
                  <a:cubicBezTo>
                    <a:pt x="55" y="58"/>
                    <a:pt x="35" y="54"/>
                    <a:pt x="36" y="59"/>
                  </a:cubicBezTo>
                  <a:cubicBezTo>
                    <a:pt x="36" y="64"/>
                    <a:pt x="60" y="72"/>
                    <a:pt x="58" y="80"/>
                  </a:cubicBezTo>
                  <a:cubicBezTo>
                    <a:pt x="56" y="88"/>
                    <a:pt x="28" y="105"/>
                    <a:pt x="22" y="110"/>
                  </a:cubicBezTo>
                </a:path>
              </a:pathLst>
            </a:custGeom>
            <a:noFill/>
            <a:ln w="9525">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pic>
        <p:nvPicPr>
          <p:cNvPr id="11" name="Image 1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2038350" cy="806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62000" rtl="0" eaLnBrk="0" fontAlgn="base" hangingPunct="0">
        <a:spcBef>
          <a:spcPct val="0"/>
        </a:spcBef>
        <a:spcAft>
          <a:spcPct val="0"/>
        </a:spcAft>
        <a:defRPr sz="2800">
          <a:solidFill>
            <a:schemeClr val="tx2"/>
          </a:solidFill>
          <a:latin typeface="+mj-lt"/>
          <a:ea typeface="+mj-ea"/>
          <a:cs typeface="+mj-cs"/>
        </a:defRPr>
      </a:lvl1pPr>
      <a:lvl2pPr algn="ctr" defTabSz="762000" rtl="0" eaLnBrk="0" fontAlgn="base" hangingPunct="0">
        <a:spcBef>
          <a:spcPct val="0"/>
        </a:spcBef>
        <a:spcAft>
          <a:spcPct val="0"/>
        </a:spcAft>
        <a:defRPr sz="2800">
          <a:solidFill>
            <a:schemeClr val="tx2"/>
          </a:solidFill>
          <a:latin typeface="Arial" charset="0"/>
        </a:defRPr>
      </a:lvl2pPr>
      <a:lvl3pPr algn="ctr" defTabSz="762000" rtl="0" eaLnBrk="0" fontAlgn="base" hangingPunct="0">
        <a:spcBef>
          <a:spcPct val="0"/>
        </a:spcBef>
        <a:spcAft>
          <a:spcPct val="0"/>
        </a:spcAft>
        <a:defRPr sz="2800">
          <a:solidFill>
            <a:schemeClr val="tx2"/>
          </a:solidFill>
          <a:latin typeface="Arial" charset="0"/>
        </a:defRPr>
      </a:lvl3pPr>
      <a:lvl4pPr algn="ctr" defTabSz="762000" rtl="0" eaLnBrk="0" fontAlgn="base" hangingPunct="0">
        <a:spcBef>
          <a:spcPct val="0"/>
        </a:spcBef>
        <a:spcAft>
          <a:spcPct val="0"/>
        </a:spcAft>
        <a:defRPr sz="2800">
          <a:solidFill>
            <a:schemeClr val="tx2"/>
          </a:solidFill>
          <a:latin typeface="Arial" charset="0"/>
        </a:defRPr>
      </a:lvl4pPr>
      <a:lvl5pPr algn="ctr" defTabSz="762000" rtl="0" eaLnBrk="0" fontAlgn="base" hangingPunct="0">
        <a:spcBef>
          <a:spcPct val="0"/>
        </a:spcBef>
        <a:spcAft>
          <a:spcPct val="0"/>
        </a:spcAft>
        <a:defRPr sz="2800">
          <a:solidFill>
            <a:schemeClr val="tx2"/>
          </a:solidFill>
          <a:latin typeface="Arial" charset="0"/>
        </a:defRPr>
      </a:lvl5pPr>
      <a:lvl6pPr marL="457200" algn="ctr" defTabSz="762000" rtl="0" eaLnBrk="0" fontAlgn="base" hangingPunct="0">
        <a:spcBef>
          <a:spcPct val="0"/>
        </a:spcBef>
        <a:spcAft>
          <a:spcPct val="0"/>
        </a:spcAft>
        <a:defRPr sz="2800">
          <a:solidFill>
            <a:schemeClr val="tx2"/>
          </a:solidFill>
          <a:latin typeface="Arial" charset="0"/>
        </a:defRPr>
      </a:lvl6pPr>
      <a:lvl7pPr marL="914400" algn="ctr" defTabSz="762000" rtl="0" eaLnBrk="0" fontAlgn="base" hangingPunct="0">
        <a:spcBef>
          <a:spcPct val="0"/>
        </a:spcBef>
        <a:spcAft>
          <a:spcPct val="0"/>
        </a:spcAft>
        <a:defRPr sz="2800">
          <a:solidFill>
            <a:schemeClr val="tx2"/>
          </a:solidFill>
          <a:latin typeface="Arial" charset="0"/>
        </a:defRPr>
      </a:lvl7pPr>
      <a:lvl8pPr marL="1371600" algn="ctr" defTabSz="762000" rtl="0" eaLnBrk="0" fontAlgn="base" hangingPunct="0">
        <a:spcBef>
          <a:spcPct val="0"/>
        </a:spcBef>
        <a:spcAft>
          <a:spcPct val="0"/>
        </a:spcAft>
        <a:defRPr sz="2800">
          <a:solidFill>
            <a:schemeClr val="tx2"/>
          </a:solidFill>
          <a:latin typeface="Arial" charset="0"/>
        </a:defRPr>
      </a:lvl8pPr>
      <a:lvl9pPr marL="1828800" algn="ctr" defTabSz="762000" rtl="0" eaLnBrk="0" fontAlgn="base" hangingPunct="0">
        <a:spcBef>
          <a:spcPct val="0"/>
        </a:spcBef>
        <a:spcAft>
          <a:spcPct val="0"/>
        </a:spcAft>
        <a:defRPr sz="2800">
          <a:solidFill>
            <a:schemeClr val="tx2"/>
          </a:solidFill>
          <a:latin typeface="Arial" charset="0"/>
        </a:defRPr>
      </a:lvl9pPr>
    </p:titleStyle>
    <p:bodyStyle>
      <a:lvl1pPr marL="342900" indent="-342900" algn="l" defTabSz="762000" rtl="0" eaLnBrk="0" fontAlgn="base" hangingPunct="0">
        <a:lnSpc>
          <a:spcPct val="130000"/>
        </a:lnSpc>
        <a:spcBef>
          <a:spcPct val="20000"/>
        </a:spcBef>
        <a:spcAft>
          <a:spcPct val="0"/>
        </a:spcAft>
        <a:buSzPct val="100000"/>
        <a:buFont typeface="Wingdings" pitchFamily="2" charset="2"/>
        <a:buChar char="q"/>
        <a:defRPr sz="2400" b="1" u="sng">
          <a:solidFill>
            <a:schemeClr val="tx1"/>
          </a:solidFill>
          <a:latin typeface="+mn-lt"/>
          <a:ea typeface="+mn-ea"/>
          <a:cs typeface="+mn-cs"/>
        </a:defRPr>
      </a:lvl1pPr>
      <a:lvl2pPr marL="742950" indent="-285750" algn="l" defTabSz="762000" rtl="0" eaLnBrk="0" fontAlgn="base" hangingPunct="0">
        <a:lnSpc>
          <a:spcPct val="130000"/>
        </a:lnSpc>
        <a:spcBef>
          <a:spcPct val="20000"/>
        </a:spcBef>
        <a:spcAft>
          <a:spcPct val="0"/>
        </a:spcAft>
        <a:buSzPct val="100000"/>
        <a:buFont typeface="Wingdings" pitchFamily="2" charset="2"/>
        <a:buChar char="§"/>
        <a:defRPr sz="2000">
          <a:solidFill>
            <a:schemeClr val="tx1"/>
          </a:solidFill>
          <a:latin typeface="+mn-lt"/>
        </a:defRPr>
      </a:lvl2pPr>
      <a:lvl3pPr marL="1143000" indent="-228600" algn="l" defTabSz="762000" rtl="0" eaLnBrk="0" fontAlgn="base" hangingPunct="0">
        <a:lnSpc>
          <a:spcPct val="130000"/>
        </a:lnSpc>
        <a:spcBef>
          <a:spcPct val="20000"/>
        </a:spcBef>
        <a:spcAft>
          <a:spcPct val="0"/>
        </a:spcAft>
        <a:buSzPct val="100000"/>
        <a:buFont typeface="Wingdings" pitchFamily="2" charset="2"/>
        <a:buChar char="Ø"/>
        <a:defRPr>
          <a:solidFill>
            <a:schemeClr val="tx1"/>
          </a:solidFill>
          <a:latin typeface="+mn-lt"/>
        </a:defRPr>
      </a:lvl3pPr>
      <a:lvl4pPr marL="1600200" indent="-228600" algn="l" defTabSz="762000" rtl="0" eaLnBrk="0" fontAlgn="base" hangingPunct="0">
        <a:lnSpc>
          <a:spcPct val="130000"/>
        </a:lnSpc>
        <a:spcBef>
          <a:spcPct val="20000"/>
        </a:spcBef>
        <a:spcAft>
          <a:spcPct val="0"/>
        </a:spcAft>
        <a:buSzPct val="100000"/>
        <a:buChar char="–"/>
        <a:defRPr sz="1600">
          <a:solidFill>
            <a:schemeClr val="tx1"/>
          </a:solidFill>
          <a:latin typeface="+mn-lt"/>
        </a:defRPr>
      </a:lvl4pPr>
      <a:lvl5pPr marL="2057400" indent="-228600" algn="l" defTabSz="762000" rtl="0" eaLnBrk="0" fontAlgn="base" hangingPunct="0">
        <a:lnSpc>
          <a:spcPct val="130000"/>
        </a:lnSpc>
        <a:spcBef>
          <a:spcPct val="20000"/>
        </a:spcBef>
        <a:spcAft>
          <a:spcPct val="0"/>
        </a:spcAft>
        <a:buSzPct val="100000"/>
        <a:buChar char="•"/>
        <a:defRPr sz="1400">
          <a:solidFill>
            <a:schemeClr val="tx1"/>
          </a:solidFill>
          <a:latin typeface="+mn-lt"/>
        </a:defRPr>
      </a:lvl5pPr>
      <a:lvl6pPr marL="2514600" indent="-228600" algn="l" defTabSz="762000" rtl="0" eaLnBrk="0" fontAlgn="base" hangingPunct="0">
        <a:lnSpc>
          <a:spcPct val="130000"/>
        </a:lnSpc>
        <a:spcBef>
          <a:spcPct val="20000"/>
        </a:spcBef>
        <a:spcAft>
          <a:spcPct val="0"/>
        </a:spcAft>
        <a:buSzPct val="100000"/>
        <a:buChar char="•"/>
        <a:defRPr sz="1400">
          <a:solidFill>
            <a:schemeClr val="tx1"/>
          </a:solidFill>
          <a:latin typeface="+mn-lt"/>
        </a:defRPr>
      </a:lvl6pPr>
      <a:lvl7pPr marL="2971800" indent="-228600" algn="l" defTabSz="762000" rtl="0" eaLnBrk="0" fontAlgn="base" hangingPunct="0">
        <a:lnSpc>
          <a:spcPct val="130000"/>
        </a:lnSpc>
        <a:spcBef>
          <a:spcPct val="20000"/>
        </a:spcBef>
        <a:spcAft>
          <a:spcPct val="0"/>
        </a:spcAft>
        <a:buSzPct val="100000"/>
        <a:buChar char="•"/>
        <a:defRPr sz="1400">
          <a:solidFill>
            <a:schemeClr val="tx1"/>
          </a:solidFill>
          <a:latin typeface="+mn-lt"/>
        </a:defRPr>
      </a:lvl7pPr>
      <a:lvl8pPr marL="3429000" indent="-228600" algn="l" defTabSz="762000" rtl="0" eaLnBrk="0" fontAlgn="base" hangingPunct="0">
        <a:lnSpc>
          <a:spcPct val="130000"/>
        </a:lnSpc>
        <a:spcBef>
          <a:spcPct val="20000"/>
        </a:spcBef>
        <a:spcAft>
          <a:spcPct val="0"/>
        </a:spcAft>
        <a:buSzPct val="100000"/>
        <a:buChar char="•"/>
        <a:defRPr sz="1400">
          <a:solidFill>
            <a:schemeClr val="tx1"/>
          </a:solidFill>
          <a:latin typeface="+mn-lt"/>
        </a:defRPr>
      </a:lvl8pPr>
      <a:lvl9pPr marL="3886200" indent="-228600" algn="l" defTabSz="762000" rtl="0" eaLnBrk="0" fontAlgn="base" hangingPunct="0">
        <a:lnSpc>
          <a:spcPct val="130000"/>
        </a:lnSpc>
        <a:spcBef>
          <a:spcPct val="20000"/>
        </a:spcBef>
        <a:spcAft>
          <a:spcPct val="0"/>
        </a:spcAft>
        <a:buSzPct val="100000"/>
        <a:buChar char="•"/>
        <a:defRPr sz="14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www.controlchaos.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upload.wikimedia.org/wikipedia/fr/e/eb/PlanificationScrum.pn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hyperlink" Target="http://fr.wikipedia.org/"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controlchaos.com/"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http://www.ibm.com/developerworks/rational/library/sep07/krol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ibm.com/developerworks/rational/library/sep07/krol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hyperlink" Target="http://epf.eclipse.org/wikis/openu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www.ibm.com/developerworks/rational/library/sep07/krol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agilemanifesto.or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73.xml"/><Relationship Id="rId1" Type="http://schemas.openxmlformats.org/officeDocument/2006/relationships/slideLayout" Target="../slideLayouts/slideLayout7.xml"/><Relationship Id="rId6" Type="http://schemas.openxmlformats.org/officeDocument/2006/relationships/slide" Target="slide68.xml"/><Relationship Id="rId5" Type="http://schemas.openxmlformats.org/officeDocument/2006/relationships/slide" Target="slide50.xml"/><Relationship Id="rId4" Type="http://schemas.openxmlformats.org/officeDocument/2006/relationships/slide" Target="slide4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extremeprogramming.org/"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extremeprogramming.org/map/itera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0" y="762000"/>
            <a:ext cx="8991600"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Char char="q"/>
            </a:pPr>
            <a:endParaRPr lang="fr-FR" sz="1800">
              <a:latin typeface="Arial" charset="0"/>
            </a:endParaRPr>
          </a:p>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051" name="Text Box 11"/>
          <p:cNvSpPr txBox="1">
            <a:spLocks noChangeArrowheads="1"/>
          </p:cNvSpPr>
          <p:nvPr/>
        </p:nvSpPr>
        <p:spPr bwMode="auto">
          <a:xfrm>
            <a:off x="381000" y="1219200"/>
            <a:ext cx="8305800" cy="3962400"/>
          </a:xfrm>
          <a:prstGeom prst="rect">
            <a:avLst/>
          </a:prstGeom>
          <a:noFill/>
          <a:ln w="38100">
            <a:solidFill>
              <a:schemeClr val="bg1"/>
            </a:solidFill>
            <a:miter lim="800000"/>
            <a:headEnd type="none" w="lg" len="lg"/>
            <a:tailEnd type="none" w="lg" len="lg"/>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45000"/>
              </a:lnSpc>
            </a:pPr>
            <a:r>
              <a:rPr lang="fr-FR" sz="4000" b="1">
                <a:solidFill>
                  <a:srgbClr val="FF9900"/>
                </a:solidFill>
                <a:latin typeface="Arial" charset="0"/>
              </a:rPr>
              <a:t> </a:t>
            </a:r>
            <a:r>
              <a:rPr lang="fr-FR" sz="3600" b="1">
                <a:solidFill>
                  <a:srgbClr val="FF9900"/>
                </a:solidFill>
                <a:latin typeface="Arial" charset="0"/>
              </a:rPr>
              <a:t>UPEC – ESIAG</a:t>
            </a:r>
          </a:p>
          <a:p>
            <a:pPr algn="ctr">
              <a:lnSpc>
                <a:spcPct val="145000"/>
              </a:lnSpc>
            </a:pPr>
            <a:r>
              <a:rPr lang="fr-FR" sz="3600" b="1">
                <a:solidFill>
                  <a:srgbClr val="FF9900"/>
                </a:solidFill>
                <a:latin typeface="Arial" charset="0"/>
              </a:rPr>
              <a:t>MASTER 1 / MASTER 2</a:t>
            </a:r>
          </a:p>
          <a:p>
            <a:pPr algn="ctr">
              <a:lnSpc>
                <a:spcPct val="145000"/>
              </a:lnSpc>
            </a:pPr>
            <a:r>
              <a:rPr lang="fr-FR" sz="4000" b="1">
                <a:solidFill>
                  <a:srgbClr val="FF9900"/>
                </a:solidFill>
                <a:latin typeface="Arial" charset="0"/>
              </a:rPr>
              <a:t>-</a:t>
            </a:r>
          </a:p>
          <a:p>
            <a:pPr algn="ctr">
              <a:lnSpc>
                <a:spcPct val="145000"/>
              </a:lnSpc>
            </a:pPr>
            <a:r>
              <a:rPr lang="fr-FR" b="1">
                <a:solidFill>
                  <a:srgbClr val="FF9900"/>
                </a:solidFill>
                <a:latin typeface="Arial" charset="0"/>
              </a:rPr>
              <a:t>CONDUITE DE PROJETS</a:t>
            </a:r>
          </a:p>
        </p:txBody>
      </p:sp>
      <p:sp>
        <p:nvSpPr>
          <p:cNvPr id="71692" name="Rectangle 12"/>
          <p:cNvSpPr>
            <a:spLocks noChangeArrowheads="1"/>
          </p:cNvSpPr>
          <p:nvPr/>
        </p:nvSpPr>
        <p:spPr bwMode="auto">
          <a:xfrm>
            <a:off x="0" y="57150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62000">
              <a:defRPr/>
            </a:pPr>
            <a:r>
              <a:rPr lang="fr-FR" dirty="0">
                <a:solidFill>
                  <a:srgbClr val="FF9900"/>
                </a:solidFill>
                <a:effectLst>
                  <a:outerShdw blurRad="38100" dist="38100" dir="2700000" algn="tl">
                    <a:srgbClr val="000000"/>
                  </a:outerShdw>
                </a:effectLst>
                <a:latin typeface="Arial" charset="0"/>
              </a:rPr>
              <a:t> </a:t>
            </a:r>
            <a:r>
              <a:rPr lang="fr-FR" sz="2000" b="1" u="sng" dirty="0">
                <a:solidFill>
                  <a:srgbClr val="FF9900"/>
                </a:solidFill>
                <a:effectLst>
                  <a:outerShdw blurRad="38100" dist="38100" dir="2700000" algn="tl">
                    <a:srgbClr val="000000"/>
                  </a:outerShdw>
                </a:effectLst>
                <a:latin typeface="Arial" charset="0"/>
              </a:rPr>
              <a:t>CHAPITRE 3.d – METHODES ET MODELES</a:t>
            </a:r>
          </a:p>
          <a:p>
            <a:pPr algn="ctr" defTabSz="762000">
              <a:defRPr/>
            </a:pPr>
            <a:r>
              <a:rPr lang="fr-FR" sz="2000" b="1" u="sng" dirty="0">
                <a:solidFill>
                  <a:srgbClr val="FF9900"/>
                </a:solidFill>
                <a:effectLst>
                  <a:outerShdw blurRad="38100" dist="38100" dir="2700000" algn="tl">
                    <a:srgbClr val="000000"/>
                  </a:outerShdw>
                </a:effectLst>
                <a:latin typeface="Arial" charset="0"/>
              </a:rPr>
              <a:t>Les Méthodes Agiles </a:t>
            </a: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1267" name="Text Box 3"/>
          <p:cNvSpPr txBox="1">
            <a:spLocks noChangeArrowheads="1"/>
          </p:cNvSpPr>
          <p:nvPr/>
        </p:nvSpPr>
        <p:spPr bwMode="auto">
          <a:xfrm>
            <a:off x="0" y="873125"/>
            <a:ext cx="91440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r>
              <a:rPr lang="fr-FR" sz="1800" b="1" u="sng">
                <a:latin typeface="Arial" charset="0"/>
              </a:rPr>
              <a:t>Contenu d’une itération </a:t>
            </a:r>
            <a:r>
              <a:rPr lang="fr-FR" sz="1600">
                <a:latin typeface="Arial" charset="0"/>
              </a:rPr>
              <a:t>:</a:t>
            </a:r>
          </a:p>
          <a:p>
            <a:pPr>
              <a:lnSpc>
                <a:spcPct val="130000"/>
              </a:lnSpc>
              <a:buFont typeface="Wingdings" pitchFamily="2" charset="2"/>
              <a:buNone/>
            </a:pPr>
            <a:endParaRPr lang="fr-FR" sz="1600" u="sng">
              <a:latin typeface="Arial" charset="0"/>
            </a:endParaRPr>
          </a:p>
          <a:p>
            <a:pPr lvl="1">
              <a:lnSpc>
                <a:spcPct val="130000"/>
              </a:lnSpc>
              <a:buFont typeface="Wingdings" pitchFamily="2" charset="2"/>
              <a:buNone/>
            </a:pPr>
            <a:r>
              <a:rPr lang="fr-FR" sz="1600" b="1">
                <a:latin typeface="Arial" charset="0"/>
              </a:rPr>
              <a:t> </a:t>
            </a:r>
            <a:endParaRPr lang="fr-FR" sz="1600">
              <a:latin typeface="Arial" charset="0"/>
            </a:endParaRPr>
          </a:p>
        </p:txBody>
      </p:sp>
      <p:pic>
        <p:nvPicPr>
          <p:cNvPr id="11268" name="Picture 6" descr="it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113"/>
            <a:ext cx="91440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2291" name="Text Box 3"/>
          <p:cNvSpPr txBox="1">
            <a:spLocks noChangeArrowheads="1"/>
          </p:cNvSpPr>
          <p:nvPr/>
        </p:nvSpPr>
        <p:spPr bwMode="auto">
          <a:xfrm>
            <a:off x="0" y="873125"/>
            <a:ext cx="91440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2"/>
            </a:pPr>
            <a:r>
              <a:rPr lang="fr-FR" sz="1800" b="1" u="sng">
                <a:latin typeface="Arial" charset="0"/>
              </a:rPr>
              <a:t>SCRUM</a:t>
            </a:r>
          </a:p>
          <a:p>
            <a:pPr>
              <a:lnSpc>
                <a:spcPct val="130000"/>
              </a:lnSpc>
              <a:buFont typeface="Wingdings" pitchFamily="2" charset="2"/>
              <a:buNone/>
            </a:pPr>
            <a:r>
              <a:rPr lang="fr-FR" sz="1600">
                <a:latin typeface="Arial" charset="0"/>
              </a:rPr>
              <a:t>	Idée fondamentale : Le développement logiciel est un </a:t>
            </a:r>
            <a:r>
              <a:rPr lang="fr-FR" sz="1600" b="1">
                <a:latin typeface="Arial" charset="0"/>
              </a:rPr>
              <a:t>processus complexe </a:t>
            </a:r>
            <a:r>
              <a:rPr lang="fr-FR" sz="1600">
                <a:latin typeface="Arial" charset="0"/>
              </a:rPr>
              <a:t>et</a:t>
            </a:r>
            <a:r>
              <a:rPr lang="fr-FR" sz="1600" b="1">
                <a:latin typeface="Arial" charset="0"/>
              </a:rPr>
              <a:t> imprévisible</a:t>
            </a:r>
            <a:r>
              <a:rPr lang="fr-FR" sz="1600">
                <a:latin typeface="Arial" charset="0"/>
              </a:rPr>
              <a:t> car : </a:t>
            </a:r>
          </a:p>
          <a:p>
            <a:pPr lvl="1">
              <a:lnSpc>
                <a:spcPct val="130000"/>
              </a:lnSpc>
              <a:buFont typeface="Wingdings" pitchFamily="2" charset="2"/>
              <a:buChar char="§"/>
            </a:pPr>
            <a:r>
              <a:rPr lang="fr-FR" sz="1600">
                <a:latin typeface="Arial" charset="0"/>
              </a:rPr>
              <a:t>Les besoins utilisateurs changent en cours de projet</a:t>
            </a:r>
          </a:p>
          <a:p>
            <a:pPr lvl="1">
              <a:lnSpc>
                <a:spcPct val="130000"/>
              </a:lnSpc>
              <a:buFont typeface="Wingdings" pitchFamily="2" charset="2"/>
              <a:buChar char="§"/>
            </a:pPr>
            <a:r>
              <a:rPr lang="fr-FR" sz="1600">
                <a:latin typeface="Arial" charset="0"/>
              </a:rPr>
              <a:t>La productivité de l’équipe est variable</a:t>
            </a:r>
          </a:p>
          <a:p>
            <a:pPr lvl="1">
              <a:lnSpc>
                <a:spcPct val="130000"/>
              </a:lnSpc>
              <a:buFont typeface="Wingdings" pitchFamily="2" charset="2"/>
              <a:buChar char="§"/>
            </a:pPr>
            <a:r>
              <a:rPr lang="fr-FR" sz="1600">
                <a:latin typeface="Arial" charset="0"/>
              </a:rPr>
              <a:t>La technologie est instable</a:t>
            </a:r>
          </a:p>
          <a:p>
            <a:pPr lvl="1">
              <a:lnSpc>
                <a:spcPct val="130000"/>
              </a:lnSpc>
              <a:buFont typeface="Wingdings" pitchFamily="2" charset="2"/>
              <a:buChar char="§"/>
            </a:pPr>
            <a:r>
              <a:rPr lang="fr-FR" sz="1600">
                <a:latin typeface="Arial" charset="0"/>
              </a:rPr>
              <a:t>Le contexte est en évolution permanente : choix de la direction, positionnement de la concurrence, …</a:t>
            </a:r>
          </a:p>
          <a:p>
            <a:pPr lvl="1">
              <a:lnSpc>
                <a:spcPct val="130000"/>
              </a:lnSpc>
              <a:buFont typeface="Wingdings" pitchFamily="2" charset="2"/>
              <a:buChar char="§"/>
            </a:pPr>
            <a:endParaRPr lang="fr-FR" sz="1600">
              <a:latin typeface="Arial" charset="0"/>
            </a:endParaRPr>
          </a:p>
          <a:p>
            <a:pPr>
              <a:lnSpc>
                <a:spcPct val="130000"/>
              </a:lnSpc>
              <a:buFont typeface="Wingdings" pitchFamily="2" charset="2"/>
              <a:buNone/>
            </a:pPr>
            <a:r>
              <a:rPr lang="fr-FR" sz="1600">
                <a:latin typeface="Arial" charset="0"/>
              </a:rPr>
              <a:t>	Si ce processus est trop complexe pour être maîtrisé par une approche prédictive (i.e. dans laquelle tout et défini et planifié) une </a:t>
            </a:r>
            <a:r>
              <a:rPr lang="fr-FR" sz="1600" b="1">
                <a:latin typeface="Arial" charset="0"/>
              </a:rPr>
              <a:t>approche empirique</a:t>
            </a:r>
            <a:r>
              <a:rPr lang="fr-FR" sz="1600">
                <a:latin typeface="Arial" charset="0"/>
              </a:rPr>
              <a:t> reposant sur de </a:t>
            </a:r>
            <a:r>
              <a:rPr lang="fr-FR" sz="1600" b="1">
                <a:latin typeface="Arial" charset="0"/>
              </a:rPr>
              <a:t>fréquentes adaptations</a:t>
            </a:r>
            <a:r>
              <a:rPr lang="fr-FR" sz="1600">
                <a:latin typeface="Arial" charset="0"/>
              </a:rPr>
              <a:t> s’impose.</a:t>
            </a:r>
          </a:p>
          <a:p>
            <a:pPr>
              <a:lnSpc>
                <a:spcPct val="130000"/>
              </a:lnSpc>
              <a:buFont typeface="Wingdings" pitchFamily="2" charset="2"/>
              <a:buNone/>
            </a:pPr>
            <a:r>
              <a:rPr lang="fr-FR" sz="1600">
                <a:latin typeface="Arial" charset="0"/>
              </a:rPr>
              <a:t>	</a:t>
            </a:r>
          </a:p>
          <a:p>
            <a:pPr>
              <a:lnSpc>
                <a:spcPct val="130000"/>
              </a:lnSpc>
              <a:buFont typeface="Wingdings" pitchFamily="2" charset="2"/>
              <a:buNone/>
            </a:pPr>
            <a:r>
              <a:rPr lang="fr-FR" sz="1600">
                <a:latin typeface="Arial" charset="0"/>
              </a:rPr>
              <a:t>	</a:t>
            </a: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3315" name="Text Box 3"/>
          <p:cNvSpPr txBox="1">
            <a:spLocks noChangeArrowheads="1"/>
          </p:cNvSpPr>
          <p:nvPr/>
        </p:nvSpPr>
        <p:spPr bwMode="auto">
          <a:xfrm>
            <a:off x="0" y="873125"/>
            <a:ext cx="91440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r>
              <a:rPr lang="fr-FR" sz="1600">
                <a:latin typeface="Arial" charset="0"/>
              </a:rPr>
              <a:t>	</a:t>
            </a:r>
          </a:p>
          <a:p>
            <a:pPr>
              <a:lnSpc>
                <a:spcPct val="130000"/>
              </a:lnSpc>
              <a:buFont typeface="Wingdings" pitchFamily="2" charset="2"/>
              <a:buNone/>
            </a:pPr>
            <a:r>
              <a:rPr lang="fr-FR" sz="1600">
                <a:latin typeface="Arial" charset="0"/>
              </a:rPr>
              <a:t>	La  maîtrise du processus sera fournie par la </a:t>
            </a:r>
            <a:r>
              <a:rPr lang="fr-FR" sz="1600" b="1">
                <a:latin typeface="Arial" charset="0"/>
              </a:rPr>
              <a:t>visibilité</a:t>
            </a:r>
            <a:r>
              <a:rPr lang="fr-FR" sz="1600">
                <a:latin typeface="Arial" charset="0"/>
              </a:rPr>
              <a:t> permanente sur l’avancement du produit et du processus (travaux en cours, avancement), des évaluations, et l’adaptation (possibilité d’apporter des changements sur la base  des évaluations). </a:t>
            </a: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r>
              <a:rPr lang="fr-FR" sz="1600">
                <a:latin typeface="Arial" charset="0"/>
              </a:rPr>
              <a:t>	</a:t>
            </a:r>
            <a:r>
              <a:rPr lang="fr-FR" sz="1600">
                <a:latin typeface="Arial" charset="0"/>
                <a:sym typeface="Wingdings" pitchFamily="2" charset="2"/>
              </a:rPr>
              <a:t> Le processus doit être constitué d’une série de petites activités, chacune mesurée objectivement. </a:t>
            </a:r>
            <a:endParaRPr lang="fr-FR" sz="1600">
              <a:latin typeface="Arial" charset="0"/>
            </a:endParaRPr>
          </a:p>
        </p:txBody>
      </p:sp>
      <p:pic>
        <p:nvPicPr>
          <p:cNvPr id="13316" name="Picture 5" descr="obse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492375"/>
            <a:ext cx="5051425"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7"/>
          <p:cNvSpPr>
            <a:spLocks noChangeArrowheads="1"/>
          </p:cNvSpPr>
          <p:nvPr/>
        </p:nvSpPr>
        <p:spPr bwMode="auto">
          <a:xfrm>
            <a:off x="6891338" y="3068638"/>
            <a:ext cx="2252662"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buFont typeface="Wingdings" pitchFamily="2" charset="2"/>
              <a:buNone/>
            </a:pPr>
            <a:r>
              <a:rPr lang="fr-FR" sz="1200">
                <a:latin typeface="Arial" charset="0"/>
              </a:rPr>
              <a:t>(</a:t>
            </a:r>
            <a:r>
              <a:rPr lang="fr-FR" sz="1200"/>
              <a:t>source</a:t>
            </a:r>
            <a:r>
              <a:rPr lang="fr-FR" sz="1200">
                <a:solidFill>
                  <a:srgbClr val="D60093"/>
                </a:solidFill>
              </a:rPr>
              <a:t> : </a:t>
            </a:r>
            <a:r>
              <a:rPr lang="fr-FR" sz="1200">
                <a:solidFill>
                  <a:srgbClr val="D60093"/>
                </a:solidFill>
                <a:hlinkClick r:id="rId4"/>
              </a:rPr>
              <a:t>www.controlchaos.com</a:t>
            </a:r>
            <a:r>
              <a:rPr lang="fr-FR" sz="1200">
                <a:latin typeface="Arial" charset="0"/>
              </a:rPr>
              <a:t>)</a:t>
            </a: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4339" name="Text Box 3"/>
          <p:cNvSpPr txBox="1">
            <a:spLocks noChangeArrowheads="1"/>
          </p:cNvSpPr>
          <p:nvPr/>
        </p:nvSpPr>
        <p:spPr bwMode="auto">
          <a:xfrm>
            <a:off x="0" y="873125"/>
            <a:ext cx="9144000" cy="60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r>
              <a:rPr lang="fr-FR" sz="1800" b="1" u="sng">
                <a:latin typeface="Arial" charset="0"/>
              </a:rPr>
              <a:t>Pratiques</a:t>
            </a:r>
            <a:r>
              <a:rPr lang="fr-FR" sz="1600">
                <a:latin typeface="Arial" charset="0"/>
              </a:rPr>
              <a:t> :</a:t>
            </a:r>
          </a:p>
          <a:p>
            <a:pPr>
              <a:lnSpc>
                <a:spcPct val="130000"/>
              </a:lnSpc>
              <a:buFont typeface="Wingdings" pitchFamily="2" charset="2"/>
              <a:buNone/>
            </a:pPr>
            <a:endParaRPr lang="fr-FR" sz="800" u="sng">
              <a:latin typeface="Arial" charset="0"/>
            </a:endParaRPr>
          </a:p>
          <a:p>
            <a:pPr lvl="1">
              <a:lnSpc>
                <a:spcPct val="130000"/>
              </a:lnSpc>
              <a:buFont typeface="Wingdings" pitchFamily="2" charset="2"/>
              <a:buChar char="Ø"/>
            </a:pPr>
            <a:r>
              <a:rPr lang="fr-FR" sz="1600">
                <a:latin typeface="Arial" charset="0"/>
              </a:rPr>
              <a:t>Approche</a:t>
            </a:r>
            <a:r>
              <a:rPr lang="fr-FR" sz="1600" b="1">
                <a:latin typeface="Arial" charset="0"/>
              </a:rPr>
              <a:t> collaborative</a:t>
            </a:r>
            <a:r>
              <a:rPr lang="fr-FR" sz="1600">
                <a:latin typeface="Arial" charset="0"/>
              </a:rPr>
              <a:t>, basée sur le travail d’équipe, la communication.</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a:latin typeface="Arial" charset="0"/>
              </a:rPr>
              <a:t>Le </a:t>
            </a:r>
            <a:r>
              <a:rPr lang="en-US" sz="1600">
                <a:latin typeface="Arial" charset="0"/>
                <a:cs typeface="Arial" charset="0"/>
              </a:rPr>
              <a:t>"</a:t>
            </a:r>
            <a:r>
              <a:rPr lang="fr-FR" sz="1600">
                <a:latin typeface="Arial" charset="0"/>
              </a:rPr>
              <a:t>Scrum</a:t>
            </a:r>
            <a:r>
              <a:rPr lang="en-US" sz="1600">
                <a:latin typeface="Arial" charset="0"/>
                <a:cs typeface="Arial" charset="0"/>
              </a:rPr>
              <a:t>"</a:t>
            </a:r>
            <a:r>
              <a:rPr lang="fr-FR" sz="1600">
                <a:latin typeface="Arial" charset="0"/>
              </a:rPr>
              <a:t> = Daily 15’ stand-up meeting. Méthode de communication de base.</a:t>
            </a:r>
          </a:p>
          <a:p>
            <a:pPr lvl="1">
              <a:lnSpc>
                <a:spcPct val="130000"/>
              </a:lnSpc>
              <a:buFont typeface="Wingdings" pitchFamily="2" charset="2"/>
              <a:buChar char="Ø"/>
            </a:pPr>
            <a:endParaRPr lang="fr-FR" sz="1600" b="1">
              <a:latin typeface="Arial" charset="0"/>
            </a:endParaRPr>
          </a:p>
          <a:p>
            <a:pPr lvl="1">
              <a:lnSpc>
                <a:spcPct val="130000"/>
              </a:lnSpc>
              <a:buFont typeface="Wingdings" pitchFamily="2" charset="2"/>
              <a:buChar char="Ø"/>
            </a:pPr>
            <a:r>
              <a:rPr lang="fr-FR" sz="1600" b="1">
                <a:latin typeface="Arial" charset="0"/>
              </a:rPr>
              <a:t>Petite équipe,</a:t>
            </a:r>
            <a:r>
              <a:rPr lang="fr-FR" sz="1600">
                <a:latin typeface="Arial" charset="0"/>
              </a:rPr>
              <a:t> tous sur le </a:t>
            </a:r>
            <a:r>
              <a:rPr lang="fr-FR" sz="1600" b="1">
                <a:latin typeface="Arial" charset="0"/>
              </a:rPr>
              <a:t>même site, </a:t>
            </a:r>
            <a:r>
              <a:rPr lang="fr-FR" sz="1600">
                <a:latin typeface="Arial" charset="0"/>
              </a:rPr>
              <a:t>peu de </a:t>
            </a:r>
            <a:r>
              <a:rPr lang="fr-FR" sz="1600" b="1">
                <a:latin typeface="Arial" charset="0"/>
              </a:rPr>
              <a:t>cloisons fonctionnelles</a:t>
            </a:r>
            <a:r>
              <a:rPr lang="fr-FR" sz="1600">
                <a:latin typeface="Arial" charset="0"/>
              </a:rPr>
              <a:t> :</a:t>
            </a:r>
          </a:p>
          <a:p>
            <a:pPr lvl="2">
              <a:lnSpc>
                <a:spcPct val="130000"/>
              </a:lnSpc>
              <a:buFont typeface="Wingdings" pitchFamily="2" charset="2"/>
              <a:buChar char="§"/>
            </a:pPr>
            <a:r>
              <a:rPr lang="fr-FR" sz="1600" u="sng">
                <a:latin typeface="Arial" charset="0"/>
              </a:rPr>
              <a:t>Product Owner</a:t>
            </a:r>
            <a:r>
              <a:rPr lang="fr-FR" sz="1600">
                <a:latin typeface="Arial" charset="0"/>
              </a:rPr>
              <a:t> : représente les intérêts du client ou des décideurs. Il décide des priorités (à travers le Backlog). </a:t>
            </a:r>
          </a:p>
          <a:p>
            <a:pPr lvl="2">
              <a:lnSpc>
                <a:spcPct val="130000"/>
              </a:lnSpc>
              <a:buFont typeface="Wingdings" pitchFamily="2" charset="2"/>
              <a:buChar char="§"/>
            </a:pPr>
            <a:r>
              <a:rPr lang="fr-FR" sz="1600" u="sng">
                <a:latin typeface="Arial" charset="0"/>
              </a:rPr>
              <a:t>Scrum Master</a:t>
            </a:r>
            <a:r>
              <a:rPr lang="fr-FR" sz="1600">
                <a:latin typeface="Arial" charset="0"/>
              </a:rPr>
              <a:t> : aide l’équipe à atteindre ses objectifs, en levant les obstacles et en enseignant les règles et les pratiques de Scrum. </a:t>
            </a:r>
          </a:p>
          <a:p>
            <a:pPr lvl="2">
              <a:lnSpc>
                <a:spcPct val="130000"/>
              </a:lnSpc>
              <a:buFont typeface="Wingdings" pitchFamily="2" charset="2"/>
              <a:buChar char="§"/>
            </a:pPr>
            <a:r>
              <a:rPr lang="fr-FR" sz="1600" u="sng">
                <a:latin typeface="Arial" charset="0"/>
              </a:rPr>
              <a:t>Team</a:t>
            </a:r>
            <a:r>
              <a:rPr lang="fr-FR" sz="1600">
                <a:latin typeface="Arial" charset="0"/>
              </a:rPr>
              <a:t> : ses membres jouent plusieurs rôles dans la mesure du possible (développeurs, testeurs, analystes métier,…) </a:t>
            </a:r>
            <a:r>
              <a:rPr lang="fr-FR" sz="1600">
                <a:latin typeface="Arial" charset="0"/>
                <a:sym typeface="Wingdings" pitchFamily="2" charset="2"/>
              </a:rPr>
              <a:t> favorise la</a:t>
            </a:r>
            <a:r>
              <a:rPr lang="fr-FR" sz="1600">
                <a:latin typeface="Arial" charset="0"/>
              </a:rPr>
              <a:t> multi-compétence. </a:t>
            </a:r>
          </a:p>
          <a:p>
            <a:pPr lvl="2">
              <a:lnSpc>
                <a:spcPct val="130000"/>
              </a:lnSpc>
              <a:buFont typeface="Wingdings" pitchFamily="2" charset="2"/>
              <a:buNone/>
            </a:pPr>
            <a:r>
              <a:rPr lang="fr-FR" sz="1600">
                <a:latin typeface="Arial" charset="0"/>
              </a:rPr>
              <a:t>	</a:t>
            </a:r>
          </a:p>
          <a:p>
            <a:pPr lvl="2">
              <a:lnSpc>
                <a:spcPct val="130000"/>
              </a:lnSpc>
              <a:buFont typeface="Wingdings" pitchFamily="2" charset="2"/>
              <a:buNone/>
            </a:pPr>
            <a:r>
              <a:rPr lang="fr-FR" sz="1600">
                <a:latin typeface="Arial" charset="0"/>
              </a:rPr>
              <a:t>	Equipe </a:t>
            </a:r>
            <a:r>
              <a:rPr lang="fr-FR" sz="1600" b="1">
                <a:latin typeface="Arial" charset="0"/>
              </a:rPr>
              <a:t>autogérée</a:t>
            </a:r>
            <a:r>
              <a:rPr lang="fr-FR" sz="1600">
                <a:latin typeface="Arial" charset="0"/>
              </a:rPr>
              <a:t> : les membres s’organisent eux-mêmes en définissant les travaux qu’ils prennent à leur compte, sans intervention de leur direction (mais avec des points de contrôle réguliers).</a:t>
            </a:r>
          </a:p>
          <a:p>
            <a:pPr lvl="2">
              <a:lnSpc>
                <a:spcPct val="130000"/>
              </a:lnSpc>
              <a:buFont typeface="Wingdings" pitchFamily="2" charset="2"/>
              <a:buNone/>
            </a:pPr>
            <a:endParaRPr lang="fr-FR" sz="1600">
              <a:latin typeface="Arial" charset="0"/>
            </a:endParaRPr>
          </a:p>
          <a:p>
            <a:pPr lvl="1">
              <a:lnSpc>
                <a:spcPct val="130000"/>
              </a:lnSpc>
              <a:buFont typeface="Wingdings" pitchFamily="2" charset="2"/>
              <a:buChar char="Ø"/>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5363" name="Text Box 3"/>
          <p:cNvSpPr txBox="1">
            <a:spLocks noChangeArrowheads="1"/>
          </p:cNvSpPr>
          <p:nvPr/>
        </p:nvSpPr>
        <p:spPr bwMode="auto">
          <a:xfrm>
            <a:off x="0" y="908050"/>
            <a:ext cx="9144000"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800">
              <a:latin typeface="Arial" charset="0"/>
            </a:endParaRPr>
          </a:p>
          <a:p>
            <a:pPr lvl="1">
              <a:lnSpc>
                <a:spcPct val="130000"/>
              </a:lnSpc>
              <a:buFont typeface="Wingdings" pitchFamily="2" charset="2"/>
              <a:buChar char="Ø"/>
            </a:pPr>
            <a:r>
              <a:rPr lang="fr-FR" sz="1600" b="1">
                <a:latin typeface="Arial" charset="0"/>
              </a:rPr>
              <a:t>Itération = </a:t>
            </a:r>
            <a:r>
              <a:rPr lang="en-US" sz="1600">
                <a:latin typeface="Arial" charset="0"/>
                <a:cs typeface="Arial" charset="0"/>
              </a:rPr>
              <a:t>"</a:t>
            </a:r>
            <a:r>
              <a:rPr lang="fr-FR" sz="1600">
                <a:latin typeface="Arial" charset="0"/>
              </a:rPr>
              <a:t>Sprint</a:t>
            </a:r>
            <a:r>
              <a:rPr lang="en-US" sz="1600">
                <a:latin typeface="Arial" charset="0"/>
                <a:cs typeface="Arial" charset="0"/>
              </a:rPr>
              <a:t>"</a:t>
            </a:r>
            <a:r>
              <a:rPr lang="fr-FR" sz="1600" b="1">
                <a:latin typeface="Arial" charset="0"/>
              </a:rPr>
              <a:t> </a:t>
            </a:r>
            <a:r>
              <a:rPr lang="fr-FR" sz="1600">
                <a:latin typeface="Arial" charset="0"/>
              </a:rPr>
              <a:t>de</a:t>
            </a:r>
            <a:r>
              <a:rPr lang="fr-FR" sz="1600" b="1">
                <a:latin typeface="Arial" charset="0"/>
              </a:rPr>
              <a:t> 30 jours</a:t>
            </a:r>
            <a:r>
              <a:rPr lang="fr-FR" sz="1600">
                <a:latin typeface="Arial" charset="0"/>
              </a:rPr>
              <a:t>. Le résultat de chaque sprint doit être potentiellement releasable. </a:t>
            </a:r>
          </a:p>
          <a:p>
            <a:pPr lvl="1">
              <a:lnSpc>
                <a:spcPct val="130000"/>
              </a:lnSpc>
              <a:buFont typeface="Wingdings" pitchFamily="2" charset="2"/>
              <a:buNone/>
            </a:pPr>
            <a:r>
              <a:rPr lang="fr-FR" sz="1600">
                <a:latin typeface="Arial" charset="0"/>
              </a:rPr>
              <a:t>	Le </a:t>
            </a:r>
            <a:r>
              <a:rPr lang="fr-FR" sz="1600" b="1">
                <a:latin typeface="Arial" charset="0"/>
              </a:rPr>
              <a:t>périmètre</a:t>
            </a:r>
            <a:r>
              <a:rPr lang="fr-FR" sz="1600">
                <a:latin typeface="Arial" charset="0"/>
              </a:rPr>
              <a:t> d’un sprint est </a:t>
            </a:r>
            <a:r>
              <a:rPr lang="fr-FR" sz="1600" b="1">
                <a:latin typeface="Arial" charset="0"/>
              </a:rPr>
              <a:t>fixe</a:t>
            </a:r>
            <a:r>
              <a:rPr lang="fr-FR" sz="1600">
                <a:latin typeface="Arial" charset="0"/>
              </a:rPr>
              <a:t> : une fois que l’équipe s’est engagée sur son contenu, aucune fonctionnalité ne peut être ajoutée.</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endParaRPr lang="fr-FR" sz="800">
              <a:latin typeface="Arial" charset="0"/>
            </a:endParaRPr>
          </a:p>
        </p:txBody>
      </p:sp>
      <p:pic>
        <p:nvPicPr>
          <p:cNvPr id="15364" name="Picture 9" descr="Image:PlanificationScrum.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13100"/>
            <a:ext cx="914400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11"/>
          <p:cNvSpPr>
            <a:spLocks noChangeArrowheads="1"/>
          </p:cNvSpPr>
          <p:nvPr/>
        </p:nvSpPr>
        <p:spPr bwMode="auto">
          <a:xfrm>
            <a:off x="0" y="6092825"/>
            <a:ext cx="1787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200">
                <a:latin typeface="Arial" charset="0"/>
              </a:rPr>
              <a:t>(</a:t>
            </a:r>
            <a:r>
              <a:rPr lang="fr-FR" sz="1200"/>
              <a:t>source</a:t>
            </a:r>
            <a:r>
              <a:rPr lang="fr-FR" sz="1200">
                <a:solidFill>
                  <a:srgbClr val="D60093"/>
                </a:solidFill>
              </a:rPr>
              <a:t> : </a:t>
            </a:r>
            <a:r>
              <a:rPr lang="fr-FR" sz="1200">
                <a:solidFill>
                  <a:srgbClr val="D60093"/>
                </a:solidFill>
                <a:hlinkClick r:id="rId5"/>
              </a:rPr>
              <a:t>fr.wikipedia.org</a:t>
            </a:r>
            <a:r>
              <a:rPr lang="fr-FR" sz="1200">
                <a:latin typeface="Arial" charset="0"/>
              </a:rPr>
              <a:t>)</a:t>
            </a:r>
          </a:p>
        </p:txBody>
      </p:sp>
      <p:sp>
        <p:nvSpPr>
          <p:cNvPr id="15366" name="Rectangle 12"/>
          <p:cNvSpPr>
            <a:spLocks noChangeArrowheads="1"/>
          </p:cNvSpPr>
          <p:nvPr/>
        </p:nvSpPr>
        <p:spPr bwMode="auto">
          <a:xfrm>
            <a:off x="7356475" y="6019800"/>
            <a:ext cx="9382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200" i="1">
                <a:solidFill>
                  <a:schemeClr val="hlink"/>
                </a:solidFill>
                <a:latin typeface="Arial" charset="0"/>
                <a:hlinkClick r:id="rId6" action="ppaction://hlinksldjump"/>
              </a:rPr>
              <a:t>Back to XP</a:t>
            </a:r>
            <a:endParaRPr lang="fr-FR" sz="1200" i="1">
              <a:solidFill>
                <a:schemeClr val="hlink"/>
              </a:solidFill>
              <a:latin typeface="Arial" charset="0"/>
            </a:endParaRPr>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6387" name="Text Box 3"/>
          <p:cNvSpPr txBox="1">
            <a:spLocks noChangeArrowheads="1"/>
          </p:cNvSpPr>
          <p:nvPr/>
        </p:nvSpPr>
        <p:spPr bwMode="auto">
          <a:xfrm>
            <a:off x="0" y="908050"/>
            <a:ext cx="9144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a:latin typeface="Arial" charset="0"/>
              </a:rPr>
              <a:t>Le </a:t>
            </a:r>
            <a:r>
              <a:rPr lang="fr-FR" sz="1600" b="1">
                <a:latin typeface="Arial" charset="0"/>
              </a:rPr>
              <a:t>Product Backlog</a:t>
            </a:r>
            <a:r>
              <a:rPr lang="fr-FR" sz="1600">
                <a:latin typeface="Arial" charset="0"/>
              </a:rPr>
              <a:t> = liste de tous les travaux à effectuer (livraison de fonctionnalités, corrections de bugs, travaux d’infrastructure, études, etc…). La liste est (re)priorisée par le product owner.</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b="1">
                <a:latin typeface="Arial" charset="0"/>
              </a:rPr>
              <a:t>Time Boxing</a:t>
            </a:r>
            <a:r>
              <a:rPr lang="fr-FR" sz="1600">
                <a:latin typeface="Arial" charset="0"/>
              </a:rPr>
              <a:t> : les sprints, toutes les réunions (15’ stand-up, revue d’itération, session de planification, etc…) doivent impérativement respecter une durée fixée.   </a:t>
            </a: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Char char="Ø"/>
            </a:pPr>
            <a:r>
              <a:rPr lang="fr-FR" sz="1600">
                <a:latin typeface="Arial" charset="0"/>
              </a:rPr>
              <a:t>Les requirements, le design et l’architecture émergent incrémentalement au fil du projet.</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a:latin typeface="Arial" charset="0"/>
              </a:rPr>
              <a:t>Scrum ne prescrit rien en matière d’ingénierie logicielle </a:t>
            </a:r>
            <a:r>
              <a:rPr lang="fr-FR" sz="1600">
                <a:latin typeface="Arial" charset="0"/>
                <a:sym typeface="Wingdings" pitchFamily="2" charset="2"/>
              </a:rPr>
              <a:t> pour un projet SI, necessité de mixer ses principes avec une autre méthode (XP par exemple).</a:t>
            </a:r>
          </a:p>
          <a:p>
            <a:pPr lvl="1">
              <a:lnSpc>
                <a:spcPct val="130000"/>
              </a:lnSpc>
              <a:buFont typeface="Wingdings" pitchFamily="2" charset="2"/>
              <a:buChar char="Ø"/>
            </a:pPr>
            <a:endParaRPr lang="fr-FR" sz="1600">
              <a:latin typeface="Arial" charset="0"/>
              <a:sym typeface="Wingdings" pitchFamily="2" charset="2"/>
            </a:endParaRPr>
          </a:p>
          <a:p>
            <a:pPr lvl="1">
              <a:lnSpc>
                <a:spcPct val="130000"/>
              </a:lnSpc>
              <a:buFont typeface="Wingdings" pitchFamily="2" charset="2"/>
              <a:buChar char="Ø"/>
            </a:pPr>
            <a:r>
              <a:rPr lang="fr-FR" sz="1600">
                <a:latin typeface="Arial" charset="0"/>
                <a:sym typeface="Wingdings" pitchFamily="2" charset="2"/>
              </a:rPr>
              <a:t>Documentation : Scrum n’impose rien de précis mais tout document ne doit être produit que s’il a une utilité réelle pour le projet.</a:t>
            </a:r>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7411" name="Text Box 3"/>
          <p:cNvSpPr txBox="1">
            <a:spLocks noChangeArrowheads="1"/>
          </p:cNvSpPr>
          <p:nvPr/>
        </p:nvSpPr>
        <p:spPr bwMode="auto">
          <a:xfrm>
            <a:off x="0" y="873125"/>
            <a:ext cx="9144000" cy="576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r>
              <a:rPr lang="fr-FR" sz="1800" b="1" u="sng">
                <a:latin typeface="Arial" charset="0"/>
              </a:rPr>
              <a:t>Modèle simplifié</a:t>
            </a:r>
            <a:r>
              <a:rPr lang="fr-FR" sz="1600">
                <a:latin typeface="Arial" charset="0"/>
              </a:rPr>
              <a:t> :</a:t>
            </a: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gn="r">
              <a:lnSpc>
                <a:spcPct val="130000"/>
              </a:lnSpc>
              <a:buFont typeface="Wingdings" pitchFamily="2" charset="2"/>
              <a:buNone/>
            </a:pPr>
            <a:r>
              <a:rPr lang="fr-FR" sz="1200">
                <a:latin typeface="Arial" charset="0"/>
              </a:rPr>
              <a:t>(</a:t>
            </a:r>
            <a:r>
              <a:rPr lang="fr-FR" sz="1200"/>
              <a:t>source</a:t>
            </a:r>
            <a:r>
              <a:rPr lang="fr-FR" sz="1200">
                <a:solidFill>
                  <a:srgbClr val="D60093"/>
                </a:solidFill>
              </a:rPr>
              <a:t> : </a:t>
            </a:r>
            <a:r>
              <a:rPr lang="fr-FR" sz="1200">
                <a:solidFill>
                  <a:srgbClr val="D60093"/>
                </a:solidFill>
                <a:hlinkClick r:id="rId3"/>
              </a:rPr>
              <a:t>www.controlchaos.com</a:t>
            </a:r>
            <a:r>
              <a:rPr lang="fr-FR" sz="1200">
                <a:latin typeface="Arial" charset="0"/>
              </a:rPr>
              <a:t>)</a:t>
            </a:r>
            <a:r>
              <a:rPr lang="fr-FR" sz="1600" b="1">
                <a:latin typeface="Arial" charset="0"/>
              </a:rPr>
              <a:t> </a:t>
            </a:r>
          </a:p>
        </p:txBody>
      </p:sp>
      <p:pic>
        <p:nvPicPr>
          <p:cNvPr id="17412" name="Picture 7" descr="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341438"/>
            <a:ext cx="7705725"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8435" name="Text Box 3"/>
          <p:cNvSpPr txBox="1">
            <a:spLocks noChangeArrowheads="1"/>
          </p:cNvSpPr>
          <p:nvPr/>
        </p:nvSpPr>
        <p:spPr bwMode="auto">
          <a:xfrm>
            <a:off x="0" y="873125"/>
            <a:ext cx="9144000"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3"/>
            </a:pPr>
            <a:r>
              <a:rPr lang="fr-FR" sz="1800" b="1" u="sng">
                <a:latin typeface="Arial" charset="0"/>
              </a:rPr>
              <a:t>DSDM</a:t>
            </a:r>
          </a:p>
          <a:p>
            <a:pPr>
              <a:lnSpc>
                <a:spcPct val="130000"/>
              </a:lnSpc>
              <a:buFont typeface="Wingdings" pitchFamily="2" charset="2"/>
              <a:buNone/>
            </a:pPr>
            <a:r>
              <a:rPr lang="fr-FR" sz="1600">
                <a:latin typeface="Arial" charset="0"/>
              </a:rPr>
              <a:t>	Idées fondamentales : </a:t>
            </a:r>
          </a:p>
          <a:p>
            <a:pPr lvl="1">
              <a:lnSpc>
                <a:spcPct val="130000"/>
              </a:lnSpc>
              <a:buFont typeface="Wingdings" pitchFamily="2" charset="2"/>
              <a:buChar char="§"/>
            </a:pPr>
            <a:r>
              <a:rPr lang="fr-FR" sz="1600">
                <a:latin typeface="Arial" charset="0"/>
              </a:rPr>
              <a:t>les besoins utilisateurs ne peuvent pas être fixés</a:t>
            </a:r>
          </a:p>
          <a:p>
            <a:pPr lvl="1">
              <a:lnSpc>
                <a:spcPct val="130000"/>
              </a:lnSpc>
              <a:buFont typeface="Wingdings" pitchFamily="2" charset="2"/>
              <a:buChar char="§"/>
            </a:pPr>
            <a:r>
              <a:rPr lang="fr-FR" sz="1600">
                <a:latin typeface="Arial" charset="0"/>
              </a:rPr>
              <a:t>seule une petite partie des besoins apporte le gros de la valeur aux utilisateurs  </a:t>
            </a:r>
            <a:endParaRPr lang="fr-FR" sz="1800" b="1" u="sng">
              <a:latin typeface="Arial" charset="0"/>
            </a:endParaRPr>
          </a:p>
          <a:p>
            <a:pPr lvl="1">
              <a:lnSpc>
                <a:spcPct val="130000"/>
              </a:lnSpc>
              <a:buFont typeface="Wingdings" pitchFamily="2" charset="2"/>
              <a:buNone/>
            </a:pPr>
            <a:endParaRPr lang="fr-FR" sz="1600" i="1">
              <a:latin typeface="Arial" charset="0"/>
            </a:endParaRPr>
          </a:p>
          <a:p>
            <a:pPr>
              <a:lnSpc>
                <a:spcPct val="130000"/>
              </a:lnSpc>
              <a:buFont typeface="Wingdings" pitchFamily="2" charset="2"/>
              <a:buChar char=" "/>
            </a:pPr>
            <a:r>
              <a:rPr lang="fr-FR" sz="1600" i="1">
                <a:latin typeface="Arial" charset="0"/>
              </a:rPr>
              <a:t>A fundamental assumption is that nothing is built perfectly the first time but that a usable and </a:t>
            </a:r>
            <a:r>
              <a:rPr lang="fr-FR" sz="1600" b="1" i="1">
                <a:latin typeface="Arial" charset="0"/>
              </a:rPr>
              <a:t>useful</a:t>
            </a:r>
            <a:r>
              <a:rPr lang="fr-FR" sz="1600" i="1">
                <a:latin typeface="Arial" charset="0"/>
              </a:rPr>
              <a:t> </a:t>
            </a:r>
            <a:r>
              <a:rPr lang="fr-FR" sz="1600" b="1" i="1">
                <a:latin typeface="Arial" charset="0"/>
              </a:rPr>
              <a:t>80% of the proposed sytem</a:t>
            </a:r>
            <a:r>
              <a:rPr lang="fr-FR" sz="1600" i="1">
                <a:latin typeface="Arial" charset="0"/>
              </a:rPr>
              <a:t> can be produced in 20% of the time it would take to produce the total solution.</a:t>
            </a: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9459" name="Text Box 3"/>
          <p:cNvSpPr txBox="1">
            <a:spLocks noChangeArrowheads="1"/>
          </p:cNvSpPr>
          <p:nvPr/>
        </p:nvSpPr>
        <p:spPr bwMode="auto">
          <a:xfrm>
            <a:off x="0" y="873125"/>
            <a:ext cx="9144000"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r>
              <a:rPr lang="fr-FR" sz="1600">
                <a:latin typeface="Arial" charset="0"/>
              </a:rPr>
              <a:t>	Les méthodes traditionnelles considèrent que les besoins sont fixes et estiment les ressources et le délai nécessaires pour réaliser ces besoins.  </a:t>
            </a:r>
          </a:p>
          <a:p>
            <a:pPr>
              <a:lnSpc>
                <a:spcPct val="130000"/>
              </a:lnSpc>
              <a:buFont typeface="Wingdings" pitchFamily="2" charset="2"/>
              <a:buNone/>
            </a:pPr>
            <a:r>
              <a:rPr lang="fr-FR" sz="1600">
                <a:latin typeface="Arial" charset="0"/>
              </a:rPr>
              <a:t>	DSDM fixe le délai et les ressources. Les besoins effectivement réalisés doivent donc être variables, négociables. </a:t>
            </a:r>
          </a:p>
          <a:p>
            <a:pPr>
              <a:lnSpc>
                <a:spcPct val="130000"/>
              </a:lnSpc>
              <a:buFont typeface="Wingdings" pitchFamily="2" charset="2"/>
              <a:buNone/>
            </a:pPr>
            <a:r>
              <a:rPr lang="fr-FR" sz="1600">
                <a:latin typeface="Arial" charset="0"/>
              </a:rPr>
              <a:t>	</a:t>
            </a:r>
            <a:r>
              <a:rPr lang="fr-FR" sz="1600">
                <a:latin typeface="Arial" charset="0"/>
                <a:sym typeface="Wingdings" pitchFamily="2" charset="2"/>
              </a:rPr>
              <a:t> les besoins doivent être priorisés en fonction de la valeur qu’ils apportent au client.</a:t>
            </a:r>
          </a:p>
          <a:p>
            <a:pPr>
              <a:lnSpc>
                <a:spcPct val="130000"/>
              </a:lnSpc>
              <a:buFont typeface="Wingdings" pitchFamily="2" charset="2"/>
              <a:buNone/>
            </a:pPr>
            <a:r>
              <a:rPr lang="fr-FR" sz="1600">
                <a:latin typeface="Arial" charset="0"/>
                <a:sym typeface="Wingdings" pitchFamily="2" charset="2"/>
              </a:rPr>
              <a:t>	 les dates de livraison sont connues et non négociables. Ce qui sera livré à ces dates est susceptible d’évoluer.   </a:t>
            </a:r>
            <a:endParaRPr lang="fr-FR" sz="1600" i="1">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p:txBody>
      </p:sp>
      <p:sp>
        <p:nvSpPr>
          <p:cNvPr id="19460" name="AutoShape 4"/>
          <p:cNvSpPr>
            <a:spLocks noChangeArrowheads="1"/>
          </p:cNvSpPr>
          <p:nvPr/>
        </p:nvSpPr>
        <p:spPr bwMode="auto">
          <a:xfrm>
            <a:off x="1474788" y="4508500"/>
            <a:ext cx="1584325" cy="1295400"/>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461" name="AutoShape 5"/>
          <p:cNvSpPr>
            <a:spLocks noChangeArrowheads="1"/>
          </p:cNvSpPr>
          <p:nvPr/>
        </p:nvSpPr>
        <p:spPr bwMode="auto">
          <a:xfrm flipV="1">
            <a:off x="5651500" y="4508500"/>
            <a:ext cx="1584325" cy="1295400"/>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462" name="Text Box 6"/>
          <p:cNvSpPr txBox="1">
            <a:spLocks noChangeArrowheads="1"/>
          </p:cNvSpPr>
          <p:nvPr/>
        </p:nvSpPr>
        <p:spPr bwMode="auto">
          <a:xfrm>
            <a:off x="1690688" y="3500438"/>
            <a:ext cx="1331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t>Waterfall</a:t>
            </a:r>
          </a:p>
        </p:txBody>
      </p:sp>
      <p:sp>
        <p:nvSpPr>
          <p:cNvPr id="19463" name="Text Box 7"/>
          <p:cNvSpPr txBox="1">
            <a:spLocks noChangeArrowheads="1"/>
          </p:cNvSpPr>
          <p:nvPr/>
        </p:nvSpPr>
        <p:spPr bwMode="auto">
          <a:xfrm>
            <a:off x="5867400" y="3429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t>DSDM</a:t>
            </a:r>
          </a:p>
        </p:txBody>
      </p:sp>
      <p:sp>
        <p:nvSpPr>
          <p:cNvPr id="19464" name="Text Box 8"/>
          <p:cNvSpPr txBox="1">
            <a:spLocks noChangeArrowheads="1"/>
          </p:cNvSpPr>
          <p:nvPr/>
        </p:nvSpPr>
        <p:spPr bwMode="auto">
          <a:xfrm>
            <a:off x="1619250" y="4148138"/>
            <a:ext cx="1316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600"/>
              <a:t>Requirements</a:t>
            </a:r>
          </a:p>
        </p:txBody>
      </p:sp>
      <p:sp>
        <p:nvSpPr>
          <p:cNvPr id="19465" name="Text Box 9"/>
          <p:cNvSpPr txBox="1">
            <a:spLocks noChangeArrowheads="1"/>
          </p:cNvSpPr>
          <p:nvPr/>
        </p:nvSpPr>
        <p:spPr bwMode="auto">
          <a:xfrm>
            <a:off x="3059113" y="5803900"/>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600"/>
              <a:t>Date</a:t>
            </a:r>
          </a:p>
        </p:txBody>
      </p:sp>
      <p:sp>
        <p:nvSpPr>
          <p:cNvPr id="19466" name="Text Box 10"/>
          <p:cNvSpPr txBox="1">
            <a:spLocks noChangeArrowheads="1"/>
          </p:cNvSpPr>
          <p:nvPr/>
        </p:nvSpPr>
        <p:spPr bwMode="auto">
          <a:xfrm>
            <a:off x="682625" y="5803900"/>
            <a:ext cx="1020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600"/>
              <a:t>Resources</a:t>
            </a:r>
          </a:p>
        </p:txBody>
      </p:sp>
      <p:sp>
        <p:nvSpPr>
          <p:cNvPr id="19467" name="Text Box 11"/>
          <p:cNvSpPr txBox="1">
            <a:spLocks noChangeArrowheads="1"/>
          </p:cNvSpPr>
          <p:nvPr/>
        </p:nvSpPr>
        <p:spPr bwMode="auto">
          <a:xfrm>
            <a:off x="5795963" y="5732463"/>
            <a:ext cx="1316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600"/>
              <a:t>Requirements</a:t>
            </a:r>
          </a:p>
        </p:txBody>
      </p:sp>
      <p:sp>
        <p:nvSpPr>
          <p:cNvPr id="19468" name="Text Box 12"/>
          <p:cNvSpPr txBox="1">
            <a:spLocks noChangeArrowheads="1"/>
          </p:cNvSpPr>
          <p:nvPr/>
        </p:nvSpPr>
        <p:spPr bwMode="auto">
          <a:xfrm>
            <a:off x="7091363" y="414813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600"/>
              <a:t>Date</a:t>
            </a:r>
          </a:p>
        </p:txBody>
      </p:sp>
      <p:sp>
        <p:nvSpPr>
          <p:cNvPr id="19469" name="Text Box 13"/>
          <p:cNvSpPr txBox="1">
            <a:spLocks noChangeArrowheads="1"/>
          </p:cNvSpPr>
          <p:nvPr/>
        </p:nvSpPr>
        <p:spPr bwMode="auto">
          <a:xfrm>
            <a:off x="5075238" y="4148138"/>
            <a:ext cx="1020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600"/>
              <a:t>Resources</a:t>
            </a:r>
          </a:p>
        </p:txBody>
      </p:sp>
      <p:sp>
        <p:nvSpPr>
          <p:cNvPr id="19470" name="Text Box 14"/>
          <p:cNvSpPr txBox="1">
            <a:spLocks noChangeArrowheads="1"/>
          </p:cNvSpPr>
          <p:nvPr/>
        </p:nvSpPr>
        <p:spPr bwMode="auto">
          <a:xfrm>
            <a:off x="3708400" y="4221163"/>
            <a:ext cx="814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600" b="1">
                <a:solidFill>
                  <a:schemeClr val="hlink"/>
                </a:solidFill>
              </a:rPr>
              <a:t>FIXED</a:t>
            </a:r>
          </a:p>
        </p:txBody>
      </p:sp>
      <p:sp>
        <p:nvSpPr>
          <p:cNvPr id="19471" name="Rectangle 15"/>
          <p:cNvSpPr>
            <a:spLocks noChangeArrowheads="1"/>
          </p:cNvSpPr>
          <p:nvPr/>
        </p:nvSpPr>
        <p:spPr bwMode="auto">
          <a:xfrm>
            <a:off x="393700" y="4075113"/>
            <a:ext cx="8066088" cy="649287"/>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472" name="Rectangle 16"/>
          <p:cNvSpPr>
            <a:spLocks noChangeArrowheads="1"/>
          </p:cNvSpPr>
          <p:nvPr/>
        </p:nvSpPr>
        <p:spPr bwMode="auto">
          <a:xfrm>
            <a:off x="393700" y="5516563"/>
            <a:ext cx="8066088" cy="649287"/>
          </a:xfrm>
          <a:prstGeom prst="rect">
            <a:avLst/>
          </a:prstGeom>
          <a:noFill/>
          <a:ln w="254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473" name="Text Box 17"/>
          <p:cNvSpPr txBox="1">
            <a:spLocks noChangeArrowheads="1"/>
          </p:cNvSpPr>
          <p:nvPr/>
        </p:nvSpPr>
        <p:spPr bwMode="auto">
          <a:xfrm>
            <a:off x="3851275" y="5661025"/>
            <a:ext cx="1400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600" b="1">
                <a:solidFill>
                  <a:schemeClr val="accent2"/>
                </a:solidFill>
              </a:rPr>
              <a:t>ESTIMATED</a:t>
            </a:r>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0483" name="Text Box 3"/>
          <p:cNvSpPr txBox="1">
            <a:spLocks noChangeArrowheads="1"/>
          </p:cNvSpPr>
          <p:nvPr/>
        </p:nvSpPr>
        <p:spPr bwMode="auto">
          <a:xfrm>
            <a:off x="0" y="873125"/>
            <a:ext cx="9144000" cy="60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r>
              <a:rPr lang="fr-FR" sz="1800" b="1" u="sng">
                <a:latin typeface="Arial" charset="0"/>
              </a:rPr>
              <a:t>Pratiques</a:t>
            </a:r>
            <a:r>
              <a:rPr lang="fr-FR" sz="1600">
                <a:latin typeface="Arial" charset="0"/>
              </a:rPr>
              <a:t> :</a:t>
            </a:r>
          </a:p>
          <a:p>
            <a:pPr>
              <a:lnSpc>
                <a:spcPct val="130000"/>
              </a:lnSpc>
              <a:buFont typeface="Wingdings" pitchFamily="2" charset="2"/>
              <a:buNone/>
            </a:pPr>
            <a:endParaRPr lang="fr-FR" sz="800" u="sng">
              <a:latin typeface="Arial" charset="0"/>
            </a:endParaRPr>
          </a:p>
          <a:p>
            <a:pPr lvl="1">
              <a:lnSpc>
                <a:spcPct val="130000"/>
              </a:lnSpc>
              <a:buFont typeface="Wingdings" pitchFamily="2" charset="2"/>
              <a:buChar char="Ø"/>
            </a:pPr>
            <a:r>
              <a:rPr lang="fr-FR" sz="1600" b="1">
                <a:latin typeface="Arial" charset="0"/>
              </a:rPr>
              <a:t>Time Boxing</a:t>
            </a:r>
            <a:r>
              <a:rPr lang="fr-FR" sz="1600">
                <a:latin typeface="Arial" charset="0"/>
              </a:rPr>
              <a:t> : les releases et itérations ont des dates fixes. Elles implémentent des besoins, priorisés selon la méthode MoSCoW, qui peuvent être déplacés d’une itération à l’autre en fonction de l’avancement du projet.   </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b="1">
                <a:latin typeface="Arial" charset="0"/>
              </a:rPr>
              <a:t>MoSCoW</a:t>
            </a:r>
            <a:r>
              <a:rPr lang="fr-FR" sz="1600">
                <a:latin typeface="Arial" charset="0"/>
              </a:rPr>
              <a:t> : technique de priorisation simple permettant d’éliminer les besoins superflus. Chaque besoin appartient à l’une des 4 catégories :</a:t>
            </a:r>
          </a:p>
          <a:p>
            <a:pPr lvl="2">
              <a:lnSpc>
                <a:spcPct val="130000"/>
              </a:lnSpc>
              <a:buFont typeface="Wingdings" pitchFamily="2" charset="2"/>
              <a:buChar char="§"/>
            </a:pPr>
            <a:r>
              <a:rPr lang="fr-FR" sz="1600">
                <a:solidFill>
                  <a:srgbClr val="000000"/>
                </a:solidFill>
                <a:latin typeface="Arial" charset="0"/>
              </a:rPr>
              <a:t>MUST have this requirement to meet the business needs</a:t>
            </a:r>
          </a:p>
          <a:p>
            <a:pPr lvl="2">
              <a:lnSpc>
                <a:spcPct val="130000"/>
              </a:lnSpc>
              <a:buFont typeface="Wingdings" pitchFamily="2" charset="2"/>
              <a:buNone/>
            </a:pPr>
            <a:r>
              <a:rPr lang="fr-FR" sz="1600">
                <a:solidFill>
                  <a:srgbClr val="000000"/>
                </a:solidFill>
                <a:latin typeface="Arial" charset="0"/>
              </a:rPr>
              <a:t>	o</a:t>
            </a:r>
          </a:p>
          <a:p>
            <a:pPr lvl="2">
              <a:lnSpc>
                <a:spcPct val="130000"/>
              </a:lnSpc>
              <a:buFont typeface="Wingdings" pitchFamily="2" charset="2"/>
              <a:buChar char="§"/>
            </a:pPr>
            <a:r>
              <a:rPr lang="fr-FR" sz="1600">
                <a:solidFill>
                  <a:srgbClr val="000000"/>
                </a:solidFill>
                <a:latin typeface="Arial" charset="0"/>
              </a:rPr>
              <a:t>SHOULD have this requirement if at all possible, but the project success does not rely on this.</a:t>
            </a:r>
          </a:p>
          <a:p>
            <a:pPr lvl="2">
              <a:lnSpc>
                <a:spcPct val="130000"/>
              </a:lnSpc>
              <a:buFont typeface="Wingdings" pitchFamily="2" charset="2"/>
              <a:buChar char="§"/>
            </a:pPr>
            <a:r>
              <a:rPr lang="fr-FR" sz="1600">
                <a:solidFill>
                  <a:srgbClr val="000000"/>
                </a:solidFill>
                <a:latin typeface="Arial" charset="0"/>
              </a:rPr>
              <a:t>COULD have this requirement if it does not affect the fitness of business needs of the project.</a:t>
            </a:r>
          </a:p>
          <a:p>
            <a:pPr lvl="2">
              <a:lnSpc>
                <a:spcPct val="130000"/>
              </a:lnSpc>
              <a:buFont typeface="Wingdings" pitchFamily="2" charset="2"/>
              <a:buNone/>
            </a:pPr>
            <a:r>
              <a:rPr lang="fr-FR" sz="1600">
                <a:solidFill>
                  <a:srgbClr val="000000"/>
                </a:solidFill>
                <a:latin typeface="Arial" charset="0"/>
              </a:rPr>
              <a:t>	o</a:t>
            </a:r>
          </a:p>
          <a:p>
            <a:pPr lvl="2">
              <a:lnSpc>
                <a:spcPct val="130000"/>
              </a:lnSpc>
              <a:buFont typeface="Wingdings" pitchFamily="2" charset="2"/>
              <a:buChar char="§"/>
            </a:pPr>
            <a:r>
              <a:rPr lang="fr-FR" sz="1600">
                <a:solidFill>
                  <a:srgbClr val="000000"/>
                </a:solidFill>
                <a:latin typeface="Arial" charset="0"/>
              </a:rPr>
              <a:t>WOULD have this requirement at later date if there is some time left (or in the future development of the system).</a:t>
            </a:r>
          </a:p>
          <a:p>
            <a:pPr lvl="2">
              <a:lnSpc>
                <a:spcPct val="130000"/>
              </a:lnSpc>
              <a:buFont typeface="Wingdings" pitchFamily="2" charset="2"/>
              <a:buNone/>
            </a:pPr>
            <a:endParaRPr lang="fr-FR" sz="1600">
              <a:latin typeface="Arial" charset="0"/>
            </a:endParaRPr>
          </a:p>
          <a:p>
            <a:pPr lvl="1">
              <a:lnSpc>
                <a:spcPct val="130000"/>
              </a:lnSpc>
              <a:buFont typeface="Wingdings" pitchFamily="2" charset="2"/>
              <a:buChar char="Ø"/>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47139" name="Text Box 3"/>
          <p:cNvSpPr txBox="1">
            <a:spLocks noChangeArrowheads="1"/>
          </p:cNvSpPr>
          <p:nvPr/>
        </p:nvSpPr>
        <p:spPr bwMode="auto">
          <a:xfrm>
            <a:off x="0" y="873125"/>
            <a:ext cx="9144000" cy="529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2171700" indent="-457200" defTabSz="762000">
              <a:defRPr sz="2400">
                <a:solidFill>
                  <a:schemeClr val="tx1"/>
                </a:solidFill>
                <a:latin typeface="Times New Roman" pitchFamily="18" charset="0"/>
              </a:defRPr>
            </a:lvl4pPr>
            <a:lvl5pPr marL="2743200" indent="-457200" defTabSz="762000">
              <a:defRPr sz="2400">
                <a:solidFill>
                  <a:schemeClr val="tx1"/>
                </a:solidFill>
                <a:latin typeface="Times New Roman" pitchFamily="18" charset="0"/>
              </a:defRPr>
            </a:lvl5pPr>
            <a:lvl6pPr marL="3200400" indent="-457200" defTabSz="762000" eaLnBrk="0" fontAlgn="base" hangingPunct="0">
              <a:spcBef>
                <a:spcPct val="0"/>
              </a:spcBef>
              <a:spcAft>
                <a:spcPct val="0"/>
              </a:spcAft>
              <a:defRPr sz="2400">
                <a:solidFill>
                  <a:schemeClr val="tx1"/>
                </a:solidFill>
                <a:latin typeface="Times New Roman" pitchFamily="18" charset="0"/>
              </a:defRPr>
            </a:lvl6pPr>
            <a:lvl7pPr marL="3657600" indent="-457200" defTabSz="762000" eaLnBrk="0" fontAlgn="base" hangingPunct="0">
              <a:spcBef>
                <a:spcPct val="0"/>
              </a:spcBef>
              <a:spcAft>
                <a:spcPct val="0"/>
              </a:spcAft>
              <a:defRPr sz="2400">
                <a:solidFill>
                  <a:schemeClr val="tx1"/>
                </a:solidFill>
                <a:latin typeface="Times New Roman" pitchFamily="18" charset="0"/>
              </a:defRPr>
            </a:lvl7pPr>
            <a:lvl8pPr marL="4114800" indent="-457200" defTabSz="762000" eaLnBrk="0" fontAlgn="base" hangingPunct="0">
              <a:spcBef>
                <a:spcPct val="0"/>
              </a:spcBef>
              <a:spcAft>
                <a:spcPct val="0"/>
              </a:spcAft>
              <a:defRPr sz="2400">
                <a:solidFill>
                  <a:schemeClr val="tx1"/>
                </a:solidFill>
                <a:latin typeface="Times New Roman" pitchFamily="18" charset="0"/>
              </a:defRPr>
            </a:lvl8pPr>
            <a:lvl9pPr marL="4572000" indent="-4572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defRPr/>
            </a:pPr>
            <a:r>
              <a:rPr lang="fr-FR" sz="2000" b="1" u="sng" smtClean="0">
                <a:solidFill>
                  <a:schemeClr val="hlink"/>
                </a:solidFill>
                <a:effectLst>
                  <a:outerShdw blurRad="38100" dist="38100" dir="2700000" algn="tl">
                    <a:srgbClr val="000000"/>
                  </a:outerShdw>
                </a:effectLst>
                <a:latin typeface="Arial" charset="0"/>
              </a:rPr>
              <a:t>LES METHODES AGILES</a:t>
            </a:r>
          </a:p>
          <a:p>
            <a:pPr>
              <a:lnSpc>
                <a:spcPct val="130000"/>
              </a:lnSpc>
              <a:buFont typeface="Wingdings" pitchFamily="2" charset="2"/>
              <a:buNone/>
              <a:defRPr/>
            </a:pPr>
            <a:endParaRPr lang="fr-FR" sz="1800" b="1" smtClean="0">
              <a:latin typeface="Arial" charset="0"/>
            </a:endParaRPr>
          </a:p>
          <a:p>
            <a:pPr>
              <a:lnSpc>
                <a:spcPct val="130000"/>
              </a:lnSpc>
              <a:buFont typeface="Wingdings" pitchFamily="2" charset="2"/>
              <a:buChar char="Ø"/>
              <a:defRPr/>
            </a:pPr>
            <a:r>
              <a:rPr lang="fr-FR" sz="1600" smtClean="0">
                <a:latin typeface="Arial" charset="0"/>
                <a:cs typeface="Arial" charset="0"/>
              </a:rPr>
              <a:t>Mouvement né dans la foulée de UP. Il en reprend de nombreux principes et en pousse certains, parfois à l’extrême, en insistant sur :</a:t>
            </a:r>
          </a:p>
          <a:p>
            <a:pPr>
              <a:lnSpc>
                <a:spcPct val="130000"/>
              </a:lnSpc>
              <a:buFont typeface="Wingdings" pitchFamily="2" charset="2"/>
              <a:buChar char="Ø"/>
              <a:defRPr/>
            </a:pPr>
            <a:endParaRPr lang="fr-FR" sz="1600" smtClean="0">
              <a:latin typeface="Arial" charset="0"/>
              <a:cs typeface="Arial" charset="0"/>
            </a:endParaRPr>
          </a:p>
          <a:p>
            <a:pPr lvl="1">
              <a:lnSpc>
                <a:spcPct val="130000"/>
              </a:lnSpc>
              <a:buFont typeface="Wingdings" pitchFamily="2" charset="2"/>
              <a:buChar char="§"/>
              <a:defRPr/>
            </a:pPr>
            <a:r>
              <a:rPr lang="fr-FR" sz="1600" smtClean="0">
                <a:latin typeface="Arial" charset="0"/>
                <a:cs typeface="Arial" charset="0"/>
              </a:rPr>
              <a:t>La livraison </a:t>
            </a:r>
            <a:r>
              <a:rPr lang="fr-FR" sz="1600" u="sng" smtClean="0">
                <a:latin typeface="Arial" charset="0"/>
                <a:cs typeface="Arial" charset="0"/>
              </a:rPr>
              <a:t>rapide</a:t>
            </a:r>
            <a:r>
              <a:rPr lang="fr-FR" sz="1600" smtClean="0">
                <a:latin typeface="Arial" charset="0"/>
                <a:cs typeface="Arial" charset="0"/>
              </a:rPr>
              <a:t> du produit </a:t>
            </a:r>
            <a:r>
              <a:rPr lang="fr-FR" sz="1600" smtClean="0">
                <a:latin typeface="Arial" charset="0"/>
                <a:cs typeface="Arial" charset="0"/>
                <a:sym typeface="Wingdings" pitchFamily="2" charset="2"/>
              </a:rPr>
              <a:t> améliorer la compétitivité (</a:t>
            </a:r>
            <a:r>
              <a:rPr lang="fr-FR" sz="1600" smtClean="0">
                <a:latin typeface="Arial" charset="0"/>
                <a:cs typeface="Arial" charset="0"/>
              </a:rPr>
              <a:t>faster time to market)</a:t>
            </a:r>
          </a:p>
          <a:p>
            <a:pPr lvl="1">
              <a:lnSpc>
                <a:spcPct val="130000"/>
              </a:lnSpc>
              <a:buFont typeface="Wingdings" pitchFamily="2" charset="2"/>
              <a:buChar char="§"/>
              <a:defRPr/>
            </a:pPr>
            <a:r>
              <a:rPr lang="fr-FR" sz="1600" u="sng" smtClean="0">
                <a:latin typeface="Arial" charset="0"/>
                <a:cs typeface="Arial" charset="0"/>
              </a:rPr>
              <a:t>L’adaptation</a:t>
            </a:r>
            <a:r>
              <a:rPr lang="fr-FR" sz="1600" smtClean="0">
                <a:latin typeface="Arial" charset="0"/>
                <a:cs typeface="Arial" charset="0"/>
              </a:rPr>
              <a:t> au changement des exigences du client </a:t>
            </a:r>
            <a:r>
              <a:rPr lang="fr-FR" sz="1600" smtClean="0">
                <a:latin typeface="Arial" charset="0"/>
                <a:cs typeface="Arial" charset="0"/>
                <a:sym typeface="Wingdings" pitchFamily="2" charset="2"/>
              </a:rPr>
              <a:t></a:t>
            </a:r>
            <a:r>
              <a:rPr lang="fr-FR" sz="1600" smtClean="0">
                <a:latin typeface="Arial" charset="0"/>
                <a:cs typeface="Arial" charset="0"/>
              </a:rPr>
              <a:t> coller au besoin réel</a:t>
            </a:r>
          </a:p>
          <a:p>
            <a:pPr lvl="1">
              <a:lnSpc>
                <a:spcPct val="130000"/>
              </a:lnSpc>
              <a:buFont typeface="Wingdings" pitchFamily="2" charset="2"/>
              <a:buChar char="§"/>
              <a:defRPr/>
            </a:pPr>
            <a:r>
              <a:rPr lang="fr-FR" sz="1600" smtClean="0">
                <a:latin typeface="Arial" charset="0"/>
                <a:cs typeface="Arial" charset="0"/>
              </a:rPr>
              <a:t>L’élimination des activités </a:t>
            </a:r>
            <a:r>
              <a:rPr lang="fr-FR" sz="1600" u="sng" smtClean="0">
                <a:latin typeface="Arial" charset="0"/>
                <a:cs typeface="Arial" charset="0"/>
              </a:rPr>
              <a:t>improductives</a:t>
            </a:r>
            <a:r>
              <a:rPr lang="fr-FR" sz="1600" smtClean="0">
                <a:latin typeface="Arial" charset="0"/>
                <a:cs typeface="Arial" charset="0"/>
              </a:rPr>
              <a:t> </a:t>
            </a:r>
            <a:r>
              <a:rPr lang="fr-FR" sz="1600" smtClean="0">
                <a:latin typeface="Arial" charset="0"/>
                <a:cs typeface="Arial" charset="0"/>
                <a:sym typeface="Wingdings" pitchFamily="2" charset="2"/>
              </a:rPr>
              <a:t> améliorer la productivité</a:t>
            </a:r>
          </a:p>
          <a:p>
            <a:pPr lvl="1">
              <a:lnSpc>
                <a:spcPct val="130000"/>
              </a:lnSpc>
              <a:buFont typeface="Wingdings" pitchFamily="2" charset="2"/>
              <a:buChar char="§"/>
              <a:defRPr/>
            </a:pPr>
            <a:r>
              <a:rPr lang="fr-FR" sz="1600" smtClean="0">
                <a:latin typeface="Arial" charset="0"/>
                <a:cs typeface="Arial" charset="0"/>
              </a:rPr>
              <a:t>Un esprit collaboratif (au sein de l’équipe projet et avec le client)</a:t>
            </a:r>
          </a:p>
          <a:p>
            <a:pPr lvl="1">
              <a:lnSpc>
                <a:spcPct val="130000"/>
              </a:lnSpc>
              <a:buFont typeface="Wingdings" pitchFamily="2" charset="2"/>
              <a:buChar char="§"/>
              <a:defRPr/>
            </a:pPr>
            <a:r>
              <a:rPr lang="fr-FR" sz="1600" smtClean="0">
                <a:latin typeface="Arial" charset="0"/>
                <a:cs typeface="Arial" charset="0"/>
              </a:rPr>
              <a:t>Un formalisme plus léger</a:t>
            </a:r>
          </a:p>
          <a:p>
            <a:pPr>
              <a:lnSpc>
                <a:spcPct val="130000"/>
              </a:lnSpc>
              <a:buFont typeface="Wingdings" pitchFamily="2" charset="2"/>
              <a:buNone/>
              <a:defRPr/>
            </a:pPr>
            <a:endParaRPr lang="fr-FR" sz="1600" smtClean="0">
              <a:latin typeface="Arial" charset="0"/>
              <a:cs typeface="Arial" charset="0"/>
            </a:endParaRPr>
          </a:p>
          <a:p>
            <a:pPr>
              <a:lnSpc>
                <a:spcPct val="130000"/>
              </a:lnSpc>
              <a:buFont typeface="Wingdings" pitchFamily="2" charset="2"/>
              <a:buChar char="Ø"/>
              <a:defRPr/>
            </a:pPr>
            <a:r>
              <a:rPr lang="fr-FR" sz="1600" smtClean="0">
                <a:latin typeface="Arial" charset="0"/>
                <a:cs typeface="Arial" charset="0"/>
              </a:rPr>
              <a:t>Elles introduisent de </a:t>
            </a:r>
            <a:r>
              <a:rPr lang="fr-FR" sz="1600" u="sng" smtClean="0">
                <a:latin typeface="Arial" charset="0"/>
                <a:cs typeface="Arial" charset="0"/>
              </a:rPr>
              <a:t>nouvelles pratiques</a:t>
            </a:r>
            <a:r>
              <a:rPr lang="fr-FR" sz="1600" smtClean="0">
                <a:latin typeface="Arial" charset="0"/>
                <a:cs typeface="Arial" charset="0"/>
              </a:rPr>
              <a:t> (TDD, pair programming, shared code ownership,...) </a:t>
            </a:r>
          </a:p>
          <a:p>
            <a:pPr>
              <a:lnSpc>
                <a:spcPct val="130000"/>
              </a:lnSpc>
              <a:buFont typeface="Wingdings" pitchFamily="2" charset="2"/>
              <a:buChar char="Ø"/>
              <a:defRPr/>
            </a:pPr>
            <a:r>
              <a:rPr lang="fr-FR" sz="1600" smtClean="0">
                <a:latin typeface="Arial" charset="0"/>
                <a:cs typeface="Arial" charset="0"/>
              </a:rPr>
              <a:t>Plus naturellement adaptées aux </a:t>
            </a:r>
            <a:r>
              <a:rPr lang="fr-FR" sz="1600" u="sng" smtClean="0">
                <a:latin typeface="Arial" charset="0"/>
                <a:cs typeface="Arial" charset="0"/>
              </a:rPr>
              <a:t>équipes de petite taille</a:t>
            </a:r>
            <a:r>
              <a:rPr lang="fr-FR" sz="1600" smtClean="0">
                <a:latin typeface="Arial" charset="0"/>
                <a:cs typeface="Arial" charset="0"/>
              </a:rPr>
              <a:t>, elles sont transposables à grande échelle</a:t>
            </a:r>
          </a:p>
          <a:p>
            <a:pPr>
              <a:lnSpc>
                <a:spcPct val="130000"/>
              </a:lnSpc>
              <a:buFont typeface="Wingdings" pitchFamily="2" charset="2"/>
              <a:buChar char="Ø"/>
              <a:defRPr/>
            </a:pPr>
            <a:r>
              <a:rPr lang="fr-FR" sz="1600" smtClean="0">
                <a:latin typeface="Arial" charset="0"/>
                <a:cs typeface="Arial" charset="0"/>
              </a:rPr>
              <a:t>Souvent qualifiées de « bricolage » par les traditionalistes, elles sont au contraire tournées vers une recherche permanente de la </a:t>
            </a:r>
            <a:r>
              <a:rPr lang="fr-FR" sz="1600" u="sng" smtClean="0">
                <a:latin typeface="Arial" charset="0"/>
                <a:cs typeface="Arial" charset="0"/>
              </a:rPr>
              <a:t>qualité</a:t>
            </a:r>
            <a:endParaRPr lang="fr-FR" sz="1600" smtClean="0">
              <a:latin typeface="Arial" charset="0"/>
            </a:endParaRP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1507" name="Text Box 3"/>
          <p:cNvSpPr txBox="1">
            <a:spLocks noChangeArrowheads="1"/>
          </p:cNvSpPr>
          <p:nvPr/>
        </p:nvSpPr>
        <p:spPr bwMode="auto">
          <a:xfrm>
            <a:off x="0" y="1052513"/>
            <a:ext cx="91440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r>
              <a:rPr lang="fr-FR" sz="1600" b="1">
                <a:latin typeface="Arial" charset="0"/>
              </a:rPr>
              <a:t>Modélisation</a:t>
            </a:r>
            <a:r>
              <a:rPr lang="fr-FR" sz="1600">
                <a:latin typeface="Arial" charset="0"/>
              </a:rPr>
              <a:t> : légère et tournée vers l’utilisateur, mais procure une structure architecturale.. </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b="1">
                <a:latin typeface="Arial" charset="0"/>
              </a:rPr>
              <a:t>Prototypage</a:t>
            </a: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b="1">
                <a:latin typeface="Arial" charset="0"/>
              </a:rPr>
              <a:t>Tests</a:t>
            </a:r>
            <a:r>
              <a:rPr lang="fr-FR" sz="1600">
                <a:latin typeface="Arial" charset="0"/>
              </a:rPr>
              <a:t> utilisateurs permanents</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b="1">
                <a:latin typeface="Arial" charset="0"/>
              </a:rPr>
              <a:t>Gestion du changement</a:t>
            </a:r>
            <a:r>
              <a:rPr lang="fr-FR" sz="1600">
                <a:latin typeface="Arial" charset="0"/>
              </a:rPr>
              <a:t> : tous les changements étant réversibles il est nécessaire de les suivre rigoureusement. </a:t>
            </a:r>
          </a:p>
          <a:p>
            <a:pPr lvl="1">
              <a:lnSpc>
                <a:spcPct val="130000"/>
              </a:lnSpc>
              <a:buFont typeface="Wingdings" pitchFamily="2" charset="2"/>
              <a:buChar char="Ø"/>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2531" name="Text Box 3"/>
          <p:cNvSpPr txBox="1">
            <a:spLocks noChangeArrowheads="1"/>
          </p:cNvSpPr>
          <p:nvPr/>
        </p:nvSpPr>
        <p:spPr bwMode="auto">
          <a:xfrm>
            <a:off x="0" y="873125"/>
            <a:ext cx="9144000"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4"/>
            </a:pPr>
            <a:r>
              <a:rPr lang="fr-FR" sz="1800" b="1" u="sng">
                <a:latin typeface="Arial" charset="0"/>
              </a:rPr>
              <a:t>OPEN UP</a:t>
            </a:r>
          </a:p>
          <a:p>
            <a:pPr>
              <a:lnSpc>
                <a:spcPct val="130000"/>
              </a:lnSpc>
              <a:buFont typeface="Wingdings" pitchFamily="2" charset="2"/>
              <a:buNone/>
            </a:pPr>
            <a:r>
              <a:rPr lang="fr-FR" sz="1800">
                <a:latin typeface="Arial" charset="0"/>
              </a:rPr>
              <a:t>	</a:t>
            </a:r>
            <a:r>
              <a:rPr lang="fr-FR" sz="1600">
                <a:latin typeface="Arial" charset="0"/>
              </a:rPr>
              <a:t>UP léger (seulement 6 rôles et 18 tâches recensés) et agile (influence de XP, Scrum, DSDM et Agile modeling).</a:t>
            </a:r>
          </a:p>
          <a:p>
            <a:pPr>
              <a:lnSpc>
                <a:spcPct val="130000"/>
              </a:lnSpc>
              <a:buFont typeface="Wingdings" pitchFamily="2" charset="2"/>
              <a:buNone/>
            </a:pPr>
            <a:endParaRPr lang="fr-FR" sz="1600">
              <a:latin typeface="Arial" charset="0"/>
            </a:endParaRPr>
          </a:p>
          <a:p>
            <a:pPr lvl="1">
              <a:lnSpc>
                <a:spcPct val="130000"/>
              </a:lnSpc>
              <a:buFont typeface="Wingdings" pitchFamily="2" charset="2"/>
              <a:buChar char="Ø"/>
            </a:pPr>
            <a:r>
              <a:rPr lang="fr-FR" sz="1600">
                <a:latin typeface="Arial" charset="0"/>
              </a:rPr>
              <a:t>Le cycle de vie habituel d’un projet UP est utilisé :	  </a:t>
            </a:r>
          </a:p>
          <a:p>
            <a:pPr>
              <a:lnSpc>
                <a:spcPct val="130000"/>
              </a:lnSpc>
              <a:buFont typeface="Wingdings" pitchFamily="2" charset="2"/>
              <a:buAutoNum type="arabicParenR"/>
            </a:pPr>
            <a:endParaRPr lang="fr-FR" sz="1800" b="1" u="sng">
              <a:latin typeface="Arial" charset="0"/>
            </a:endParaRPr>
          </a:p>
          <a:p>
            <a:pPr lvl="1">
              <a:lnSpc>
                <a:spcPct val="130000"/>
              </a:lnSpc>
              <a:buFont typeface="Wingdings" pitchFamily="2" charset="2"/>
              <a:buNone/>
            </a:pPr>
            <a:endParaRPr lang="fr-FR" sz="1600">
              <a:latin typeface="Arial" charset="0"/>
            </a:endParaRPr>
          </a:p>
        </p:txBody>
      </p:sp>
      <p:pic>
        <p:nvPicPr>
          <p:cNvPr id="22532" name="Picture 5" descr="Figure shows risk reduction and value increase over course of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08275"/>
            <a:ext cx="626427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6"/>
          <p:cNvSpPr>
            <a:spLocks noChangeArrowheads="1"/>
          </p:cNvSpPr>
          <p:nvPr/>
        </p:nvSpPr>
        <p:spPr bwMode="auto">
          <a:xfrm>
            <a:off x="2700338" y="6237288"/>
            <a:ext cx="441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200">
                <a:latin typeface="Arial" charset="0"/>
              </a:rPr>
              <a:t>(</a:t>
            </a:r>
            <a:r>
              <a:rPr lang="fr-FR" sz="1200"/>
              <a:t>source</a:t>
            </a:r>
            <a:r>
              <a:rPr lang="fr-FR" sz="1200">
                <a:solidFill>
                  <a:srgbClr val="D60093"/>
                </a:solidFill>
              </a:rPr>
              <a:t> : </a:t>
            </a:r>
            <a:r>
              <a:rPr lang="fr-FR" sz="1200">
                <a:solidFill>
                  <a:srgbClr val="D60093"/>
                </a:solidFill>
                <a:hlinkClick r:id="rId4"/>
              </a:rPr>
              <a:t>www.ibm.com/developerworks/rational/library/sep07/kroll</a:t>
            </a:r>
            <a:r>
              <a:rPr lang="fr-FR" sz="1200">
                <a:latin typeface="Arial" charset="0"/>
              </a:rPr>
              <a:t>)</a:t>
            </a:r>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3555" name="Text Box 3"/>
          <p:cNvSpPr txBox="1">
            <a:spLocks noChangeArrowheads="1"/>
          </p:cNvSpPr>
          <p:nvPr/>
        </p:nvSpPr>
        <p:spPr bwMode="auto">
          <a:xfrm>
            <a:off x="0" y="873125"/>
            <a:ext cx="91440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r>
              <a:rPr lang="fr-FR" sz="1600">
                <a:latin typeface="Arial" charset="0"/>
              </a:rPr>
              <a:t>Micro-incréments : produisent un feedback ultra-rapide	  </a:t>
            </a:r>
          </a:p>
          <a:p>
            <a:pPr>
              <a:lnSpc>
                <a:spcPct val="130000"/>
              </a:lnSpc>
              <a:buFont typeface="Wingdings" pitchFamily="2" charset="2"/>
              <a:buAutoNum type="arabicParenR"/>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23556" name="Rectangle 5"/>
          <p:cNvSpPr>
            <a:spLocks noChangeArrowheads="1"/>
          </p:cNvSpPr>
          <p:nvPr/>
        </p:nvSpPr>
        <p:spPr bwMode="auto">
          <a:xfrm>
            <a:off x="4356100" y="6583363"/>
            <a:ext cx="441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200">
                <a:latin typeface="Arial" charset="0"/>
              </a:rPr>
              <a:t>(</a:t>
            </a:r>
            <a:r>
              <a:rPr lang="fr-FR" sz="1200"/>
              <a:t>source</a:t>
            </a:r>
            <a:r>
              <a:rPr lang="fr-FR" sz="1200">
                <a:solidFill>
                  <a:srgbClr val="D60093"/>
                </a:solidFill>
              </a:rPr>
              <a:t> : </a:t>
            </a:r>
            <a:r>
              <a:rPr lang="fr-FR" sz="1200">
                <a:solidFill>
                  <a:srgbClr val="D60093"/>
                </a:solidFill>
                <a:hlinkClick r:id="rId3"/>
              </a:rPr>
              <a:t>www.ibm.com/developerworks/rational/library/sep07/kroll</a:t>
            </a:r>
            <a:r>
              <a:rPr lang="fr-FR" sz="1200">
                <a:latin typeface="Arial" charset="0"/>
              </a:rPr>
              <a:t>)</a:t>
            </a:r>
          </a:p>
        </p:txBody>
      </p:sp>
      <p:pic>
        <p:nvPicPr>
          <p:cNvPr id="23557" name="Picture 7" descr="Figure shows relationship of micro-increments to the iteration and project lifecyc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484313"/>
            <a:ext cx="6192838"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4579" name="Text Box 3"/>
          <p:cNvSpPr txBox="1">
            <a:spLocks noChangeArrowheads="1"/>
          </p:cNvSpPr>
          <p:nvPr/>
        </p:nvSpPr>
        <p:spPr bwMode="auto">
          <a:xfrm>
            <a:off x="0" y="873125"/>
            <a:ext cx="91440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r>
              <a:rPr lang="fr-FR" sz="1600" u="sng">
                <a:latin typeface="Arial" charset="0"/>
              </a:rPr>
              <a:t>Exemple de micro-incrément</a:t>
            </a:r>
            <a:r>
              <a:rPr lang="fr-FR" sz="1600">
                <a:latin typeface="Arial" charset="0"/>
              </a:rPr>
              <a:t> : implémenter un scénario de UC</a:t>
            </a:r>
          </a:p>
          <a:p>
            <a:pPr lvl="2">
              <a:lnSpc>
                <a:spcPct val="130000"/>
              </a:lnSpc>
              <a:buFont typeface="Wingdings" pitchFamily="2" charset="2"/>
              <a:buNone/>
            </a:pPr>
            <a:r>
              <a:rPr lang="fr-FR" sz="1600">
                <a:latin typeface="Arial" charset="0"/>
              </a:rPr>
              <a:t> </a:t>
            </a:r>
          </a:p>
        </p:txBody>
      </p:sp>
      <p:pic>
        <p:nvPicPr>
          <p:cNvPr id="24580" name="Picture 5" descr="Activity diagram: Develop Solution Incr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417638"/>
            <a:ext cx="6264275"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6"/>
          <p:cNvSpPr>
            <a:spLocks noChangeArrowheads="1"/>
          </p:cNvSpPr>
          <p:nvPr/>
        </p:nvSpPr>
        <p:spPr bwMode="auto">
          <a:xfrm>
            <a:off x="6170613" y="981075"/>
            <a:ext cx="2973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200">
                <a:latin typeface="Arial" charset="0"/>
              </a:rPr>
              <a:t>(</a:t>
            </a:r>
            <a:r>
              <a:rPr lang="fr-FR" sz="1200"/>
              <a:t>source</a:t>
            </a:r>
            <a:r>
              <a:rPr lang="fr-FR" sz="1200">
                <a:solidFill>
                  <a:srgbClr val="D60093"/>
                </a:solidFill>
              </a:rPr>
              <a:t> : </a:t>
            </a:r>
            <a:r>
              <a:rPr lang="fr-FR" sz="1200">
                <a:solidFill>
                  <a:srgbClr val="D60093"/>
                </a:solidFill>
                <a:hlinkClick r:id="rId4"/>
              </a:rPr>
              <a:t>http://epf.eclipse.org/wikis/openup</a:t>
            </a:r>
            <a:r>
              <a:rPr lang="fr-FR" sz="1200">
                <a:solidFill>
                  <a:srgbClr val="D60093"/>
                </a:solidFill>
              </a:rPr>
              <a:t> </a:t>
            </a:r>
            <a:r>
              <a:rPr lang="fr-FR" sz="1200">
                <a:latin typeface="Arial" charset="0"/>
              </a:rPr>
              <a:t>)</a:t>
            </a:r>
          </a:p>
        </p:txBody>
      </p:sp>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5603" name="Text Box 3"/>
          <p:cNvSpPr txBox="1">
            <a:spLocks noChangeArrowheads="1"/>
          </p:cNvSpPr>
          <p:nvPr/>
        </p:nvSpPr>
        <p:spPr bwMode="auto">
          <a:xfrm>
            <a:off x="0" y="873125"/>
            <a:ext cx="91440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endParaRPr lang="fr-FR" sz="1600">
              <a:latin typeface="Arial" charset="0"/>
            </a:endParaRPr>
          </a:p>
          <a:p>
            <a:pPr lvl="1">
              <a:lnSpc>
                <a:spcPct val="130000"/>
              </a:lnSpc>
              <a:buFont typeface="Wingdings" pitchFamily="2" charset="2"/>
              <a:buChar char="Ø"/>
            </a:pPr>
            <a:r>
              <a:rPr lang="fr-FR" sz="1600">
                <a:latin typeface="Arial" charset="0"/>
              </a:rPr>
              <a:t>Contenu d’une itération :</a:t>
            </a:r>
          </a:p>
          <a:p>
            <a:pPr>
              <a:lnSpc>
                <a:spcPct val="130000"/>
              </a:lnSpc>
              <a:buFont typeface="Wingdings" pitchFamily="2" charset="2"/>
              <a:buAutoNum type="arabicParenR"/>
            </a:pPr>
            <a:endParaRPr lang="fr-FR" sz="1800" b="1" u="sng">
              <a:latin typeface="Arial" charset="0"/>
            </a:endParaRPr>
          </a:p>
          <a:p>
            <a:pPr lvl="1">
              <a:lnSpc>
                <a:spcPct val="130000"/>
              </a:lnSpc>
              <a:buFont typeface="Wingdings" pitchFamily="2" charset="2"/>
              <a:buNone/>
            </a:pPr>
            <a:endParaRPr lang="fr-FR" sz="1600">
              <a:latin typeface="Arial" charset="0"/>
            </a:endParaRPr>
          </a:p>
        </p:txBody>
      </p:sp>
      <p:pic>
        <p:nvPicPr>
          <p:cNvPr id="25604" name="Picture 7" descr="Figure shows change of emphasis over course of project, from early planning to later stabi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133600"/>
            <a:ext cx="8243888"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8"/>
          <p:cNvSpPr>
            <a:spLocks noChangeArrowheads="1"/>
          </p:cNvSpPr>
          <p:nvPr/>
        </p:nvSpPr>
        <p:spPr bwMode="auto">
          <a:xfrm>
            <a:off x="4724400" y="6308725"/>
            <a:ext cx="441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200">
                <a:latin typeface="Arial" charset="0"/>
              </a:rPr>
              <a:t>(</a:t>
            </a:r>
            <a:r>
              <a:rPr lang="fr-FR" sz="1200"/>
              <a:t>source</a:t>
            </a:r>
            <a:r>
              <a:rPr lang="fr-FR" sz="1200">
                <a:solidFill>
                  <a:srgbClr val="D60093"/>
                </a:solidFill>
              </a:rPr>
              <a:t> : </a:t>
            </a:r>
            <a:r>
              <a:rPr lang="fr-FR" sz="1200">
                <a:solidFill>
                  <a:srgbClr val="D60093"/>
                </a:solidFill>
                <a:hlinkClick r:id="rId4"/>
              </a:rPr>
              <a:t>www.ibm.com/developerworks/rational/library/sep07/kroll</a:t>
            </a:r>
            <a:r>
              <a:rPr lang="fr-FR" sz="1200">
                <a:latin typeface="Arial" charset="0"/>
              </a:rPr>
              <a:t>)</a:t>
            </a:r>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6627" name="Text Box 3"/>
          <p:cNvSpPr txBox="1">
            <a:spLocks noChangeArrowheads="1"/>
          </p:cNvSpPr>
          <p:nvPr/>
        </p:nvSpPr>
        <p:spPr bwMode="auto">
          <a:xfrm>
            <a:off x="0" y="873125"/>
            <a:ext cx="9144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endParaRPr lang="fr-FR" sz="1600">
              <a:latin typeface="Arial" charset="0"/>
            </a:endParaRPr>
          </a:p>
          <a:p>
            <a:pPr lvl="1">
              <a:lnSpc>
                <a:spcPct val="130000"/>
              </a:lnSpc>
              <a:buFont typeface="Wingdings" pitchFamily="2" charset="2"/>
              <a:buChar char="Ø"/>
            </a:pPr>
            <a:r>
              <a:rPr lang="fr-FR" sz="1600">
                <a:latin typeface="Arial" charset="0"/>
              </a:rPr>
              <a:t>Autres pratiques UP utilisées :</a:t>
            </a:r>
          </a:p>
          <a:p>
            <a:pPr lvl="1">
              <a:lnSpc>
                <a:spcPct val="130000"/>
              </a:lnSpc>
              <a:buFont typeface="Wingdings" pitchFamily="2" charset="2"/>
              <a:buChar char="Ø"/>
            </a:pPr>
            <a:endParaRPr lang="fr-FR" sz="1600">
              <a:latin typeface="Arial" charset="0"/>
            </a:endParaRPr>
          </a:p>
          <a:p>
            <a:pPr lvl="2">
              <a:lnSpc>
                <a:spcPct val="130000"/>
              </a:lnSpc>
              <a:buFont typeface="Wingdings" pitchFamily="2" charset="2"/>
              <a:buChar char="§"/>
            </a:pPr>
            <a:r>
              <a:rPr lang="fr-FR" sz="1600">
                <a:latin typeface="Arial" charset="0"/>
              </a:rPr>
              <a:t>Modélisation </a:t>
            </a:r>
            <a:r>
              <a:rPr lang="fr-FR" sz="1600" b="1">
                <a:latin typeface="Arial" charset="0"/>
              </a:rPr>
              <a:t>UML</a:t>
            </a:r>
            <a:r>
              <a:rPr lang="fr-FR" sz="1600">
                <a:latin typeface="Arial" charset="0"/>
              </a:rPr>
              <a:t> mais légère (</a:t>
            </a:r>
            <a:r>
              <a:rPr lang="en-US" sz="1600">
                <a:latin typeface="Arial" charset="0"/>
                <a:cs typeface="Arial" charset="0"/>
              </a:rPr>
              <a:t>"</a:t>
            </a:r>
            <a:r>
              <a:rPr lang="fr-FR" sz="1600">
                <a:latin typeface="Arial" charset="0"/>
              </a:rPr>
              <a:t>agile modeling</a:t>
            </a:r>
            <a:r>
              <a:rPr lang="en-US" sz="1600">
                <a:latin typeface="Arial" charset="0"/>
                <a:cs typeface="Arial" charset="0"/>
              </a:rPr>
              <a:t>"</a:t>
            </a:r>
            <a:r>
              <a:rPr lang="fr-FR" sz="1600">
                <a:latin typeface="Arial" charset="0"/>
              </a:rPr>
              <a:t>)</a:t>
            </a:r>
          </a:p>
          <a:p>
            <a:pPr lvl="2">
              <a:lnSpc>
                <a:spcPct val="130000"/>
              </a:lnSpc>
              <a:buFont typeface="Wingdings" pitchFamily="2" charset="2"/>
              <a:buChar char="§"/>
            </a:pPr>
            <a:endParaRPr lang="fr-FR" sz="1600">
              <a:latin typeface="Arial" charset="0"/>
            </a:endParaRPr>
          </a:p>
          <a:p>
            <a:pPr lvl="2">
              <a:lnSpc>
                <a:spcPct val="130000"/>
              </a:lnSpc>
              <a:buFont typeface="Wingdings" pitchFamily="2" charset="2"/>
              <a:buChar char="§"/>
            </a:pPr>
            <a:r>
              <a:rPr lang="fr-FR" sz="1600">
                <a:latin typeface="Arial" charset="0"/>
              </a:rPr>
              <a:t>Focus sur </a:t>
            </a:r>
            <a:r>
              <a:rPr lang="fr-FR" sz="1600" b="1">
                <a:latin typeface="Arial" charset="0"/>
              </a:rPr>
              <a:t>l’architecture</a:t>
            </a:r>
            <a:r>
              <a:rPr lang="fr-FR" sz="1600">
                <a:latin typeface="Arial" charset="0"/>
              </a:rPr>
              <a:t>, notamment en début de projet </a:t>
            </a:r>
          </a:p>
          <a:p>
            <a:pPr lvl="2">
              <a:lnSpc>
                <a:spcPct val="130000"/>
              </a:lnSpc>
              <a:buFont typeface="Wingdings" pitchFamily="2" charset="2"/>
              <a:buChar char="§"/>
            </a:pPr>
            <a:endParaRPr lang="fr-FR" sz="1600">
              <a:latin typeface="Arial" charset="0"/>
            </a:endParaRPr>
          </a:p>
          <a:p>
            <a:pPr lvl="2">
              <a:lnSpc>
                <a:spcPct val="130000"/>
              </a:lnSpc>
              <a:buFont typeface="Wingdings" pitchFamily="2" charset="2"/>
              <a:buChar char="§"/>
            </a:pPr>
            <a:r>
              <a:rPr lang="fr-FR" sz="1600">
                <a:latin typeface="Arial" charset="0"/>
              </a:rPr>
              <a:t>Rôle central de l’analyse de </a:t>
            </a:r>
            <a:r>
              <a:rPr lang="fr-FR" sz="1600" b="1">
                <a:latin typeface="Arial" charset="0"/>
              </a:rPr>
              <a:t>risques</a:t>
            </a:r>
          </a:p>
          <a:p>
            <a:pPr lvl="2">
              <a:lnSpc>
                <a:spcPct val="130000"/>
              </a:lnSpc>
              <a:buFont typeface="Wingdings" pitchFamily="2" charset="2"/>
              <a:buChar char="§"/>
            </a:pPr>
            <a:endParaRPr lang="fr-FR" sz="1600">
              <a:latin typeface="Arial" charset="0"/>
            </a:endParaRPr>
          </a:p>
          <a:p>
            <a:pPr lvl="2">
              <a:lnSpc>
                <a:spcPct val="130000"/>
              </a:lnSpc>
              <a:buFont typeface="Wingdings" pitchFamily="2" charset="2"/>
              <a:buChar char="§"/>
            </a:pPr>
            <a:r>
              <a:rPr lang="fr-FR" sz="1600">
                <a:latin typeface="Arial" charset="0"/>
              </a:rPr>
              <a:t>Equipe projet; des </a:t>
            </a:r>
            <a:r>
              <a:rPr lang="fr-FR" sz="1600" b="1">
                <a:latin typeface="Arial" charset="0"/>
              </a:rPr>
              <a:t>rôles</a:t>
            </a:r>
            <a:r>
              <a:rPr lang="fr-FR" sz="1600">
                <a:latin typeface="Arial" charset="0"/>
              </a:rPr>
              <a:t> précis sont identifiés : Chef de projet, Analyste, Architecte, développeur, Stakeholder, Testeur.</a:t>
            </a:r>
          </a:p>
          <a:p>
            <a:pPr lvl="2">
              <a:lnSpc>
                <a:spcPct val="130000"/>
              </a:lnSpc>
              <a:buFont typeface="Wingdings" pitchFamily="2" charset="2"/>
              <a:buChar char="§"/>
            </a:pPr>
            <a:endParaRPr lang="fr-FR" sz="1600">
              <a:latin typeface="Arial" charset="0"/>
            </a:endParaRPr>
          </a:p>
          <a:p>
            <a:pPr lvl="2">
              <a:lnSpc>
                <a:spcPct val="130000"/>
              </a:lnSpc>
              <a:buFont typeface="Wingdings" pitchFamily="2" charset="2"/>
              <a:buChar char="§"/>
            </a:pPr>
            <a:r>
              <a:rPr lang="fr-FR" sz="1600">
                <a:latin typeface="Arial" charset="0"/>
              </a:rPr>
              <a:t>La plupart des </a:t>
            </a:r>
            <a:r>
              <a:rPr lang="fr-FR" sz="1600" b="1">
                <a:latin typeface="Arial" charset="0"/>
              </a:rPr>
              <a:t>disciplines UP</a:t>
            </a:r>
            <a:r>
              <a:rPr lang="fr-FR" sz="1600">
                <a:latin typeface="Arial" charset="0"/>
              </a:rPr>
              <a:t> sont présentes : Requirement, Development, Test, Project management, Configuration &amp; change ainsi que Architecture.</a:t>
            </a:r>
          </a:p>
          <a:p>
            <a:pPr lvl="2">
              <a:lnSpc>
                <a:spcPct val="130000"/>
              </a:lnSpc>
              <a:buFont typeface="Wingdings" pitchFamily="2" charset="2"/>
              <a:buChar char="§"/>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7651" name="Text Box 3"/>
          <p:cNvSpPr txBox="1">
            <a:spLocks noChangeArrowheads="1"/>
          </p:cNvSpPr>
          <p:nvPr/>
        </p:nvSpPr>
        <p:spPr bwMode="auto">
          <a:xfrm>
            <a:off x="0" y="873125"/>
            <a:ext cx="91440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endParaRPr lang="fr-FR" sz="1600">
              <a:latin typeface="Arial" charset="0"/>
            </a:endParaRPr>
          </a:p>
          <a:p>
            <a:pPr lvl="1">
              <a:lnSpc>
                <a:spcPct val="130000"/>
              </a:lnSpc>
              <a:buFont typeface="Wingdings" pitchFamily="2" charset="2"/>
              <a:buChar char="Ø"/>
            </a:pPr>
            <a:r>
              <a:rPr lang="fr-FR" sz="1600">
                <a:latin typeface="Arial" charset="0"/>
              </a:rPr>
              <a:t>Autres pratiques UP utilisées (suite et fin) :</a:t>
            </a:r>
          </a:p>
          <a:p>
            <a:pPr lvl="2">
              <a:lnSpc>
                <a:spcPct val="130000"/>
              </a:lnSpc>
              <a:buFont typeface="Wingdings" pitchFamily="2" charset="2"/>
              <a:buChar char="§"/>
            </a:pPr>
            <a:endParaRPr lang="fr-FR" sz="1600">
              <a:latin typeface="Arial" charset="0"/>
            </a:endParaRPr>
          </a:p>
          <a:p>
            <a:pPr lvl="2">
              <a:lnSpc>
                <a:spcPct val="130000"/>
              </a:lnSpc>
              <a:buFont typeface="Wingdings" pitchFamily="2" charset="2"/>
              <a:buChar char="§"/>
            </a:pPr>
            <a:r>
              <a:rPr lang="fr-FR" sz="1600">
                <a:latin typeface="Arial" charset="0"/>
              </a:rPr>
              <a:t>Les disciplines se décomposent en </a:t>
            </a:r>
            <a:r>
              <a:rPr lang="fr-FR" sz="1600" b="1">
                <a:latin typeface="Arial" charset="0"/>
              </a:rPr>
              <a:t>tâches</a:t>
            </a:r>
            <a:r>
              <a:rPr lang="fr-FR" sz="1600">
                <a:latin typeface="Arial" charset="0"/>
              </a:rPr>
              <a:t> précises identifiées : Outline the architecture, Run developer tests, Define Vision, Create test cases, …</a:t>
            </a:r>
          </a:p>
          <a:p>
            <a:pPr lvl="2">
              <a:lnSpc>
                <a:spcPct val="130000"/>
              </a:lnSpc>
              <a:buFont typeface="Wingdings" pitchFamily="2" charset="2"/>
              <a:buChar char="§"/>
            </a:pPr>
            <a:endParaRPr lang="fr-FR" sz="1600">
              <a:latin typeface="Arial" charset="0"/>
            </a:endParaRPr>
          </a:p>
          <a:p>
            <a:pPr lvl="2">
              <a:lnSpc>
                <a:spcPct val="130000"/>
              </a:lnSpc>
              <a:buFont typeface="Wingdings" pitchFamily="2" charset="2"/>
              <a:buChar char="§"/>
            </a:pPr>
            <a:r>
              <a:rPr lang="fr-FR" sz="1600">
                <a:latin typeface="Arial" charset="0"/>
              </a:rPr>
              <a:t>Des </a:t>
            </a:r>
            <a:r>
              <a:rPr lang="fr-FR" sz="1600" b="1">
                <a:latin typeface="Arial" charset="0"/>
              </a:rPr>
              <a:t>work products</a:t>
            </a:r>
            <a:r>
              <a:rPr lang="fr-FR" sz="1600">
                <a:latin typeface="Arial" charset="0"/>
              </a:rPr>
              <a:t> précis sont identifiés : Vision document, Glossary, Test log,..</a:t>
            </a:r>
          </a:p>
          <a:p>
            <a:pPr lvl="2">
              <a:lnSpc>
                <a:spcPct val="130000"/>
              </a:lnSpc>
              <a:buFont typeface="Wingdings" pitchFamily="2" charset="2"/>
              <a:buChar char="§"/>
            </a:pPr>
            <a:endParaRPr lang="fr-FR" sz="1600">
              <a:latin typeface="Arial" charset="0"/>
            </a:endParaRPr>
          </a:p>
          <a:p>
            <a:pPr lvl="2">
              <a:lnSpc>
                <a:spcPct val="130000"/>
              </a:lnSpc>
              <a:buFont typeface="Wingdings" pitchFamily="2" charset="2"/>
              <a:buChar char="§"/>
            </a:pPr>
            <a:r>
              <a:rPr lang="fr-FR" sz="1600">
                <a:latin typeface="Arial" charset="0"/>
              </a:rPr>
              <a:t>Des </a:t>
            </a:r>
            <a:r>
              <a:rPr lang="fr-FR" sz="1600" b="1">
                <a:latin typeface="Arial" charset="0"/>
              </a:rPr>
              <a:t>workflows</a:t>
            </a:r>
            <a:r>
              <a:rPr lang="fr-FR" sz="1600">
                <a:latin typeface="Arial" charset="0"/>
              </a:rPr>
              <a:t> définissant les rôles, les tâches et les work products sont proposés. </a:t>
            </a:r>
          </a:p>
          <a:p>
            <a:pPr lvl="2">
              <a:lnSpc>
                <a:spcPct val="130000"/>
              </a:lnSpc>
              <a:buFont typeface="Wingdings" pitchFamily="2" charset="2"/>
              <a:buChar char="§"/>
            </a:pPr>
            <a:endParaRPr lang="fr-FR" sz="1600">
              <a:latin typeface="Arial" charset="0"/>
            </a:endParaRPr>
          </a:p>
          <a:p>
            <a:pPr lvl="1">
              <a:lnSpc>
                <a:spcPct val="130000"/>
              </a:lnSpc>
              <a:buFont typeface="Wingdings" pitchFamily="2" charset="2"/>
              <a:buNone/>
            </a:pPr>
            <a:r>
              <a:rPr lang="fr-FR" sz="1600">
                <a:latin typeface="Arial" charset="0"/>
                <a:sym typeface="Wingdings" pitchFamily="2" charset="2"/>
              </a:rPr>
              <a:t> L’organisation, la rigueur et le formalisme UP sont présents, moins que dans RUP mais plus que dans toute autre méthode agile.</a:t>
            </a: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28675" name="Text Box 3"/>
          <p:cNvSpPr txBox="1">
            <a:spLocks noChangeArrowheads="1"/>
          </p:cNvSpPr>
          <p:nvPr/>
        </p:nvSpPr>
        <p:spPr bwMode="auto">
          <a:xfrm>
            <a:off x="0" y="873125"/>
            <a:ext cx="91440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endParaRPr lang="fr-FR" sz="1600">
              <a:latin typeface="Arial" charset="0"/>
            </a:endParaRP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a:latin typeface="Arial" charset="0"/>
              </a:rPr>
              <a:t>Influence Scrum :</a:t>
            </a:r>
          </a:p>
          <a:p>
            <a:pPr lvl="2">
              <a:lnSpc>
                <a:spcPct val="130000"/>
              </a:lnSpc>
              <a:buFont typeface="Wingdings" pitchFamily="2" charset="2"/>
              <a:buChar char="§"/>
            </a:pPr>
            <a:r>
              <a:rPr lang="fr-FR" sz="1600">
                <a:latin typeface="Arial" charset="0"/>
              </a:rPr>
              <a:t>Work items list</a:t>
            </a:r>
            <a:r>
              <a:rPr lang="en-US" sz="1600">
                <a:latin typeface="Arial" charset="0"/>
                <a:cs typeface="Arial" charset="0"/>
              </a:rPr>
              <a:t> (</a:t>
            </a:r>
            <a:r>
              <a:rPr lang="en-US" sz="1600">
                <a:latin typeface="Arial" charset="0"/>
                <a:cs typeface="Arial" charset="0"/>
                <a:sym typeface="Symbol" pitchFamily="18" charset="2"/>
              </a:rPr>
              <a:t> Product Backlog)</a:t>
            </a:r>
          </a:p>
          <a:p>
            <a:pPr lvl="2">
              <a:lnSpc>
                <a:spcPct val="130000"/>
              </a:lnSpc>
              <a:buFont typeface="Wingdings" pitchFamily="2" charset="2"/>
              <a:buChar char="§"/>
            </a:pPr>
            <a:r>
              <a:rPr lang="fr-FR" sz="1600">
                <a:latin typeface="Arial" charset="0"/>
              </a:rPr>
              <a:t>Planification des itérations, évaluations, daily status meeting (</a:t>
            </a:r>
            <a:r>
              <a:rPr lang="en-US" sz="1600">
                <a:latin typeface="Arial" charset="0"/>
                <a:cs typeface="Arial" charset="0"/>
                <a:sym typeface="Symbol" pitchFamily="18" charset="2"/>
              </a:rPr>
              <a:t></a:t>
            </a:r>
            <a:r>
              <a:rPr lang="fr-FR" sz="1600">
                <a:latin typeface="Arial" charset="0"/>
              </a:rPr>
              <a:t> 15’ standup)</a:t>
            </a:r>
          </a:p>
          <a:p>
            <a:pPr lvl="2">
              <a:lnSpc>
                <a:spcPct val="130000"/>
              </a:lnSpc>
              <a:buFont typeface="Wingdings" pitchFamily="2" charset="2"/>
              <a:buChar char="§"/>
            </a:pPr>
            <a:r>
              <a:rPr lang="fr-FR" sz="1600">
                <a:latin typeface="Arial" charset="0"/>
              </a:rPr>
              <a:t>Equipe auto-organisée</a:t>
            </a:r>
          </a:p>
          <a:p>
            <a:pPr lvl="2">
              <a:lnSpc>
                <a:spcPct val="130000"/>
              </a:lnSpc>
              <a:buFont typeface="Wingdings" pitchFamily="2" charset="2"/>
              <a:buNone/>
            </a:pPr>
            <a:r>
              <a:rPr lang="fr-FR" sz="1600">
                <a:latin typeface="Arial" charset="0"/>
              </a:rPr>
              <a:t>	 </a:t>
            </a:r>
          </a:p>
          <a:p>
            <a:pPr lvl="1">
              <a:lnSpc>
                <a:spcPct val="130000"/>
              </a:lnSpc>
              <a:buFont typeface="Wingdings" pitchFamily="2" charset="2"/>
              <a:buChar char="Ø"/>
            </a:pPr>
            <a:r>
              <a:rPr lang="fr-FR" sz="1600">
                <a:latin typeface="Arial" charset="0"/>
              </a:rPr>
              <a:t>Influence XP :</a:t>
            </a:r>
          </a:p>
          <a:p>
            <a:pPr lvl="2">
              <a:lnSpc>
                <a:spcPct val="130000"/>
              </a:lnSpc>
              <a:buFont typeface="Wingdings" pitchFamily="2" charset="2"/>
              <a:buChar char="§"/>
            </a:pPr>
            <a:r>
              <a:rPr lang="fr-FR" sz="1600">
                <a:latin typeface="Arial" charset="0"/>
              </a:rPr>
              <a:t>TDD</a:t>
            </a:r>
            <a:endParaRPr lang="en-US" sz="1600">
              <a:latin typeface="Arial" charset="0"/>
              <a:cs typeface="Arial" charset="0"/>
              <a:sym typeface="Symbol" pitchFamily="18" charset="2"/>
            </a:endParaRPr>
          </a:p>
          <a:p>
            <a:pPr lvl="2">
              <a:lnSpc>
                <a:spcPct val="130000"/>
              </a:lnSpc>
              <a:buFont typeface="Wingdings" pitchFamily="2" charset="2"/>
              <a:buChar char="§"/>
            </a:pPr>
            <a:r>
              <a:rPr lang="fr-FR" sz="1600">
                <a:latin typeface="Arial" charset="0"/>
              </a:rPr>
              <a:t>Refactoring</a:t>
            </a:r>
          </a:p>
          <a:p>
            <a:pPr lvl="2">
              <a:lnSpc>
                <a:spcPct val="130000"/>
              </a:lnSpc>
              <a:buFont typeface="Wingdings" pitchFamily="2" charset="2"/>
              <a:buChar char="§"/>
            </a:pPr>
            <a:r>
              <a:rPr lang="fr-FR" sz="1600">
                <a:latin typeface="Arial" charset="0"/>
              </a:rPr>
              <a:t>Intégration continue</a:t>
            </a:r>
          </a:p>
          <a:p>
            <a:pPr lvl="2">
              <a:lnSpc>
                <a:spcPct val="130000"/>
              </a:lnSpc>
              <a:buFont typeface="Wingdings" pitchFamily="2" charset="2"/>
              <a:buChar char="§"/>
            </a:pPr>
            <a:endParaRPr lang="fr-FR" sz="1600">
              <a:latin typeface="Arial" charset="0"/>
            </a:endParaRPr>
          </a:p>
          <a:p>
            <a:pPr lvl="1">
              <a:lnSpc>
                <a:spcPct val="130000"/>
              </a:lnSpc>
              <a:buFont typeface="Wingdings" pitchFamily="2" charset="2"/>
              <a:buChar char="Ø"/>
            </a:pPr>
            <a:r>
              <a:rPr lang="fr-FR" sz="1600">
                <a:latin typeface="Arial" charset="0"/>
              </a:rPr>
              <a:t>Les techniques d’estimation agile sont utilisées</a:t>
            </a:r>
          </a:p>
        </p:txBody>
      </p:sp>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48515" name="Text Box 3"/>
          <p:cNvSpPr txBox="1">
            <a:spLocks noChangeArrowheads="1"/>
          </p:cNvSpPr>
          <p:nvPr/>
        </p:nvSpPr>
        <p:spPr bwMode="auto">
          <a:xfrm>
            <a:off x="0" y="1125538"/>
            <a:ext cx="9144000" cy="203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2171700" indent="-457200" defTabSz="762000">
              <a:defRPr sz="2400">
                <a:solidFill>
                  <a:schemeClr val="tx1"/>
                </a:solidFill>
                <a:latin typeface="Times New Roman" pitchFamily="18" charset="0"/>
              </a:defRPr>
            </a:lvl4pPr>
            <a:lvl5pPr marL="2743200" indent="-457200" defTabSz="762000">
              <a:defRPr sz="2400">
                <a:solidFill>
                  <a:schemeClr val="tx1"/>
                </a:solidFill>
                <a:latin typeface="Times New Roman" pitchFamily="18" charset="0"/>
              </a:defRPr>
            </a:lvl5pPr>
            <a:lvl6pPr marL="3200400" indent="-457200" defTabSz="762000" eaLnBrk="0" fontAlgn="base" hangingPunct="0">
              <a:spcBef>
                <a:spcPct val="0"/>
              </a:spcBef>
              <a:spcAft>
                <a:spcPct val="0"/>
              </a:spcAft>
              <a:defRPr sz="2400">
                <a:solidFill>
                  <a:schemeClr val="tx1"/>
                </a:solidFill>
                <a:latin typeface="Times New Roman" pitchFamily="18" charset="0"/>
              </a:defRPr>
            </a:lvl6pPr>
            <a:lvl7pPr marL="3657600" indent="-457200" defTabSz="762000" eaLnBrk="0" fontAlgn="base" hangingPunct="0">
              <a:spcBef>
                <a:spcPct val="0"/>
              </a:spcBef>
              <a:spcAft>
                <a:spcPct val="0"/>
              </a:spcAft>
              <a:defRPr sz="2400">
                <a:solidFill>
                  <a:schemeClr val="tx1"/>
                </a:solidFill>
                <a:latin typeface="Times New Roman" pitchFamily="18" charset="0"/>
              </a:defRPr>
            </a:lvl7pPr>
            <a:lvl8pPr marL="4114800" indent="-457200" defTabSz="762000" eaLnBrk="0" fontAlgn="base" hangingPunct="0">
              <a:spcBef>
                <a:spcPct val="0"/>
              </a:spcBef>
              <a:spcAft>
                <a:spcPct val="0"/>
              </a:spcAft>
              <a:defRPr sz="2400">
                <a:solidFill>
                  <a:schemeClr val="tx1"/>
                </a:solidFill>
                <a:latin typeface="Times New Roman" pitchFamily="18" charset="0"/>
              </a:defRPr>
            </a:lvl8pPr>
            <a:lvl9pPr marL="4572000" indent="-4572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lphaUcPeriod" startAt="3"/>
              <a:defRPr/>
            </a:pPr>
            <a:r>
              <a:rPr lang="fr-FR" sz="1800" b="1" u="sng" smtClean="0">
                <a:solidFill>
                  <a:schemeClr val="hlink"/>
                </a:solidFill>
                <a:effectLst>
                  <a:outerShdw blurRad="38100" dist="38100" dir="2700000" algn="tl">
                    <a:srgbClr val="000000"/>
                  </a:outerShdw>
                </a:effectLst>
                <a:latin typeface="Arial" charset="0"/>
              </a:rPr>
              <a:t>PRATIQUES AGILES FONDAMENTALES</a:t>
            </a:r>
          </a:p>
          <a:p>
            <a:pPr>
              <a:lnSpc>
                <a:spcPct val="130000"/>
              </a:lnSpc>
              <a:buFont typeface="Wingdings" pitchFamily="2" charset="2"/>
              <a:buNone/>
              <a:defRPr/>
            </a:pPr>
            <a:r>
              <a:rPr lang="fr-FR" sz="1600" smtClean="0">
                <a:latin typeface="Arial" charset="0"/>
              </a:rPr>
              <a:t>	Des différences significatives existent entre les méthodes agiles mais elle se recoupent sur un certain nombre de pratiques fondamentales.</a:t>
            </a:r>
          </a:p>
          <a:p>
            <a:pPr>
              <a:lnSpc>
                <a:spcPct val="130000"/>
              </a:lnSpc>
              <a:buFont typeface="Wingdings" pitchFamily="2" charset="2"/>
              <a:buNone/>
              <a:defRPr/>
            </a:pPr>
            <a:endParaRPr lang="fr-FR" sz="1600" smtClean="0">
              <a:latin typeface="Arial" charset="0"/>
            </a:endParaRPr>
          </a:p>
          <a:p>
            <a:pPr>
              <a:lnSpc>
                <a:spcPct val="130000"/>
              </a:lnSpc>
              <a:buFont typeface="Wingdings" pitchFamily="2" charset="2"/>
              <a:buAutoNum type="arabicParenR"/>
              <a:defRPr/>
            </a:pPr>
            <a:endParaRPr lang="fr-FR" sz="1600" smtClean="0">
              <a:latin typeface="Arial" charset="0"/>
            </a:endParaRPr>
          </a:p>
          <a:p>
            <a:pPr lvl="2">
              <a:lnSpc>
                <a:spcPct val="130000"/>
              </a:lnSpc>
              <a:buFont typeface="Wingdings" pitchFamily="2" charset="2"/>
              <a:buNone/>
              <a:defRPr/>
            </a:pPr>
            <a:endParaRPr lang="fr-FR" sz="1600" smtClean="0">
              <a:latin typeface="Arial" charset="0"/>
              <a:sym typeface="Wingdings" pitchFamily="2" charset="2"/>
            </a:endParaRPr>
          </a:p>
        </p:txBody>
      </p:sp>
    </p:spTree>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0723" name="Text Box 3"/>
          <p:cNvSpPr txBox="1">
            <a:spLocks noChangeArrowheads="1"/>
          </p:cNvSpPr>
          <p:nvPr/>
        </p:nvSpPr>
        <p:spPr bwMode="auto">
          <a:xfrm>
            <a:off x="0" y="873125"/>
            <a:ext cx="9144000" cy="588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a:pPr>
            <a:r>
              <a:rPr lang="fr-FR" sz="1800" b="1" u="sng">
                <a:latin typeface="Arial" charset="0"/>
              </a:rPr>
              <a:t>Vision et Backlog  </a:t>
            </a:r>
          </a:p>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Vision Document</a:t>
            </a:r>
          </a:p>
          <a:p>
            <a:pPr lvl="1">
              <a:lnSpc>
                <a:spcPct val="130000"/>
              </a:lnSpc>
              <a:buFont typeface="Wingdings" pitchFamily="2" charset="2"/>
              <a:buNone/>
            </a:pPr>
            <a:r>
              <a:rPr lang="fr-FR" sz="1800">
                <a:latin typeface="Arial" charset="0"/>
              </a:rPr>
              <a:t>	</a:t>
            </a:r>
            <a:r>
              <a:rPr lang="fr-FR" sz="1600">
                <a:latin typeface="Arial" charset="0"/>
              </a:rPr>
              <a:t>Ce document, </a:t>
            </a:r>
            <a:r>
              <a:rPr lang="fr-FR" sz="1600" b="1">
                <a:latin typeface="Arial" charset="0"/>
              </a:rPr>
              <a:t>équivalent du cahier de charges</a:t>
            </a:r>
            <a:r>
              <a:rPr lang="fr-FR" sz="1600">
                <a:latin typeface="Arial" charset="0"/>
              </a:rPr>
              <a:t> dans les méthodes traditionnelles, trouve sa source dans UP. Il n’est pas (ou pas explicitement) préconisé par toutes les méthodes agiles mais certains pratiquants de SCRUM l’utilisent.</a:t>
            </a:r>
            <a:endParaRPr lang="fr-FR" sz="1800" b="1" u="sng">
              <a:latin typeface="Arial" charset="0"/>
            </a:endParaRP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r>
              <a:rPr lang="fr-FR" sz="1600">
                <a:latin typeface="Arial" charset="0"/>
              </a:rPr>
              <a:t>	Il procure une </a:t>
            </a:r>
            <a:r>
              <a:rPr lang="fr-FR" sz="1600" b="1">
                <a:latin typeface="Arial" charset="0"/>
              </a:rPr>
              <a:t>vision d’ensemble du système à développer</a:t>
            </a:r>
            <a:r>
              <a:rPr lang="fr-FR" sz="1600">
                <a:latin typeface="Arial" charset="0"/>
              </a:rPr>
              <a:t>.</a:t>
            </a:r>
          </a:p>
          <a:p>
            <a:pPr lvl="1">
              <a:lnSpc>
                <a:spcPct val="130000"/>
              </a:lnSpc>
              <a:buFont typeface="Wingdings" pitchFamily="2" charset="2"/>
              <a:buNone/>
            </a:pPr>
            <a:r>
              <a:rPr lang="fr-FR" sz="1600">
                <a:latin typeface="Arial" charset="0"/>
              </a:rPr>
              <a:t>	Il permet au client et à l’équipe réalisant le produit de partager cette vision afin de travailler dans la même direction et peut même servir de base contractuelle. </a:t>
            </a: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r>
              <a:rPr lang="fr-FR" sz="1600">
                <a:latin typeface="Arial" charset="0"/>
              </a:rPr>
              <a:t>	Il s’adresse principalement aux décideurs et décrit, de façon non détaillée, les besoins à couvrir par le système, les </a:t>
            </a:r>
            <a:r>
              <a:rPr lang="fr-FR" sz="1600" b="1">
                <a:latin typeface="Arial" charset="0"/>
              </a:rPr>
              <a:t>fonctions essentielles</a:t>
            </a:r>
            <a:r>
              <a:rPr lang="fr-FR" sz="1600">
                <a:latin typeface="Arial" charset="0"/>
              </a:rPr>
              <a:t>, les </a:t>
            </a:r>
            <a:r>
              <a:rPr lang="fr-FR" sz="1600" b="1">
                <a:latin typeface="Arial" charset="0"/>
              </a:rPr>
              <a:t>contraintes</a:t>
            </a:r>
            <a:r>
              <a:rPr lang="fr-FR" sz="1600">
                <a:latin typeface="Arial" charset="0"/>
              </a:rPr>
              <a:t>, les niveaux de qualité requis.</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r>
              <a:rPr lang="fr-FR" sz="1600">
                <a:latin typeface="Arial" charset="0"/>
              </a:rPr>
              <a:t>	Il constitue une base pour de futures spécifications plus détaillées (écrites ou orales, formalisées ou non). </a:t>
            </a:r>
          </a:p>
          <a:p>
            <a:pPr lvl="1" algn="ctr">
              <a:lnSpc>
                <a:spcPct val="130000"/>
              </a:lnSpc>
              <a:buFont typeface="Wingdings" pitchFamily="2" charset="2"/>
              <a:buNone/>
            </a:pPr>
            <a:r>
              <a:rPr lang="fr-FR" sz="1600" b="1">
                <a:latin typeface="Arial" charset="0"/>
                <a:sym typeface="Wingdings" pitchFamily="2" charset="2"/>
              </a:rPr>
              <a:t> Voir chapitre 5 – Vision</a:t>
            </a: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45091" name="Text Box 3"/>
          <p:cNvSpPr txBox="1">
            <a:spLocks noChangeArrowheads="1"/>
          </p:cNvSpPr>
          <p:nvPr/>
        </p:nvSpPr>
        <p:spPr bwMode="auto">
          <a:xfrm>
            <a:off x="0" y="873125"/>
            <a:ext cx="91440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2171700" indent="-457200" defTabSz="762000">
              <a:defRPr sz="2400">
                <a:solidFill>
                  <a:schemeClr val="tx1"/>
                </a:solidFill>
                <a:latin typeface="Times New Roman" pitchFamily="18" charset="0"/>
              </a:defRPr>
            </a:lvl4pPr>
            <a:lvl5pPr marL="2743200" indent="-457200" defTabSz="762000">
              <a:defRPr sz="2400">
                <a:solidFill>
                  <a:schemeClr val="tx1"/>
                </a:solidFill>
                <a:latin typeface="Times New Roman" pitchFamily="18" charset="0"/>
              </a:defRPr>
            </a:lvl5pPr>
            <a:lvl6pPr marL="3200400" indent="-457200" defTabSz="762000" eaLnBrk="0" fontAlgn="base" hangingPunct="0">
              <a:spcBef>
                <a:spcPct val="0"/>
              </a:spcBef>
              <a:spcAft>
                <a:spcPct val="0"/>
              </a:spcAft>
              <a:defRPr sz="2400">
                <a:solidFill>
                  <a:schemeClr val="tx1"/>
                </a:solidFill>
                <a:latin typeface="Times New Roman" pitchFamily="18" charset="0"/>
              </a:defRPr>
            </a:lvl6pPr>
            <a:lvl7pPr marL="3657600" indent="-457200" defTabSz="762000" eaLnBrk="0" fontAlgn="base" hangingPunct="0">
              <a:spcBef>
                <a:spcPct val="0"/>
              </a:spcBef>
              <a:spcAft>
                <a:spcPct val="0"/>
              </a:spcAft>
              <a:defRPr sz="2400">
                <a:solidFill>
                  <a:schemeClr val="tx1"/>
                </a:solidFill>
                <a:latin typeface="Times New Roman" pitchFamily="18" charset="0"/>
              </a:defRPr>
            </a:lvl7pPr>
            <a:lvl8pPr marL="4114800" indent="-457200" defTabSz="762000" eaLnBrk="0" fontAlgn="base" hangingPunct="0">
              <a:spcBef>
                <a:spcPct val="0"/>
              </a:spcBef>
              <a:spcAft>
                <a:spcPct val="0"/>
              </a:spcAft>
              <a:defRPr sz="2400">
                <a:solidFill>
                  <a:schemeClr val="tx1"/>
                </a:solidFill>
                <a:latin typeface="Times New Roman" pitchFamily="18" charset="0"/>
              </a:defRPr>
            </a:lvl8pPr>
            <a:lvl9pPr marL="4572000" indent="-4572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lphaUcPeriod"/>
              <a:defRPr/>
            </a:pPr>
            <a:r>
              <a:rPr lang="fr-FR" sz="1800" b="1" u="sng" smtClean="0">
                <a:solidFill>
                  <a:schemeClr val="hlink"/>
                </a:solidFill>
                <a:effectLst>
                  <a:outerShdw blurRad="38100" dist="38100" dir="2700000" algn="tl">
                    <a:srgbClr val="000000"/>
                  </a:outerShdw>
                </a:effectLst>
                <a:latin typeface="Arial" charset="0"/>
              </a:rPr>
              <a:t>AGILE MANIFESTO</a:t>
            </a:r>
          </a:p>
          <a:p>
            <a:pPr>
              <a:lnSpc>
                <a:spcPct val="130000"/>
              </a:lnSpc>
              <a:buFont typeface="Wingdings" pitchFamily="2" charset="2"/>
              <a:buAutoNum type="alphaUcPeriod"/>
              <a:defRPr/>
            </a:pPr>
            <a:endParaRPr lang="fr-FR" sz="1800" b="1" u="sng" smtClean="0">
              <a:solidFill>
                <a:schemeClr val="hlink"/>
              </a:solidFill>
              <a:effectLst>
                <a:outerShdw blurRad="38100" dist="38100" dir="2700000" algn="tl">
                  <a:srgbClr val="000000"/>
                </a:outerShdw>
              </a:effectLst>
              <a:latin typeface="Arial" charset="0"/>
            </a:endParaRPr>
          </a:p>
          <a:p>
            <a:pPr lvl="1">
              <a:lnSpc>
                <a:spcPct val="130000"/>
              </a:lnSpc>
              <a:buFont typeface="Wingdings" pitchFamily="2" charset="2"/>
              <a:buChar char="Ø"/>
              <a:defRPr/>
            </a:pPr>
            <a:r>
              <a:rPr lang="fr-FR" sz="1600" smtClean="0">
                <a:latin typeface="Arial" charset="0"/>
              </a:rPr>
              <a:t>En février 2001, 17 experts en développement logiciel ayant expérimenté des pratiques agiles au cours des années antérieures ont créé le « manifeste agile ».</a:t>
            </a:r>
          </a:p>
          <a:p>
            <a:pPr lvl="1">
              <a:lnSpc>
                <a:spcPct val="130000"/>
              </a:lnSpc>
              <a:buFont typeface="Wingdings" pitchFamily="2" charset="2"/>
              <a:buNone/>
              <a:defRPr/>
            </a:pPr>
            <a:r>
              <a:rPr lang="fr-FR" sz="1600" smtClean="0">
                <a:latin typeface="Arial" charset="0"/>
              </a:rPr>
              <a:t> </a:t>
            </a:r>
          </a:p>
          <a:p>
            <a:pPr lvl="1">
              <a:lnSpc>
                <a:spcPct val="130000"/>
              </a:lnSpc>
              <a:buFont typeface="Wingdings" pitchFamily="2" charset="2"/>
              <a:buChar char="Ø"/>
              <a:defRPr/>
            </a:pPr>
            <a:r>
              <a:rPr lang="fr-FR" sz="1600" smtClean="0">
                <a:latin typeface="Arial" charset="0"/>
              </a:rPr>
              <a:t>Cette déclaration synthétise leurs convictions quant aux principes, méthodes et pratiques à mettre en œuvre pour améliorer la production de logiciels. </a:t>
            </a:r>
          </a:p>
          <a:p>
            <a:pPr lvl="1">
              <a:lnSpc>
                <a:spcPct val="130000"/>
              </a:lnSpc>
              <a:buFont typeface="Wingdings" pitchFamily="2" charset="2"/>
              <a:buChar char="Ø"/>
              <a:defRPr/>
            </a:pPr>
            <a:endParaRPr lang="fr-FR" sz="1600" smtClean="0">
              <a:latin typeface="Arial" charset="0"/>
            </a:endParaRPr>
          </a:p>
        </p:txBody>
      </p:sp>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1747" name="Text Box 3"/>
          <p:cNvSpPr txBox="1">
            <a:spLocks noChangeArrowheads="1"/>
          </p:cNvSpPr>
          <p:nvPr/>
        </p:nvSpPr>
        <p:spPr bwMode="auto">
          <a:xfrm>
            <a:off x="0" y="873125"/>
            <a:ext cx="9144000" cy="552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endParaRPr lang="fr-FR" sz="1600" u="sng">
              <a:latin typeface="Arial" charset="0"/>
            </a:endParaRPr>
          </a:p>
          <a:p>
            <a:pPr>
              <a:lnSpc>
                <a:spcPct val="130000"/>
              </a:lnSpc>
              <a:buFont typeface="Wingdings" pitchFamily="2" charset="2"/>
              <a:buChar char="Ø"/>
            </a:pPr>
            <a:r>
              <a:rPr lang="fr-FR" sz="1600" u="sng">
                <a:latin typeface="Arial" charset="0"/>
              </a:rPr>
              <a:t>Backlog</a:t>
            </a:r>
          </a:p>
          <a:p>
            <a:pPr>
              <a:lnSpc>
                <a:spcPct val="130000"/>
              </a:lnSpc>
              <a:buFont typeface="Wingdings" pitchFamily="2" charset="2"/>
              <a:buNone/>
            </a:pPr>
            <a:r>
              <a:rPr lang="fr-FR" sz="1600">
                <a:latin typeface="Arial" charset="0"/>
              </a:rPr>
              <a:t>	Liste de tous les travaux (« work items ») qui sont potentiellement à effectuer au cours du projet. </a:t>
            </a:r>
          </a:p>
          <a:p>
            <a:pPr>
              <a:lnSpc>
                <a:spcPct val="130000"/>
              </a:lnSpc>
              <a:buFont typeface="Wingdings" pitchFamily="2" charset="2"/>
              <a:buNone/>
            </a:pPr>
            <a:r>
              <a:rPr lang="fr-FR" sz="1600">
                <a:latin typeface="Arial" charset="0"/>
              </a:rPr>
              <a:t>	Typiquement un backlog contient :</a:t>
            </a:r>
          </a:p>
          <a:p>
            <a:pPr>
              <a:lnSpc>
                <a:spcPct val="130000"/>
              </a:lnSpc>
              <a:buFont typeface="Wingdings" pitchFamily="2" charset="2"/>
              <a:buNone/>
            </a:pPr>
            <a:endParaRPr lang="fr-FR" sz="1600">
              <a:latin typeface="Arial" charset="0"/>
            </a:endParaRPr>
          </a:p>
          <a:p>
            <a:pPr lvl="1">
              <a:lnSpc>
                <a:spcPct val="130000"/>
              </a:lnSpc>
              <a:buFont typeface="Wingdings" pitchFamily="2" charset="2"/>
              <a:buChar char="§"/>
            </a:pPr>
            <a:r>
              <a:rPr lang="fr-FR" sz="1600">
                <a:latin typeface="Arial" charset="0"/>
              </a:rPr>
              <a:t>des fonctionnalités à développer</a:t>
            </a:r>
          </a:p>
          <a:p>
            <a:pPr lvl="1">
              <a:lnSpc>
                <a:spcPct val="130000"/>
              </a:lnSpc>
              <a:buFont typeface="Wingdings" pitchFamily="2" charset="2"/>
              <a:buChar char="§"/>
            </a:pPr>
            <a:r>
              <a:rPr lang="fr-FR" sz="1600">
                <a:latin typeface="Arial" charset="0"/>
              </a:rPr>
              <a:t>des exigences particulières (de performance, d’IHM, …)</a:t>
            </a:r>
            <a:r>
              <a:rPr lang="fr-FR" sz="1800">
                <a:latin typeface="Arial" charset="0"/>
              </a:rPr>
              <a:t>	</a:t>
            </a:r>
            <a:r>
              <a:rPr lang="fr-FR" sz="1600">
                <a:latin typeface="Arial" charset="0"/>
              </a:rPr>
              <a:t>à prendre en compte</a:t>
            </a:r>
          </a:p>
          <a:p>
            <a:pPr lvl="1">
              <a:lnSpc>
                <a:spcPct val="130000"/>
              </a:lnSpc>
              <a:buFont typeface="Wingdings" pitchFamily="2" charset="2"/>
              <a:buChar char="§"/>
            </a:pPr>
            <a:r>
              <a:rPr lang="fr-FR" sz="1600">
                <a:latin typeface="Arial" charset="0"/>
              </a:rPr>
              <a:t>des tâches transverses : travaux ou études divers à réaliser pour faire avancer le projet (spike architectural, planifier une release, refactorer du code, …). </a:t>
            </a:r>
          </a:p>
          <a:p>
            <a:pPr lvl="1">
              <a:lnSpc>
                <a:spcPct val="130000"/>
              </a:lnSpc>
              <a:buFont typeface="Wingdings" pitchFamily="2" charset="2"/>
              <a:buChar char="§"/>
            </a:pPr>
            <a:r>
              <a:rPr lang="fr-FR" sz="1600">
                <a:latin typeface="Arial" charset="0"/>
              </a:rPr>
              <a:t>des bugs à corriger</a:t>
            </a:r>
          </a:p>
          <a:p>
            <a:pPr lvl="1">
              <a:lnSpc>
                <a:spcPct val="130000"/>
              </a:lnSpc>
              <a:buFont typeface="Wingdings" pitchFamily="2" charset="2"/>
              <a:buChar char="§"/>
            </a:pPr>
            <a:r>
              <a:rPr lang="fr-FR" sz="1600">
                <a:latin typeface="Arial" charset="0"/>
              </a:rPr>
              <a:t>des changements ou évolutions à intégrer</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endParaRPr lang="fr-FR" sz="1600">
              <a:latin typeface="Arial" charset="0"/>
            </a:endParaRPr>
          </a:p>
          <a:p>
            <a:pPr>
              <a:lnSpc>
                <a:spcPct val="130000"/>
              </a:lnSpc>
              <a:buFont typeface="Wingdings" pitchFamily="2" charset="2"/>
              <a:buChar char="Ø"/>
            </a:pPr>
            <a:r>
              <a:rPr lang="fr-FR" sz="1600" u="sng">
                <a:latin typeface="Arial" charset="0"/>
              </a:rPr>
              <a:t>Vision </a:t>
            </a:r>
            <a:r>
              <a:rPr lang="fr-FR" sz="1600" u="sng">
                <a:latin typeface="Arial" charset="0"/>
                <a:sym typeface="Wingdings" pitchFamily="2" charset="2"/>
              </a:rPr>
              <a:t> </a:t>
            </a:r>
            <a:r>
              <a:rPr lang="fr-FR" sz="1600" u="sng">
                <a:latin typeface="Arial" charset="0"/>
              </a:rPr>
              <a:t>Backlog</a:t>
            </a:r>
          </a:p>
          <a:p>
            <a:pPr lvl="1">
              <a:lnSpc>
                <a:spcPct val="130000"/>
              </a:lnSpc>
              <a:buFont typeface="Wingdings" pitchFamily="2" charset="2"/>
              <a:buNone/>
            </a:pPr>
            <a:r>
              <a:rPr lang="fr-FR" sz="1600">
                <a:latin typeface="Arial" charset="0"/>
              </a:rPr>
              <a:t>Les fonctionnalités et exigences initialement placées dans le backlog proviennent du</a:t>
            </a:r>
          </a:p>
          <a:p>
            <a:pPr lvl="1">
              <a:lnSpc>
                <a:spcPct val="130000"/>
              </a:lnSpc>
              <a:buFont typeface="Wingdings" pitchFamily="2" charset="2"/>
              <a:buNone/>
            </a:pPr>
            <a:r>
              <a:rPr lang="fr-FR" sz="1600">
                <a:latin typeface="Arial" charset="0"/>
              </a:rPr>
              <a:t>vision document.</a:t>
            </a:r>
          </a:p>
        </p:txBody>
      </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2771" name="Text Box 3"/>
          <p:cNvSpPr txBox="1">
            <a:spLocks noChangeArrowheads="1"/>
          </p:cNvSpPr>
          <p:nvPr/>
        </p:nvSpPr>
        <p:spPr bwMode="auto">
          <a:xfrm>
            <a:off x="0" y="873125"/>
            <a:ext cx="9144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r>
              <a:rPr lang="fr-FR" sz="1600" u="sng">
                <a:latin typeface="Arial" charset="0"/>
              </a:rPr>
              <a:t>Backlog et planification</a:t>
            </a:r>
            <a:r>
              <a:rPr lang="fr-FR" sz="1600">
                <a:latin typeface="Arial" charset="0"/>
              </a:rPr>
              <a:t> </a:t>
            </a:r>
          </a:p>
          <a:p>
            <a:pPr>
              <a:lnSpc>
                <a:spcPct val="130000"/>
              </a:lnSpc>
              <a:buFont typeface="Wingdings" pitchFamily="2" charset="2"/>
              <a:buNone/>
            </a:pPr>
            <a:r>
              <a:rPr lang="fr-FR" sz="1600">
                <a:latin typeface="Arial" charset="0"/>
              </a:rPr>
              <a:t>	Pour planifier le projet on estime la charge de chacun des work items du backlog, puis le product owner les priorise : </a:t>
            </a: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Char char="§"/>
            </a:pPr>
            <a:r>
              <a:rPr lang="fr-FR" sz="1600">
                <a:latin typeface="Arial" charset="0"/>
              </a:rPr>
              <a:t>les </a:t>
            </a:r>
            <a:r>
              <a:rPr lang="fr-FR" sz="1600" b="1">
                <a:latin typeface="Arial" charset="0"/>
              </a:rPr>
              <a:t>items de plus haute priorité</a:t>
            </a:r>
            <a:r>
              <a:rPr lang="fr-FR" sz="1600">
                <a:latin typeface="Arial" charset="0"/>
              </a:rPr>
              <a:t> seront traités à court terme </a:t>
            </a:r>
            <a:r>
              <a:rPr lang="fr-FR" sz="1600">
                <a:latin typeface="Arial" charset="0"/>
                <a:sym typeface="Wingdings" pitchFamily="2" charset="2"/>
              </a:rPr>
              <a:t> on apporte systématiquement le maximum de </a:t>
            </a:r>
            <a:r>
              <a:rPr lang="fr-FR" sz="1600" b="1">
                <a:latin typeface="Arial" charset="0"/>
                <a:sym typeface="Wingdings" pitchFamily="2" charset="2"/>
              </a:rPr>
              <a:t>valeur client</a:t>
            </a:r>
            <a:r>
              <a:rPr lang="fr-FR" sz="1600">
                <a:latin typeface="Arial" charset="0"/>
                <a:sym typeface="Wingdings" pitchFamily="2" charset="2"/>
              </a:rPr>
              <a:t> au produit</a:t>
            </a:r>
            <a:r>
              <a:rPr lang="fr-FR" sz="1600">
                <a:latin typeface="Arial" charset="0"/>
              </a:rPr>
              <a:t>. </a:t>
            </a:r>
          </a:p>
          <a:p>
            <a:pPr lvl="1">
              <a:lnSpc>
                <a:spcPct val="130000"/>
              </a:lnSpc>
              <a:buFont typeface="Wingdings" pitchFamily="2" charset="2"/>
              <a:buChar char="§"/>
            </a:pPr>
            <a:endParaRPr lang="fr-FR" sz="1600">
              <a:latin typeface="Arial" charset="0"/>
            </a:endParaRPr>
          </a:p>
          <a:p>
            <a:pPr lvl="2">
              <a:lnSpc>
                <a:spcPct val="130000"/>
              </a:lnSpc>
              <a:buFont typeface="Wingdings" pitchFamily="2" charset="2"/>
              <a:buNone/>
            </a:pPr>
            <a:r>
              <a:rPr lang="fr-FR" sz="1600" i="1">
                <a:latin typeface="Arial" charset="0"/>
              </a:rPr>
              <a:t>NB : les tâches transverses n’apportent pas de valeur directe au client mais elles sont </a:t>
            </a:r>
          </a:p>
          <a:p>
            <a:pPr lvl="2">
              <a:lnSpc>
                <a:spcPct val="130000"/>
              </a:lnSpc>
              <a:buFont typeface="Wingdings" pitchFamily="2" charset="2"/>
              <a:buNone/>
            </a:pPr>
            <a:r>
              <a:rPr lang="fr-FR" sz="1600" i="1">
                <a:latin typeface="Arial" charset="0"/>
              </a:rPr>
              <a:t>nécessaires à l’avancement du projet. Le product owner acceptera donc, sur conseil</a:t>
            </a:r>
          </a:p>
          <a:p>
            <a:pPr lvl="2">
              <a:lnSpc>
                <a:spcPct val="130000"/>
              </a:lnSpc>
              <a:buFont typeface="Wingdings" pitchFamily="2" charset="2"/>
              <a:buNone/>
            </a:pPr>
            <a:r>
              <a:rPr lang="fr-FR" sz="1600" i="1">
                <a:latin typeface="Arial" charset="0"/>
              </a:rPr>
              <a:t>de l’équipe, de les prioriser au même titre que des fonctionnalités.</a:t>
            </a:r>
            <a:r>
              <a:rPr lang="fr-FR" sz="1600">
                <a:latin typeface="Arial" charset="0"/>
              </a:rPr>
              <a:t> </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a:latin typeface="Arial" charset="0"/>
              </a:rPr>
              <a:t>les autres items sont « en réserve »; ils pourront éventuellement être traités plus tard. </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a:latin typeface="Arial" charset="0"/>
              </a:rPr>
              <a:t>à tout moment les items peuvent être repriorisés ou enlevés du backlog. De nouveaux items peuvent être ajoutés au backlog. </a:t>
            </a:r>
          </a:p>
        </p:txBody>
      </p:sp>
    </p:spTree>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3795" name="Text Box 3"/>
          <p:cNvSpPr txBox="1">
            <a:spLocks noChangeArrowheads="1"/>
          </p:cNvSpPr>
          <p:nvPr/>
        </p:nvSpPr>
        <p:spPr bwMode="auto">
          <a:xfrm>
            <a:off x="0" y="6021388"/>
            <a:ext cx="91440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130000"/>
              </a:lnSpc>
              <a:buFont typeface="Wingdings" pitchFamily="2" charset="2"/>
              <a:buNone/>
            </a:pPr>
            <a:r>
              <a:rPr lang="fr-FR" sz="1600" u="sng">
                <a:latin typeface="Arial" charset="0"/>
              </a:rPr>
              <a:t>priorisation des items du Backlog</a:t>
            </a:r>
            <a:endParaRPr lang="fr-FR" sz="1600">
              <a:latin typeface="Arial" charset="0"/>
            </a:endParaRPr>
          </a:p>
        </p:txBody>
      </p:sp>
      <p:pic>
        <p:nvPicPr>
          <p:cNvPr id="33796" name="Picture 4" descr="requirements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90625"/>
            <a:ext cx="7416800"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4819" name="Text Box 3"/>
          <p:cNvSpPr txBox="1">
            <a:spLocks noChangeArrowheads="1"/>
          </p:cNvSpPr>
          <p:nvPr/>
        </p:nvSpPr>
        <p:spPr bwMode="auto">
          <a:xfrm>
            <a:off x="0" y="873125"/>
            <a:ext cx="9144000" cy="362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2">
              <a:lnSpc>
                <a:spcPct val="130000"/>
              </a:lnSpc>
              <a:buFont typeface="Wingdings" pitchFamily="2" charset="2"/>
              <a:buNone/>
            </a:pPr>
            <a:endParaRPr lang="fr-FR" sz="1600">
              <a:latin typeface="Arial" charset="0"/>
            </a:endParaRP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endParaRPr lang="fr-FR" sz="1600">
              <a:latin typeface="Arial" charset="0"/>
            </a:endParaRPr>
          </a:p>
          <a:p>
            <a:pPr>
              <a:lnSpc>
                <a:spcPct val="130000"/>
              </a:lnSpc>
              <a:buFont typeface="Wingdings" pitchFamily="2" charset="2"/>
              <a:buChar char="Ø"/>
            </a:pPr>
            <a:r>
              <a:rPr lang="fr-FR" sz="1600">
                <a:latin typeface="Arial" charset="0"/>
              </a:rPr>
              <a:t>On distingue parfois : </a:t>
            </a:r>
          </a:p>
          <a:p>
            <a:pPr lvl="1">
              <a:lnSpc>
                <a:spcPct val="130000"/>
              </a:lnSpc>
              <a:buFont typeface="Wingdings" pitchFamily="2" charset="2"/>
              <a:buChar char="§"/>
            </a:pPr>
            <a:r>
              <a:rPr lang="fr-FR" sz="1600">
                <a:latin typeface="Arial" charset="0"/>
              </a:rPr>
              <a:t>le product backlog : contient la totalité des work items identifiés</a:t>
            </a:r>
          </a:p>
          <a:p>
            <a:pPr lvl="1">
              <a:lnSpc>
                <a:spcPct val="130000"/>
              </a:lnSpc>
              <a:buFont typeface="Wingdings" pitchFamily="2" charset="2"/>
              <a:buChar char="§"/>
            </a:pPr>
            <a:r>
              <a:rPr lang="fr-FR" sz="1600">
                <a:latin typeface="Arial" charset="0"/>
              </a:rPr>
              <a:t>le release backlog : contient tous les work items affectés à une release</a:t>
            </a:r>
          </a:p>
          <a:p>
            <a:pPr lvl="1">
              <a:lnSpc>
                <a:spcPct val="130000"/>
              </a:lnSpc>
              <a:buFont typeface="Wingdings" pitchFamily="2" charset="2"/>
              <a:buChar char="§"/>
            </a:pPr>
            <a:r>
              <a:rPr lang="fr-FR" sz="1600">
                <a:latin typeface="Arial" charset="0"/>
              </a:rPr>
              <a:t>l’iteration backlog : contient tous les work items affectés à une itération </a:t>
            </a:r>
            <a:r>
              <a:rPr lang="fr-FR" sz="1800">
                <a:latin typeface="Arial" charset="0"/>
              </a:rPr>
              <a:t>	</a:t>
            </a:r>
          </a:p>
          <a:p>
            <a:pPr lvl="1">
              <a:lnSpc>
                <a:spcPct val="130000"/>
              </a:lnSpc>
              <a:buFont typeface="Wingdings" pitchFamily="2" charset="2"/>
              <a:buChar char="§"/>
            </a:pPr>
            <a:endParaRPr lang="fr-FR" sz="1600" u="sng">
              <a:latin typeface="Arial" charset="0"/>
            </a:endParaRPr>
          </a:p>
          <a:p>
            <a:pPr lvl="1">
              <a:lnSpc>
                <a:spcPct val="130000"/>
              </a:lnSpc>
              <a:buFont typeface="Wingdings" pitchFamily="2" charset="2"/>
              <a:buChar char="§"/>
            </a:pPr>
            <a:endParaRPr lang="fr-FR" sz="1600" u="sng">
              <a:latin typeface="Arial" charset="0"/>
            </a:endParaRPr>
          </a:p>
          <a:p>
            <a:pPr>
              <a:lnSpc>
                <a:spcPct val="130000"/>
              </a:lnSpc>
              <a:buFont typeface="Wingdings" pitchFamily="2" charset="2"/>
              <a:buChar char="Ø"/>
            </a:pPr>
            <a:r>
              <a:rPr lang="fr-FR" sz="1600">
                <a:latin typeface="Arial" charset="0"/>
              </a:rPr>
              <a:t>Les fonctionnalités décrites dans le vision document ont une granularité élevée. Elles sont ensuite affinées, décomposées en US lorsqu’elles sont affectées à une release.</a:t>
            </a:r>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5843" name="Text Box 3"/>
          <p:cNvSpPr txBox="1">
            <a:spLocks noChangeArrowheads="1"/>
          </p:cNvSpPr>
          <p:nvPr/>
        </p:nvSpPr>
        <p:spPr bwMode="auto">
          <a:xfrm>
            <a:off x="0" y="873125"/>
            <a:ext cx="91440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lphaUcPeriod" startAt="3"/>
            </a:pPr>
            <a:endParaRPr lang="fr-FR" sz="1600">
              <a:latin typeface="Arial" charset="0"/>
            </a:endParaRPr>
          </a:p>
          <a:p>
            <a:pPr>
              <a:lnSpc>
                <a:spcPct val="130000"/>
              </a:lnSpc>
              <a:buFont typeface="Wingdings" pitchFamily="2" charset="2"/>
              <a:buAutoNum type="arabicParenR" startAt="2"/>
            </a:pPr>
            <a:r>
              <a:rPr lang="fr-FR" sz="1800" b="1" u="sng">
                <a:latin typeface="Arial" charset="0"/>
              </a:rPr>
              <a:t>Time Boxing</a:t>
            </a:r>
          </a:p>
          <a:p>
            <a:pPr>
              <a:lnSpc>
                <a:spcPct val="130000"/>
              </a:lnSpc>
              <a:buFont typeface="Wingdings" pitchFamily="2" charset="2"/>
              <a:buAutoNum type="arabicParenR" startAt="2"/>
            </a:pPr>
            <a:endParaRPr lang="fr-FR" sz="1600">
              <a:latin typeface="Arial" charset="0"/>
            </a:endParaRPr>
          </a:p>
          <a:p>
            <a:pPr>
              <a:lnSpc>
                <a:spcPct val="130000"/>
              </a:lnSpc>
              <a:buFont typeface="Wingdings" pitchFamily="2" charset="2"/>
              <a:buNone/>
            </a:pPr>
            <a:r>
              <a:rPr lang="fr-FR" sz="1600">
                <a:latin typeface="Arial" charset="0"/>
              </a:rPr>
              <a:t>	Dans un projet agile tout doit « tenir » dans une durée fixée :</a:t>
            </a:r>
          </a:p>
          <a:p>
            <a:pPr lvl="1">
              <a:lnSpc>
                <a:spcPct val="130000"/>
              </a:lnSpc>
              <a:buFont typeface="Wingdings" pitchFamily="2" charset="2"/>
              <a:buNone/>
            </a:pPr>
            <a:endParaRPr lang="fr-FR" sz="1600">
              <a:latin typeface="Arial" charset="0"/>
            </a:endParaRPr>
          </a:p>
          <a:p>
            <a:pPr lvl="2">
              <a:lnSpc>
                <a:spcPct val="130000"/>
              </a:lnSpc>
              <a:buFont typeface="Wingdings" pitchFamily="2" charset="2"/>
              <a:buChar char="§"/>
            </a:pPr>
            <a:r>
              <a:rPr lang="fr-FR" sz="1600">
                <a:latin typeface="Arial" charset="0"/>
              </a:rPr>
              <a:t>toutes les réunions : le daily standup, les planifications et revues d’itérations, les démonstrations </a:t>
            </a:r>
          </a:p>
          <a:p>
            <a:pPr lvl="2">
              <a:lnSpc>
                <a:spcPct val="130000"/>
              </a:lnSpc>
              <a:buFont typeface="Wingdings" pitchFamily="2" charset="2"/>
              <a:buChar char="§"/>
            </a:pPr>
            <a:r>
              <a:rPr lang="fr-FR" sz="1600">
                <a:latin typeface="Arial" charset="0"/>
              </a:rPr>
              <a:t>les itérations </a:t>
            </a:r>
          </a:p>
          <a:p>
            <a:pPr lvl="2">
              <a:lnSpc>
                <a:spcPct val="130000"/>
              </a:lnSpc>
              <a:buFont typeface="Wingdings" pitchFamily="2" charset="2"/>
              <a:buChar char="§"/>
            </a:pPr>
            <a:r>
              <a:rPr lang="fr-FR" sz="1600">
                <a:latin typeface="Arial" charset="0"/>
              </a:rPr>
              <a:t>les releases.</a:t>
            </a:r>
          </a:p>
          <a:p>
            <a:pPr lvl="2">
              <a:lnSpc>
                <a:spcPct val="130000"/>
              </a:lnSpc>
              <a:buFont typeface="Wingdings" pitchFamily="2" charset="2"/>
              <a:buNone/>
            </a:pPr>
            <a:endParaRPr lang="fr-FR" sz="1600">
              <a:latin typeface="Arial" charset="0"/>
              <a:sym typeface="Wingdings" pitchFamily="2" charset="2"/>
            </a:endParaRPr>
          </a:p>
          <a:p>
            <a:pPr lvl="2">
              <a:lnSpc>
                <a:spcPct val="130000"/>
              </a:lnSpc>
              <a:buFont typeface="Wingdings" pitchFamily="2" charset="2"/>
              <a:buNone/>
            </a:pPr>
            <a:endParaRPr lang="fr-FR" sz="1600">
              <a:latin typeface="Arial" charset="0"/>
              <a:sym typeface="Wingdings" pitchFamily="2" charset="2"/>
            </a:endParaRPr>
          </a:p>
          <a:p>
            <a:pPr>
              <a:lnSpc>
                <a:spcPct val="130000"/>
              </a:lnSpc>
              <a:buFont typeface="Wingdings" pitchFamily="2" charset="2"/>
              <a:buChar char="Ø"/>
            </a:pPr>
            <a:r>
              <a:rPr lang="fr-FR" sz="1600" u="sng">
                <a:latin typeface="Arial" charset="0"/>
                <a:sym typeface="Wingdings" pitchFamily="2" charset="2"/>
              </a:rPr>
              <a:t>Schedule vs Scope : </a:t>
            </a:r>
            <a:r>
              <a:rPr lang="fr-FR" sz="1600" b="1" u="sng">
                <a:latin typeface="Arial" charset="0"/>
                <a:sym typeface="Wingdings" pitchFamily="2" charset="2"/>
              </a:rPr>
              <a:t>SCHEDULE WINS</a:t>
            </a:r>
            <a:r>
              <a:rPr lang="fr-FR" sz="1600">
                <a:latin typeface="Arial" charset="0"/>
                <a:sym typeface="Wingdings" pitchFamily="2" charset="2"/>
              </a:rPr>
              <a:t> !</a:t>
            </a:r>
          </a:p>
          <a:p>
            <a:pPr>
              <a:lnSpc>
                <a:spcPct val="130000"/>
              </a:lnSpc>
              <a:buFont typeface="Wingdings" pitchFamily="2" charset="2"/>
              <a:buNone/>
            </a:pPr>
            <a:r>
              <a:rPr lang="fr-FR" sz="1600">
                <a:latin typeface="Arial" charset="0"/>
                <a:sym typeface="Wingdings" pitchFamily="2" charset="2"/>
              </a:rPr>
              <a:t> </a:t>
            </a:r>
          </a:p>
          <a:p>
            <a:pPr lvl="1">
              <a:lnSpc>
                <a:spcPct val="130000"/>
              </a:lnSpc>
              <a:buFont typeface="Wingdings" pitchFamily="2" charset="2"/>
              <a:buChar char="§"/>
            </a:pPr>
            <a:r>
              <a:rPr lang="fr-FR" sz="1600">
                <a:latin typeface="Arial" charset="0"/>
                <a:sym typeface="Wingdings" pitchFamily="2" charset="2"/>
              </a:rPr>
              <a:t>Les dates de fin d’itération/release doivent toujours être tenues. </a:t>
            </a:r>
          </a:p>
          <a:p>
            <a:pPr lvl="1">
              <a:lnSpc>
                <a:spcPct val="130000"/>
              </a:lnSpc>
              <a:buFont typeface="Wingdings" pitchFamily="2" charset="2"/>
              <a:buChar char="§"/>
            </a:pPr>
            <a:r>
              <a:rPr lang="fr-FR" sz="1600">
                <a:latin typeface="Arial" charset="0"/>
                <a:sym typeface="Wingdings" pitchFamily="2" charset="2"/>
              </a:rPr>
              <a:t>Le périmètre couvert s’adaptera.</a:t>
            </a:r>
          </a:p>
        </p:txBody>
      </p:sp>
    </p:spTree>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6867" name="Text Box 3"/>
          <p:cNvSpPr txBox="1">
            <a:spLocks noChangeArrowheads="1"/>
          </p:cNvSpPr>
          <p:nvPr/>
        </p:nvSpPr>
        <p:spPr bwMode="auto">
          <a:xfrm>
            <a:off x="0" y="873125"/>
            <a:ext cx="9144000"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2">
              <a:lnSpc>
                <a:spcPct val="130000"/>
              </a:lnSpc>
              <a:buFont typeface="Wingdings" pitchFamily="2" charset="2"/>
              <a:buNone/>
            </a:pPr>
            <a:endParaRPr lang="fr-FR" sz="1600">
              <a:latin typeface="Arial" charset="0"/>
              <a:sym typeface="Wingdings" pitchFamily="2" charset="2"/>
            </a:endParaRPr>
          </a:p>
          <a:p>
            <a:pPr lvl="1">
              <a:lnSpc>
                <a:spcPct val="130000"/>
              </a:lnSpc>
              <a:buFont typeface="Wingdings" pitchFamily="2" charset="2"/>
              <a:buChar char="è"/>
            </a:pPr>
            <a:r>
              <a:rPr lang="fr-FR" sz="1600">
                <a:latin typeface="Arial" charset="0"/>
                <a:sym typeface="Wingdings" pitchFamily="2" charset="2"/>
              </a:rPr>
              <a:t>cette auto-discipline véhicule l’idée que le temps est important et aide l’équipe à se concentrer sur ses objectifs </a:t>
            </a:r>
          </a:p>
          <a:p>
            <a:pPr lvl="1">
              <a:lnSpc>
                <a:spcPct val="130000"/>
              </a:lnSpc>
              <a:buFont typeface="Wingdings" pitchFamily="2" charset="2"/>
              <a:buChar char="è"/>
            </a:pPr>
            <a:r>
              <a:rPr lang="fr-FR" sz="1600">
                <a:latin typeface="Arial" charset="0"/>
                <a:sym typeface="Wingdings" pitchFamily="2" charset="2"/>
              </a:rPr>
              <a:t>la régularité des itérations donne à l’équipe du rythme et des objectifs de court terme (plus faciles à atteindre car plus parlants).</a:t>
            </a:r>
          </a:p>
          <a:p>
            <a:pPr lvl="2">
              <a:lnSpc>
                <a:spcPct val="130000"/>
              </a:lnSpc>
              <a:buFont typeface="Wingdings" pitchFamily="2" charset="2"/>
              <a:buChar char="è"/>
            </a:pPr>
            <a:endParaRPr lang="fr-FR" sz="1600">
              <a:latin typeface="Arial" charset="0"/>
              <a:sym typeface="Wingdings" pitchFamily="2" charset="2"/>
            </a:endParaRPr>
          </a:p>
          <a:p>
            <a:pPr lvl="2">
              <a:lnSpc>
                <a:spcPct val="130000"/>
              </a:lnSpc>
              <a:buFont typeface="Wingdings" pitchFamily="2" charset="2"/>
              <a:buChar char="è"/>
            </a:pPr>
            <a:endParaRPr lang="fr-FR" sz="1600">
              <a:latin typeface="Arial" charset="0"/>
              <a:sym typeface="Wingdings" pitchFamily="2" charset="2"/>
            </a:endParaRPr>
          </a:p>
          <a:p>
            <a:pPr>
              <a:lnSpc>
                <a:spcPct val="130000"/>
              </a:lnSpc>
              <a:buFont typeface="Wingdings" pitchFamily="2" charset="2"/>
              <a:buChar char="Ø"/>
            </a:pPr>
            <a:r>
              <a:rPr lang="fr-FR" sz="1600" u="sng">
                <a:latin typeface="Arial" charset="0"/>
                <a:sym typeface="Wingdings" pitchFamily="2" charset="2"/>
              </a:rPr>
              <a:t>Le Time Boxing favorise</a:t>
            </a:r>
            <a:r>
              <a:rPr lang="fr-FR" sz="1600">
                <a:latin typeface="Arial" charset="0"/>
                <a:sym typeface="Wingdings" pitchFamily="2" charset="2"/>
              </a:rPr>
              <a:t> donc :</a:t>
            </a:r>
          </a:p>
          <a:p>
            <a:pPr>
              <a:lnSpc>
                <a:spcPct val="130000"/>
              </a:lnSpc>
              <a:buFont typeface="Wingdings" pitchFamily="2" charset="2"/>
              <a:buChar char="è"/>
            </a:pPr>
            <a:endParaRPr lang="fr-FR" sz="1600">
              <a:latin typeface="Arial" charset="0"/>
              <a:sym typeface="Wingdings" pitchFamily="2" charset="2"/>
            </a:endParaRPr>
          </a:p>
          <a:p>
            <a:pPr lvl="1">
              <a:lnSpc>
                <a:spcPct val="130000"/>
              </a:lnSpc>
              <a:buFont typeface="Wingdings" pitchFamily="2" charset="2"/>
              <a:buChar char="§"/>
            </a:pPr>
            <a:r>
              <a:rPr lang="fr-FR" sz="1600">
                <a:latin typeface="Arial" charset="0"/>
              </a:rPr>
              <a:t>La livraison rapide du produit</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a:latin typeface="Arial" charset="0"/>
                <a:cs typeface="Arial" charset="0"/>
              </a:rPr>
              <a:t>La flexibilité par rapport aux changements des exigences du client car les cycles courts permettent d’obtenir rapidement validation, feedback et adaptation</a:t>
            </a:r>
          </a:p>
          <a:p>
            <a:pPr lvl="1">
              <a:lnSpc>
                <a:spcPct val="130000"/>
              </a:lnSpc>
              <a:buFont typeface="Wingdings" pitchFamily="2" charset="2"/>
              <a:buChar char="§"/>
            </a:pPr>
            <a:endParaRPr lang="fr-FR" sz="1600">
              <a:latin typeface="Arial" charset="0"/>
              <a:cs typeface="Arial" charset="0"/>
            </a:endParaRPr>
          </a:p>
          <a:p>
            <a:pPr lvl="1">
              <a:lnSpc>
                <a:spcPct val="130000"/>
              </a:lnSpc>
              <a:buFont typeface="Wingdings" pitchFamily="2" charset="2"/>
              <a:buChar char="§"/>
            </a:pPr>
            <a:r>
              <a:rPr lang="fr-FR" sz="1600">
                <a:latin typeface="Arial" charset="0"/>
                <a:cs typeface="Arial" charset="0"/>
              </a:rPr>
              <a:t>L’élimination des activités improductives car dans une courte itération on n’a le temps de</a:t>
            </a:r>
            <a:r>
              <a:rPr lang="fr-FR" sz="1600">
                <a:latin typeface="Arial" charset="0"/>
                <a:cs typeface="Arial" charset="0"/>
                <a:sym typeface="Wingdings" pitchFamily="2" charset="2"/>
              </a:rPr>
              <a:t> se consacrer qu’à l’essentiel</a:t>
            </a:r>
            <a:endParaRPr lang="fr-FR" sz="1600">
              <a:latin typeface="Arial" charset="0"/>
              <a:cs typeface="Arial" charset="0"/>
            </a:endParaRPr>
          </a:p>
          <a:p>
            <a:pPr lvl="2">
              <a:lnSpc>
                <a:spcPct val="130000"/>
              </a:lnSpc>
              <a:buFont typeface="Wingdings" pitchFamily="2" charset="2"/>
              <a:buChar char="§"/>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7891" name="Text Box 3"/>
          <p:cNvSpPr txBox="1">
            <a:spLocks noChangeArrowheads="1"/>
          </p:cNvSpPr>
          <p:nvPr/>
        </p:nvSpPr>
        <p:spPr bwMode="auto">
          <a:xfrm>
            <a:off x="0" y="908050"/>
            <a:ext cx="91440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3"/>
            </a:pPr>
            <a:r>
              <a:rPr lang="fr-FR" sz="1800" b="1" u="sng">
                <a:latin typeface="Arial" charset="0"/>
              </a:rPr>
              <a:t>User Stories</a:t>
            </a:r>
          </a:p>
          <a:p>
            <a:pPr>
              <a:lnSpc>
                <a:spcPct val="130000"/>
              </a:lnSpc>
              <a:buFont typeface="Wingdings" pitchFamily="2" charset="2"/>
              <a:buChar char="Ø"/>
            </a:pPr>
            <a:endParaRPr lang="fr-FR" sz="1600" u="sng">
              <a:latin typeface="Arial" charset="0"/>
            </a:endParaRPr>
          </a:p>
          <a:p>
            <a:pPr>
              <a:lnSpc>
                <a:spcPct val="130000"/>
              </a:lnSpc>
              <a:buFont typeface="Wingdings" pitchFamily="2" charset="2"/>
              <a:buNone/>
            </a:pPr>
            <a:r>
              <a:rPr lang="fr-FR" sz="1600">
                <a:latin typeface="Arial" charset="0"/>
              </a:rPr>
              <a:t>	Mode de représentation des exigences fonctionnelles typique des méthodes agiles. </a:t>
            </a:r>
          </a:p>
          <a:p>
            <a:pPr>
              <a:lnSpc>
                <a:spcPct val="130000"/>
              </a:lnSpc>
              <a:buFont typeface="Wingdings" pitchFamily="2" charset="2"/>
              <a:buNone/>
            </a:pPr>
            <a:r>
              <a:rPr lang="fr-FR" sz="1600">
                <a:latin typeface="Arial" charset="0"/>
              </a:rPr>
              <a:t>	Elles sont</a:t>
            </a:r>
            <a:r>
              <a:rPr lang="fr-FR" sz="1600">
                <a:solidFill>
                  <a:srgbClr val="000000"/>
                </a:solidFill>
                <a:latin typeface="Arial" charset="0"/>
                <a:cs typeface="Times New Roman" pitchFamily="18" charset="0"/>
              </a:rPr>
              <a:t> formulées en une ou deux phrases dans le langage de l'utilisateur</a:t>
            </a:r>
            <a:r>
              <a:rPr lang="fr-FR" sz="1600">
                <a:latin typeface="Arial" charset="0"/>
              </a:rPr>
              <a:t> sous la forme : </a:t>
            </a: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r>
              <a:rPr lang="fr-FR" sz="1600">
                <a:latin typeface="Arial" charset="0"/>
              </a:rPr>
              <a:t>	</a:t>
            </a:r>
            <a:r>
              <a:rPr lang="fr-FR" sz="1600" i="1">
                <a:latin typeface="Arial" charset="0"/>
              </a:rPr>
              <a:t>« En tant que [utilisateur] je peux [actions de l’utilisateur sur le système] afin de [but utilisateur] ».</a:t>
            </a:r>
          </a:p>
          <a:p>
            <a:pPr>
              <a:lnSpc>
                <a:spcPct val="130000"/>
              </a:lnSpc>
              <a:buFont typeface="Wingdings" pitchFamily="2" charset="2"/>
              <a:buNone/>
            </a:pPr>
            <a:endParaRPr lang="fr-FR" sz="1600" i="1">
              <a:latin typeface="Arial" charset="0"/>
            </a:endParaRPr>
          </a:p>
          <a:p>
            <a:pPr>
              <a:lnSpc>
                <a:spcPct val="130000"/>
              </a:lnSpc>
              <a:buFont typeface="Wingdings" pitchFamily="2" charset="2"/>
              <a:buNone/>
            </a:pPr>
            <a:r>
              <a:rPr lang="fr-FR" sz="1600">
                <a:latin typeface="Arial" charset="0"/>
              </a:rPr>
              <a:t>	Exemples : </a:t>
            </a:r>
          </a:p>
          <a:p>
            <a:pPr lvl="1">
              <a:lnSpc>
                <a:spcPct val="130000"/>
              </a:lnSpc>
              <a:buFont typeface="Wingdings" pitchFamily="2" charset="2"/>
              <a:buChar char="§"/>
            </a:pPr>
            <a:r>
              <a:rPr lang="fr-FR" sz="1600" i="1">
                <a:latin typeface="Arial" charset="0"/>
              </a:rPr>
              <a:t>« En tant qu’étudiant je peux choisir mes cours en ligne afin de définir mon planning annuel ».</a:t>
            </a:r>
          </a:p>
          <a:p>
            <a:pPr lvl="1">
              <a:lnSpc>
                <a:spcPct val="130000"/>
              </a:lnSpc>
              <a:buFont typeface="Wingdings" pitchFamily="2" charset="2"/>
              <a:buChar char="§"/>
            </a:pPr>
            <a:r>
              <a:rPr lang="fr-FR" sz="1600" i="1">
                <a:latin typeface="Arial" charset="0"/>
              </a:rPr>
              <a:t>« En tant qu’opératrice je peux consulter la liste de toutes les commandes en cours de mon client afin de l’informer sur ses délais de livraison ».</a:t>
            </a:r>
          </a:p>
          <a:p>
            <a:pPr>
              <a:lnSpc>
                <a:spcPct val="130000"/>
              </a:lnSpc>
              <a:buFont typeface="Wingdings" pitchFamily="2" charset="2"/>
              <a:buNone/>
            </a:pPr>
            <a:endParaRPr lang="fr-FR" sz="1600" i="1">
              <a:latin typeface="Arial" charset="0"/>
            </a:endParaRPr>
          </a:p>
          <a:p>
            <a:pPr>
              <a:lnSpc>
                <a:spcPct val="130000"/>
              </a:lnSpc>
              <a:buFont typeface="Wingdings" pitchFamily="2" charset="2"/>
              <a:buNone/>
            </a:pPr>
            <a:r>
              <a:rPr lang="fr-FR" sz="1600" i="1">
                <a:latin typeface="Arial" charset="0"/>
              </a:rPr>
              <a:t> </a:t>
            </a:r>
          </a:p>
        </p:txBody>
      </p:sp>
    </p:spTree>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8915" name="Text Box 3"/>
          <p:cNvSpPr txBox="1">
            <a:spLocks noChangeArrowheads="1"/>
          </p:cNvSpPr>
          <p:nvPr/>
        </p:nvSpPr>
        <p:spPr bwMode="auto">
          <a:xfrm>
            <a:off x="0" y="908050"/>
            <a:ext cx="91440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endParaRPr lang="fr-FR" sz="1600" i="1">
              <a:latin typeface="Arial" charset="0"/>
            </a:endParaRPr>
          </a:p>
          <a:p>
            <a:pPr>
              <a:lnSpc>
                <a:spcPct val="130000"/>
              </a:lnSpc>
              <a:buFont typeface="Wingdings" pitchFamily="2" charset="2"/>
              <a:buChar char="Ø"/>
            </a:pPr>
            <a:r>
              <a:rPr lang="fr-FR" sz="1600" u="sng">
                <a:latin typeface="Arial" charset="0"/>
              </a:rPr>
              <a:t>Attributs des US</a:t>
            </a:r>
            <a:r>
              <a:rPr lang="fr-FR" sz="1600">
                <a:latin typeface="Arial" charset="0"/>
              </a:rPr>
              <a:t> (« INVEST »)</a:t>
            </a:r>
          </a:p>
          <a:p>
            <a:pPr>
              <a:lnSpc>
                <a:spcPct val="130000"/>
              </a:lnSpc>
              <a:buFont typeface="Wingdings" pitchFamily="2" charset="2"/>
              <a:buNone/>
            </a:pPr>
            <a:endParaRPr lang="fr-FR" sz="1600">
              <a:latin typeface="Arial" charset="0"/>
            </a:endParaRPr>
          </a:p>
          <a:p>
            <a:pPr lvl="1">
              <a:lnSpc>
                <a:spcPct val="130000"/>
              </a:lnSpc>
              <a:buFont typeface="Wingdings" pitchFamily="2" charset="2"/>
              <a:buChar char="§"/>
            </a:pPr>
            <a:r>
              <a:rPr lang="fr-FR" sz="1600" b="1">
                <a:latin typeface="Arial" charset="0"/>
              </a:rPr>
              <a:t>I</a:t>
            </a:r>
            <a:r>
              <a:rPr lang="fr-FR" sz="1600">
                <a:latin typeface="Arial" charset="0"/>
              </a:rPr>
              <a:t>ndependent : les US ont un minimum de dépendances les unes avec les autres.</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b="1">
                <a:latin typeface="Arial" charset="0"/>
              </a:rPr>
              <a:t>N</a:t>
            </a:r>
            <a:r>
              <a:rPr lang="fr-FR" sz="1600">
                <a:latin typeface="Arial" charset="0"/>
              </a:rPr>
              <a:t>egotiable : le contenu de la US est flexible et peut être négocié avec le client. </a:t>
            </a:r>
          </a:p>
          <a:p>
            <a:pPr lvl="1">
              <a:lnSpc>
                <a:spcPct val="130000"/>
              </a:lnSpc>
              <a:buFont typeface="Wingdings" pitchFamily="2" charset="2"/>
              <a:buChar char="§"/>
            </a:pPr>
            <a:endParaRPr lang="fr-FR" sz="1600" b="1">
              <a:latin typeface="Arial" charset="0"/>
            </a:endParaRPr>
          </a:p>
          <a:p>
            <a:pPr lvl="1">
              <a:lnSpc>
                <a:spcPct val="130000"/>
              </a:lnSpc>
              <a:buFont typeface="Wingdings" pitchFamily="2" charset="2"/>
              <a:buChar char="§"/>
            </a:pPr>
            <a:r>
              <a:rPr lang="fr-FR" sz="1600" b="1">
                <a:latin typeface="Arial" charset="0"/>
              </a:rPr>
              <a:t>V</a:t>
            </a:r>
            <a:r>
              <a:rPr lang="fr-FR" sz="1600">
                <a:latin typeface="Arial" charset="0"/>
              </a:rPr>
              <a:t>aluable : l’implémentation d’une US apporte de la valeur au client.</a:t>
            </a:r>
          </a:p>
          <a:p>
            <a:pPr lvl="1">
              <a:lnSpc>
                <a:spcPct val="130000"/>
              </a:lnSpc>
              <a:buFont typeface="Wingdings" pitchFamily="2" charset="2"/>
              <a:buChar char="§"/>
            </a:pPr>
            <a:endParaRPr lang="fr-FR" sz="1600" b="1">
              <a:latin typeface="Arial" charset="0"/>
            </a:endParaRPr>
          </a:p>
          <a:p>
            <a:pPr lvl="1">
              <a:lnSpc>
                <a:spcPct val="130000"/>
              </a:lnSpc>
              <a:buFont typeface="Wingdings" pitchFamily="2" charset="2"/>
              <a:buChar char="§"/>
            </a:pPr>
            <a:r>
              <a:rPr lang="fr-FR" sz="1600" b="1">
                <a:latin typeface="Arial" charset="0"/>
              </a:rPr>
              <a:t>E</a:t>
            </a:r>
            <a:r>
              <a:rPr lang="fr-FR" sz="1600">
                <a:latin typeface="Arial" charset="0"/>
              </a:rPr>
              <a:t>stimable : la charge d’une US doit pouvoir être estimée avec une bonne précision.   </a:t>
            </a:r>
          </a:p>
          <a:p>
            <a:pPr lvl="1">
              <a:lnSpc>
                <a:spcPct val="130000"/>
              </a:lnSpc>
              <a:buFont typeface="Wingdings" pitchFamily="2" charset="2"/>
              <a:buChar char="§"/>
            </a:pPr>
            <a:endParaRPr lang="fr-FR" sz="1600" b="1">
              <a:latin typeface="Arial" charset="0"/>
            </a:endParaRPr>
          </a:p>
          <a:p>
            <a:pPr lvl="1">
              <a:lnSpc>
                <a:spcPct val="130000"/>
              </a:lnSpc>
              <a:buFont typeface="Wingdings" pitchFamily="2" charset="2"/>
              <a:buChar char="§"/>
            </a:pPr>
            <a:r>
              <a:rPr lang="fr-FR" sz="1600" b="1">
                <a:latin typeface="Arial" charset="0"/>
              </a:rPr>
              <a:t>S</a:t>
            </a:r>
            <a:r>
              <a:rPr lang="fr-FR" sz="1600">
                <a:latin typeface="Arial" charset="0"/>
              </a:rPr>
              <a:t>mall : Cf section suivante (granularité des US).</a:t>
            </a:r>
          </a:p>
          <a:p>
            <a:pPr lvl="1">
              <a:lnSpc>
                <a:spcPct val="130000"/>
              </a:lnSpc>
              <a:buFont typeface="Wingdings" pitchFamily="2" charset="2"/>
              <a:buChar char="§"/>
            </a:pPr>
            <a:endParaRPr lang="fr-FR" sz="1600" b="1">
              <a:latin typeface="Arial" charset="0"/>
            </a:endParaRPr>
          </a:p>
          <a:p>
            <a:pPr lvl="1">
              <a:lnSpc>
                <a:spcPct val="130000"/>
              </a:lnSpc>
              <a:buFont typeface="Wingdings" pitchFamily="2" charset="2"/>
              <a:buChar char="§"/>
            </a:pPr>
            <a:r>
              <a:rPr lang="fr-FR" sz="1600" b="1">
                <a:latin typeface="Arial" charset="0"/>
              </a:rPr>
              <a:t>T</a:t>
            </a:r>
            <a:r>
              <a:rPr lang="fr-FR" sz="1600">
                <a:latin typeface="Arial" charset="0"/>
              </a:rPr>
              <a:t>estable : un test objectif doit permettre de vérifier si la US est acceptable par le client.</a:t>
            </a:r>
          </a:p>
        </p:txBody>
      </p:sp>
    </p:spTree>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9939" name="Text Box 4"/>
          <p:cNvSpPr txBox="1">
            <a:spLocks noChangeArrowheads="1"/>
          </p:cNvSpPr>
          <p:nvPr/>
        </p:nvSpPr>
        <p:spPr bwMode="auto">
          <a:xfrm>
            <a:off x="0" y="1125538"/>
            <a:ext cx="9144000"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r>
              <a:rPr lang="fr-FR" sz="1600" u="sng">
                <a:latin typeface="Arial" charset="0"/>
              </a:rPr>
              <a:t>Granularité des User Stories</a:t>
            </a:r>
          </a:p>
          <a:p>
            <a:pPr>
              <a:lnSpc>
                <a:spcPct val="130000"/>
              </a:lnSpc>
              <a:buFont typeface="Wingdings" pitchFamily="2" charset="2"/>
              <a:buChar char="Ø"/>
            </a:pPr>
            <a:endParaRPr lang="fr-FR" sz="1600" u="sng">
              <a:latin typeface="Arial" charset="0"/>
            </a:endParaRPr>
          </a:p>
          <a:p>
            <a:pPr>
              <a:lnSpc>
                <a:spcPct val="130000"/>
              </a:lnSpc>
              <a:buFont typeface="Wingdings" pitchFamily="2" charset="2"/>
              <a:buNone/>
            </a:pPr>
            <a:r>
              <a:rPr lang="fr-FR" sz="1600">
                <a:latin typeface="Arial" charset="0"/>
              </a:rPr>
              <a:t>	Les User Stories (et tous les autres work items du backlog) doivent impérativement pouvoir être </a:t>
            </a:r>
            <a:r>
              <a:rPr lang="fr-FR" sz="1600" b="1">
                <a:latin typeface="Arial" charset="0"/>
              </a:rPr>
              <a:t>entièrement traités en une seule itération</a:t>
            </a:r>
            <a:r>
              <a:rPr lang="fr-FR" sz="1600">
                <a:latin typeface="Arial" charset="0"/>
              </a:rPr>
              <a:t>.</a:t>
            </a:r>
          </a:p>
          <a:p>
            <a:pPr>
              <a:lnSpc>
                <a:spcPct val="130000"/>
              </a:lnSpc>
              <a:buFont typeface="Wingdings" pitchFamily="2" charset="2"/>
              <a:buNone/>
            </a:pPr>
            <a:r>
              <a:rPr lang="fr-FR" sz="1600">
                <a:latin typeface="Arial" charset="0"/>
              </a:rPr>
              <a:t>	</a:t>
            </a:r>
          </a:p>
          <a:p>
            <a:pPr>
              <a:lnSpc>
                <a:spcPct val="130000"/>
              </a:lnSpc>
              <a:buFont typeface="Wingdings" pitchFamily="2" charset="2"/>
              <a:buNone/>
            </a:pPr>
            <a:r>
              <a:rPr lang="fr-FR" sz="1600">
                <a:latin typeface="Arial" charset="0"/>
              </a:rPr>
              <a:t>	</a:t>
            </a:r>
            <a:r>
              <a:rPr lang="fr-FR" sz="1600">
                <a:latin typeface="Arial" charset="0"/>
                <a:sym typeface="Wingdings" pitchFamily="2" charset="2"/>
              </a:rPr>
              <a:t> </a:t>
            </a:r>
            <a:r>
              <a:rPr lang="fr-FR" sz="1600">
                <a:latin typeface="Arial" charset="0"/>
              </a:rPr>
              <a:t>Les User Stories doivent donc avoir une granularité représentant quelques jours de travail.</a:t>
            </a:r>
          </a:p>
          <a:p>
            <a:pPr>
              <a:lnSpc>
                <a:spcPct val="130000"/>
              </a:lnSpc>
              <a:buFont typeface="Wingdings" pitchFamily="2" charset="2"/>
              <a:buNone/>
            </a:pPr>
            <a:r>
              <a:rPr lang="fr-FR" sz="1600">
                <a:latin typeface="Arial" charset="0"/>
              </a:rPr>
              <a:t>	</a:t>
            </a:r>
          </a:p>
          <a:p>
            <a:pPr>
              <a:lnSpc>
                <a:spcPct val="130000"/>
              </a:lnSpc>
              <a:buFont typeface="Wingdings" pitchFamily="2" charset="2"/>
              <a:buNone/>
            </a:pPr>
            <a:r>
              <a:rPr lang="fr-FR" sz="1600">
                <a:latin typeface="Arial" charset="0"/>
              </a:rPr>
              <a:t>	</a:t>
            </a:r>
            <a:r>
              <a:rPr lang="fr-FR" sz="1600">
                <a:latin typeface="Arial" charset="0"/>
                <a:sym typeface="Wingdings" pitchFamily="2" charset="2"/>
              </a:rPr>
              <a:t>Avantages :</a:t>
            </a:r>
          </a:p>
          <a:p>
            <a:pPr lvl="2">
              <a:lnSpc>
                <a:spcPct val="130000"/>
              </a:lnSpc>
              <a:buFont typeface="Wingdings" pitchFamily="2" charset="2"/>
              <a:buChar char="§"/>
            </a:pPr>
            <a:r>
              <a:rPr lang="fr-FR" sz="1600">
                <a:latin typeface="Arial" charset="0"/>
              </a:rPr>
              <a:t>la charge d’une petite US est plus facile à estimer </a:t>
            </a:r>
          </a:p>
          <a:p>
            <a:pPr lvl="2">
              <a:lnSpc>
                <a:spcPct val="130000"/>
              </a:lnSpc>
              <a:buFont typeface="Wingdings" pitchFamily="2" charset="2"/>
              <a:buChar char="§"/>
            </a:pPr>
            <a:r>
              <a:rPr lang="fr-FR" sz="1600">
                <a:latin typeface="Arial" charset="0"/>
              </a:rPr>
              <a:t>une petite US sera plus rapidement terminée, permettant ainsi de mesurer un progrès objectif au cours de l’itération </a:t>
            </a:r>
          </a:p>
        </p:txBody>
      </p:sp>
    </p:spTree>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0963" name="Text Box 3"/>
          <p:cNvSpPr txBox="1">
            <a:spLocks noChangeArrowheads="1"/>
          </p:cNvSpPr>
          <p:nvPr/>
        </p:nvSpPr>
        <p:spPr bwMode="auto">
          <a:xfrm>
            <a:off x="0" y="6021388"/>
            <a:ext cx="914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130000"/>
              </a:lnSpc>
              <a:buFont typeface="Wingdings" pitchFamily="2" charset="2"/>
              <a:buNone/>
            </a:pPr>
            <a:r>
              <a:rPr lang="fr-FR" sz="1400" u="sng">
                <a:latin typeface="Arial" charset="0"/>
              </a:rPr>
              <a:t>Une US est entièrement traitée en une seule itération </a:t>
            </a:r>
          </a:p>
        </p:txBody>
      </p:sp>
      <p:grpSp>
        <p:nvGrpSpPr>
          <p:cNvPr id="40964" name="Group 40"/>
          <p:cNvGrpSpPr>
            <a:grpSpLocks/>
          </p:cNvGrpSpPr>
          <p:nvPr/>
        </p:nvGrpSpPr>
        <p:grpSpPr bwMode="auto">
          <a:xfrm>
            <a:off x="179388" y="1484313"/>
            <a:ext cx="8748712" cy="4319587"/>
            <a:chOff x="113" y="1389"/>
            <a:chExt cx="5511" cy="2721"/>
          </a:xfrm>
        </p:grpSpPr>
        <p:sp>
          <p:nvSpPr>
            <p:cNvPr id="40965" name="AutoShape 4"/>
            <p:cNvSpPr>
              <a:spLocks noChangeArrowheads="1"/>
            </p:cNvSpPr>
            <p:nvPr/>
          </p:nvSpPr>
          <p:spPr bwMode="auto">
            <a:xfrm>
              <a:off x="1066" y="1525"/>
              <a:ext cx="4558" cy="2585"/>
            </a:xfrm>
            <a:prstGeom prst="chevron">
              <a:avLst>
                <a:gd name="adj" fmla="val 19110"/>
              </a:avLst>
            </a:prstGeom>
            <a:gradFill rotWithShape="1">
              <a:gsLst>
                <a:gs pos="0">
                  <a:schemeClr val="tx1"/>
                </a:gs>
                <a:gs pos="100000">
                  <a:srgbClr val="E6E6E6"/>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40966" name="Text Box 5"/>
            <p:cNvSpPr txBox="1">
              <a:spLocks noChangeArrowheads="1"/>
            </p:cNvSpPr>
            <p:nvPr/>
          </p:nvSpPr>
          <p:spPr bwMode="auto">
            <a:xfrm>
              <a:off x="1974" y="3227"/>
              <a:ext cx="5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définir</a:t>
              </a:r>
            </a:p>
          </p:txBody>
        </p:sp>
        <p:sp>
          <p:nvSpPr>
            <p:cNvPr id="40967" name="Text Box 6"/>
            <p:cNvSpPr txBox="1">
              <a:spLocks noChangeArrowheads="1"/>
            </p:cNvSpPr>
            <p:nvPr/>
          </p:nvSpPr>
          <p:spPr bwMode="auto">
            <a:xfrm>
              <a:off x="2699" y="2297"/>
              <a:ext cx="8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développer</a:t>
              </a:r>
            </a:p>
          </p:txBody>
        </p:sp>
        <p:sp>
          <p:nvSpPr>
            <p:cNvPr id="40968" name="Text Box 7"/>
            <p:cNvSpPr txBox="1">
              <a:spLocks noChangeArrowheads="1"/>
            </p:cNvSpPr>
            <p:nvPr/>
          </p:nvSpPr>
          <p:spPr bwMode="auto">
            <a:xfrm>
              <a:off x="3607" y="3226"/>
              <a:ext cx="4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tester</a:t>
              </a:r>
            </a:p>
          </p:txBody>
        </p:sp>
        <p:sp>
          <p:nvSpPr>
            <p:cNvPr id="40969" name="AutoShape 8"/>
            <p:cNvSpPr>
              <a:spLocks noChangeArrowheads="1"/>
            </p:cNvSpPr>
            <p:nvPr/>
          </p:nvSpPr>
          <p:spPr bwMode="auto">
            <a:xfrm>
              <a:off x="4604" y="2478"/>
              <a:ext cx="817" cy="771"/>
            </a:xfrm>
            <a:prstGeom prst="diamond">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évaluation</a:t>
              </a:r>
            </a:p>
          </p:txBody>
        </p:sp>
        <p:sp>
          <p:nvSpPr>
            <p:cNvPr id="40970" name="Line 9"/>
            <p:cNvSpPr>
              <a:spLocks noChangeShapeType="1"/>
            </p:cNvSpPr>
            <p:nvPr/>
          </p:nvSpPr>
          <p:spPr bwMode="auto">
            <a:xfrm flipV="1">
              <a:off x="2609" y="2568"/>
              <a:ext cx="453" cy="727"/>
            </a:xfrm>
            <a:prstGeom prst="line">
              <a:avLst/>
            </a:prstGeom>
            <a:noFill/>
            <a:ln w="317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71" name="Line 10"/>
            <p:cNvSpPr>
              <a:spLocks noChangeShapeType="1"/>
            </p:cNvSpPr>
            <p:nvPr/>
          </p:nvSpPr>
          <p:spPr bwMode="auto">
            <a:xfrm>
              <a:off x="2563" y="3352"/>
              <a:ext cx="1043" cy="0"/>
            </a:xfrm>
            <a:prstGeom prst="line">
              <a:avLst/>
            </a:prstGeom>
            <a:noFill/>
            <a:ln w="317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72" name="Line 11"/>
            <p:cNvSpPr>
              <a:spLocks noChangeShapeType="1"/>
            </p:cNvSpPr>
            <p:nvPr/>
          </p:nvSpPr>
          <p:spPr bwMode="auto">
            <a:xfrm>
              <a:off x="3108" y="2569"/>
              <a:ext cx="453" cy="726"/>
            </a:xfrm>
            <a:prstGeom prst="line">
              <a:avLst/>
            </a:prstGeom>
            <a:noFill/>
            <a:ln w="317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73" name="Line 12"/>
            <p:cNvSpPr>
              <a:spLocks noChangeShapeType="1"/>
            </p:cNvSpPr>
            <p:nvPr/>
          </p:nvSpPr>
          <p:spPr bwMode="auto">
            <a:xfrm flipV="1">
              <a:off x="3425" y="2864"/>
              <a:ext cx="1179" cy="0"/>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74" name="Line 13"/>
            <p:cNvSpPr>
              <a:spLocks noChangeShapeType="1"/>
            </p:cNvSpPr>
            <p:nvPr/>
          </p:nvSpPr>
          <p:spPr bwMode="auto">
            <a:xfrm flipH="1">
              <a:off x="612" y="1752"/>
              <a:ext cx="4400" cy="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75" name="Rectangle 14"/>
            <p:cNvSpPr>
              <a:spLocks noChangeArrowheads="1"/>
            </p:cNvSpPr>
            <p:nvPr/>
          </p:nvSpPr>
          <p:spPr bwMode="auto">
            <a:xfrm>
              <a:off x="113" y="2115"/>
              <a:ext cx="907" cy="1815"/>
            </a:xfrm>
            <a:prstGeom prst="rect">
              <a:avLst/>
            </a:prstGeom>
            <a:gradFill rotWithShape="1">
              <a:gsLst>
                <a:gs pos="0">
                  <a:srgbClr val="8488C4"/>
                </a:gs>
                <a:gs pos="53000">
                  <a:srgbClr val="D4DEFF"/>
                </a:gs>
                <a:gs pos="83000">
                  <a:srgbClr val="D4DEFF"/>
                </a:gs>
                <a:gs pos="100000">
                  <a:srgbClr val="96AB94"/>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8488C4"/>
              </a:extrusionClr>
            </a:sp3d>
            <a:extLst>
              <a:ext uri="{AF507438-7753-43E0-B8FC-AC1667EBCBE1}">
                <a14:hiddenEffects xmlns:a14="http://schemas.microsoft.com/office/drawing/2010/main">
                  <a:effectLst>
                    <a:outerShdw dist="107763" dir="8100000" algn="ctr" rotWithShape="0">
                      <a:schemeClr val="bg2">
                        <a:alpha val="50000"/>
                      </a:schemeClr>
                    </a:outerShdw>
                  </a:effectLst>
                </a14:hiddenEffects>
              </a:ext>
            </a:extLst>
          </p:spPr>
          <p:txBody>
            <a:bodyPr wrap="none" anchor="ctr">
              <a:flatTx/>
            </a:bodyPr>
            <a:lstStyle/>
            <a:p>
              <a:endParaRPr lang="fr-FR"/>
            </a:p>
          </p:txBody>
        </p:sp>
        <p:sp>
          <p:nvSpPr>
            <p:cNvPr id="40976" name="Text Box 15"/>
            <p:cNvSpPr txBox="1">
              <a:spLocks noChangeArrowheads="1"/>
            </p:cNvSpPr>
            <p:nvPr/>
          </p:nvSpPr>
          <p:spPr bwMode="auto">
            <a:xfrm>
              <a:off x="158" y="2115"/>
              <a:ext cx="8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800" b="1"/>
                <a:t>BACKLOG</a:t>
              </a:r>
            </a:p>
          </p:txBody>
        </p:sp>
        <p:sp>
          <p:nvSpPr>
            <p:cNvPr id="40977" name="Line 16"/>
            <p:cNvSpPr>
              <a:spLocks noChangeShapeType="1"/>
            </p:cNvSpPr>
            <p:nvPr/>
          </p:nvSpPr>
          <p:spPr bwMode="auto">
            <a:xfrm>
              <a:off x="612" y="1752"/>
              <a:ext cx="0" cy="228"/>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78" name="Line 17"/>
            <p:cNvSpPr>
              <a:spLocks noChangeShapeType="1"/>
            </p:cNvSpPr>
            <p:nvPr/>
          </p:nvSpPr>
          <p:spPr bwMode="auto">
            <a:xfrm>
              <a:off x="5012" y="1752"/>
              <a:ext cx="0" cy="726"/>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79" name="Text Box 18"/>
            <p:cNvSpPr txBox="1">
              <a:spLocks noChangeArrowheads="1"/>
            </p:cNvSpPr>
            <p:nvPr/>
          </p:nvSpPr>
          <p:spPr bwMode="auto">
            <a:xfrm>
              <a:off x="3470" y="1525"/>
              <a:ext cx="14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800"/>
                <a:t>traiter la prochaine US</a:t>
              </a:r>
            </a:p>
          </p:txBody>
        </p:sp>
        <p:sp>
          <p:nvSpPr>
            <p:cNvPr id="40980" name="Line 19"/>
            <p:cNvSpPr>
              <a:spLocks noChangeShapeType="1"/>
            </p:cNvSpPr>
            <p:nvPr/>
          </p:nvSpPr>
          <p:spPr bwMode="auto">
            <a:xfrm>
              <a:off x="5012" y="3249"/>
              <a:ext cx="0" cy="589"/>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81" name="Line 20"/>
            <p:cNvSpPr>
              <a:spLocks noChangeShapeType="1"/>
            </p:cNvSpPr>
            <p:nvPr/>
          </p:nvSpPr>
          <p:spPr bwMode="auto">
            <a:xfrm flipH="1">
              <a:off x="3016" y="3838"/>
              <a:ext cx="1996" cy="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82" name="Line 21"/>
            <p:cNvSpPr>
              <a:spLocks noChangeShapeType="1"/>
            </p:cNvSpPr>
            <p:nvPr/>
          </p:nvSpPr>
          <p:spPr bwMode="auto">
            <a:xfrm flipV="1">
              <a:off x="3016" y="3566"/>
              <a:ext cx="0" cy="273"/>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83" name="Text Box 22"/>
            <p:cNvSpPr txBox="1">
              <a:spLocks noChangeArrowheads="1"/>
            </p:cNvSpPr>
            <p:nvPr/>
          </p:nvSpPr>
          <p:spPr bwMode="auto">
            <a:xfrm>
              <a:off x="4377" y="3793"/>
              <a:ext cx="5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800"/>
                <a:t>corriger</a:t>
              </a:r>
            </a:p>
          </p:txBody>
        </p:sp>
        <p:sp>
          <p:nvSpPr>
            <p:cNvPr id="40984" name="Text Box 23"/>
            <p:cNvSpPr txBox="1">
              <a:spLocks noChangeArrowheads="1"/>
            </p:cNvSpPr>
            <p:nvPr/>
          </p:nvSpPr>
          <p:spPr bwMode="auto">
            <a:xfrm>
              <a:off x="5012" y="3203"/>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800"/>
                <a:t>KO</a:t>
              </a:r>
            </a:p>
          </p:txBody>
        </p:sp>
        <p:sp>
          <p:nvSpPr>
            <p:cNvPr id="40985" name="Text Box 24"/>
            <p:cNvSpPr txBox="1">
              <a:spLocks noChangeArrowheads="1"/>
            </p:cNvSpPr>
            <p:nvPr/>
          </p:nvSpPr>
          <p:spPr bwMode="auto">
            <a:xfrm>
              <a:off x="5012" y="2251"/>
              <a:ext cx="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800"/>
                <a:t>OK</a:t>
              </a:r>
            </a:p>
          </p:txBody>
        </p:sp>
        <p:sp>
          <p:nvSpPr>
            <p:cNvPr id="40986" name="Oval 25"/>
            <p:cNvSpPr>
              <a:spLocks noChangeArrowheads="1"/>
            </p:cNvSpPr>
            <p:nvPr/>
          </p:nvSpPr>
          <p:spPr bwMode="auto">
            <a:xfrm>
              <a:off x="385" y="2388"/>
              <a:ext cx="408" cy="181"/>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a:solidFill>
                    <a:schemeClr val="accent1"/>
                  </a:solidFill>
                  <a:latin typeface="Verdana" pitchFamily="34" charset="0"/>
                </a:rPr>
                <a:t>US 1</a:t>
              </a:r>
            </a:p>
          </p:txBody>
        </p:sp>
        <p:sp>
          <p:nvSpPr>
            <p:cNvPr id="40987" name="Line 26"/>
            <p:cNvSpPr>
              <a:spLocks noChangeShapeType="1"/>
            </p:cNvSpPr>
            <p:nvPr/>
          </p:nvSpPr>
          <p:spPr bwMode="auto">
            <a:xfrm>
              <a:off x="385" y="2614"/>
              <a:ext cx="4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88" name="Line 27"/>
            <p:cNvSpPr>
              <a:spLocks noChangeShapeType="1"/>
            </p:cNvSpPr>
            <p:nvPr/>
          </p:nvSpPr>
          <p:spPr bwMode="auto">
            <a:xfrm>
              <a:off x="385" y="2660"/>
              <a:ext cx="4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89" name="Oval 28"/>
            <p:cNvSpPr>
              <a:spLocks noChangeArrowheads="1"/>
            </p:cNvSpPr>
            <p:nvPr/>
          </p:nvSpPr>
          <p:spPr bwMode="auto">
            <a:xfrm>
              <a:off x="385" y="2705"/>
              <a:ext cx="408" cy="181"/>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a:solidFill>
                    <a:schemeClr val="accent1"/>
                  </a:solidFill>
                  <a:latin typeface="Verdana" pitchFamily="34" charset="0"/>
                </a:rPr>
                <a:t>US 2</a:t>
              </a:r>
            </a:p>
          </p:txBody>
        </p:sp>
        <p:sp>
          <p:nvSpPr>
            <p:cNvPr id="40990" name="Line 29"/>
            <p:cNvSpPr>
              <a:spLocks noChangeShapeType="1"/>
            </p:cNvSpPr>
            <p:nvPr/>
          </p:nvSpPr>
          <p:spPr bwMode="auto">
            <a:xfrm>
              <a:off x="385" y="3158"/>
              <a:ext cx="4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91" name="Line 30"/>
            <p:cNvSpPr>
              <a:spLocks noChangeShapeType="1"/>
            </p:cNvSpPr>
            <p:nvPr/>
          </p:nvSpPr>
          <p:spPr bwMode="auto">
            <a:xfrm>
              <a:off x="385" y="3204"/>
              <a:ext cx="4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92" name="Oval 31"/>
            <p:cNvSpPr>
              <a:spLocks noChangeArrowheads="1"/>
            </p:cNvSpPr>
            <p:nvPr/>
          </p:nvSpPr>
          <p:spPr bwMode="auto">
            <a:xfrm>
              <a:off x="385" y="2932"/>
              <a:ext cx="408" cy="181"/>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40993" name="Oval 32"/>
            <p:cNvSpPr>
              <a:spLocks noChangeArrowheads="1"/>
            </p:cNvSpPr>
            <p:nvPr/>
          </p:nvSpPr>
          <p:spPr bwMode="auto">
            <a:xfrm>
              <a:off x="385" y="3295"/>
              <a:ext cx="408" cy="181"/>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40994" name="Line 33"/>
            <p:cNvSpPr>
              <a:spLocks noChangeShapeType="1"/>
            </p:cNvSpPr>
            <p:nvPr/>
          </p:nvSpPr>
          <p:spPr bwMode="auto">
            <a:xfrm>
              <a:off x="385" y="3521"/>
              <a:ext cx="4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95" name="Line 34"/>
            <p:cNvSpPr>
              <a:spLocks noChangeShapeType="1"/>
            </p:cNvSpPr>
            <p:nvPr/>
          </p:nvSpPr>
          <p:spPr bwMode="auto">
            <a:xfrm>
              <a:off x="385" y="3567"/>
              <a:ext cx="4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96" name="Line 35"/>
            <p:cNvSpPr>
              <a:spLocks noChangeShapeType="1"/>
            </p:cNvSpPr>
            <p:nvPr/>
          </p:nvSpPr>
          <p:spPr bwMode="auto">
            <a:xfrm>
              <a:off x="385" y="3613"/>
              <a:ext cx="4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97" name="Oval 36"/>
            <p:cNvSpPr>
              <a:spLocks noChangeArrowheads="1"/>
            </p:cNvSpPr>
            <p:nvPr/>
          </p:nvSpPr>
          <p:spPr bwMode="auto">
            <a:xfrm>
              <a:off x="385" y="3658"/>
              <a:ext cx="408" cy="181"/>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a:solidFill>
                    <a:schemeClr val="accent1"/>
                  </a:solidFill>
                  <a:latin typeface="Verdana" pitchFamily="34" charset="0"/>
                </a:rPr>
                <a:t>US n</a:t>
              </a:r>
            </a:p>
          </p:txBody>
        </p:sp>
        <p:sp>
          <p:nvSpPr>
            <p:cNvPr id="40998" name="Line 37"/>
            <p:cNvSpPr>
              <a:spLocks noChangeShapeType="1"/>
            </p:cNvSpPr>
            <p:nvPr/>
          </p:nvSpPr>
          <p:spPr bwMode="auto">
            <a:xfrm>
              <a:off x="1247" y="2841"/>
              <a:ext cx="1451" cy="0"/>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999" name="Text Box 38"/>
            <p:cNvSpPr txBox="1">
              <a:spLocks noChangeArrowheads="1"/>
            </p:cNvSpPr>
            <p:nvPr/>
          </p:nvSpPr>
          <p:spPr bwMode="auto">
            <a:xfrm>
              <a:off x="1202" y="1389"/>
              <a:ext cx="9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600" b="1">
                  <a:solidFill>
                    <a:srgbClr val="7CDAA7"/>
                  </a:solidFill>
                </a:rPr>
                <a:t>ITERATION</a:t>
              </a:r>
              <a:endParaRPr lang="fr-FR" sz="2000" b="1">
                <a:solidFill>
                  <a:srgbClr val="7CDAA7"/>
                </a:solidFill>
              </a:endParaRPr>
            </a:p>
          </p:txBody>
        </p:sp>
        <p:sp>
          <p:nvSpPr>
            <p:cNvPr id="41000" name="Oval 39"/>
            <p:cNvSpPr>
              <a:spLocks noChangeArrowheads="1"/>
            </p:cNvSpPr>
            <p:nvPr/>
          </p:nvSpPr>
          <p:spPr bwMode="auto">
            <a:xfrm>
              <a:off x="1655" y="2750"/>
              <a:ext cx="408" cy="181"/>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a:solidFill>
                    <a:schemeClr val="accent1"/>
                  </a:solidFill>
                  <a:latin typeface="Verdana" pitchFamily="34" charset="0"/>
                </a:rPr>
                <a:t>US x</a:t>
              </a:r>
            </a:p>
          </p:txBody>
        </p:sp>
      </p:gr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123" name="Text Box 3"/>
          <p:cNvSpPr txBox="1">
            <a:spLocks noChangeArrowheads="1"/>
          </p:cNvSpPr>
          <p:nvPr/>
        </p:nvSpPr>
        <p:spPr bwMode="auto">
          <a:xfrm>
            <a:off x="0" y="873125"/>
            <a:ext cx="9144000" cy="477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130000"/>
              </a:lnSpc>
              <a:buFont typeface="Wingdings" pitchFamily="2" charset="2"/>
              <a:buNone/>
            </a:pPr>
            <a:r>
              <a:rPr lang="fr-FR" b="1" u="sng"/>
              <a:t>Manifesto for Agile Software Development</a:t>
            </a:r>
          </a:p>
          <a:p>
            <a:pPr algn="ctr">
              <a:lnSpc>
                <a:spcPct val="130000"/>
              </a:lnSpc>
              <a:buFont typeface="Wingdings" pitchFamily="2" charset="2"/>
              <a:buNone/>
            </a:pPr>
            <a:endParaRPr lang="fr-FR" sz="800" b="1" u="sng"/>
          </a:p>
          <a:p>
            <a:pPr algn="ctr">
              <a:lnSpc>
                <a:spcPct val="130000"/>
              </a:lnSpc>
              <a:buFont typeface="Wingdings" pitchFamily="2" charset="2"/>
              <a:buNone/>
            </a:pPr>
            <a:endParaRPr lang="fr-FR" sz="1200"/>
          </a:p>
          <a:p>
            <a:pPr algn="ctr">
              <a:lnSpc>
                <a:spcPct val="130000"/>
              </a:lnSpc>
              <a:buFont typeface="Wingdings" pitchFamily="2" charset="2"/>
              <a:buNone/>
            </a:pPr>
            <a:r>
              <a:rPr lang="fr-FR" sz="1800" i="1"/>
              <a:t>We are uncovering better ways of developing software by doing it and helping others do it. </a:t>
            </a:r>
          </a:p>
          <a:p>
            <a:pPr algn="ctr">
              <a:lnSpc>
                <a:spcPct val="130000"/>
              </a:lnSpc>
              <a:buFont typeface="Wingdings" pitchFamily="2" charset="2"/>
              <a:buNone/>
            </a:pPr>
            <a:r>
              <a:rPr lang="fr-FR" sz="1800" i="1"/>
              <a:t>Through this work we have come to value: </a:t>
            </a:r>
          </a:p>
          <a:p>
            <a:pPr algn="ctr">
              <a:lnSpc>
                <a:spcPct val="130000"/>
              </a:lnSpc>
              <a:buFont typeface="Wingdings" pitchFamily="2" charset="2"/>
              <a:buNone/>
            </a:pPr>
            <a:endParaRPr lang="fr-FR" sz="1800" i="1"/>
          </a:p>
          <a:p>
            <a:pPr algn="ctr">
              <a:lnSpc>
                <a:spcPct val="130000"/>
              </a:lnSpc>
              <a:buFontTx/>
              <a:buChar char="•"/>
            </a:pPr>
            <a:r>
              <a:rPr lang="fr-FR" sz="1800" b="1" i="1"/>
              <a:t>Individuals and interactions</a:t>
            </a:r>
            <a:r>
              <a:rPr lang="fr-FR" sz="1800" i="1"/>
              <a:t> over processes and tools</a:t>
            </a:r>
          </a:p>
          <a:p>
            <a:pPr algn="ctr">
              <a:lnSpc>
                <a:spcPct val="130000"/>
              </a:lnSpc>
              <a:buFontTx/>
              <a:buChar char="•"/>
            </a:pPr>
            <a:r>
              <a:rPr lang="fr-FR" sz="1800" b="1" i="1"/>
              <a:t>Working software</a:t>
            </a:r>
            <a:r>
              <a:rPr lang="fr-FR" sz="1800" i="1"/>
              <a:t> over comprehensive documentation</a:t>
            </a:r>
          </a:p>
          <a:p>
            <a:pPr algn="ctr">
              <a:lnSpc>
                <a:spcPct val="130000"/>
              </a:lnSpc>
              <a:buFontTx/>
              <a:buChar char="•"/>
            </a:pPr>
            <a:r>
              <a:rPr lang="fr-FR" sz="1800" b="1" i="1"/>
              <a:t>Customer collaboration</a:t>
            </a:r>
            <a:r>
              <a:rPr lang="fr-FR" sz="1800" i="1"/>
              <a:t> over contract negotiation</a:t>
            </a:r>
          </a:p>
          <a:p>
            <a:pPr algn="ctr">
              <a:lnSpc>
                <a:spcPct val="130000"/>
              </a:lnSpc>
              <a:buFontTx/>
              <a:buChar char="•"/>
            </a:pPr>
            <a:r>
              <a:rPr lang="fr-FR" sz="1800" b="1" i="1"/>
              <a:t>Responding to change</a:t>
            </a:r>
            <a:r>
              <a:rPr lang="fr-FR" sz="1800" i="1"/>
              <a:t> over following a plan </a:t>
            </a:r>
          </a:p>
          <a:p>
            <a:pPr algn="ctr">
              <a:lnSpc>
                <a:spcPct val="130000"/>
              </a:lnSpc>
              <a:buFont typeface="Wingdings" pitchFamily="2" charset="2"/>
              <a:buNone/>
            </a:pPr>
            <a:endParaRPr lang="fr-FR" sz="1800" i="1"/>
          </a:p>
          <a:p>
            <a:pPr algn="ctr">
              <a:lnSpc>
                <a:spcPct val="130000"/>
              </a:lnSpc>
              <a:buFont typeface="Wingdings" pitchFamily="2" charset="2"/>
              <a:buNone/>
            </a:pPr>
            <a:r>
              <a:rPr lang="fr-FR" sz="1800" i="1"/>
              <a:t>That is, while there is value in the items on the right, we value the items on the left more.</a:t>
            </a:r>
          </a:p>
          <a:p>
            <a:pPr algn="ctr">
              <a:lnSpc>
                <a:spcPct val="130000"/>
              </a:lnSpc>
              <a:buFont typeface="Wingdings" pitchFamily="2" charset="2"/>
              <a:buNone/>
            </a:pPr>
            <a:endParaRPr lang="fr-FR" sz="1800" i="1"/>
          </a:p>
          <a:p>
            <a:pPr algn="ctr">
              <a:lnSpc>
                <a:spcPct val="130000"/>
              </a:lnSpc>
              <a:buFont typeface="Wingdings" pitchFamily="2" charset="2"/>
              <a:buNone/>
            </a:pPr>
            <a:r>
              <a:rPr lang="fr-FR" sz="1200"/>
              <a:t>(source : </a:t>
            </a:r>
            <a:r>
              <a:rPr lang="fr-FR" sz="1200">
                <a:hlinkClick r:id="rId3"/>
              </a:rPr>
              <a:t>www.agilemanifesto.org</a:t>
            </a:r>
            <a:r>
              <a:rPr lang="fr-FR" sz="1200"/>
              <a:t>)</a:t>
            </a:r>
          </a:p>
        </p:txBody>
      </p:sp>
      <p:sp>
        <p:nvSpPr>
          <p:cNvPr id="5124" name="Rectangle 4"/>
          <p:cNvSpPr>
            <a:spLocks noChangeArrowheads="1"/>
          </p:cNvSpPr>
          <p:nvPr/>
        </p:nvSpPr>
        <p:spPr bwMode="auto">
          <a:xfrm>
            <a:off x="1763713" y="5924550"/>
            <a:ext cx="568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800" b="1">
                <a:latin typeface="Arial" charset="0"/>
                <a:sym typeface="Wingdings" pitchFamily="2" charset="2"/>
              </a:rPr>
              <a:t> Cf document « Agile Manifesto Principles.xls »</a:t>
            </a:r>
            <a:r>
              <a:rPr lang="fr-FR" sz="1600"/>
              <a:t> </a:t>
            </a:r>
            <a:r>
              <a:rPr lang="fr-FR"/>
              <a:t> </a:t>
            </a:r>
          </a:p>
        </p:txBody>
      </p:sp>
    </p:spTree>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1987" name="Text Box 3"/>
          <p:cNvSpPr txBox="1">
            <a:spLocks noChangeArrowheads="1"/>
          </p:cNvSpPr>
          <p:nvPr/>
        </p:nvSpPr>
        <p:spPr bwMode="auto">
          <a:xfrm>
            <a:off x="0" y="908050"/>
            <a:ext cx="9144000"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r>
              <a:rPr lang="fr-FR" sz="1600" u="sng">
                <a:latin typeface="Arial" charset="0"/>
              </a:rPr>
              <a:t>User Stories vs Use Cases</a:t>
            </a:r>
          </a:p>
          <a:p>
            <a:pPr>
              <a:lnSpc>
                <a:spcPct val="130000"/>
              </a:lnSpc>
              <a:buFont typeface="Wingdings" pitchFamily="2" charset="2"/>
              <a:buNone/>
            </a:pPr>
            <a:r>
              <a:rPr lang="fr-FR" sz="1600">
                <a:latin typeface="Arial" charset="0"/>
              </a:rPr>
              <a:t>	Quel mode de représentation des exigences fonctionnelles choisir ?	</a:t>
            </a:r>
          </a:p>
          <a:p>
            <a:pPr>
              <a:lnSpc>
                <a:spcPct val="130000"/>
              </a:lnSpc>
              <a:buFont typeface="Wingdings" pitchFamily="2" charset="2"/>
              <a:buNone/>
            </a:pPr>
            <a:endParaRPr lang="fr-FR" sz="1600">
              <a:latin typeface="Arial" charset="0"/>
            </a:endParaRPr>
          </a:p>
          <a:p>
            <a:pPr>
              <a:lnSpc>
                <a:spcPct val="130000"/>
              </a:lnSpc>
              <a:buFont typeface="Wingdings" pitchFamily="2" charset="2"/>
              <a:buNone/>
            </a:pPr>
            <a:r>
              <a:rPr lang="fr-FR" sz="1600">
                <a:latin typeface="Arial" charset="0"/>
              </a:rPr>
              <a:t>	</a:t>
            </a:r>
            <a:r>
              <a:rPr lang="fr-FR" sz="1600" u="sng">
                <a:latin typeface="Arial" charset="0"/>
              </a:rPr>
              <a:t>Inconvénients des US</a:t>
            </a:r>
            <a:r>
              <a:rPr lang="fr-FR" sz="1600">
                <a:latin typeface="Arial" charset="0"/>
              </a:rPr>
              <a:t> </a:t>
            </a:r>
          </a:p>
          <a:p>
            <a:pPr>
              <a:lnSpc>
                <a:spcPct val="130000"/>
              </a:lnSpc>
              <a:buFont typeface="Wingdings" pitchFamily="2" charset="2"/>
              <a:buNone/>
            </a:pPr>
            <a:r>
              <a:rPr lang="fr-FR" sz="1600">
                <a:latin typeface="Arial" charset="0"/>
              </a:rPr>
              <a:t>	Pour simplifier on peut dire qu’une US correspond seulement au titre d’un scénario d’un UC </a:t>
            </a:r>
            <a:r>
              <a:rPr lang="fr-FR" sz="1600">
                <a:latin typeface="Arial" charset="0"/>
                <a:sym typeface="Wingdings" pitchFamily="2" charset="2"/>
              </a:rPr>
              <a:t></a:t>
            </a:r>
            <a:r>
              <a:rPr lang="fr-FR" sz="1600">
                <a:latin typeface="Arial" charset="0"/>
              </a:rPr>
              <a:t> </a:t>
            </a:r>
          </a:p>
          <a:p>
            <a:pPr>
              <a:lnSpc>
                <a:spcPct val="130000"/>
              </a:lnSpc>
              <a:buFont typeface="Wingdings" pitchFamily="2" charset="2"/>
              <a:buNone/>
            </a:pPr>
            <a:endParaRPr lang="fr-FR" sz="1600">
              <a:latin typeface="Arial" charset="0"/>
            </a:endParaRPr>
          </a:p>
          <a:p>
            <a:pPr lvl="1">
              <a:lnSpc>
                <a:spcPct val="130000"/>
              </a:lnSpc>
              <a:buFont typeface="Wingdings" pitchFamily="2" charset="2"/>
              <a:buChar char="§"/>
            </a:pPr>
            <a:r>
              <a:rPr lang="fr-FR" sz="1600">
                <a:latin typeface="Arial" charset="0"/>
              </a:rPr>
              <a:t>Peu de formalisme, de </a:t>
            </a:r>
            <a:r>
              <a:rPr lang="fr-FR" sz="1600" b="1">
                <a:latin typeface="Arial" charset="0"/>
              </a:rPr>
              <a:t>détails</a:t>
            </a:r>
            <a:r>
              <a:rPr lang="fr-FR" sz="1600">
                <a:latin typeface="Arial" charset="0"/>
              </a:rPr>
              <a:t> et de traçabilité (Cf section « </a:t>
            </a:r>
            <a:r>
              <a:rPr lang="fr-FR" sz="1600">
                <a:latin typeface="Arial" charset="0"/>
                <a:hlinkClick r:id="rId3" action="ppaction://hlinksldjump"/>
              </a:rPr>
              <a:t>niveau de détail et formalisme des spécifications</a:t>
            </a:r>
            <a:r>
              <a:rPr lang="fr-FR" sz="1600">
                <a:latin typeface="Arial" charset="0"/>
              </a:rPr>
              <a:t> »). </a:t>
            </a:r>
          </a:p>
          <a:p>
            <a:pPr lvl="1">
              <a:lnSpc>
                <a:spcPct val="130000"/>
              </a:lnSpc>
              <a:buFont typeface="Wingdings" pitchFamily="2" charset="2"/>
              <a:buChar char="§"/>
            </a:pPr>
            <a:endParaRPr lang="fr-FR" sz="1400">
              <a:latin typeface="Arial" charset="0"/>
            </a:endParaRPr>
          </a:p>
          <a:p>
            <a:pPr lvl="1">
              <a:lnSpc>
                <a:spcPct val="130000"/>
              </a:lnSpc>
              <a:buFont typeface="Wingdings" pitchFamily="2" charset="2"/>
              <a:buChar char="§"/>
            </a:pPr>
            <a:r>
              <a:rPr lang="fr-FR" sz="1400">
                <a:latin typeface="Arial" charset="0"/>
              </a:rPr>
              <a:t>Les US n’indiquent pas dans </a:t>
            </a:r>
            <a:r>
              <a:rPr lang="fr-FR" sz="1400" b="1">
                <a:latin typeface="Arial" charset="0"/>
              </a:rPr>
              <a:t>quel contexte</a:t>
            </a:r>
            <a:r>
              <a:rPr lang="fr-FR" sz="1400">
                <a:latin typeface="Arial" charset="0"/>
              </a:rPr>
              <a:t> et circonstances les actions sont réalisées, quel est l’objectif plus large de l’utilisateur (au-delà du but limité de la US).</a:t>
            </a:r>
          </a:p>
          <a:p>
            <a:pPr lvl="1">
              <a:lnSpc>
                <a:spcPct val="130000"/>
              </a:lnSpc>
              <a:buFont typeface="Wingdings" pitchFamily="2" charset="2"/>
              <a:buChar char="§"/>
            </a:pPr>
            <a:endParaRPr lang="fr-FR" sz="1400" b="1">
              <a:latin typeface="Arial" charset="0"/>
            </a:endParaRPr>
          </a:p>
          <a:p>
            <a:pPr lvl="1">
              <a:lnSpc>
                <a:spcPct val="130000"/>
              </a:lnSpc>
              <a:buFont typeface="Wingdings" pitchFamily="2" charset="2"/>
              <a:buChar char="§"/>
            </a:pPr>
            <a:r>
              <a:rPr lang="fr-FR" sz="1400" b="1">
                <a:latin typeface="Arial" charset="0"/>
              </a:rPr>
              <a:t>Périmètre incomplet</a:t>
            </a:r>
            <a:r>
              <a:rPr lang="fr-FR" sz="1400">
                <a:latin typeface="Arial" charset="0"/>
              </a:rPr>
              <a:t> : une Vision limitée à une pile de buts/actions à portée limitée et sans relations établies peut conduire à l’oubli de certains besoins.</a:t>
            </a:r>
          </a:p>
          <a:p>
            <a:pPr lvl="1">
              <a:lnSpc>
                <a:spcPct val="130000"/>
              </a:lnSpc>
              <a:buFont typeface="Wingdings" pitchFamily="2" charset="2"/>
              <a:buChar char="§"/>
            </a:pPr>
            <a:endParaRPr lang="fr-FR" sz="1400">
              <a:latin typeface="Arial" charset="0"/>
            </a:endParaRPr>
          </a:p>
          <a:p>
            <a:pPr lvl="1">
              <a:lnSpc>
                <a:spcPct val="130000"/>
              </a:lnSpc>
              <a:buFont typeface="Wingdings" pitchFamily="2" charset="2"/>
              <a:buChar char="§"/>
            </a:pPr>
            <a:r>
              <a:rPr lang="fr-FR" sz="1400">
                <a:latin typeface="Arial" charset="0"/>
              </a:rPr>
              <a:t>Les US ne permettent pas facilement (comme le feraient les scénarios de UC) de repérer les cas particuliers complexes </a:t>
            </a:r>
            <a:r>
              <a:rPr lang="fr-FR" sz="1400">
                <a:latin typeface="Arial" charset="0"/>
                <a:sym typeface="Wingdings" pitchFamily="2" charset="2"/>
              </a:rPr>
              <a:t> </a:t>
            </a:r>
            <a:r>
              <a:rPr lang="fr-FR" sz="1400" b="1">
                <a:latin typeface="Arial" charset="0"/>
              </a:rPr>
              <a:t>manque d’anticipation</a:t>
            </a:r>
            <a:r>
              <a:rPr lang="fr-FR" sz="1400">
                <a:latin typeface="Arial" charset="0"/>
              </a:rPr>
              <a:t> sur les recherches/reflexions longues requises par ces cas.</a:t>
            </a:r>
          </a:p>
        </p:txBody>
      </p:sp>
      <p:sp>
        <p:nvSpPr>
          <p:cNvPr id="41988" name="AutoShape 4"/>
          <p:cNvSpPr>
            <a:spLocks noChangeArrowheads="1"/>
          </p:cNvSpPr>
          <p:nvPr/>
        </p:nvSpPr>
        <p:spPr bwMode="auto">
          <a:xfrm>
            <a:off x="71438" y="1844675"/>
            <a:ext cx="431800" cy="360363"/>
          </a:xfrm>
          <a:prstGeom prst="triangle">
            <a:avLst>
              <a:gd name="adj" fmla="val 50000"/>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t>!</a:t>
            </a:r>
          </a:p>
        </p:txBody>
      </p:sp>
    </p:spTree>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3011" name="Text Box 3"/>
          <p:cNvSpPr txBox="1">
            <a:spLocks noChangeArrowheads="1"/>
          </p:cNvSpPr>
          <p:nvPr/>
        </p:nvSpPr>
        <p:spPr bwMode="auto">
          <a:xfrm>
            <a:off x="0" y="908050"/>
            <a:ext cx="91440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None/>
            </a:pPr>
            <a:r>
              <a:rPr lang="fr-FR" sz="1600" u="sng">
                <a:latin typeface="Arial" charset="0"/>
              </a:rPr>
              <a:t>Les US mieux adaptées aux contextes agiles ?</a:t>
            </a:r>
            <a:r>
              <a:rPr lang="fr-FR" sz="1600">
                <a:latin typeface="Arial" charset="0"/>
              </a:rPr>
              <a:t> </a:t>
            </a:r>
          </a:p>
          <a:p>
            <a:pPr lvl="1">
              <a:lnSpc>
                <a:spcPct val="130000"/>
              </a:lnSpc>
              <a:buFont typeface="Wingdings" pitchFamily="2" charset="2"/>
              <a:buChar char="§"/>
            </a:pPr>
            <a:r>
              <a:rPr lang="fr-FR" sz="1600">
                <a:latin typeface="Arial" charset="0"/>
              </a:rPr>
              <a:t>Les US sont bien adaptées dans certains contextes (métier connu, client présent sur site, équipe réduite, …) et sont plus rapides, plus légers, plus faciles à lire... </a:t>
            </a:r>
          </a:p>
          <a:p>
            <a:pPr lvl="1">
              <a:lnSpc>
                <a:spcPct val="130000"/>
              </a:lnSpc>
              <a:buFont typeface="Wingdings" pitchFamily="2" charset="2"/>
              <a:buChar char="§"/>
            </a:pPr>
            <a:r>
              <a:rPr lang="fr-FR" sz="1600">
                <a:latin typeface="Arial" charset="0"/>
              </a:rPr>
              <a:t>L</a:t>
            </a:r>
            <a:r>
              <a:rPr lang="fr-FR" sz="1600">
                <a:latin typeface="Arial" charset="0"/>
                <a:sym typeface="Wingdings" pitchFamily="2" charset="2"/>
              </a:rPr>
              <a:t>es </a:t>
            </a:r>
            <a:r>
              <a:rPr lang="fr-FR" sz="1600">
                <a:latin typeface="Arial" charset="0"/>
              </a:rPr>
              <a:t>UC ont typiquement une granularité supérieure à la durée d’une itération, il ne peuvent donc pas être réalisés en une seule itération. </a:t>
            </a:r>
          </a:p>
          <a:p>
            <a:pPr>
              <a:lnSpc>
                <a:spcPct val="130000"/>
              </a:lnSpc>
              <a:buFont typeface="Wingdings" pitchFamily="2" charset="2"/>
              <a:buChar char="è"/>
            </a:pPr>
            <a:endParaRPr lang="fr-FR" sz="1600">
              <a:latin typeface="Arial" charset="0"/>
            </a:endParaRPr>
          </a:p>
          <a:p>
            <a:pPr>
              <a:lnSpc>
                <a:spcPct val="130000"/>
              </a:lnSpc>
              <a:buFont typeface="Wingdings" pitchFamily="2" charset="2"/>
              <a:buChar char="è"/>
            </a:pPr>
            <a:endParaRPr lang="fr-FR" sz="1600">
              <a:latin typeface="Arial" charset="0"/>
            </a:endParaRPr>
          </a:p>
          <a:p>
            <a:pPr>
              <a:lnSpc>
                <a:spcPct val="130000"/>
              </a:lnSpc>
              <a:buFont typeface="Wingdings" pitchFamily="2" charset="2"/>
              <a:buNone/>
            </a:pPr>
            <a:r>
              <a:rPr lang="fr-FR" sz="1600">
                <a:latin typeface="Arial" charset="0"/>
              </a:rPr>
              <a:t>	</a:t>
            </a:r>
            <a:r>
              <a:rPr lang="fr-FR" sz="1600" u="sng">
                <a:latin typeface="Arial" charset="0"/>
              </a:rPr>
              <a:t>Rendre les deux modes compatibles</a:t>
            </a:r>
            <a:r>
              <a:rPr lang="fr-FR" sz="1600">
                <a:latin typeface="Arial" charset="0"/>
              </a:rPr>
              <a:t> </a:t>
            </a:r>
          </a:p>
          <a:p>
            <a:pPr>
              <a:lnSpc>
                <a:spcPct val="130000"/>
              </a:lnSpc>
              <a:buFont typeface="Wingdings" pitchFamily="2" charset="2"/>
              <a:buNone/>
            </a:pPr>
            <a:r>
              <a:rPr lang="fr-FR" sz="1600">
                <a:latin typeface="Arial" charset="0"/>
              </a:rPr>
              <a:t>	On peut, dans un projet mené en mode agile, représenter les exigences fonctionnelles à haut niveau sous forme de UC puis </a:t>
            </a:r>
            <a:r>
              <a:rPr lang="fr-FR" sz="1600" b="1">
                <a:latin typeface="Arial" charset="0"/>
              </a:rPr>
              <a:t>décomposer les UC en US</a:t>
            </a:r>
            <a:r>
              <a:rPr lang="fr-FR" sz="1600">
                <a:latin typeface="Arial" charset="0"/>
              </a:rPr>
              <a:t> :</a:t>
            </a:r>
          </a:p>
          <a:p>
            <a:pPr>
              <a:lnSpc>
                <a:spcPct val="130000"/>
              </a:lnSpc>
              <a:buFont typeface="Wingdings" pitchFamily="2" charset="2"/>
              <a:buChar char="è"/>
            </a:pPr>
            <a:endParaRPr lang="fr-FR" sz="1600">
              <a:latin typeface="Arial" charset="0"/>
            </a:endParaRPr>
          </a:p>
          <a:p>
            <a:pPr lvl="1">
              <a:lnSpc>
                <a:spcPct val="130000"/>
              </a:lnSpc>
              <a:buFont typeface="Wingdings" pitchFamily="2" charset="2"/>
              <a:buChar char="§"/>
            </a:pPr>
            <a:r>
              <a:rPr lang="fr-FR" sz="1600">
                <a:latin typeface="Arial" charset="0"/>
              </a:rPr>
              <a:t>par scénario</a:t>
            </a:r>
          </a:p>
          <a:p>
            <a:pPr lvl="1">
              <a:lnSpc>
                <a:spcPct val="130000"/>
              </a:lnSpc>
              <a:buFont typeface="Wingdings" pitchFamily="2" charset="2"/>
              <a:buChar char="§"/>
            </a:pPr>
            <a:r>
              <a:rPr lang="fr-FR" sz="1600">
                <a:latin typeface="Arial" charset="0"/>
              </a:rPr>
              <a:t>par step ou groupe de steps  </a:t>
            </a:r>
          </a:p>
          <a:p>
            <a:pPr lvl="1">
              <a:lnSpc>
                <a:spcPct val="130000"/>
              </a:lnSpc>
              <a:buFont typeface="Wingdings" pitchFamily="2" charset="2"/>
              <a:buChar char="§"/>
            </a:pPr>
            <a:r>
              <a:rPr lang="fr-FR" sz="1600">
                <a:latin typeface="Arial" charset="0"/>
              </a:rPr>
              <a:t>par données manipulées</a:t>
            </a:r>
          </a:p>
          <a:p>
            <a:pPr lvl="1">
              <a:lnSpc>
                <a:spcPct val="130000"/>
              </a:lnSpc>
              <a:buFont typeface="Wingdings" pitchFamily="2" charset="2"/>
              <a:buChar char="§"/>
            </a:pPr>
            <a:r>
              <a:rPr lang="fr-FR" sz="1600">
                <a:latin typeface="Arial" charset="0"/>
              </a:rPr>
              <a:t>par sections d’IHM</a:t>
            </a:r>
          </a:p>
          <a:p>
            <a:pPr lvl="1">
              <a:lnSpc>
                <a:spcPct val="130000"/>
              </a:lnSpc>
              <a:buFont typeface="Wingdings" pitchFamily="2" charset="2"/>
              <a:buChar char="§"/>
            </a:pPr>
            <a:r>
              <a:rPr lang="fr-FR" sz="1600">
                <a:latin typeface="Arial" charset="0"/>
              </a:rPr>
              <a:t>faire des Business Rules, des besoins d’IHM et des Special Requirements des US à part entière</a:t>
            </a:r>
          </a:p>
          <a:p>
            <a:pPr lvl="1">
              <a:lnSpc>
                <a:spcPct val="130000"/>
              </a:lnSpc>
              <a:buFont typeface="Wingdings" pitchFamily="2" charset="2"/>
              <a:buChar char="§"/>
            </a:pPr>
            <a:r>
              <a:rPr lang="fr-FR" sz="1600">
                <a:latin typeface="Arial" charset="0"/>
              </a:rPr>
              <a:t>…</a:t>
            </a:r>
          </a:p>
        </p:txBody>
      </p:sp>
    </p:spTree>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4035" name="Text Box 3"/>
          <p:cNvSpPr txBox="1">
            <a:spLocks noChangeArrowheads="1"/>
          </p:cNvSpPr>
          <p:nvPr/>
        </p:nvSpPr>
        <p:spPr bwMode="auto">
          <a:xfrm>
            <a:off x="0" y="873125"/>
            <a:ext cx="91440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4"/>
            </a:pPr>
            <a:r>
              <a:rPr lang="fr-FR" sz="1800" b="1" u="sng">
                <a:latin typeface="Arial" charset="0"/>
              </a:rPr>
              <a:t>Emergence continue / parallelisme des activités</a:t>
            </a:r>
          </a:p>
          <a:p>
            <a:pPr>
              <a:lnSpc>
                <a:spcPct val="130000"/>
              </a:lnSpc>
              <a:buFont typeface="Wingdings" pitchFamily="2" charset="2"/>
              <a:buAutoNum type="arabicParenR" startAt="4"/>
            </a:pPr>
            <a:endParaRPr lang="fr-FR" sz="1800" b="1" u="sng">
              <a:latin typeface="Arial" charset="0"/>
            </a:endParaRPr>
          </a:p>
        </p:txBody>
      </p:sp>
      <p:grpSp>
        <p:nvGrpSpPr>
          <p:cNvPr id="44036" name="Group 76"/>
          <p:cNvGrpSpPr>
            <a:grpSpLocks/>
          </p:cNvGrpSpPr>
          <p:nvPr/>
        </p:nvGrpSpPr>
        <p:grpSpPr bwMode="auto">
          <a:xfrm>
            <a:off x="6516688" y="3644900"/>
            <a:ext cx="1955800" cy="931863"/>
            <a:chOff x="3923" y="1842"/>
            <a:chExt cx="1232" cy="587"/>
          </a:xfrm>
        </p:grpSpPr>
        <p:sp>
          <p:nvSpPr>
            <p:cNvPr id="44112" name="Text Box 5"/>
            <p:cNvSpPr txBox="1">
              <a:spLocks noChangeArrowheads="1"/>
            </p:cNvSpPr>
            <p:nvPr/>
          </p:nvSpPr>
          <p:spPr bwMode="auto">
            <a:xfrm>
              <a:off x="4377" y="2256"/>
              <a:ext cx="3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définir</a:t>
              </a:r>
            </a:p>
          </p:txBody>
        </p:sp>
        <p:sp>
          <p:nvSpPr>
            <p:cNvPr id="44113" name="Text Box 6"/>
            <p:cNvSpPr txBox="1">
              <a:spLocks noChangeArrowheads="1"/>
            </p:cNvSpPr>
            <p:nvPr/>
          </p:nvSpPr>
          <p:spPr bwMode="auto">
            <a:xfrm>
              <a:off x="4489" y="1842"/>
              <a:ext cx="5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développer</a:t>
              </a:r>
            </a:p>
          </p:txBody>
        </p:sp>
        <p:sp>
          <p:nvSpPr>
            <p:cNvPr id="44114" name="Text Box 7"/>
            <p:cNvSpPr txBox="1">
              <a:spLocks noChangeArrowheads="1"/>
            </p:cNvSpPr>
            <p:nvPr/>
          </p:nvSpPr>
          <p:spPr bwMode="auto">
            <a:xfrm>
              <a:off x="4830" y="2256"/>
              <a:ext cx="3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tester</a:t>
              </a:r>
            </a:p>
          </p:txBody>
        </p:sp>
        <p:sp>
          <p:nvSpPr>
            <p:cNvPr id="44115" name="Line 10"/>
            <p:cNvSpPr>
              <a:spLocks noChangeAspect="1" noChangeShapeType="1"/>
            </p:cNvSpPr>
            <p:nvPr/>
          </p:nvSpPr>
          <p:spPr bwMode="auto">
            <a:xfrm>
              <a:off x="4785" y="2007"/>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116" name="Line 11"/>
            <p:cNvSpPr>
              <a:spLocks noChangeShapeType="1"/>
            </p:cNvSpPr>
            <p:nvPr/>
          </p:nvSpPr>
          <p:spPr bwMode="auto">
            <a:xfrm>
              <a:off x="4308" y="2097"/>
              <a:ext cx="272" cy="1"/>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117" name="Oval 12"/>
            <p:cNvSpPr>
              <a:spLocks noChangeArrowheads="1"/>
            </p:cNvSpPr>
            <p:nvPr/>
          </p:nvSpPr>
          <p:spPr bwMode="auto">
            <a:xfrm>
              <a:off x="3923" y="2029"/>
              <a:ext cx="318" cy="136"/>
            </a:xfrm>
            <a:prstGeom prst="ellipse">
              <a:avLst/>
            </a:prstGeom>
            <a:solidFill>
              <a:schemeClr val="bg1"/>
            </a:solidFill>
            <a:ln w="254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a:t>
              </a:r>
              <a:r>
                <a:rPr lang="fr-FR" sz="1200" b="1">
                  <a:solidFill>
                    <a:schemeClr val="accent1"/>
                  </a:solidFill>
                  <a:latin typeface="Verdana" pitchFamily="34" charset="0"/>
                </a:rPr>
                <a:t> </a:t>
              </a:r>
              <a:r>
                <a:rPr lang="fr-FR" sz="1000">
                  <a:solidFill>
                    <a:schemeClr val="accent1"/>
                  </a:solidFill>
                  <a:latin typeface="Verdana" pitchFamily="34" charset="0"/>
                </a:rPr>
                <a:t>1</a:t>
              </a:r>
            </a:p>
          </p:txBody>
        </p:sp>
        <p:sp>
          <p:nvSpPr>
            <p:cNvPr id="44118" name="Line 15"/>
            <p:cNvSpPr>
              <a:spLocks noChangeAspect="1" noChangeShapeType="1"/>
            </p:cNvSpPr>
            <p:nvPr/>
          </p:nvSpPr>
          <p:spPr bwMode="auto">
            <a:xfrm flipH="1">
              <a:off x="4604" y="2007"/>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119" name="Line 16"/>
            <p:cNvSpPr>
              <a:spLocks noChangeAspect="1" noChangeShapeType="1"/>
            </p:cNvSpPr>
            <p:nvPr/>
          </p:nvSpPr>
          <p:spPr bwMode="auto">
            <a:xfrm rot="-3471486">
              <a:off x="4691" y="2146"/>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44037" name="Line 34"/>
          <p:cNvSpPr>
            <a:spLocks noChangeShapeType="1"/>
          </p:cNvSpPr>
          <p:nvPr/>
        </p:nvSpPr>
        <p:spPr bwMode="auto">
          <a:xfrm>
            <a:off x="2843213" y="1700213"/>
            <a:ext cx="0" cy="515778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38" name="Line 35"/>
          <p:cNvSpPr>
            <a:spLocks noChangeShapeType="1"/>
          </p:cNvSpPr>
          <p:nvPr/>
        </p:nvSpPr>
        <p:spPr bwMode="auto">
          <a:xfrm>
            <a:off x="6227763" y="1700213"/>
            <a:ext cx="0" cy="515778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44039" name="Group 40"/>
          <p:cNvGrpSpPr>
            <a:grpSpLocks/>
          </p:cNvGrpSpPr>
          <p:nvPr/>
        </p:nvGrpSpPr>
        <p:grpSpPr bwMode="auto">
          <a:xfrm>
            <a:off x="7019925" y="5013325"/>
            <a:ext cx="1955800" cy="931863"/>
            <a:chOff x="1655" y="1950"/>
            <a:chExt cx="1232" cy="587"/>
          </a:xfrm>
        </p:grpSpPr>
        <p:sp>
          <p:nvSpPr>
            <p:cNvPr id="44104" name="Text Box 41"/>
            <p:cNvSpPr txBox="1">
              <a:spLocks noChangeArrowheads="1"/>
            </p:cNvSpPr>
            <p:nvPr/>
          </p:nvSpPr>
          <p:spPr bwMode="auto">
            <a:xfrm>
              <a:off x="2109" y="2364"/>
              <a:ext cx="3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définir</a:t>
              </a:r>
            </a:p>
          </p:txBody>
        </p:sp>
        <p:sp>
          <p:nvSpPr>
            <p:cNvPr id="44105" name="Text Box 42"/>
            <p:cNvSpPr txBox="1">
              <a:spLocks noChangeArrowheads="1"/>
            </p:cNvSpPr>
            <p:nvPr/>
          </p:nvSpPr>
          <p:spPr bwMode="auto">
            <a:xfrm>
              <a:off x="2221" y="1950"/>
              <a:ext cx="5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développer</a:t>
              </a:r>
            </a:p>
          </p:txBody>
        </p:sp>
        <p:sp>
          <p:nvSpPr>
            <p:cNvPr id="44106" name="Text Box 43"/>
            <p:cNvSpPr txBox="1">
              <a:spLocks noChangeArrowheads="1"/>
            </p:cNvSpPr>
            <p:nvPr/>
          </p:nvSpPr>
          <p:spPr bwMode="auto">
            <a:xfrm>
              <a:off x="2562" y="2364"/>
              <a:ext cx="3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tester</a:t>
              </a:r>
            </a:p>
          </p:txBody>
        </p:sp>
        <p:sp>
          <p:nvSpPr>
            <p:cNvPr id="44107" name="Line 44"/>
            <p:cNvSpPr>
              <a:spLocks noChangeAspect="1" noChangeShapeType="1"/>
            </p:cNvSpPr>
            <p:nvPr/>
          </p:nvSpPr>
          <p:spPr bwMode="auto">
            <a:xfrm>
              <a:off x="2517" y="2115"/>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108" name="Line 45"/>
            <p:cNvSpPr>
              <a:spLocks noChangeShapeType="1"/>
            </p:cNvSpPr>
            <p:nvPr/>
          </p:nvSpPr>
          <p:spPr bwMode="auto">
            <a:xfrm>
              <a:off x="2040" y="2205"/>
              <a:ext cx="272" cy="1"/>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109" name="Oval 46"/>
            <p:cNvSpPr>
              <a:spLocks noChangeArrowheads="1"/>
            </p:cNvSpPr>
            <p:nvPr/>
          </p:nvSpPr>
          <p:spPr bwMode="auto">
            <a:xfrm>
              <a:off x="1655" y="2137"/>
              <a:ext cx="318" cy="136"/>
            </a:xfrm>
            <a:prstGeom prst="ellipse">
              <a:avLst/>
            </a:prstGeom>
            <a:solidFill>
              <a:schemeClr val="bg1"/>
            </a:solidFill>
            <a:ln w="254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a:t>
              </a:r>
              <a:r>
                <a:rPr lang="fr-FR" sz="1200" b="1">
                  <a:solidFill>
                    <a:schemeClr val="accent1"/>
                  </a:solidFill>
                  <a:latin typeface="Verdana" pitchFamily="34" charset="0"/>
                </a:rPr>
                <a:t> </a:t>
              </a:r>
              <a:r>
                <a:rPr lang="fr-FR" sz="1000">
                  <a:solidFill>
                    <a:schemeClr val="accent1"/>
                  </a:solidFill>
                  <a:latin typeface="Verdana" pitchFamily="34" charset="0"/>
                </a:rPr>
                <a:t>2</a:t>
              </a:r>
            </a:p>
          </p:txBody>
        </p:sp>
        <p:sp>
          <p:nvSpPr>
            <p:cNvPr id="44110" name="Line 47"/>
            <p:cNvSpPr>
              <a:spLocks noChangeAspect="1" noChangeShapeType="1"/>
            </p:cNvSpPr>
            <p:nvPr/>
          </p:nvSpPr>
          <p:spPr bwMode="auto">
            <a:xfrm flipH="1">
              <a:off x="2336" y="2115"/>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111" name="Line 48"/>
            <p:cNvSpPr>
              <a:spLocks noChangeAspect="1" noChangeShapeType="1"/>
            </p:cNvSpPr>
            <p:nvPr/>
          </p:nvSpPr>
          <p:spPr bwMode="auto">
            <a:xfrm rot="-3471486">
              <a:off x="2423" y="2254"/>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44040" name="Line 60"/>
          <p:cNvSpPr>
            <a:spLocks noChangeShapeType="1"/>
          </p:cNvSpPr>
          <p:nvPr/>
        </p:nvSpPr>
        <p:spPr bwMode="auto">
          <a:xfrm rot="5400000">
            <a:off x="4572000" y="-2438400"/>
            <a:ext cx="0" cy="91440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41" name="Text Box 61"/>
          <p:cNvSpPr txBox="1">
            <a:spLocks noChangeArrowheads="1"/>
          </p:cNvSpPr>
          <p:nvPr/>
        </p:nvSpPr>
        <p:spPr bwMode="auto">
          <a:xfrm>
            <a:off x="827088" y="1700213"/>
            <a:ext cx="1331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t>Waterfall</a:t>
            </a:r>
          </a:p>
        </p:txBody>
      </p:sp>
      <p:sp>
        <p:nvSpPr>
          <p:cNvPr id="44042" name="Text Box 62"/>
          <p:cNvSpPr txBox="1">
            <a:spLocks noChangeArrowheads="1"/>
          </p:cNvSpPr>
          <p:nvPr/>
        </p:nvSpPr>
        <p:spPr bwMode="auto">
          <a:xfrm>
            <a:off x="4140200" y="1700213"/>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t>RUP</a:t>
            </a:r>
          </a:p>
        </p:txBody>
      </p:sp>
      <p:sp>
        <p:nvSpPr>
          <p:cNvPr id="44043" name="Text Box 63"/>
          <p:cNvSpPr txBox="1">
            <a:spLocks noChangeArrowheads="1"/>
          </p:cNvSpPr>
          <p:nvPr/>
        </p:nvSpPr>
        <p:spPr bwMode="auto">
          <a:xfrm>
            <a:off x="7164388" y="1700213"/>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t>Agile</a:t>
            </a:r>
          </a:p>
        </p:txBody>
      </p:sp>
      <p:sp>
        <p:nvSpPr>
          <p:cNvPr id="44044" name="Line 64"/>
          <p:cNvSpPr>
            <a:spLocks noChangeShapeType="1"/>
          </p:cNvSpPr>
          <p:nvPr/>
        </p:nvSpPr>
        <p:spPr bwMode="auto">
          <a:xfrm rot="5400000">
            <a:off x="4572000" y="-2871787"/>
            <a:ext cx="0" cy="91440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44045" name="Group 68"/>
          <p:cNvGrpSpPr>
            <a:grpSpLocks/>
          </p:cNvGrpSpPr>
          <p:nvPr/>
        </p:nvGrpSpPr>
        <p:grpSpPr bwMode="auto">
          <a:xfrm>
            <a:off x="107950" y="3141663"/>
            <a:ext cx="2627313" cy="3529012"/>
            <a:chOff x="0" y="1842"/>
            <a:chExt cx="1655" cy="2223"/>
          </a:xfrm>
        </p:grpSpPr>
        <p:sp>
          <p:nvSpPr>
            <p:cNvPr id="44095" name="Rectangle 21"/>
            <p:cNvSpPr>
              <a:spLocks noChangeArrowheads="1"/>
            </p:cNvSpPr>
            <p:nvPr/>
          </p:nvSpPr>
          <p:spPr bwMode="auto">
            <a:xfrm>
              <a:off x="0" y="1842"/>
              <a:ext cx="408" cy="227"/>
            </a:xfrm>
            <a:prstGeom prst="rect">
              <a:avLst/>
            </a:prstGeom>
            <a:solidFill>
              <a:srgbClr val="33CCCC"/>
            </a:solidFill>
            <a:ln w="31750">
              <a:solidFill>
                <a:schemeClr val="tx1"/>
              </a:solidFill>
              <a:miter lim="800000"/>
              <a:headEnd/>
              <a:tailEnd/>
            </a:ln>
            <a:effectLst>
              <a:outerShdw dist="107763" dir="2700000" algn="ctr" rotWithShape="0">
                <a:schemeClr val="bg2"/>
              </a:outerShdw>
            </a:effectLst>
          </p:spPr>
          <p:txBody>
            <a:bodyPr wrap="none" anchor="ctr"/>
            <a:lstStyle/>
            <a:p>
              <a:pPr algn="ctr" defTabSz="762000"/>
              <a:r>
                <a:rPr lang="fr-FR" sz="1000">
                  <a:latin typeface="Arial" charset="0"/>
                </a:rPr>
                <a:t>Etude de </a:t>
              </a:r>
            </a:p>
            <a:p>
              <a:pPr algn="ctr" defTabSz="762000"/>
              <a:r>
                <a:rPr lang="fr-FR" sz="1000">
                  <a:latin typeface="Arial" charset="0"/>
                </a:rPr>
                <a:t>faisabilité</a:t>
              </a:r>
            </a:p>
          </p:txBody>
        </p:sp>
        <p:sp>
          <p:nvSpPr>
            <p:cNvPr id="44096" name="Line 22"/>
            <p:cNvSpPr>
              <a:spLocks noChangeShapeType="1"/>
            </p:cNvSpPr>
            <p:nvPr/>
          </p:nvSpPr>
          <p:spPr bwMode="auto">
            <a:xfrm>
              <a:off x="158" y="2069"/>
              <a:ext cx="182" cy="272"/>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FR"/>
            </a:p>
          </p:txBody>
        </p:sp>
        <p:sp>
          <p:nvSpPr>
            <p:cNvPr id="44097" name="Rectangle 36"/>
            <p:cNvSpPr>
              <a:spLocks noChangeArrowheads="1"/>
            </p:cNvSpPr>
            <p:nvPr/>
          </p:nvSpPr>
          <p:spPr bwMode="auto">
            <a:xfrm>
              <a:off x="204" y="2341"/>
              <a:ext cx="453" cy="227"/>
            </a:xfrm>
            <a:prstGeom prst="rect">
              <a:avLst/>
            </a:prstGeom>
            <a:solidFill>
              <a:srgbClr val="33CCCC"/>
            </a:solidFill>
            <a:ln w="31750">
              <a:solidFill>
                <a:schemeClr val="tx1"/>
              </a:solidFill>
              <a:miter lim="800000"/>
              <a:headEnd/>
              <a:tailEnd/>
            </a:ln>
            <a:effectLst>
              <a:outerShdw dist="107763" dir="2700000" algn="ctr" rotWithShape="0">
                <a:schemeClr val="bg2"/>
              </a:outerShdw>
            </a:effectLst>
          </p:spPr>
          <p:txBody>
            <a:bodyPr wrap="none" anchor="ctr"/>
            <a:lstStyle/>
            <a:p>
              <a:pPr algn="ctr" defTabSz="762000"/>
              <a:r>
                <a:rPr lang="fr-FR" sz="1000">
                  <a:latin typeface="Arial" charset="0"/>
                </a:rPr>
                <a:t>Définition </a:t>
              </a:r>
            </a:p>
            <a:p>
              <a:pPr algn="ctr" defTabSz="762000"/>
              <a:r>
                <a:rPr lang="fr-FR" sz="1000">
                  <a:latin typeface="Arial" charset="0"/>
                </a:rPr>
                <a:t>des besoins</a:t>
              </a:r>
            </a:p>
          </p:txBody>
        </p:sp>
        <p:sp>
          <p:nvSpPr>
            <p:cNvPr id="44098" name="Rectangle 37"/>
            <p:cNvSpPr>
              <a:spLocks noChangeArrowheads="1"/>
            </p:cNvSpPr>
            <p:nvPr/>
          </p:nvSpPr>
          <p:spPr bwMode="auto">
            <a:xfrm>
              <a:off x="567" y="2840"/>
              <a:ext cx="453" cy="227"/>
            </a:xfrm>
            <a:prstGeom prst="rect">
              <a:avLst/>
            </a:prstGeom>
            <a:solidFill>
              <a:srgbClr val="33CCCC"/>
            </a:solidFill>
            <a:ln w="31750">
              <a:solidFill>
                <a:schemeClr val="tx1"/>
              </a:solidFill>
              <a:miter lim="800000"/>
              <a:headEnd/>
              <a:tailEnd/>
            </a:ln>
            <a:effectLst>
              <a:outerShdw dist="107763" dir="2700000" algn="ctr" rotWithShape="0">
                <a:schemeClr val="bg2"/>
              </a:outerShdw>
            </a:effectLst>
          </p:spPr>
          <p:txBody>
            <a:bodyPr wrap="none" anchor="ctr"/>
            <a:lstStyle/>
            <a:p>
              <a:pPr algn="ctr" defTabSz="762000"/>
              <a:r>
                <a:rPr lang="fr-FR" sz="1000">
                  <a:latin typeface="Arial" charset="0"/>
                </a:rPr>
                <a:t>Conception</a:t>
              </a:r>
            </a:p>
          </p:txBody>
        </p:sp>
        <p:sp>
          <p:nvSpPr>
            <p:cNvPr id="44099" name="Rectangle 38"/>
            <p:cNvSpPr>
              <a:spLocks noChangeArrowheads="1"/>
            </p:cNvSpPr>
            <p:nvPr/>
          </p:nvSpPr>
          <p:spPr bwMode="auto">
            <a:xfrm>
              <a:off x="884" y="3339"/>
              <a:ext cx="453" cy="227"/>
            </a:xfrm>
            <a:prstGeom prst="rect">
              <a:avLst/>
            </a:prstGeom>
            <a:solidFill>
              <a:srgbClr val="33CCCC"/>
            </a:solidFill>
            <a:ln w="31750">
              <a:solidFill>
                <a:schemeClr val="tx1"/>
              </a:solidFill>
              <a:miter lim="800000"/>
              <a:headEnd/>
              <a:tailEnd/>
            </a:ln>
            <a:effectLst>
              <a:outerShdw dist="107763" dir="2700000" algn="ctr" rotWithShape="0">
                <a:schemeClr val="bg2"/>
              </a:outerShdw>
            </a:effectLst>
          </p:spPr>
          <p:txBody>
            <a:bodyPr wrap="none" anchor="ctr"/>
            <a:lstStyle/>
            <a:p>
              <a:pPr algn="ctr" defTabSz="762000"/>
              <a:r>
                <a:rPr lang="fr-FR" sz="1000">
                  <a:latin typeface="Arial" charset="0"/>
                </a:rPr>
                <a:t>Codage</a:t>
              </a:r>
            </a:p>
          </p:txBody>
        </p:sp>
        <p:sp>
          <p:nvSpPr>
            <p:cNvPr id="44100" name="Rectangle 39"/>
            <p:cNvSpPr>
              <a:spLocks noChangeArrowheads="1"/>
            </p:cNvSpPr>
            <p:nvPr/>
          </p:nvSpPr>
          <p:spPr bwMode="auto">
            <a:xfrm>
              <a:off x="1202" y="3838"/>
              <a:ext cx="453" cy="227"/>
            </a:xfrm>
            <a:prstGeom prst="rect">
              <a:avLst/>
            </a:prstGeom>
            <a:solidFill>
              <a:srgbClr val="33CCCC"/>
            </a:solidFill>
            <a:ln w="31750">
              <a:solidFill>
                <a:schemeClr val="tx1"/>
              </a:solidFill>
              <a:miter lim="800000"/>
              <a:headEnd/>
              <a:tailEnd/>
            </a:ln>
            <a:effectLst>
              <a:outerShdw dist="107763" dir="2700000" algn="ctr" rotWithShape="0">
                <a:schemeClr val="bg2"/>
              </a:outerShdw>
            </a:effectLst>
          </p:spPr>
          <p:txBody>
            <a:bodyPr wrap="none" anchor="ctr"/>
            <a:lstStyle/>
            <a:p>
              <a:pPr algn="ctr" defTabSz="762000"/>
              <a:r>
                <a:rPr lang="fr-FR" sz="1000">
                  <a:latin typeface="Arial" charset="0"/>
                </a:rPr>
                <a:t>Intégration</a:t>
              </a:r>
            </a:p>
          </p:txBody>
        </p:sp>
        <p:sp>
          <p:nvSpPr>
            <p:cNvPr id="44101" name="Line 65"/>
            <p:cNvSpPr>
              <a:spLocks noChangeShapeType="1"/>
            </p:cNvSpPr>
            <p:nvPr/>
          </p:nvSpPr>
          <p:spPr bwMode="auto">
            <a:xfrm>
              <a:off x="521" y="2568"/>
              <a:ext cx="182" cy="272"/>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FR"/>
            </a:p>
          </p:txBody>
        </p:sp>
        <p:sp>
          <p:nvSpPr>
            <p:cNvPr id="44102" name="Line 66"/>
            <p:cNvSpPr>
              <a:spLocks noChangeShapeType="1"/>
            </p:cNvSpPr>
            <p:nvPr/>
          </p:nvSpPr>
          <p:spPr bwMode="auto">
            <a:xfrm>
              <a:off x="793" y="3067"/>
              <a:ext cx="182" cy="272"/>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FR"/>
            </a:p>
          </p:txBody>
        </p:sp>
        <p:sp>
          <p:nvSpPr>
            <p:cNvPr id="44103" name="Line 67"/>
            <p:cNvSpPr>
              <a:spLocks noChangeShapeType="1"/>
            </p:cNvSpPr>
            <p:nvPr/>
          </p:nvSpPr>
          <p:spPr bwMode="auto">
            <a:xfrm>
              <a:off x="1156" y="3566"/>
              <a:ext cx="182" cy="272"/>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FR"/>
            </a:p>
          </p:txBody>
        </p:sp>
      </p:grpSp>
      <p:sp>
        <p:nvSpPr>
          <p:cNvPr id="44046" name="AutoShape 83"/>
          <p:cNvSpPr>
            <a:spLocks noChangeArrowheads="1"/>
          </p:cNvSpPr>
          <p:nvPr/>
        </p:nvSpPr>
        <p:spPr bwMode="auto">
          <a:xfrm>
            <a:off x="1258888" y="2349500"/>
            <a:ext cx="1368425" cy="503238"/>
          </a:xfrm>
          <a:prstGeom prst="bevel">
            <a:avLst>
              <a:gd name="adj" fmla="val 12398"/>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latin typeface="Arial" charset="0"/>
              </a:rPr>
              <a:t>Périmètre complet </a:t>
            </a:r>
          </a:p>
          <a:p>
            <a:pPr algn="ctr"/>
            <a:r>
              <a:rPr lang="fr-FR" sz="1000">
                <a:latin typeface="Arial" charset="0"/>
              </a:rPr>
              <a:t>du projet</a:t>
            </a:r>
            <a:endParaRPr lang="fr-FR"/>
          </a:p>
        </p:txBody>
      </p:sp>
      <p:grpSp>
        <p:nvGrpSpPr>
          <p:cNvPr id="44047" name="Group 105"/>
          <p:cNvGrpSpPr>
            <a:grpSpLocks/>
          </p:cNvGrpSpPr>
          <p:nvPr/>
        </p:nvGrpSpPr>
        <p:grpSpPr bwMode="auto">
          <a:xfrm>
            <a:off x="6804025" y="2205038"/>
            <a:ext cx="1814513" cy="549275"/>
            <a:chOff x="4468" y="1465"/>
            <a:chExt cx="1143" cy="346"/>
          </a:xfrm>
        </p:grpSpPr>
        <p:pic>
          <p:nvPicPr>
            <p:cNvPr id="44093" name="Picture 103" descr="doc_art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 y="1525"/>
              <a:ext cx="18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94" name="Text Box 104"/>
            <p:cNvSpPr txBox="1">
              <a:spLocks noChangeArrowheads="1"/>
            </p:cNvSpPr>
            <p:nvPr/>
          </p:nvSpPr>
          <p:spPr bwMode="auto">
            <a:xfrm>
              <a:off x="4656" y="1465"/>
              <a:ext cx="95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000">
                  <a:latin typeface="Arial" charset="0"/>
                </a:rPr>
                <a:t>Analyses et hypothèses</a:t>
              </a:r>
            </a:p>
            <a:p>
              <a:pPr algn="ctr"/>
              <a:r>
                <a:rPr lang="fr-FR" sz="1000">
                  <a:latin typeface="Arial" charset="0"/>
                </a:rPr>
                <a:t>minimalistes</a:t>
              </a:r>
            </a:p>
            <a:p>
              <a:pPr algn="ctr"/>
              <a:r>
                <a:rPr lang="fr-FR" sz="1000">
                  <a:latin typeface="Arial" charset="0"/>
                </a:rPr>
                <a:t>(backlog - arch. spike)</a:t>
              </a:r>
              <a:endParaRPr lang="fr-FR" sz="1200"/>
            </a:p>
          </p:txBody>
        </p:sp>
      </p:grpSp>
      <p:grpSp>
        <p:nvGrpSpPr>
          <p:cNvPr id="44048" name="Group 177"/>
          <p:cNvGrpSpPr>
            <a:grpSpLocks/>
          </p:cNvGrpSpPr>
          <p:nvPr/>
        </p:nvGrpSpPr>
        <p:grpSpPr bwMode="auto">
          <a:xfrm>
            <a:off x="2916238" y="4437063"/>
            <a:ext cx="2663825" cy="1079500"/>
            <a:chOff x="1973" y="2886"/>
            <a:chExt cx="1678" cy="680"/>
          </a:xfrm>
        </p:grpSpPr>
        <p:sp>
          <p:nvSpPr>
            <p:cNvPr id="44080" name="Oval 18"/>
            <p:cNvSpPr>
              <a:spLocks noChangeArrowheads="1"/>
            </p:cNvSpPr>
            <p:nvPr/>
          </p:nvSpPr>
          <p:spPr bwMode="auto">
            <a:xfrm>
              <a:off x="1973" y="2886"/>
              <a:ext cx="318" cy="136"/>
            </a:xfrm>
            <a:prstGeom prst="ellipse">
              <a:avLst/>
            </a:prstGeom>
            <a:solidFill>
              <a:srgbClr val="99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bg1"/>
                  </a:solidFill>
                </a:rPr>
                <a:t>UC 1</a:t>
              </a:r>
            </a:p>
          </p:txBody>
        </p:sp>
        <p:grpSp>
          <p:nvGrpSpPr>
            <p:cNvPr id="44081" name="Group 162"/>
            <p:cNvGrpSpPr>
              <a:grpSpLocks/>
            </p:cNvGrpSpPr>
            <p:nvPr/>
          </p:nvGrpSpPr>
          <p:grpSpPr bwMode="auto">
            <a:xfrm>
              <a:off x="2562" y="2886"/>
              <a:ext cx="1089" cy="680"/>
              <a:chOff x="2426" y="2750"/>
              <a:chExt cx="1089" cy="680"/>
            </a:xfrm>
          </p:grpSpPr>
          <p:sp>
            <p:nvSpPr>
              <p:cNvPr id="44083" name="Rectangle 163"/>
              <p:cNvSpPr>
                <a:spLocks noChangeArrowheads="1"/>
              </p:cNvSpPr>
              <p:nvPr/>
            </p:nvSpPr>
            <p:spPr bwMode="auto">
              <a:xfrm>
                <a:off x="2426" y="2750"/>
                <a:ext cx="272" cy="136"/>
              </a:xfrm>
              <a:prstGeom prst="rect">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fr-FR" sz="1000">
                    <a:latin typeface="Arial" charset="0"/>
                  </a:rPr>
                  <a:t>Requir.</a:t>
                </a:r>
              </a:p>
            </p:txBody>
          </p:sp>
          <p:sp>
            <p:nvSpPr>
              <p:cNvPr id="44084" name="Rectangle 164"/>
              <p:cNvSpPr>
                <a:spLocks noChangeArrowheads="1"/>
              </p:cNvSpPr>
              <p:nvPr/>
            </p:nvSpPr>
            <p:spPr bwMode="auto">
              <a:xfrm>
                <a:off x="2699" y="2931"/>
                <a:ext cx="272" cy="136"/>
              </a:xfrm>
              <a:prstGeom prst="rect">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fr-FR" sz="1000">
                    <a:latin typeface="Arial" charset="0"/>
                  </a:rPr>
                  <a:t>Design</a:t>
                </a:r>
              </a:p>
            </p:txBody>
          </p:sp>
          <p:sp>
            <p:nvSpPr>
              <p:cNvPr id="44085" name="Rectangle 165"/>
              <p:cNvSpPr>
                <a:spLocks noChangeArrowheads="1"/>
              </p:cNvSpPr>
              <p:nvPr/>
            </p:nvSpPr>
            <p:spPr bwMode="auto">
              <a:xfrm>
                <a:off x="2971" y="3113"/>
                <a:ext cx="272" cy="136"/>
              </a:xfrm>
              <a:prstGeom prst="rect">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fr-FR" sz="1000">
                    <a:latin typeface="Arial" charset="0"/>
                  </a:rPr>
                  <a:t>Impl.</a:t>
                </a:r>
              </a:p>
            </p:txBody>
          </p:sp>
          <p:sp>
            <p:nvSpPr>
              <p:cNvPr id="44086" name="Rectangle 166"/>
              <p:cNvSpPr>
                <a:spLocks noChangeArrowheads="1"/>
              </p:cNvSpPr>
              <p:nvPr/>
            </p:nvSpPr>
            <p:spPr bwMode="auto">
              <a:xfrm>
                <a:off x="3243" y="3294"/>
                <a:ext cx="272" cy="136"/>
              </a:xfrm>
              <a:prstGeom prst="rect">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fr-FR" sz="1000">
                    <a:latin typeface="Arial" charset="0"/>
                  </a:rPr>
                  <a:t>Test</a:t>
                </a:r>
              </a:p>
            </p:txBody>
          </p:sp>
          <p:sp>
            <p:nvSpPr>
              <p:cNvPr id="44087" name="Line 167"/>
              <p:cNvSpPr>
                <a:spLocks noChangeShapeType="1"/>
              </p:cNvSpPr>
              <p:nvPr/>
            </p:nvSpPr>
            <p:spPr bwMode="auto">
              <a:xfrm>
                <a:off x="2699" y="2795"/>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88" name="Line 168"/>
              <p:cNvSpPr>
                <a:spLocks noChangeShapeType="1"/>
              </p:cNvSpPr>
              <p:nvPr/>
            </p:nvSpPr>
            <p:spPr bwMode="auto">
              <a:xfrm>
                <a:off x="2835" y="2795"/>
                <a:ext cx="0"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89" name="Line 169"/>
              <p:cNvSpPr>
                <a:spLocks noChangeShapeType="1"/>
              </p:cNvSpPr>
              <p:nvPr/>
            </p:nvSpPr>
            <p:spPr bwMode="auto">
              <a:xfrm>
                <a:off x="2971" y="297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90" name="Line 170"/>
              <p:cNvSpPr>
                <a:spLocks noChangeShapeType="1"/>
              </p:cNvSpPr>
              <p:nvPr/>
            </p:nvSpPr>
            <p:spPr bwMode="auto">
              <a:xfrm>
                <a:off x="3107" y="2976"/>
                <a:ext cx="0"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91" name="Line 171"/>
              <p:cNvSpPr>
                <a:spLocks noChangeShapeType="1"/>
              </p:cNvSpPr>
              <p:nvPr/>
            </p:nvSpPr>
            <p:spPr bwMode="auto">
              <a:xfrm>
                <a:off x="3243" y="3158"/>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92" name="Line 172"/>
              <p:cNvSpPr>
                <a:spLocks noChangeShapeType="1"/>
              </p:cNvSpPr>
              <p:nvPr/>
            </p:nvSpPr>
            <p:spPr bwMode="auto">
              <a:xfrm>
                <a:off x="3379" y="3158"/>
                <a:ext cx="0"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44082" name="Line 173"/>
            <p:cNvSpPr>
              <a:spLocks noChangeShapeType="1"/>
            </p:cNvSpPr>
            <p:nvPr/>
          </p:nvSpPr>
          <p:spPr bwMode="auto">
            <a:xfrm>
              <a:off x="2336" y="2953"/>
              <a:ext cx="181"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44049" name="Group 178"/>
          <p:cNvGrpSpPr>
            <a:grpSpLocks/>
          </p:cNvGrpSpPr>
          <p:nvPr/>
        </p:nvGrpSpPr>
        <p:grpSpPr bwMode="auto">
          <a:xfrm>
            <a:off x="3492500" y="5778500"/>
            <a:ext cx="2663825" cy="1079500"/>
            <a:chOff x="2064" y="3640"/>
            <a:chExt cx="1678" cy="680"/>
          </a:xfrm>
        </p:grpSpPr>
        <p:grpSp>
          <p:nvGrpSpPr>
            <p:cNvPr id="44066" name="Group 150"/>
            <p:cNvGrpSpPr>
              <a:grpSpLocks/>
            </p:cNvGrpSpPr>
            <p:nvPr/>
          </p:nvGrpSpPr>
          <p:grpSpPr bwMode="auto">
            <a:xfrm>
              <a:off x="2653" y="3640"/>
              <a:ext cx="1089" cy="680"/>
              <a:chOff x="2426" y="2750"/>
              <a:chExt cx="1089" cy="680"/>
            </a:xfrm>
          </p:grpSpPr>
          <p:sp>
            <p:nvSpPr>
              <p:cNvPr id="44070" name="Rectangle 110"/>
              <p:cNvSpPr>
                <a:spLocks noChangeArrowheads="1"/>
              </p:cNvSpPr>
              <p:nvPr/>
            </p:nvSpPr>
            <p:spPr bwMode="auto">
              <a:xfrm>
                <a:off x="2426" y="2750"/>
                <a:ext cx="272" cy="136"/>
              </a:xfrm>
              <a:prstGeom prst="rect">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fr-FR" sz="1000">
                    <a:latin typeface="Arial" charset="0"/>
                  </a:rPr>
                  <a:t>Requir.</a:t>
                </a:r>
              </a:p>
            </p:txBody>
          </p:sp>
          <p:sp>
            <p:nvSpPr>
              <p:cNvPr id="44071" name="Rectangle 111"/>
              <p:cNvSpPr>
                <a:spLocks noChangeArrowheads="1"/>
              </p:cNvSpPr>
              <p:nvPr/>
            </p:nvSpPr>
            <p:spPr bwMode="auto">
              <a:xfrm>
                <a:off x="2699" y="2931"/>
                <a:ext cx="272" cy="136"/>
              </a:xfrm>
              <a:prstGeom prst="rect">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fr-FR" sz="1000">
                    <a:latin typeface="Arial" charset="0"/>
                  </a:rPr>
                  <a:t>Design</a:t>
                </a:r>
              </a:p>
            </p:txBody>
          </p:sp>
          <p:sp>
            <p:nvSpPr>
              <p:cNvPr id="44072" name="Rectangle 112"/>
              <p:cNvSpPr>
                <a:spLocks noChangeArrowheads="1"/>
              </p:cNvSpPr>
              <p:nvPr/>
            </p:nvSpPr>
            <p:spPr bwMode="auto">
              <a:xfrm>
                <a:off x="2971" y="3113"/>
                <a:ext cx="272" cy="136"/>
              </a:xfrm>
              <a:prstGeom prst="rect">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fr-FR" sz="1000">
                    <a:latin typeface="Arial" charset="0"/>
                  </a:rPr>
                  <a:t>Impl.</a:t>
                </a:r>
              </a:p>
            </p:txBody>
          </p:sp>
          <p:sp>
            <p:nvSpPr>
              <p:cNvPr id="44073" name="Rectangle 113"/>
              <p:cNvSpPr>
                <a:spLocks noChangeArrowheads="1"/>
              </p:cNvSpPr>
              <p:nvPr/>
            </p:nvSpPr>
            <p:spPr bwMode="auto">
              <a:xfrm>
                <a:off x="3243" y="3294"/>
                <a:ext cx="272" cy="136"/>
              </a:xfrm>
              <a:prstGeom prst="rect">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fr-FR" sz="1000">
                    <a:latin typeface="Arial" charset="0"/>
                  </a:rPr>
                  <a:t>Test</a:t>
                </a:r>
              </a:p>
            </p:txBody>
          </p:sp>
          <p:sp>
            <p:nvSpPr>
              <p:cNvPr id="44074" name="Line 144"/>
              <p:cNvSpPr>
                <a:spLocks noChangeShapeType="1"/>
              </p:cNvSpPr>
              <p:nvPr/>
            </p:nvSpPr>
            <p:spPr bwMode="auto">
              <a:xfrm>
                <a:off x="2699" y="2795"/>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75" name="Line 145"/>
              <p:cNvSpPr>
                <a:spLocks noChangeShapeType="1"/>
              </p:cNvSpPr>
              <p:nvPr/>
            </p:nvSpPr>
            <p:spPr bwMode="auto">
              <a:xfrm>
                <a:off x="2835" y="2795"/>
                <a:ext cx="0"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76" name="Line 146"/>
              <p:cNvSpPr>
                <a:spLocks noChangeShapeType="1"/>
              </p:cNvSpPr>
              <p:nvPr/>
            </p:nvSpPr>
            <p:spPr bwMode="auto">
              <a:xfrm>
                <a:off x="2971" y="297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77" name="Line 147"/>
              <p:cNvSpPr>
                <a:spLocks noChangeShapeType="1"/>
              </p:cNvSpPr>
              <p:nvPr/>
            </p:nvSpPr>
            <p:spPr bwMode="auto">
              <a:xfrm>
                <a:off x="3107" y="2976"/>
                <a:ext cx="0"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78" name="Line 148"/>
              <p:cNvSpPr>
                <a:spLocks noChangeShapeType="1"/>
              </p:cNvSpPr>
              <p:nvPr/>
            </p:nvSpPr>
            <p:spPr bwMode="auto">
              <a:xfrm>
                <a:off x="3243" y="3158"/>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79" name="Line 149"/>
              <p:cNvSpPr>
                <a:spLocks noChangeShapeType="1"/>
              </p:cNvSpPr>
              <p:nvPr/>
            </p:nvSpPr>
            <p:spPr bwMode="auto">
              <a:xfrm>
                <a:off x="3379" y="3158"/>
                <a:ext cx="0"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44067" name="Group 176"/>
            <p:cNvGrpSpPr>
              <a:grpSpLocks/>
            </p:cNvGrpSpPr>
            <p:nvPr/>
          </p:nvGrpSpPr>
          <p:grpSpPr bwMode="auto">
            <a:xfrm>
              <a:off x="2064" y="3656"/>
              <a:ext cx="544" cy="136"/>
              <a:chOff x="2064" y="3612"/>
              <a:chExt cx="544" cy="136"/>
            </a:xfrm>
          </p:grpSpPr>
          <p:sp>
            <p:nvSpPr>
              <p:cNvPr id="44068" name="Oval 174"/>
              <p:cNvSpPr>
                <a:spLocks noChangeArrowheads="1"/>
              </p:cNvSpPr>
              <p:nvPr/>
            </p:nvSpPr>
            <p:spPr bwMode="auto">
              <a:xfrm>
                <a:off x="2064" y="3612"/>
                <a:ext cx="318" cy="136"/>
              </a:xfrm>
              <a:prstGeom prst="ellipse">
                <a:avLst/>
              </a:prstGeom>
              <a:solidFill>
                <a:srgbClr val="99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bg1"/>
                    </a:solidFill>
                  </a:rPr>
                  <a:t>UC 2</a:t>
                </a:r>
              </a:p>
            </p:txBody>
          </p:sp>
          <p:sp>
            <p:nvSpPr>
              <p:cNvPr id="44069" name="Line 175"/>
              <p:cNvSpPr>
                <a:spLocks noChangeShapeType="1"/>
              </p:cNvSpPr>
              <p:nvPr/>
            </p:nvSpPr>
            <p:spPr bwMode="auto">
              <a:xfrm>
                <a:off x="2427" y="3679"/>
                <a:ext cx="181"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sp>
        <p:nvSpPr>
          <p:cNvPr id="44050" name="Line 180"/>
          <p:cNvSpPr>
            <a:spLocks noChangeShapeType="1"/>
          </p:cNvSpPr>
          <p:nvPr/>
        </p:nvSpPr>
        <p:spPr bwMode="auto">
          <a:xfrm flipH="1">
            <a:off x="539750" y="2636838"/>
            <a:ext cx="647700" cy="431800"/>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51" name="Line 181"/>
          <p:cNvSpPr>
            <a:spLocks noChangeShapeType="1"/>
          </p:cNvSpPr>
          <p:nvPr/>
        </p:nvSpPr>
        <p:spPr bwMode="auto">
          <a:xfrm flipH="1">
            <a:off x="3419475" y="3716338"/>
            <a:ext cx="865188" cy="576262"/>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44052" name="Group 186"/>
          <p:cNvGrpSpPr>
            <a:grpSpLocks/>
          </p:cNvGrpSpPr>
          <p:nvPr/>
        </p:nvGrpSpPr>
        <p:grpSpPr bwMode="auto">
          <a:xfrm>
            <a:off x="3059113" y="2276475"/>
            <a:ext cx="2951162" cy="1368425"/>
            <a:chOff x="1927" y="1389"/>
            <a:chExt cx="1859" cy="862"/>
          </a:xfrm>
        </p:grpSpPr>
        <p:grpSp>
          <p:nvGrpSpPr>
            <p:cNvPr id="44054" name="Group 94"/>
            <p:cNvGrpSpPr>
              <a:grpSpLocks/>
            </p:cNvGrpSpPr>
            <p:nvPr/>
          </p:nvGrpSpPr>
          <p:grpSpPr bwMode="auto">
            <a:xfrm>
              <a:off x="2608" y="1434"/>
              <a:ext cx="662" cy="265"/>
              <a:chOff x="2714" y="1389"/>
              <a:chExt cx="662" cy="265"/>
            </a:xfrm>
          </p:grpSpPr>
          <p:pic>
            <p:nvPicPr>
              <p:cNvPr id="44064" name="Picture 88" descr="doc_art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 y="1389"/>
                <a:ext cx="18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5" name="Text Box 89"/>
              <p:cNvSpPr txBox="1">
                <a:spLocks noChangeArrowheads="1"/>
              </p:cNvSpPr>
              <p:nvPr/>
            </p:nvSpPr>
            <p:spPr bwMode="auto">
              <a:xfrm>
                <a:off x="2880" y="1434"/>
                <a:ext cx="49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70000"/>
                  </a:lnSpc>
                </a:pPr>
                <a:r>
                  <a:rPr lang="fr-FR" sz="1200"/>
                  <a:t>Vision</a:t>
                </a:r>
              </a:p>
              <a:p>
                <a:pPr algn="ctr">
                  <a:lnSpc>
                    <a:spcPct val="70000"/>
                  </a:lnSpc>
                </a:pPr>
                <a:r>
                  <a:rPr lang="fr-FR" sz="1200"/>
                  <a:t>document</a:t>
                </a:r>
              </a:p>
            </p:txBody>
          </p:sp>
        </p:grpSp>
        <p:sp>
          <p:nvSpPr>
            <p:cNvPr id="44055" name="Line 108"/>
            <p:cNvSpPr>
              <a:spLocks noChangeShapeType="1"/>
            </p:cNvSpPr>
            <p:nvPr/>
          </p:nvSpPr>
          <p:spPr bwMode="auto">
            <a:xfrm flipH="1">
              <a:off x="2426" y="1706"/>
              <a:ext cx="227" cy="136"/>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56" name="Line 109"/>
            <p:cNvSpPr>
              <a:spLocks noChangeShapeType="1"/>
            </p:cNvSpPr>
            <p:nvPr/>
          </p:nvSpPr>
          <p:spPr bwMode="auto">
            <a:xfrm>
              <a:off x="2789" y="1706"/>
              <a:ext cx="318" cy="136"/>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44057" name="Group 96"/>
            <p:cNvGrpSpPr>
              <a:grpSpLocks/>
            </p:cNvGrpSpPr>
            <p:nvPr/>
          </p:nvGrpSpPr>
          <p:grpSpPr bwMode="auto">
            <a:xfrm>
              <a:off x="2017" y="1797"/>
              <a:ext cx="385" cy="424"/>
              <a:chOff x="2064" y="1888"/>
              <a:chExt cx="385" cy="424"/>
            </a:xfrm>
          </p:grpSpPr>
          <p:pic>
            <p:nvPicPr>
              <p:cNvPr id="44062" name="Picture 85" descr="uc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1888"/>
                <a:ext cx="3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3" name="Text Box 86"/>
              <p:cNvSpPr txBox="1">
                <a:spLocks noChangeArrowheads="1"/>
              </p:cNvSpPr>
              <p:nvPr/>
            </p:nvSpPr>
            <p:spPr bwMode="auto">
              <a:xfrm>
                <a:off x="2085" y="2092"/>
                <a:ext cx="357"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70000"/>
                  </a:lnSpc>
                </a:pPr>
                <a:r>
                  <a:rPr lang="fr-FR" sz="1200"/>
                  <a:t>UC </a:t>
                </a:r>
              </a:p>
              <a:p>
                <a:pPr algn="ctr">
                  <a:lnSpc>
                    <a:spcPct val="70000"/>
                  </a:lnSpc>
                </a:pPr>
                <a:r>
                  <a:rPr lang="fr-FR" sz="1200"/>
                  <a:t>model</a:t>
                </a:r>
              </a:p>
            </p:txBody>
          </p:sp>
        </p:grpSp>
        <p:grpSp>
          <p:nvGrpSpPr>
            <p:cNvPr id="44058" name="Group 97"/>
            <p:cNvGrpSpPr>
              <a:grpSpLocks/>
            </p:cNvGrpSpPr>
            <p:nvPr/>
          </p:nvGrpSpPr>
          <p:grpSpPr bwMode="auto">
            <a:xfrm>
              <a:off x="2970" y="1797"/>
              <a:ext cx="777" cy="447"/>
              <a:chOff x="2789" y="1842"/>
              <a:chExt cx="777" cy="447"/>
            </a:xfrm>
          </p:grpSpPr>
          <p:pic>
            <p:nvPicPr>
              <p:cNvPr id="44060" name="Picture 91" descr="dplmo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6" y="1842"/>
                <a:ext cx="36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1" name="Text Box 92"/>
              <p:cNvSpPr txBox="1">
                <a:spLocks noChangeArrowheads="1"/>
              </p:cNvSpPr>
              <p:nvPr/>
            </p:nvSpPr>
            <p:spPr bwMode="auto">
              <a:xfrm>
                <a:off x="2789" y="2069"/>
                <a:ext cx="777"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70000"/>
                  </a:lnSpc>
                </a:pPr>
                <a:r>
                  <a:rPr lang="fr-FR" sz="1200"/>
                  <a:t>AT candidate &amp;</a:t>
                </a:r>
              </a:p>
              <a:p>
                <a:pPr algn="ctr">
                  <a:lnSpc>
                    <a:spcPct val="70000"/>
                  </a:lnSpc>
                </a:pPr>
                <a:r>
                  <a:rPr lang="fr-FR" sz="1200"/>
                  <a:t>choix conception</a:t>
                </a:r>
              </a:p>
            </p:txBody>
          </p:sp>
        </p:grpSp>
        <p:sp>
          <p:nvSpPr>
            <p:cNvPr id="44059" name="Rectangle 183"/>
            <p:cNvSpPr>
              <a:spLocks noChangeArrowheads="1"/>
            </p:cNvSpPr>
            <p:nvPr/>
          </p:nvSpPr>
          <p:spPr bwMode="auto">
            <a:xfrm>
              <a:off x="1927" y="1389"/>
              <a:ext cx="1859" cy="8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44053" name="Line 185"/>
          <p:cNvSpPr>
            <a:spLocks noChangeShapeType="1"/>
          </p:cNvSpPr>
          <p:nvPr/>
        </p:nvSpPr>
        <p:spPr bwMode="auto">
          <a:xfrm flipH="1">
            <a:off x="6732588" y="2852738"/>
            <a:ext cx="142875" cy="863600"/>
          </a:xfrm>
          <a:prstGeom prst="line">
            <a:avLst/>
          </a:prstGeom>
          <a:noFill/>
          <a:ln w="762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5059" name="Text Box 3"/>
          <p:cNvSpPr txBox="1">
            <a:spLocks noChangeArrowheads="1"/>
          </p:cNvSpPr>
          <p:nvPr/>
        </p:nvSpPr>
        <p:spPr bwMode="auto">
          <a:xfrm>
            <a:off x="0" y="873125"/>
            <a:ext cx="91440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4"/>
            </a:pPr>
            <a:endParaRPr lang="fr-FR" sz="1800" b="1" u="sng">
              <a:latin typeface="Arial" charset="0"/>
            </a:endParaRPr>
          </a:p>
          <a:p>
            <a:pPr>
              <a:lnSpc>
                <a:spcPct val="130000"/>
              </a:lnSpc>
              <a:buFont typeface="Wingdings" pitchFamily="2" charset="2"/>
              <a:buChar char="Ø"/>
            </a:pPr>
            <a:r>
              <a:rPr lang="fr-FR" sz="1600" u="sng">
                <a:latin typeface="Arial" charset="0"/>
              </a:rPr>
              <a:t>Breakdown Structure</a:t>
            </a:r>
          </a:p>
          <a:p>
            <a:pPr>
              <a:lnSpc>
                <a:spcPct val="130000"/>
              </a:lnSpc>
              <a:buFont typeface="Wingdings" pitchFamily="2" charset="2"/>
              <a:buChar char="Ø"/>
            </a:pPr>
            <a:endParaRPr lang="fr-FR" sz="1600">
              <a:latin typeface="Arial" charset="0"/>
            </a:endParaRPr>
          </a:p>
          <a:p>
            <a:pPr lvl="1">
              <a:lnSpc>
                <a:spcPct val="130000"/>
              </a:lnSpc>
              <a:buFont typeface="Wingdings" pitchFamily="2" charset="2"/>
              <a:buChar char="§"/>
            </a:pPr>
            <a:r>
              <a:rPr lang="fr-FR" sz="1600">
                <a:latin typeface="Arial" charset="0"/>
              </a:rPr>
              <a:t>Waterfall : </a:t>
            </a:r>
            <a:r>
              <a:rPr lang="fr-FR" sz="1600" b="1">
                <a:latin typeface="Arial" charset="0"/>
              </a:rPr>
              <a:t>Work Breakdown Structure</a:t>
            </a:r>
            <a:r>
              <a:rPr lang="fr-FR" sz="1600">
                <a:latin typeface="Arial" charset="0"/>
              </a:rPr>
              <a:t>. Le travail est décomposé par activités. Celles-ci sont totalement séparées les unes des autres et portent sur la totalité des fonctionnalités.</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Char char="§"/>
            </a:pPr>
            <a:r>
              <a:rPr lang="fr-FR" sz="1600">
                <a:latin typeface="Arial" charset="0"/>
              </a:rPr>
              <a:t>Agile : </a:t>
            </a:r>
            <a:r>
              <a:rPr lang="fr-FR" sz="1600" b="1">
                <a:latin typeface="Arial" charset="0"/>
                <a:sym typeface="Wingdings" pitchFamily="2" charset="2"/>
              </a:rPr>
              <a:t>Feature Breakdown Structure</a:t>
            </a:r>
            <a:r>
              <a:rPr lang="fr-FR" sz="1600">
                <a:latin typeface="Arial" charset="0"/>
                <a:sym typeface="Wingdings" pitchFamily="2" charset="2"/>
              </a:rPr>
              <a:t>. Le travail est décomposé par </a:t>
            </a:r>
            <a:r>
              <a:rPr lang="fr-FR" sz="1600">
                <a:latin typeface="Arial" charset="0"/>
              </a:rPr>
              <a:t>fonctionnalités (US)</a:t>
            </a:r>
            <a:r>
              <a:rPr lang="fr-FR" sz="1600">
                <a:latin typeface="Arial" charset="0"/>
                <a:sym typeface="Wingdings" pitchFamily="2" charset="2"/>
              </a:rPr>
              <a:t>. Les activités s’exécutent en parallèle ce qui rend leur distinction minimale (Cf. section suivante).</a:t>
            </a:r>
            <a:r>
              <a:rPr lang="fr-FR" sz="1600">
                <a:latin typeface="Arial" charset="0"/>
              </a:rPr>
              <a:t>	</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a:latin typeface="Arial" charset="0"/>
              </a:rPr>
              <a:t>RUP : </a:t>
            </a:r>
            <a:r>
              <a:rPr lang="fr-FR" sz="1600" b="1">
                <a:latin typeface="Arial" charset="0"/>
              </a:rPr>
              <a:t>Feature + Work</a:t>
            </a:r>
            <a:r>
              <a:rPr lang="fr-FR" sz="1600">
                <a:latin typeface="Arial" charset="0"/>
              </a:rPr>
              <a:t>. </a:t>
            </a:r>
            <a:r>
              <a:rPr lang="fr-FR" sz="1600">
                <a:latin typeface="Arial" charset="0"/>
                <a:sym typeface="Wingdings" pitchFamily="2" charset="2"/>
              </a:rPr>
              <a:t>Le travail est d’abord décomposé par </a:t>
            </a:r>
            <a:r>
              <a:rPr lang="fr-FR" sz="1600">
                <a:latin typeface="Arial" charset="0"/>
              </a:rPr>
              <a:t>fonctionnalités (UC) puis par activités clairement dissociées</a:t>
            </a:r>
            <a:r>
              <a:rPr lang="fr-FR" sz="1600">
                <a:latin typeface="Arial" charset="0"/>
                <a:sym typeface="Wingdings" pitchFamily="2" charset="2"/>
              </a:rPr>
              <a:t>. </a:t>
            </a:r>
            <a:endParaRPr lang="fr-FR" sz="1600">
              <a:latin typeface="Arial" charset="0"/>
            </a:endParaRPr>
          </a:p>
          <a:p>
            <a:pPr lvl="1">
              <a:lnSpc>
                <a:spcPct val="130000"/>
              </a:lnSpc>
              <a:buFont typeface="Wingdings" pitchFamily="2" charset="2"/>
              <a:buNone/>
            </a:pPr>
            <a:r>
              <a:rPr lang="fr-FR" sz="1600">
                <a:latin typeface="Arial" charset="0"/>
              </a:rPr>
              <a:t>	</a:t>
            </a:r>
          </a:p>
        </p:txBody>
      </p:sp>
    </p:spTree>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6083" name="Text Box 3"/>
          <p:cNvSpPr txBox="1">
            <a:spLocks noChangeArrowheads="1"/>
          </p:cNvSpPr>
          <p:nvPr/>
        </p:nvSpPr>
        <p:spPr bwMode="auto">
          <a:xfrm>
            <a:off x="0" y="87312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3"/>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46084" name="Rectangle 4"/>
          <p:cNvSpPr>
            <a:spLocks noChangeArrowheads="1"/>
          </p:cNvSpPr>
          <p:nvPr/>
        </p:nvSpPr>
        <p:spPr bwMode="auto">
          <a:xfrm>
            <a:off x="0" y="981075"/>
            <a:ext cx="91440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30000"/>
              </a:lnSpc>
              <a:buFont typeface="Wingdings" pitchFamily="2" charset="2"/>
              <a:buChar char="Ø"/>
            </a:pPr>
            <a:r>
              <a:rPr lang="fr-FR" sz="1600" u="sng">
                <a:latin typeface="Arial" charset="0"/>
              </a:rPr>
              <a:t>Definir/developper/tester en parallèle</a:t>
            </a:r>
          </a:p>
          <a:p>
            <a:pPr marL="457200" indent="-457200">
              <a:lnSpc>
                <a:spcPct val="130000"/>
              </a:lnSpc>
              <a:buFont typeface="Wingdings" pitchFamily="2" charset="2"/>
              <a:buNone/>
            </a:pPr>
            <a:r>
              <a:rPr lang="fr-FR" sz="1600">
                <a:latin typeface="Arial" charset="0"/>
              </a:rPr>
              <a:t>	La livraison de chaque nouvelle fonctionnalité nécessite qu’elle soit au préalable décrite fonctionnellement, analysée, que la solution soit designée, développée, testée et que le résultat soit évalué.</a:t>
            </a:r>
          </a:p>
          <a:p>
            <a:pPr marL="1028700" lvl="1" indent="-457200">
              <a:lnSpc>
                <a:spcPct val="130000"/>
              </a:lnSpc>
              <a:buFont typeface="Wingdings" pitchFamily="2" charset="2"/>
              <a:buChar char="Ø"/>
            </a:pPr>
            <a:endParaRPr lang="fr-FR" sz="1600">
              <a:latin typeface="Arial" charset="0"/>
            </a:endParaRPr>
          </a:p>
          <a:p>
            <a:pPr marL="1028700" lvl="1" indent="-457200">
              <a:lnSpc>
                <a:spcPct val="130000"/>
              </a:lnSpc>
              <a:buFont typeface="Wingdings" pitchFamily="2" charset="2"/>
              <a:buChar char="Ø"/>
            </a:pPr>
            <a:endParaRPr lang="fr-FR" sz="1600">
              <a:latin typeface="Arial" charset="0"/>
            </a:endParaRPr>
          </a:p>
          <a:p>
            <a:pPr marL="1028700" lvl="1" indent="-457200">
              <a:lnSpc>
                <a:spcPct val="130000"/>
              </a:lnSpc>
              <a:buFont typeface="Wingdings" pitchFamily="2" charset="2"/>
              <a:buChar char="Ø"/>
            </a:pPr>
            <a:endParaRPr lang="fr-FR" sz="1600">
              <a:latin typeface="Arial" charset="0"/>
            </a:endParaRPr>
          </a:p>
          <a:p>
            <a:pPr marL="1028700" lvl="1" indent="-457200">
              <a:lnSpc>
                <a:spcPct val="130000"/>
              </a:lnSpc>
              <a:buFont typeface="Wingdings" pitchFamily="2" charset="2"/>
              <a:buChar char="Ø"/>
            </a:pPr>
            <a:endParaRPr lang="fr-FR" sz="1600">
              <a:latin typeface="Arial" charset="0"/>
            </a:endParaRPr>
          </a:p>
          <a:p>
            <a:pPr marL="1028700" lvl="1" indent="-457200">
              <a:lnSpc>
                <a:spcPct val="130000"/>
              </a:lnSpc>
              <a:buFont typeface="Wingdings" pitchFamily="2" charset="2"/>
              <a:buChar char="Ø"/>
            </a:pPr>
            <a:endParaRPr lang="fr-FR" sz="1600">
              <a:latin typeface="Arial" charset="0"/>
            </a:endParaRPr>
          </a:p>
          <a:p>
            <a:pPr marL="1028700" lvl="1" indent="-457200">
              <a:lnSpc>
                <a:spcPct val="130000"/>
              </a:lnSpc>
              <a:buFont typeface="Wingdings" pitchFamily="2" charset="2"/>
              <a:buChar char="Ø"/>
            </a:pPr>
            <a:endParaRPr lang="fr-FR" sz="1600">
              <a:latin typeface="Arial" charset="0"/>
            </a:endParaRPr>
          </a:p>
          <a:p>
            <a:pPr marL="1028700" lvl="1" indent="-457200">
              <a:lnSpc>
                <a:spcPct val="130000"/>
              </a:lnSpc>
              <a:buFont typeface="Wingdings" pitchFamily="2" charset="2"/>
              <a:buChar char="Ø"/>
            </a:pPr>
            <a:endParaRPr lang="fr-FR" sz="1600">
              <a:latin typeface="Arial" charset="0"/>
            </a:endParaRPr>
          </a:p>
          <a:p>
            <a:pPr marL="1028700" lvl="1" indent="-457200">
              <a:lnSpc>
                <a:spcPct val="130000"/>
              </a:lnSpc>
              <a:buFont typeface="Wingdings" pitchFamily="2" charset="2"/>
              <a:buChar char="Ø"/>
            </a:pPr>
            <a:endParaRPr lang="fr-FR" sz="1600">
              <a:latin typeface="Arial" charset="0"/>
            </a:endParaRPr>
          </a:p>
          <a:p>
            <a:pPr marL="1028700" lvl="1" indent="-457200">
              <a:lnSpc>
                <a:spcPct val="130000"/>
              </a:lnSpc>
              <a:buFont typeface="Wingdings" pitchFamily="2" charset="2"/>
              <a:buChar char="Ø"/>
            </a:pPr>
            <a:endParaRPr lang="fr-FR" sz="1600">
              <a:latin typeface="Arial" charset="0"/>
            </a:endParaRPr>
          </a:p>
          <a:p>
            <a:pPr marL="1028700" lvl="1" indent="-457200">
              <a:lnSpc>
                <a:spcPct val="130000"/>
              </a:lnSpc>
              <a:buFont typeface="Wingdings" pitchFamily="2" charset="2"/>
              <a:buChar char="Ø"/>
            </a:pPr>
            <a:endParaRPr lang="fr-FR" sz="1600">
              <a:latin typeface="Arial" charset="0"/>
            </a:endParaRPr>
          </a:p>
          <a:p>
            <a:pPr marL="457200" indent="-457200">
              <a:lnSpc>
                <a:spcPct val="130000"/>
              </a:lnSpc>
              <a:buFont typeface="Wingdings" pitchFamily="2" charset="2"/>
              <a:buNone/>
            </a:pPr>
            <a:r>
              <a:rPr lang="fr-FR" sz="1600">
                <a:latin typeface="Arial" charset="0"/>
              </a:rPr>
              <a:t>	</a:t>
            </a:r>
          </a:p>
          <a:p>
            <a:pPr marL="457200" indent="-457200">
              <a:lnSpc>
                <a:spcPct val="130000"/>
              </a:lnSpc>
              <a:buFont typeface="Wingdings" pitchFamily="2" charset="2"/>
              <a:buNone/>
            </a:pPr>
            <a:r>
              <a:rPr lang="fr-FR" sz="1600">
                <a:latin typeface="Arial" charset="0"/>
              </a:rPr>
              <a:t>	Dans un projet agile les </a:t>
            </a:r>
            <a:r>
              <a:rPr lang="fr-FR" sz="1600" b="1">
                <a:latin typeface="Arial" charset="0"/>
              </a:rPr>
              <a:t>activités</a:t>
            </a:r>
            <a:r>
              <a:rPr lang="fr-FR" sz="1600">
                <a:latin typeface="Arial" charset="0"/>
              </a:rPr>
              <a:t> de définition, développement et test sont </a:t>
            </a:r>
            <a:r>
              <a:rPr lang="fr-FR" sz="1600" b="1">
                <a:latin typeface="Arial" charset="0"/>
              </a:rPr>
              <a:t>indissociables</a:t>
            </a:r>
            <a:r>
              <a:rPr lang="fr-FR" sz="1600">
                <a:latin typeface="Arial" charset="0"/>
              </a:rPr>
              <a:t> car elles s’influencent mutuellement, de manière itérative, dans un processus collaboratif (et de négociation du contenu de la US).</a:t>
            </a:r>
          </a:p>
        </p:txBody>
      </p:sp>
      <p:grpSp>
        <p:nvGrpSpPr>
          <p:cNvPr id="46085" name="Group 5"/>
          <p:cNvGrpSpPr>
            <a:grpSpLocks/>
          </p:cNvGrpSpPr>
          <p:nvPr/>
        </p:nvGrpSpPr>
        <p:grpSpPr bwMode="auto">
          <a:xfrm>
            <a:off x="1403350" y="2960688"/>
            <a:ext cx="6481763" cy="1908175"/>
            <a:chOff x="884" y="2478"/>
            <a:chExt cx="4083" cy="1202"/>
          </a:xfrm>
        </p:grpSpPr>
        <p:sp>
          <p:nvSpPr>
            <p:cNvPr id="46086" name="Text Box 6"/>
            <p:cNvSpPr txBox="1">
              <a:spLocks noChangeArrowheads="1"/>
            </p:cNvSpPr>
            <p:nvPr/>
          </p:nvSpPr>
          <p:spPr bwMode="auto">
            <a:xfrm>
              <a:off x="1520" y="3430"/>
              <a:ext cx="5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définir</a:t>
              </a:r>
            </a:p>
          </p:txBody>
        </p:sp>
        <p:sp>
          <p:nvSpPr>
            <p:cNvPr id="46087" name="Text Box 7"/>
            <p:cNvSpPr txBox="1">
              <a:spLocks noChangeArrowheads="1"/>
            </p:cNvSpPr>
            <p:nvPr/>
          </p:nvSpPr>
          <p:spPr bwMode="auto">
            <a:xfrm>
              <a:off x="2245" y="2478"/>
              <a:ext cx="8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développer</a:t>
              </a:r>
            </a:p>
          </p:txBody>
        </p:sp>
        <p:sp>
          <p:nvSpPr>
            <p:cNvPr id="46088" name="Text Box 8"/>
            <p:cNvSpPr txBox="1">
              <a:spLocks noChangeArrowheads="1"/>
            </p:cNvSpPr>
            <p:nvPr/>
          </p:nvSpPr>
          <p:spPr bwMode="auto">
            <a:xfrm>
              <a:off x="3153" y="3385"/>
              <a:ext cx="4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tester</a:t>
              </a:r>
            </a:p>
          </p:txBody>
        </p:sp>
        <p:sp>
          <p:nvSpPr>
            <p:cNvPr id="46089" name="Line 9"/>
            <p:cNvSpPr>
              <a:spLocks noChangeShapeType="1"/>
            </p:cNvSpPr>
            <p:nvPr/>
          </p:nvSpPr>
          <p:spPr bwMode="auto">
            <a:xfrm flipV="1">
              <a:off x="2155" y="2749"/>
              <a:ext cx="453" cy="727"/>
            </a:xfrm>
            <a:prstGeom prst="line">
              <a:avLst/>
            </a:prstGeom>
            <a:noFill/>
            <a:ln w="317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090" name="Line 10"/>
            <p:cNvSpPr>
              <a:spLocks noChangeShapeType="1"/>
            </p:cNvSpPr>
            <p:nvPr/>
          </p:nvSpPr>
          <p:spPr bwMode="auto">
            <a:xfrm>
              <a:off x="2109" y="3566"/>
              <a:ext cx="1043" cy="0"/>
            </a:xfrm>
            <a:prstGeom prst="line">
              <a:avLst/>
            </a:prstGeom>
            <a:noFill/>
            <a:ln w="317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091" name="Line 11"/>
            <p:cNvSpPr>
              <a:spLocks noChangeShapeType="1"/>
            </p:cNvSpPr>
            <p:nvPr/>
          </p:nvSpPr>
          <p:spPr bwMode="auto">
            <a:xfrm>
              <a:off x="2654" y="2750"/>
              <a:ext cx="453" cy="726"/>
            </a:xfrm>
            <a:prstGeom prst="line">
              <a:avLst/>
            </a:prstGeom>
            <a:noFill/>
            <a:ln w="317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092" name="Line 12"/>
            <p:cNvSpPr>
              <a:spLocks noChangeShapeType="1"/>
            </p:cNvSpPr>
            <p:nvPr/>
          </p:nvSpPr>
          <p:spPr bwMode="auto">
            <a:xfrm>
              <a:off x="1450" y="3044"/>
              <a:ext cx="816" cy="1"/>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6093" name="Oval 13"/>
            <p:cNvSpPr>
              <a:spLocks noChangeArrowheads="1"/>
            </p:cNvSpPr>
            <p:nvPr/>
          </p:nvSpPr>
          <p:spPr bwMode="auto">
            <a:xfrm>
              <a:off x="884" y="2976"/>
              <a:ext cx="408" cy="181"/>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a:solidFill>
                    <a:schemeClr val="accent1"/>
                  </a:solidFill>
                  <a:latin typeface="Verdana" pitchFamily="34" charset="0"/>
                </a:rPr>
                <a:t>US x</a:t>
              </a:r>
            </a:p>
          </p:txBody>
        </p:sp>
        <p:sp>
          <p:nvSpPr>
            <p:cNvPr id="46094" name="AutoShape 14"/>
            <p:cNvSpPr>
              <a:spLocks noChangeArrowheads="1"/>
            </p:cNvSpPr>
            <p:nvPr/>
          </p:nvSpPr>
          <p:spPr bwMode="auto">
            <a:xfrm>
              <a:off x="4150" y="2659"/>
              <a:ext cx="817" cy="771"/>
            </a:xfrm>
            <a:prstGeom prst="diamond">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évaluation</a:t>
              </a:r>
            </a:p>
          </p:txBody>
        </p:sp>
        <p:sp>
          <p:nvSpPr>
            <p:cNvPr id="46095" name="Line 15"/>
            <p:cNvSpPr>
              <a:spLocks noChangeShapeType="1"/>
            </p:cNvSpPr>
            <p:nvPr/>
          </p:nvSpPr>
          <p:spPr bwMode="auto">
            <a:xfrm flipV="1">
              <a:off x="3085" y="3045"/>
              <a:ext cx="907" cy="0"/>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Tree>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7107" name="Text Box 3"/>
          <p:cNvSpPr txBox="1">
            <a:spLocks noChangeArrowheads="1"/>
          </p:cNvSpPr>
          <p:nvPr/>
        </p:nvSpPr>
        <p:spPr bwMode="auto">
          <a:xfrm>
            <a:off x="0" y="87312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3"/>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47108" name="Rectangle 4"/>
          <p:cNvSpPr>
            <a:spLocks noChangeArrowheads="1"/>
          </p:cNvSpPr>
          <p:nvPr/>
        </p:nvSpPr>
        <p:spPr bwMode="auto">
          <a:xfrm>
            <a:off x="0" y="981075"/>
            <a:ext cx="9144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30000"/>
              </a:lnSpc>
              <a:buFont typeface="Wingdings" pitchFamily="2" charset="2"/>
              <a:buNone/>
            </a:pPr>
            <a:r>
              <a:rPr lang="fr-FR" sz="1600" u="sng">
                <a:latin typeface="Arial" charset="0"/>
              </a:rPr>
              <a:t>Exemple</a:t>
            </a:r>
            <a:r>
              <a:rPr lang="fr-FR" sz="1600">
                <a:latin typeface="Arial" charset="0"/>
              </a:rPr>
              <a:t> :</a:t>
            </a:r>
            <a:r>
              <a:rPr lang="fr-FR" sz="1600" i="1">
                <a:latin typeface="Arial" charset="0"/>
              </a:rPr>
              <a:t> </a:t>
            </a:r>
          </a:p>
          <a:p>
            <a:pPr marL="457200" indent="-457200">
              <a:lnSpc>
                <a:spcPct val="130000"/>
              </a:lnSpc>
              <a:buFont typeface="Wingdings" pitchFamily="2" charset="2"/>
              <a:buNone/>
            </a:pPr>
            <a:endParaRPr lang="fr-FR" sz="1600" i="1">
              <a:latin typeface="Arial" charset="0"/>
            </a:endParaRPr>
          </a:p>
          <a:p>
            <a:pPr marL="457200" indent="-457200">
              <a:lnSpc>
                <a:spcPct val="130000"/>
              </a:lnSpc>
              <a:buFont typeface="Wingdings" pitchFamily="2" charset="2"/>
              <a:buAutoNum type="alphaLcParenR"/>
            </a:pPr>
            <a:r>
              <a:rPr lang="fr-FR" sz="1600" i="1">
                <a:latin typeface="Arial" charset="0"/>
              </a:rPr>
              <a:t>on définit la US de manière superficielle (orale + schéma au paperboard), on en tire un premier design qui remet en cause partiellement la définition. </a:t>
            </a:r>
          </a:p>
          <a:p>
            <a:pPr marL="457200" indent="-457200">
              <a:lnSpc>
                <a:spcPct val="130000"/>
              </a:lnSpc>
              <a:buFont typeface="Wingdings" pitchFamily="2" charset="2"/>
              <a:buAutoNum type="alphaLcParenR"/>
            </a:pPr>
            <a:endParaRPr lang="fr-FR" sz="1600" i="1">
              <a:latin typeface="Arial" charset="0"/>
            </a:endParaRPr>
          </a:p>
          <a:p>
            <a:pPr marL="457200" indent="-457200">
              <a:lnSpc>
                <a:spcPct val="130000"/>
              </a:lnSpc>
              <a:buFont typeface="Wingdings" pitchFamily="2" charset="2"/>
              <a:buAutoNum type="alphaLcParenR"/>
            </a:pPr>
            <a:r>
              <a:rPr lang="fr-FR" sz="1600" i="1">
                <a:latin typeface="Arial" charset="0"/>
              </a:rPr>
              <a:t>Les tests d’acceptance et les tests unitaires sont écrits sur cette base. </a:t>
            </a:r>
          </a:p>
          <a:p>
            <a:pPr marL="457200" indent="-457200">
              <a:lnSpc>
                <a:spcPct val="130000"/>
              </a:lnSpc>
              <a:buFont typeface="Wingdings" pitchFamily="2" charset="2"/>
              <a:buAutoNum type="alphaLcParenR"/>
            </a:pPr>
            <a:endParaRPr lang="fr-FR" sz="1600" i="1">
              <a:latin typeface="Arial" charset="0"/>
            </a:endParaRPr>
          </a:p>
          <a:p>
            <a:pPr marL="457200" indent="-457200">
              <a:lnSpc>
                <a:spcPct val="130000"/>
              </a:lnSpc>
              <a:buFont typeface="Wingdings" pitchFamily="2" charset="2"/>
              <a:buAutoNum type="alphaLcParenR"/>
            </a:pPr>
            <a:r>
              <a:rPr lang="fr-FR" sz="1600" i="1">
                <a:latin typeface="Arial" charset="0"/>
              </a:rPr>
              <a:t>Un premier développement est réalisé; les tests unitaires échouent. Le code est ensuite plusieurs fois refactoré (allers-retours modèle-code) jusqu’à passer les tests unitaires.</a:t>
            </a:r>
          </a:p>
          <a:p>
            <a:pPr marL="457200" indent="-457200">
              <a:lnSpc>
                <a:spcPct val="130000"/>
              </a:lnSpc>
              <a:buFont typeface="Wingdings" pitchFamily="2" charset="2"/>
              <a:buAutoNum type="alphaLcParenR"/>
            </a:pPr>
            <a:endParaRPr lang="fr-FR" sz="1600" i="1">
              <a:latin typeface="Arial" charset="0"/>
            </a:endParaRPr>
          </a:p>
          <a:p>
            <a:pPr marL="457200" indent="-457200">
              <a:lnSpc>
                <a:spcPct val="130000"/>
              </a:lnSpc>
              <a:buFont typeface="Wingdings" pitchFamily="2" charset="2"/>
              <a:buAutoNum type="alphaLcParenR"/>
            </a:pPr>
            <a:r>
              <a:rPr lang="fr-FR" sz="1600" i="1">
                <a:latin typeface="Arial" charset="0"/>
              </a:rPr>
              <a:t>les tests d’acceptance sont passés, ils échouent et conduisent à faire évoluer la définition de la US (évolution fonctionnelle) et/ou à modifier le code ou la conception (bugs).</a:t>
            </a:r>
          </a:p>
          <a:p>
            <a:pPr marL="457200" indent="-457200">
              <a:lnSpc>
                <a:spcPct val="130000"/>
              </a:lnSpc>
              <a:buFont typeface="Wingdings" pitchFamily="2" charset="2"/>
              <a:buAutoNum type="alphaLcParenR"/>
            </a:pPr>
            <a:endParaRPr lang="fr-FR" sz="1600" i="1">
              <a:latin typeface="Arial" charset="0"/>
            </a:endParaRPr>
          </a:p>
          <a:p>
            <a:pPr marL="457200" indent="-457200">
              <a:lnSpc>
                <a:spcPct val="130000"/>
              </a:lnSpc>
              <a:buFont typeface="Wingdings" pitchFamily="2" charset="2"/>
              <a:buAutoNum type="alphaLcParenR"/>
            </a:pPr>
            <a:endParaRPr lang="fr-FR" sz="1600" i="1">
              <a:latin typeface="Arial" charset="0"/>
            </a:endParaRPr>
          </a:p>
          <a:p>
            <a:pPr marL="457200" indent="-457200">
              <a:lnSpc>
                <a:spcPct val="130000"/>
              </a:lnSpc>
              <a:buFont typeface="Wingdings" pitchFamily="2" charset="2"/>
              <a:buNone/>
            </a:pPr>
            <a:r>
              <a:rPr lang="fr-FR" sz="1600">
                <a:latin typeface="Arial" charset="0"/>
                <a:sym typeface="Wingdings" pitchFamily="2" charset="2"/>
              </a:rPr>
              <a:t>	En </a:t>
            </a:r>
            <a:r>
              <a:rPr lang="fr-FR" sz="1600" b="1">
                <a:latin typeface="Arial" charset="0"/>
                <a:sym typeface="Wingdings" pitchFamily="2" charset="2"/>
              </a:rPr>
              <a:t>poussant l’agilité à l’extrême</a:t>
            </a:r>
            <a:r>
              <a:rPr lang="fr-FR" sz="1600">
                <a:latin typeface="Arial" charset="0"/>
                <a:sym typeface="Wingdings" pitchFamily="2" charset="2"/>
              </a:rPr>
              <a:t> on réalisera </a:t>
            </a:r>
            <a:r>
              <a:rPr lang="fr-FR" sz="1600" b="1">
                <a:latin typeface="Arial" charset="0"/>
                <a:sym typeface="Wingdings" pitchFamily="2" charset="2"/>
              </a:rPr>
              <a:t>toutes ces activités en parallèle</a:t>
            </a:r>
            <a:r>
              <a:rPr lang="fr-FR" sz="1600">
                <a:latin typeface="Arial" charset="0"/>
                <a:sym typeface="Wingdings" pitchFamily="2" charset="2"/>
              </a:rPr>
              <a:t>.</a:t>
            </a:r>
          </a:p>
          <a:p>
            <a:pPr marL="457200" indent="-457200">
              <a:lnSpc>
                <a:spcPct val="130000"/>
              </a:lnSpc>
              <a:buFont typeface="Wingdings" pitchFamily="2" charset="2"/>
              <a:buNone/>
            </a:pPr>
            <a:r>
              <a:rPr lang="fr-FR" sz="1600">
                <a:latin typeface="Arial" charset="0"/>
                <a:sym typeface="Wingdings" pitchFamily="2" charset="2"/>
              </a:rPr>
              <a:t>	Seule l’évaluation est nécessairement réalisée après ces activités, une fois la US complétée.</a:t>
            </a: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8131" name="Text Box 3"/>
          <p:cNvSpPr txBox="1">
            <a:spLocks noChangeArrowheads="1"/>
          </p:cNvSpPr>
          <p:nvPr/>
        </p:nvSpPr>
        <p:spPr bwMode="auto">
          <a:xfrm>
            <a:off x="0" y="873125"/>
            <a:ext cx="9144000"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r>
              <a:rPr lang="fr-FR" sz="1600" u="sng">
                <a:latin typeface="Arial" charset="0"/>
              </a:rPr>
              <a:t>Evolution des spécifications et de l’architecture</a:t>
            </a:r>
            <a:r>
              <a:rPr lang="fr-FR" sz="1600">
                <a:latin typeface="Arial" charset="0"/>
              </a:rPr>
              <a:t> (dans le cycle de vie du projet)</a:t>
            </a:r>
          </a:p>
          <a:p>
            <a:pPr>
              <a:lnSpc>
                <a:spcPct val="130000"/>
              </a:lnSpc>
              <a:buFont typeface="Wingdings" pitchFamily="2" charset="2"/>
              <a:buChar char="Ø"/>
            </a:pPr>
            <a:endParaRPr lang="fr-FR" sz="1600">
              <a:latin typeface="Arial" charset="0"/>
            </a:endParaRPr>
          </a:p>
          <a:p>
            <a:pPr lvl="1">
              <a:lnSpc>
                <a:spcPct val="130000"/>
              </a:lnSpc>
              <a:buFont typeface="Wingdings" pitchFamily="2" charset="2"/>
              <a:buChar char="§"/>
            </a:pPr>
            <a:r>
              <a:rPr lang="fr-FR" sz="1600" u="sng">
                <a:latin typeface="Arial" charset="0"/>
              </a:rPr>
              <a:t>Waterfall = « Big Up Front Design »</a:t>
            </a:r>
          </a:p>
          <a:p>
            <a:pPr lvl="1">
              <a:lnSpc>
                <a:spcPct val="130000"/>
              </a:lnSpc>
              <a:buFont typeface="Wingdings" pitchFamily="2" charset="2"/>
              <a:buNone/>
            </a:pPr>
            <a:r>
              <a:rPr lang="fr-FR" sz="1600">
                <a:latin typeface="Arial" charset="0"/>
              </a:rPr>
              <a:t>	On investit des mois de travail dans des spécifications exhaustives écrites tout en amont du projet : spécifications  fonctionnelles &amp; techniques, choix d’architecture. </a:t>
            </a:r>
          </a:p>
          <a:p>
            <a:pPr lvl="1">
              <a:lnSpc>
                <a:spcPct val="130000"/>
              </a:lnSpc>
              <a:buFont typeface="Wingdings" pitchFamily="2" charset="2"/>
              <a:buNone/>
            </a:pPr>
            <a:r>
              <a:rPr lang="fr-FR" sz="1600">
                <a:latin typeface="Arial" charset="0"/>
              </a:rPr>
              <a:t>	Ces choix sont ensuite figés.</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Char char="§"/>
            </a:pPr>
            <a:r>
              <a:rPr lang="fr-FR" sz="1600" u="sng">
                <a:latin typeface="Arial" charset="0"/>
              </a:rPr>
              <a:t>RUP = « Architecture and spec grow »</a:t>
            </a:r>
          </a:p>
          <a:p>
            <a:pPr lvl="1">
              <a:lnSpc>
                <a:spcPct val="130000"/>
              </a:lnSpc>
              <a:buFont typeface="Wingdings" pitchFamily="2" charset="2"/>
              <a:buNone/>
            </a:pPr>
            <a:r>
              <a:rPr lang="fr-FR" sz="1600">
                <a:latin typeface="Arial" charset="0"/>
              </a:rPr>
              <a:t>	Des choix structurants pour l’ensemble du projet sont effectués en phase Inception :</a:t>
            </a:r>
          </a:p>
          <a:p>
            <a:pPr lvl="2">
              <a:lnSpc>
                <a:spcPct val="130000"/>
              </a:lnSpc>
              <a:buFont typeface="Wingdings" pitchFamily="2" charset="2"/>
              <a:buChar char="ü"/>
            </a:pPr>
            <a:r>
              <a:rPr lang="fr-FR" sz="1600">
                <a:latin typeface="Arial" charset="0"/>
              </a:rPr>
              <a:t>Création d’un UC model organisant l’ensemble des besoins</a:t>
            </a:r>
          </a:p>
          <a:p>
            <a:pPr lvl="2">
              <a:lnSpc>
                <a:spcPct val="130000"/>
              </a:lnSpc>
              <a:buFont typeface="Wingdings" pitchFamily="2" charset="2"/>
              <a:buChar char="ü"/>
            </a:pPr>
            <a:r>
              <a:rPr lang="fr-FR" sz="1600">
                <a:latin typeface="Arial" charset="0"/>
              </a:rPr>
              <a:t>Identification d’une architecture candidate </a:t>
            </a:r>
          </a:p>
          <a:p>
            <a:pPr lvl="2">
              <a:lnSpc>
                <a:spcPct val="130000"/>
              </a:lnSpc>
              <a:buFont typeface="Wingdings" pitchFamily="2" charset="2"/>
              <a:buChar char="ü"/>
            </a:pPr>
            <a:r>
              <a:rPr lang="fr-FR" sz="1600">
                <a:latin typeface="Arial" charset="0"/>
              </a:rPr>
              <a:t>Choix de conception fondamentaux (langages, …)</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r>
              <a:rPr lang="fr-FR" sz="1600">
                <a:latin typeface="Arial" charset="0"/>
              </a:rPr>
              <a:t>	Ces choix sont ensuite affinés et enrichis tout au long de la phase Elaboration :</a:t>
            </a:r>
          </a:p>
          <a:p>
            <a:pPr lvl="2">
              <a:lnSpc>
                <a:spcPct val="130000"/>
              </a:lnSpc>
              <a:buFont typeface="Wingdings" pitchFamily="2" charset="2"/>
              <a:buChar char="ü"/>
            </a:pPr>
            <a:r>
              <a:rPr lang="fr-FR" sz="1600">
                <a:latin typeface="Arial" charset="0"/>
              </a:rPr>
              <a:t>Description détaillée des UC, enrichissement du UC model</a:t>
            </a:r>
          </a:p>
          <a:p>
            <a:pPr lvl="2">
              <a:lnSpc>
                <a:spcPct val="130000"/>
              </a:lnSpc>
              <a:buFont typeface="Wingdings" pitchFamily="2" charset="2"/>
              <a:buChar char="ü"/>
            </a:pPr>
            <a:r>
              <a:rPr lang="fr-FR" sz="1600">
                <a:latin typeface="Arial" charset="0"/>
              </a:rPr>
              <a:t>Validation de l’architecture à travers le prototype architectural</a:t>
            </a:r>
          </a:p>
          <a:p>
            <a:pPr lvl="2">
              <a:lnSpc>
                <a:spcPct val="130000"/>
              </a:lnSpc>
              <a:buFont typeface="Wingdings" pitchFamily="2" charset="2"/>
              <a:buChar char="ü"/>
            </a:pPr>
            <a:r>
              <a:rPr lang="fr-FR" sz="1600">
                <a:latin typeface="Arial" charset="0"/>
              </a:rPr>
              <a:t>Design progressif des UC s’inscrivant dans l’architecture définie</a:t>
            </a:r>
          </a:p>
        </p:txBody>
      </p:sp>
    </p:spTree>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49155" name="Text Box 3"/>
          <p:cNvSpPr txBox="1">
            <a:spLocks noChangeArrowheads="1"/>
          </p:cNvSpPr>
          <p:nvPr/>
        </p:nvSpPr>
        <p:spPr bwMode="auto">
          <a:xfrm>
            <a:off x="0" y="873125"/>
            <a:ext cx="9144000"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None/>
            </a:pPr>
            <a:endParaRPr lang="fr-FR" sz="1600">
              <a:latin typeface="Arial" charset="0"/>
            </a:endParaRPr>
          </a:p>
          <a:p>
            <a:pPr lvl="1">
              <a:lnSpc>
                <a:spcPct val="130000"/>
              </a:lnSpc>
              <a:buFont typeface="Wingdings" pitchFamily="2" charset="2"/>
              <a:buChar char="§"/>
            </a:pPr>
            <a:r>
              <a:rPr lang="fr-FR" sz="1600" u="sng">
                <a:latin typeface="Arial" charset="0"/>
              </a:rPr>
              <a:t>Agile = « Architecture and spec emerge »</a:t>
            </a:r>
          </a:p>
          <a:p>
            <a:pPr lvl="1">
              <a:lnSpc>
                <a:spcPct val="130000"/>
              </a:lnSpc>
              <a:buFont typeface="Wingdings" pitchFamily="2" charset="2"/>
              <a:buChar char="Ø"/>
            </a:pPr>
            <a:endParaRPr lang="fr-FR" sz="1600">
              <a:latin typeface="Arial" charset="0"/>
            </a:endParaRPr>
          </a:p>
          <a:p>
            <a:pPr lvl="2">
              <a:lnSpc>
                <a:spcPct val="130000"/>
              </a:lnSpc>
              <a:buFont typeface="Wingdings" pitchFamily="2" charset="2"/>
              <a:buChar char="ü"/>
            </a:pPr>
            <a:r>
              <a:rPr lang="fr-FR" sz="1600">
                <a:latin typeface="Arial" charset="0"/>
              </a:rPr>
              <a:t>L’approche est très </a:t>
            </a:r>
            <a:r>
              <a:rPr lang="fr-FR" sz="1600" b="1">
                <a:latin typeface="Arial" charset="0"/>
              </a:rPr>
              <a:t>empirique</a:t>
            </a:r>
            <a:r>
              <a:rPr lang="fr-FR" sz="1600">
                <a:latin typeface="Arial" charset="0"/>
              </a:rPr>
              <a:t> : les travaux d’analyse en amont sont limités au minimum permettant de livrer rapidement une première version du système, qui permet de valider les hypothèses initiales et d’améliorer le produit par adaptations successives, rapides et incrémentales.</a:t>
            </a:r>
          </a:p>
          <a:p>
            <a:pPr lvl="2">
              <a:lnSpc>
                <a:spcPct val="130000"/>
              </a:lnSpc>
              <a:buFont typeface="Wingdings" pitchFamily="2" charset="2"/>
              <a:buChar char="ü"/>
            </a:pPr>
            <a:endParaRPr lang="fr-FR" sz="1600">
              <a:latin typeface="Arial" charset="0"/>
            </a:endParaRPr>
          </a:p>
          <a:p>
            <a:pPr lvl="2">
              <a:lnSpc>
                <a:spcPct val="130000"/>
              </a:lnSpc>
              <a:buFont typeface="Wingdings" pitchFamily="2" charset="2"/>
              <a:buChar char="ü"/>
            </a:pPr>
            <a:r>
              <a:rPr lang="fr-FR" sz="1600">
                <a:latin typeface="Arial" charset="0"/>
              </a:rPr>
              <a:t>Chaque nouvelle fonctionnalité et sa solution sont ainsi </a:t>
            </a:r>
            <a:r>
              <a:rPr lang="fr-FR" sz="1600" b="1">
                <a:latin typeface="Arial" charset="0"/>
              </a:rPr>
              <a:t>détaillées </a:t>
            </a:r>
            <a:r>
              <a:rPr lang="fr-FR" sz="1600">
                <a:latin typeface="Arial" charset="0"/>
              </a:rPr>
              <a:t>au « </a:t>
            </a:r>
            <a:r>
              <a:rPr lang="fr-FR" sz="1600" b="1">
                <a:latin typeface="Arial" charset="0"/>
              </a:rPr>
              <a:t>dernier moment responsable</a:t>
            </a:r>
            <a:r>
              <a:rPr lang="fr-FR" sz="1600">
                <a:latin typeface="Arial" charset="0"/>
              </a:rPr>
              <a:t> » afin de ne pas spécifier par avance des besoins qui ne verront jamais le jour.  </a:t>
            </a:r>
          </a:p>
          <a:p>
            <a:pPr lvl="2">
              <a:lnSpc>
                <a:spcPct val="130000"/>
              </a:lnSpc>
              <a:buFont typeface="Wingdings" pitchFamily="2" charset="2"/>
              <a:buNone/>
            </a:pPr>
            <a:r>
              <a:rPr lang="fr-FR" sz="1600">
                <a:latin typeface="Arial" charset="0"/>
              </a:rPr>
              <a:t>	</a:t>
            </a:r>
          </a:p>
          <a:p>
            <a:pPr lvl="2">
              <a:lnSpc>
                <a:spcPct val="130000"/>
              </a:lnSpc>
              <a:buFont typeface="Wingdings" pitchFamily="2" charset="2"/>
              <a:buNone/>
            </a:pPr>
            <a:endParaRPr lang="fr-FR" sz="1600">
              <a:latin typeface="Arial" charset="0"/>
            </a:endParaRPr>
          </a:p>
          <a:p>
            <a:pPr lvl="1">
              <a:lnSpc>
                <a:spcPct val="130000"/>
              </a:lnSpc>
              <a:buFont typeface="Wingdings" pitchFamily="2" charset="2"/>
              <a:buNone/>
            </a:pPr>
            <a:r>
              <a:rPr lang="fr-FR" sz="1600">
                <a:latin typeface="Arial" charset="0"/>
              </a:rPr>
              <a:t>	</a:t>
            </a:r>
            <a:r>
              <a:rPr lang="fr-FR" sz="1600">
                <a:latin typeface="Arial" charset="0"/>
                <a:sym typeface="Wingdings" pitchFamily="2" charset="2"/>
              </a:rPr>
              <a:t> </a:t>
            </a:r>
            <a:r>
              <a:rPr lang="fr-FR" sz="1600">
                <a:latin typeface="Arial" charset="0"/>
              </a:rPr>
              <a:t>Les besoins réels, les spécifications, les décisions architecturales, les choix de conception (et le produit) </a:t>
            </a:r>
            <a:r>
              <a:rPr lang="fr-FR" sz="1600" b="1">
                <a:latin typeface="Arial" charset="0"/>
              </a:rPr>
              <a:t>émergent de façon continue</a:t>
            </a:r>
            <a:r>
              <a:rPr lang="fr-FR" sz="1600">
                <a:latin typeface="Arial" charset="0"/>
              </a:rPr>
              <a:t>, tout au long du cycle de vie du projet.</a:t>
            </a:r>
          </a:p>
          <a:p>
            <a:pPr lvl="1">
              <a:lnSpc>
                <a:spcPct val="130000"/>
              </a:lnSpc>
              <a:buFont typeface="Wingdings" pitchFamily="2" charset="2"/>
              <a:buNone/>
            </a:pPr>
            <a:r>
              <a:rPr lang="fr-FR" sz="1600">
                <a:latin typeface="Arial" charset="0"/>
              </a:rPr>
              <a:t>	</a:t>
            </a:r>
          </a:p>
        </p:txBody>
      </p:sp>
    </p:spTree>
  </p:cSld>
  <p:clrMapOvr>
    <a:masterClrMapping/>
  </p:clrMapOvr>
  <p:transition>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0" y="908050"/>
            <a:ext cx="9144000"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30000"/>
              </a:lnSpc>
              <a:buFont typeface="Wingdings" pitchFamily="2" charset="2"/>
              <a:buNone/>
            </a:pPr>
            <a:r>
              <a:rPr lang="fr-FR" sz="1600">
                <a:latin typeface="Arial" charset="0"/>
                <a:sym typeface="Wingdings" pitchFamily="2" charset="2"/>
              </a:rPr>
              <a:t>	</a:t>
            </a:r>
            <a:r>
              <a:rPr lang="fr-FR" sz="1600" u="sng">
                <a:latin typeface="Arial" charset="0"/>
              </a:rPr>
              <a:t>Inconvénients de l’émergence et du parallelisme</a:t>
            </a:r>
          </a:p>
          <a:p>
            <a:pPr marL="457200" indent="-457200">
              <a:lnSpc>
                <a:spcPct val="130000"/>
              </a:lnSpc>
              <a:buFont typeface="Wingdings" pitchFamily="2" charset="2"/>
              <a:buNone/>
            </a:pPr>
            <a:r>
              <a:rPr lang="fr-FR" sz="1600">
                <a:latin typeface="Arial" charset="0"/>
              </a:rPr>
              <a:t>		</a:t>
            </a:r>
          </a:p>
          <a:p>
            <a:pPr marL="457200" indent="-457200">
              <a:lnSpc>
                <a:spcPct val="130000"/>
              </a:lnSpc>
              <a:buFont typeface="Wingdings" pitchFamily="2" charset="2"/>
              <a:buNone/>
            </a:pPr>
            <a:r>
              <a:rPr lang="fr-FR" sz="1600">
                <a:latin typeface="Arial" charset="0"/>
              </a:rPr>
              <a:t>	Certaines situations de forte </a:t>
            </a:r>
            <a:r>
              <a:rPr lang="fr-FR" sz="1600">
                <a:latin typeface="Arial" charset="0"/>
                <a:sym typeface="Wingdings" pitchFamily="2" charset="2"/>
              </a:rPr>
              <a:t>complexité rendent impossible l’émergence continue et/ou le parallélisme complet : </a:t>
            </a:r>
          </a:p>
          <a:p>
            <a:pPr marL="457200" indent="-457200">
              <a:lnSpc>
                <a:spcPct val="130000"/>
              </a:lnSpc>
              <a:buFont typeface="Wingdings" pitchFamily="2" charset="2"/>
              <a:buNone/>
            </a:pPr>
            <a:endParaRPr lang="fr-FR" sz="1600">
              <a:latin typeface="Arial" charset="0"/>
              <a:sym typeface="Wingdings" pitchFamily="2" charset="2"/>
            </a:endParaRPr>
          </a:p>
          <a:p>
            <a:pPr marL="1028700" lvl="1" indent="-457200">
              <a:lnSpc>
                <a:spcPct val="130000"/>
              </a:lnSpc>
              <a:buFont typeface="Wingdings" pitchFamily="2" charset="2"/>
              <a:buChar char="§"/>
            </a:pPr>
            <a:r>
              <a:rPr lang="fr-FR" sz="1600">
                <a:latin typeface="Arial" charset="0"/>
                <a:sym typeface="Wingdings" pitchFamily="2" charset="2"/>
              </a:rPr>
              <a:t>une problématique métier complexe ou comportant des cas très particuliers requiert une </a:t>
            </a:r>
            <a:r>
              <a:rPr lang="fr-FR" sz="1600" b="1">
                <a:latin typeface="Arial" charset="0"/>
                <a:sym typeface="Wingdings" pitchFamily="2" charset="2"/>
              </a:rPr>
              <a:t>reflexion fonctionnelle</a:t>
            </a:r>
            <a:r>
              <a:rPr lang="fr-FR" sz="1600">
                <a:latin typeface="Arial" charset="0"/>
                <a:sym typeface="Wingdings" pitchFamily="2" charset="2"/>
              </a:rPr>
              <a:t> importante en amont afin d’anticiper sur les difficultés, de planifier les différents cas</a:t>
            </a:r>
            <a:r>
              <a:rPr lang="fr-FR" sz="1600">
                <a:latin typeface="Arial" charset="0"/>
              </a:rPr>
              <a:t>.</a:t>
            </a:r>
          </a:p>
          <a:p>
            <a:pPr marL="1028700" lvl="1" indent="-457200">
              <a:lnSpc>
                <a:spcPct val="130000"/>
              </a:lnSpc>
              <a:buFont typeface="Wingdings" pitchFamily="2" charset="2"/>
              <a:buNone/>
            </a:pPr>
            <a:r>
              <a:rPr lang="fr-FR" sz="1600">
                <a:latin typeface="Arial" charset="0"/>
              </a:rPr>
              <a:t>	Cette réflexion peut porter sur l’ensemble du projet ou sur une US en particulier. </a:t>
            </a:r>
            <a:endParaRPr lang="fr-FR" sz="1600">
              <a:latin typeface="Arial" charset="0"/>
              <a:sym typeface="Wingdings" pitchFamily="2" charset="2"/>
            </a:endParaRPr>
          </a:p>
          <a:p>
            <a:pPr marL="1028700" lvl="1" indent="-457200">
              <a:lnSpc>
                <a:spcPct val="130000"/>
              </a:lnSpc>
              <a:buFont typeface="Wingdings" pitchFamily="2" charset="2"/>
              <a:buChar char="§"/>
            </a:pPr>
            <a:endParaRPr lang="fr-FR" sz="1600">
              <a:latin typeface="Arial" charset="0"/>
              <a:sym typeface="Wingdings" pitchFamily="2" charset="2"/>
            </a:endParaRPr>
          </a:p>
          <a:p>
            <a:pPr marL="1028700" lvl="1" indent="-457200">
              <a:lnSpc>
                <a:spcPct val="130000"/>
              </a:lnSpc>
              <a:buFont typeface="Wingdings" pitchFamily="2" charset="2"/>
              <a:buChar char="§"/>
            </a:pPr>
            <a:r>
              <a:rPr lang="fr-FR" sz="1600">
                <a:latin typeface="Arial" charset="0"/>
                <a:sym typeface="Wingdings" pitchFamily="2" charset="2"/>
              </a:rPr>
              <a:t>l’absence de framework pré-établi ou l’emploi de technologies non maîtrisées requiert de prendre des </a:t>
            </a:r>
            <a:r>
              <a:rPr lang="fr-FR" sz="1600" b="1">
                <a:latin typeface="Arial" charset="0"/>
                <a:sym typeface="Wingdings" pitchFamily="2" charset="2"/>
              </a:rPr>
              <a:t>décisions architecturales</a:t>
            </a:r>
            <a:r>
              <a:rPr lang="fr-FR" sz="1600">
                <a:latin typeface="Arial" charset="0"/>
                <a:sym typeface="Wingdings" pitchFamily="2" charset="2"/>
              </a:rPr>
              <a:t> ou faire des choix de conception </a:t>
            </a:r>
            <a:r>
              <a:rPr lang="fr-FR" sz="1600" b="1">
                <a:latin typeface="Arial" charset="0"/>
                <a:sym typeface="Wingdings" pitchFamily="2" charset="2"/>
              </a:rPr>
              <a:t>structurants</a:t>
            </a:r>
            <a:r>
              <a:rPr lang="fr-FR" sz="1600">
                <a:latin typeface="Arial" charset="0"/>
                <a:sym typeface="Wingdings" pitchFamily="2" charset="2"/>
              </a:rPr>
              <a:t> pour l’ensemble du projet avant l’implémentation de toute US. </a:t>
            </a:r>
          </a:p>
          <a:p>
            <a:pPr marL="1028700" lvl="1" indent="-457200">
              <a:lnSpc>
                <a:spcPct val="130000"/>
              </a:lnSpc>
              <a:buFont typeface="Wingdings" pitchFamily="2" charset="2"/>
              <a:buChar char="§"/>
            </a:pPr>
            <a:endParaRPr lang="fr-FR" sz="1600">
              <a:latin typeface="Arial" charset="0"/>
              <a:sym typeface="Wingdings" pitchFamily="2" charset="2"/>
            </a:endParaRPr>
          </a:p>
          <a:p>
            <a:pPr marL="457200" indent="-457200">
              <a:lnSpc>
                <a:spcPct val="130000"/>
              </a:lnSpc>
              <a:buFont typeface="Wingdings" pitchFamily="2" charset="2"/>
              <a:buNone/>
            </a:pPr>
            <a:r>
              <a:rPr lang="fr-FR" sz="1600">
                <a:latin typeface="Arial" charset="0"/>
              </a:rPr>
              <a:t>	NB : Même si on maintient un certain degré de travail en séquence (définition, puis développement, puis test de la US) il y aura au minimum une très forte interaction entre les activités.</a:t>
            </a:r>
          </a:p>
        </p:txBody>
      </p:sp>
      <p:sp>
        <p:nvSpPr>
          <p:cNvPr id="50179" name="AutoShape 5"/>
          <p:cNvSpPr>
            <a:spLocks noChangeArrowheads="1"/>
          </p:cNvSpPr>
          <p:nvPr/>
        </p:nvSpPr>
        <p:spPr bwMode="auto">
          <a:xfrm>
            <a:off x="34925" y="941388"/>
            <a:ext cx="431800" cy="360362"/>
          </a:xfrm>
          <a:prstGeom prst="triangle">
            <a:avLst>
              <a:gd name="adj" fmla="val 50000"/>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t>!</a:t>
            </a:r>
          </a:p>
        </p:txBody>
      </p:sp>
    </p:spTree>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1203" name="Text Box 3"/>
          <p:cNvSpPr txBox="1">
            <a:spLocks noChangeArrowheads="1"/>
          </p:cNvSpPr>
          <p:nvPr/>
        </p:nvSpPr>
        <p:spPr bwMode="auto">
          <a:xfrm>
            <a:off x="0" y="873125"/>
            <a:ext cx="91440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5"/>
            </a:pPr>
            <a:r>
              <a:rPr lang="fr-FR" sz="1800" b="1" u="sng">
                <a:latin typeface="Arial" charset="0"/>
              </a:rPr>
              <a:t>Niveau de détail et formalisme des spécifications</a:t>
            </a:r>
          </a:p>
          <a:p>
            <a:pPr>
              <a:lnSpc>
                <a:spcPct val="130000"/>
              </a:lnSpc>
              <a:buFont typeface="Wingdings" pitchFamily="2" charset="2"/>
              <a:buAutoNum type="arabicParenR" startAt="5"/>
            </a:pPr>
            <a:endParaRPr lang="fr-FR" sz="1600">
              <a:latin typeface="Arial" charset="0"/>
            </a:endParaRPr>
          </a:p>
          <a:p>
            <a:pPr lvl="1">
              <a:lnSpc>
                <a:spcPct val="130000"/>
              </a:lnSpc>
              <a:buFont typeface="Wingdings" pitchFamily="2" charset="2"/>
              <a:buChar char="§"/>
            </a:pPr>
            <a:r>
              <a:rPr lang="fr-FR" sz="1600" u="sng">
                <a:latin typeface="Arial" charset="0"/>
              </a:rPr>
              <a:t>Waterfall</a:t>
            </a:r>
            <a:r>
              <a:rPr lang="fr-FR" sz="1600">
                <a:latin typeface="Arial" charset="0"/>
              </a:rPr>
              <a:t> : Les spécifications sont ultra détaillées et décrites avec un formalisme élevé.</a:t>
            </a:r>
          </a:p>
          <a:p>
            <a:pPr lvl="2">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u="sng">
                <a:latin typeface="Arial" charset="0"/>
              </a:rPr>
              <a:t>RUP</a:t>
            </a:r>
            <a:r>
              <a:rPr lang="fr-FR" sz="1600">
                <a:latin typeface="Arial" charset="0"/>
              </a:rPr>
              <a:t> : Le formalisme est élevé (divers modèles UML). Le niveau de détail est modulable mais souvent très élevé.</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u="sng">
                <a:latin typeface="Arial" charset="0"/>
              </a:rPr>
              <a:t>Agile</a:t>
            </a:r>
            <a:r>
              <a:rPr lang="fr-FR" sz="1600">
                <a:latin typeface="Arial" charset="0"/>
              </a:rPr>
              <a:t> : Les spécifications sont </a:t>
            </a:r>
            <a:r>
              <a:rPr lang="fr-FR" sz="1600" b="1">
                <a:latin typeface="Arial" charset="0"/>
              </a:rPr>
              <a:t>détaillées au strict minimum nécessaire</a:t>
            </a:r>
            <a:r>
              <a:rPr lang="fr-FR" sz="1600">
                <a:latin typeface="Arial" charset="0"/>
              </a:rPr>
              <a:t> permettant l’implémentation.</a:t>
            </a:r>
            <a:r>
              <a:rPr lang="fr-FR" sz="1600" b="1">
                <a:latin typeface="Arial" charset="0"/>
              </a:rPr>
              <a:t> </a:t>
            </a:r>
            <a:r>
              <a:rPr lang="fr-FR" sz="1600">
                <a:latin typeface="Arial" charset="0"/>
              </a:rPr>
              <a:t>Elles sont souvent exclusivement orales ou écrites de manière informelle :</a:t>
            </a:r>
          </a:p>
          <a:p>
            <a:pPr lvl="2">
              <a:lnSpc>
                <a:spcPct val="130000"/>
              </a:lnSpc>
              <a:buFont typeface="Wingdings" pitchFamily="2" charset="2"/>
              <a:buChar char="ü"/>
            </a:pPr>
            <a:r>
              <a:rPr lang="fr-FR" sz="1600">
                <a:latin typeface="Arial" charset="0"/>
              </a:rPr>
              <a:t>US cards</a:t>
            </a:r>
          </a:p>
          <a:p>
            <a:pPr lvl="2">
              <a:lnSpc>
                <a:spcPct val="130000"/>
              </a:lnSpc>
              <a:buFont typeface="Wingdings" pitchFamily="2" charset="2"/>
              <a:buChar char="ü"/>
            </a:pPr>
            <a:r>
              <a:rPr lang="fr-FR" sz="1600">
                <a:latin typeface="Arial" charset="0"/>
              </a:rPr>
              <a:t>Schémas au tableau (photographiés si besoin)   </a:t>
            </a:r>
          </a:p>
          <a:p>
            <a:pPr lvl="2">
              <a:lnSpc>
                <a:spcPct val="130000"/>
              </a:lnSpc>
              <a:buFont typeface="Wingdings" pitchFamily="2" charset="2"/>
              <a:buChar char="ü"/>
            </a:pPr>
            <a:r>
              <a:rPr lang="fr-FR" sz="1600">
                <a:latin typeface="Arial" charset="0"/>
              </a:rPr>
              <a:t>Commentaires du code</a:t>
            </a:r>
          </a:p>
          <a:p>
            <a:pPr lvl="2">
              <a:lnSpc>
                <a:spcPct val="130000"/>
              </a:lnSpc>
              <a:buFont typeface="Wingdings" pitchFamily="2" charset="2"/>
              <a:buChar char="§"/>
            </a:pPr>
            <a:endParaRPr lang="fr-FR" sz="1600">
              <a:latin typeface="Arial" charset="0"/>
            </a:endParaRPr>
          </a:p>
          <a:p>
            <a:pPr lvl="1">
              <a:lnSpc>
                <a:spcPct val="130000"/>
              </a:lnSpc>
              <a:buFont typeface="Wingdings" pitchFamily="2" charset="2"/>
              <a:buNone/>
            </a:pPr>
            <a:r>
              <a:rPr lang="fr-FR" sz="1600">
                <a:latin typeface="Arial" charset="0"/>
              </a:rPr>
              <a:t>	</a:t>
            </a:r>
            <a:r>
              <a:rPr lang="fr-FR" sz="1600">
                <a:latin typeface="Arial" charset="0"/>
                <a:sym typeface="Wingdings" pitchFamily="2" charset="2"/>
              </a:rPr>
              <a:t> </a:t>
            </a: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49187" name="Text Box 3"/>
          <p:cNvSpPr txBox="1">
            <a:spLocks noChangeArrowheads="1"/>
          </p:cNvSpPr>
          <p:nvPr/>
        </p:nvSpPr>
        <p:spPr bwMode="auto">
          <a:xfrm>
            <a:off x="0" y="873125"/>
            <a:ext cx="914400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2171700" indent="-457200" defTabSz="762000">
              <a:defRPr sz="2400">
                <a:solidFill>
                  <a:schemeClr val="tx1"/>
                </a:solidFill>
                <a:latin typeface="Times New Roman" pitchFamily="18" charset="0"/>
              </a:defRPr>
            </a:lvl4pPr>
            <a:lvl5pPr marL="2743200" indent="-457200" defTabSz="762000">
              <a:defRPr sz="2400">
                <a:solidFill>
                  <a:schemeClr val="tx1"/>
                </a:solidFill>
                <a:latin typeface="Times New Roman" pitchFamily="18" charset="0"/>
              </a:defRPr>
            </a:lvl5pPr>
            <a:lvl6pPr marL="3200400" indent="-457200" defTabSz="762000" eaLnBrk="0" fontAlgn="base" hangingPunct="0">
              <a:spcBef>
                <a:spcPct val="0"/>
              </a:spcBef>
              <a:spcAft>
                <a:spcPct val="0"/>
              </a:spcAft>
              <a:defRPr sz="2400">
                <a:solidFill>
                  <a:schemeClr val="tx1"/>
                </a:solidFill>
                <a:latin typeface="Times New Roman" pitchFamily="18" charset="0"/>
              </a:defRPr>
            </a:lvl6pPr>
            <a:lvl7pPr marL="3657600" indent="-457200" defTabSz="762000" eaLnBrk="0" fontAlgn="base" hangingPunct="0">
              <a:spcBef>
                <a:spcPct val="0"/>
              </a:spcBef>
              <a:spcAft>
                <a:spcPct val="0"/>
              </a:spcAft>
              <a:defRPr sz="2400">
                <a:solidFill>
                  <a:schemeClr val="tx1"/>
                </a:solidFill>
                <a:latin typeface="Times New Roman" pitchFamily="18" charset="0"/>
              </a:defRPr>
            </a:lvl7pPr>
            <a:lvl8pPr marL="4114800" indent="-457200" defTabSz="762000" eaLnBrk="0" fontAlgn="base" hangingPunct="0">
              <a:spcBef>
                <a:spcPct val="0"/>
              </a:spcBef>
              <a:spcAft>
                <a:spcPct val="0"/>
              </a:spcAft>
              <a:defRPr sz="2400">
                <a:solidFill>
                  <a:schemeClr val="tx1"/>
                </a:solidFill>
                <a:latin typeface="Times New Roman" pitchFamily="18" charset="0"/>
              </a:defRPr>
            </a:lvl8pPr>
            <a:lvl9pPr marL="4572000" indent="-4572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lphaUcPeriod" startAt="2"/>
              <a:defRPr/>
            </a:pPr>
            <a:r>
              <a:rPr lang="fr-FR" sz="1800" b="1" u="sng" smtClean="0">
                <a:solidFill>
                  <a:schemeClr val="hlink"/>
                </a:solidFill>
                <a:effectLst>
                  <a:outerShdw blurRad="38100" dist="38100" dir="2700000" algn="tl">
                    <a:srgbClr val="000000"/>
                  </a:outerShdw>
                </a:effectLst>
                <a:latin typeface="Arial" charset="0"/>
              </a:rPr>
              <a:t>EXEMPLES DE MÉTHODE AGILES</a:t>
            </a:r>
          </a:p>
          <a:p>
            <a:pPr lvl="2">
              <a:lnSpc>
                <a:spcPct val="130000"/>
              </a:lnSpc>
              <a:buFont typeface="Wingdings" pitchFamily="2" charset="2"/>
              <a:buAutoNum type="alphaUcPeriod"/>
              <a:defRPr/>
            </a:pPr>
            <a:endParaRPr lang="fr-FR" sz="800" smtClean="0">
              <a:latin typeface="Arial" charset="0"/>
            </a:endParaRPr>
          </a:p>
          <a:p>
            <a:pPr>
              <a:lnSpc>
                <a:spcPct val="130000"/>
              </a:lnSpc>
              <a:buFont typeface="Wingdings" pitchFamily="2" charset="2"/>
              <a:buAutoNum type="arabicParenR"/>
              <a:defRPr/>
            </a:pPr>
            <a:r>
              <a:rPr lang="fr-FR" sz="1800" b="1" u="sng" smtClean="0">
                <a:latin typeface="Arial" charset="0"/>
              </a:rPr>
              <a:t>Extreme Programming (XP)</a:t>
            </a:r>
            <a:endParaRPr lang="fr-FR" sz="1600" smtClean="0">
              <a:latin typeface="Arial" charset="0"/>
            </a:endParaRPr>
          </a:p>
          <a:p>
            <a:pPr>
              <a:lnSpc>
                <a:spcPct val="130000"/>
              </a:lnSpc>
              <a:buFont typeface="Wingdings" pitchFamily="2" charset="2"/>
              <a:buChar char=" "/>
              <a:defRPr/>
            </a:pPr>
            <a:r>
              <a:rPr lang="fr-FR" sz="1600" smtClean="0">
                <a:latin typeface="Arial" charset="0"/>
              </a:rPr>
              <a:t>Idée fondamentale : le coût des changements/erreurs/oublis ne variera pas selon les rapports 1-10-100 si on respecte certaines pratiques (design minimal, création et refactoring rapide du code, test et feedback et prise en compte du changement en continu,…).  </a:t>
            </a:r>
          </a:p>
          <a:p>
            <a:pPr>
              <a:lnSpc>
                <a:spcPct val="130000"/>
              </a:lnSpc>
              <a:buFont typeface="Wingdings" pitchFamily="2" charset="2"/>
              <a:buChar char=" "/>
              <a:defRPr/>
            </a:pPr>
            <a:r>
              <a:rPr lang="fr-FR" sz="1600" smtClean="0">
                <a:latin typeface="Arial" charset="0"/>
              </a:rPr>
              <a:t>De plus on réduit largement les coûts et les délais liés à l’analyse.</a:t>
            </a:r>
          </a:p>
          <a:p>
            <a:pPr lvl="1">
              <a:lnSpc>
                <a:spcPct val="130000"/>
              </a:lnSpc>
              <a:buFont typeface="Wingdings" pitchFamily="2" charset="2"/>
              <a:buChar char="§"/>
              <a:defRPr/>
            </a:pPr>
            <a:endParaRPr lang="fr-FR" sz="1600" smtClean="0">
              <a:latin typeface="Arial" charset="0"/>
            </a:endParaRPr>
          </a:p>
        </p:txBody>
      </p:sp>
      <p:graphicFrame>
        <p:nvGraphicFramePr>
          <p:cNvPr id="6148" name="Object 8"/>
          <p:cNvGraphicFramePr>
            <a:graphicFrameLocks noChangeAspect="1"/>
          </p:cNvGraphicFramePr>
          <p:nvPr/>
        </p:nvGraphicFramePr>
        <p:xfrm>
          <a:off x="684213" y="3294063"/>
          <a:ext cx="7921625" cy="3563937"/>
        </p:xfrm>
        <a:graphic>
          <a:graphicData uri="http://schemas.openxmlformats.org/presentationml/2006/ole">
            <mc:AlternateContent xmlns:mc="http://schemas.openxmlformats.org/markup-compatibility/2006">
              <mc:Choice xmlns:v="urn:schemas-microsoft-com:vml" Requires="v">
                <p:oleObj spid="_x0000_s6150" name="Graphique" r:id="rId4" imgW="6524685" imgH="2543156" progId="Excel.Chart.8">
                  <p:embed/>
                </p:oleObj>
              </mc:Choice>
              <mc:Fallback>
                <p:oleObj name="Graphique" r:id="rId4" imgW="6524685" imgH="2543156" progId="Excel.Chart.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r="13368"/>
                      <a:stretch>
                        <a:fillRect/>
                      </a:stretch>
                    </p:blipFill>
                    <p:spPr bwMode="auto">
                      <a:xfrm>
                        <a:off x="684213" y="3294063"/>
                        <a:ext cx="7921625"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1157288"/>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2227" name="Text Box 3"/>
          <p:cNvSpPr txBox="1">
            <a:spLocks noChangeArrowheads="1"/>
          </p:cNvSpPr>
          <p:nvPr/>
        </p:nvSpPr>
        <p:spPr bwMode="auto">
          <a:xfrm>
            <a:off x="0" y="1268413"/>
            <a:ext cx="9144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None/>
            </a:pPr>
            <a:r>
              <a:rPr lang="fr-FR" sz="1600" u="sng">
                <a:latin typeface="Arial" charset="0"/>
              </a:rPr>
              <a:t>Inconvénients du faible formalisme</a:t>
            </a:r>
          </a:p>
          <a:p>
            <a:pPr>
              <a:lnSpc>
                <a:spcPct val="130000"/>
              </a:lnSpc>
              <a:buFont typeface="Wingdings" pitchFamily="2" charset="2"/>
              <a:buChar char="Ø"/>
            </a:pPr>
            <a:endParaRPr lang="fr-FR" sz="1600">
              <a:latin typeface="Arial" charset="0"/>
            </a:endParaRPr>
          </a:p>
          <a:p>
            <a:pPr lvl="1">
              <a:lnSpc>
                <a:spcPct val="130000"/>
              </a:lnSpc>
              <a:buFont typeface="Wingdings" pitchFamily="2" charset="2"/>
              <a:buChar char="§"/>
            </a:pPr>
            <a:r>
              <a:rPr lang="fr-FR" sz="1600">
                <a:latin typeface="Arial" charset="0"/>
              </a:rPr>
              <a:t>Si le </a:t>
            </a:r>
            <a:r>
              <a:rPr lang="fr-FR" sz="1600" b="1">
                <a:latin typeface="Arial" charset="0"/>
              </a:rPr>
              <a:t>métier </a:t>
            </a:r>
            <a:r>
              <a:rPr lang="fr-FR" sz="1600">
                <a:latin typeface="Arial" charset="0"/>
              </a:rPr>
              <a:t>est</a:t>
            </a:r>
            <a:r>
              <a:rPr lang="fr-FR" sz="1600" b="1">
                <a:latin typeface="Arial" charset="0"/>
              </a:rPr>
              <a:t> complexe</a:t>
            </a:r>
            <a:r>
              <a:rPr lang="fr-FR" sz="1600">
                <a:latin typeface="Arial" charset="0"/>
              </a:rPr>
              <a:t> on ne pourra pas décrire les besoins à travers quelques phrases (plus des cas de test) sur des cartes.</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a:latin typeface="Arial" charset="0"/>
              </a:rPr>
              <a:t>Une spécification limitée à des cartes et du commentaire de code ne permet pas à nouvel arrivant d’avoir une </a:t>
            </a:r>
            <a:r>
              <a:rPr lang="fr-FR" sz="1600" b="1">
                <a:latin typeface="Arial" charset="0"/>
              </a:rPr>
              <a:t>vue d’ensemble</a:t>
            </a:r>
            <a:r>
              <a:rPr lang="fr-FR" sz="1600">
                <a:latin typeface="Arial" charset="0"/>
              </a:rPr>
              <a:t> du besoin ou de la solution implémentée. </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a:latin typeface="Arial" charset="0"/>
              </a:rPr>
              <a:t>Cette spécification minimaliste n’est </a:t>
            </a:r>
            <a:r>
              <a:rPr lang="fr-FR" sz="1600" b="1">
                <a:latin typeface="Arial" charset="0"/>
              </a:rPr>
              <a:t>pas pérenne</a:t>
            </a:r>
            <a:r>
              <a:rPr lang="fr-FR" sz="1600">
                <a:latin typeface="Arial" charset="0"/>
              </a:rPr>
              <a:t>. Or il est indispensable de laisser une </a:t>
            </a:r>
            <a:r>
              <a:rPr lang="fr-FR" sz="1600" b="1">
                <a:latin typeface="Arial" charset="0"/>
              </a:rPr>
              <a:t>trace</a:t>
            </a:r>
            <a:r>
              <a:rPr lang="fr-FR" sz="1600">
                <a:latin typeface="Arial" charset="0"/>
              </a:rPr>
              <a:t> précise des réflexions menées (notamment en cas de métier ou solution complexe) sans quoi on se reposera les mêmes questions plus tard, par exemple en cas d’évolution future du système.</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a:latin typeface="Arial" charset="0"/>
              </a:rPr>
              <a:t>Si la totalité de l’équipe n’est </a:t>
            </a:r>
            <a:r>
              <a:rPr lang="fr-FR" sz="1600" b="1">
                <a:latin typeface="Arial" charset="0"/>
              </a:rPr>
              <a:t>pas colocalisée</a:t>
            </a:r>
            <a:r>
              <a:rPr lang="fr-FR" sz="1600">
                <a:latin typeface="Arial" charset="0"/>
              </a:rPr>
              <a:t> il devient nécessaire d’écrire des spécifications.	   </a:t>
            </a:r>
          </a:p>
        </p:txBody>
      </p:sp>
      <p:sp>
        <p:nvSpPr>
          <p:cNvPr id="52228" name="AutoShape 4"/>
          <p:cNvSpPr>
            <a:spLocks noChangeArrowheads="1"/>
          </p:cNvSpPr>
          <p:nvPr/>
        </p:nvSpPr>
        <p:spPr bwMode="auto">
          <a:xfrm>
            <a:off x="107950" y="1303338"/>
            <a:ext cx="431800" cy="360362"/>
          </a:xfrm>
          <a:prstGeom prst="triangle">
            <a:avLst>
              <a:gd name="adj" fmla="val 50000"/>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t>!</a:t>
            </a:r>
          </a:p>
        </p:txBody>
      </p:sp>
    </p:spTree>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3251" name="Text Box 3"/>
          <p:cNvSpPr txBox="1">
            <a:spLocks noChangeArrowheads="1"/>
          </p:cNvSpPr>
          <p:nvPr/>
        </p:nvSpPr>
        <p:spPr bwMode="auto">
          <a:xfrm>
            <a:off x="0" y="87312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3"/>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53252" name="Rectangle 4"/>
          <p:cNvSpPr>
            <a:spLocks noChangeArrowheads="1"/>
          </p:cNvSpPr>
          <p:nvPr/>
        </p:nvSpPr>
        <p:spPr bwMode="auto">
          <a:xfrm>
            <a:off x="0" y="908050"/>
            <a:ext cx="914400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30000"/>
              </a:lnSpc>
              <a:buFont typeface="Wingdings" pitchFamily="2" charset="2"/>
              <a:buAutoNum type="arabicParenR" startAt="6"/>
            </a:pPr>
            <a:r>
              <a:rPr lang="fr-FR" sz="1800" b="1" u="sng">
                <a:latin typeface="Arial" charset="0"/>
              </a:rPr>
              <a:t>Equipes colocalisées et sans cloisons fonctionnelles</a:t>
            </a:r>
          </a:p>
          <a:p>
            <a:pPr marL="457200" indent="-457200">
              <a:lnSpc>
                <a:spcPct val="130000"/>
              </a:lnSpc>
              <a:buFont typeface="Wingdings" pitchFamily="2" charset="2"/>
              <a:buAutoNum type="arabicParenR" startAt="6"/>
            </a:pPr>
            <a:endParaRPr lang="fr-FR" sz="1800" b="1" u="sng">
              <a:latin typeface="Arial" charset="0"/>
            </a:endParaRPr>
          </a:p>
          <a:p>
            <a:pPr marL="1028700" lvl="1" indent="-457200">
              <a:lnSpc>
                <a:spcPct val="130000"/>
              </a:lnSpc>
              <a:buFont typeface="Wingdings" pitchFamily="2" charset="2"/>
              <a:buChar char="Ø"/>
            </a:pPr>
            <a:r>
              <a:rPr lang="fr-FR" sz="1600" u="sng">
                <a:latin typeface="Arial" charset="0"/>
              </a:rPr>
              <a:t>Colocalisation (y compris pour le client)</a:t>
            </a:r>
            <a:r>
              <a:rPr lang="fr-FR" sz="1600">
                <a:latin typeface="Arial" charset="0"/>
              </a:rPr>
              <a:t> </a:t>
            </a:r>
          </a:p>
          <a:p>
            <a:pPr marL="1028700" lvl="1" indent="-457200">
              <a:lnSpc>
                <a:spcPct val="130000"/>
              </a:lnSpc>
              <a:buFont typeface="Wingdings" pitchFamily="2" charset="2"/>
              <a:buNone/>
            </a:pPr>
            <a:r>
              <a:rPr lang="fr-FR" sz="1600">
                <a:latin typeface="Arial" charset="0"/>
              </a:rPr>
              <a:t>	</a:t>
            </a:r>
          </a:p>
          <a:p>
            <a:pPr marL="1028700" lvl="1" indent="-457200">
              <a:lnSpc>
                <a:spcPct val="130000"/>
              </a:lnSpc>
              <a:buFont typeface="Wingdings" pitchFamily="2" charset="2"/>
              <a:buNone/>
            </a:pPr>
            <a:r>
              <a:rPr lang="fr-FR" sz="1600">
                <a:latin typeface="Arial" charset="0"/>
              </a:rPr>
              <a:t>	Les activités requises pour la réalisation d’une US sont réalisées en parallèle (ou tout au moins avec une très forte interaction). </a:t>
            </a:r>
          </a:p>
          <a:p>
            <a:pPr marL="1028700" lvl="1" indent="-457200">
              <a:lnSpc>
                <a:spcPct val="130000"/>
              </a:lnSpc>
              <a:buFont typeface="Wingdings" pitchFamily="2" charset="2"/>
              <a:buNone/>
            </a:pPr>
            <a:r>
              <a:rPr lang="fr-FR" sz="1600">
                <a:latin typeface="Arial" charset="0"/>
              </a:rPr>
              <a:t>	</a:t>
            </a:r>
            <a:r>
              <a:rPr lang="fr-FR" sz="1600">
                <a:latin typeface="Arial" charset="0"/>
                <a:sym typeface="Wingdings" pitchFamily="2" charset="2"/>
              </a:rPr>
              <a:t> </a:t>
            </a:r>
            <a:r>
              <a:rPr lang="fr-FR" sz="1600">
                <a:latin typeface="Arial" charset="0"/>
              </a:rPr>
              <a:t>toutes les ressources nécessaires (ie </a:t>
            </a:r>
            <a:r>
              <a:rPr lang="fr-FR" sz="1600" b="1">
                <a:latin typeface="Arial" charset="0"/>
              </a:rPr>
              <a:t>tous les membres de l’équipe</a:t>
            </a:r>
            <a:r>
              <a:rPr lang="fr-FR" sz="1600">
                <a:latin typeface="Arial" charset="0"/>
              </a:rPr>
              <a:t>) doivent être présentes </a:t>
            </a:r>
            <a:r>
              <a:rPr lang="fr-FR" sz="1600" b="1">
                <a:latin typeface="Arial" charset="0"/>
              </a:rPr>
              <a:t>sur le même site</a:t>
            </a:r>
            <a:r>
              <a:rPr lang="fr-FR" sz="1600">
                <a:latin typeface="Arial" charset="0"/>
              </a:rPr>
              <a:t>. </a:t>
            </a:r>
          </a:p>
          <a:p>
            <a:pPr marL="1028700" lvl="1" indent="-457200">
              <a:lnSpc>
                <a:spcPct val="130000"/>
              </a:lnSpc>
              <a:buFont typeface="Wingdings" pitchFamily="2" charset="2"/>
              <a:buNone/>
            </a:pPr>
            <a:endParaRPr lang="fr-FR" sz="1600">
              <a:latin typeface="Arial" charset="0"/>
            </a:endParaRPr>
          </a:p>
          <a:p>
            <a:pPr marL="1028700" lvl="1" indent="-457200">
              <a:lnSpc>
                <a:spcPct val="130000"/>
              </a:lnSpc>
              <a:buFont typeface="Wingdings" pitchFamily="2" charset="2"/>
              <a:buNone/>
            </a:pPr>
            <a:r>
              <a:rPr lang="fr-FR" sz="1600">
                <a:latin typeface="Arial" charset="0"/>
              </a:rPr>
              <a:t>	Chacun doit pouvoir répondre aux interrogations de ses coéquipiers, se montrer hyper réactif au changement; la collaboration est permanente.</a:t>
            </a:r>
          </a:p>
          <a:p>
            <a:pPr marL="1028700" lvl="1" indent="-457200">
              <a:lnSpc>
                <a:spcPct val="130000"/>
              </a:lnSpc>
              <a:buFont typeface="Wingdings" pitchFamily="2" charset="2"/>
              <a:buNone/>
            </a:pPr>
            <a:endParaRPr lang="fr-FR" sz="1600">
              <a:latin typeface="Arial" charset="0"/>
            </a:endParaRPr>
          </a:p>
          <a:p>
            <a:pPr marL="1028700" lvl="1" indent="-457200">
              <a:lnSpc>
                <a:spcPct val="130000"/>
              </a:lnSpc>
              <a:buFont typeface="Wingdings" pitchFamily="2" charset="2"/>
              <a:buNone/>
            </a:pPr>
            <a:r>
              <a:rPr lang="fr-FR" sz="1600">
                <a:latin typeface="Arial" charset="0"/>
              </a:rPr>
              <a:t> </a:t>
            </a:r>
            <a:endParaRPr lang="fr-FR" sz="1400">
              <a:latin typeface="Arial" charset="0"/>
            </a:endParaRPr>
          </a:p>
        </p:txBody>
      </p:sp>
    </p:spTree>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4275" name="Text Box 3"/>
          <p:cNvSpPr txBox="1">
            <a:spLocks noChangeArrowheads="1"/>
          </p:cNvSpPr>
          <p:nvPr/>
        </p:nvSpPr>
        <p:spPr bwMode="auto">
          <a:xfrm>
            <a:off x="0" y="87312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3"/>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54276" name="Rectangle 4"/>
          <p:cNvSpPr>
            <a:spLocks noChangeArrowheads="1"/>
          </p:cNvSpPr>
          <p:nvPr/>
        </p:nvSpPr>
        <p:spPr bwMode="auto">
          <a:xfrm>
            <a:off x="0" y="908050"/>
            <a:ext cx="9144000"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28700" lvl="1" indent="-457200">
              <a:lnSpc>
                <a:spcPct val="130000"/>
              </a:lnSpc>
              <a:buFont typeface="Wingdings" pitchFamily="2" charset="2"/>
              <a:buNone/>
            </a:pPr>
            <a:endParaRPr lang="fr-FR" sz="1600">
              <a:latin typeface="Arial" charset="0"/>
            </a:endParaRPr>
          </a:p>
          <a:p>
            <a:pPr marL="457200" indent="-457200">
              <a:lnSpc>
                <a:spcPct val="130000"/>
              </a:lnSpc>
              <a:buFont typeface="Wingdings" pitchFamily="2" charset="2"/>
              <a:buNone/>
            </a:pPr>
            <a:r>
              <a:rPr lang="fr-FR" sz="1600">
                <a:latin typeface="Arial" charset="0"/>
              </a:rPr>
              <a:t>	</a:t>
            </a:r>
            <a:r>
              <a:rPr lang="fr-FR" sz="1600" b="1">
                <a:latin typeface="Arial" charset="0"/>
              </a:rPr>
              <a:t>La présence du client</a:t>
            </a:r>
            <a:r>
              <a:rPr lang="fr-FR" sz="1600">
                <a:latin typeface="Arial" charset="0"/>
              </a:rPr>
              <a:t> ou de son représentant (product owner) </a:t>
            </a:r>
            <a:r>
              <a:rPr lang="fr-FR" sz="1600" b="1">
                <a:latin typeface="Arial" charset="0"/>
              </a:rPr>
              <a:t>est nécessaire</a:t>
            </a:r>
            <a:r>
              <a:rPr lang="fr-FR" sz="1600">
                <a:latin typeface="Arial" charset="0"/>
              </a:rPr>
              <a:t>. </a:t>
            </a:r>
          </a:p>
          <a:p>
            <a:pPr marL="457200" indent="-457200">
              <a:lnSpc>
                <a:spcPct val="130000"/>
              </a:lnSpc>
              <a:buFont typeface="Wingdings" pitchFamily="2" charset="2"/>
              <a:buNone/>
            </a:pPr>
            <a:r>
              <a:rPr lang="fr-FR" sz="1600">
                <a:latin typeface="Arial" charset="0"/>
              </a:rPr>
              <a:t>	Ses activités sont :</a:t>
            </a:r>
          </a:p>
          <a:p>
            <a:pPr marL="457200" indent="-457200">
              <a:lnSpc>
                <a:spcPct val="130000"/>
              </a:lnSpc>
              <a:buFont typeface="Wingdings" pitchFamily="2" charset="2"/>
              <a:buNone/>
            </a:pPr>
            <a:endParaRPr lang="fr-FR" sz="1600">
              <a:latin typeface="Arial" charset="0"/>
            </a:endParaRPr>
          </a:p>
          <a:p>
            <a:pPr marL="1028700" lvl="1" indent="-457200">
              <a:lnSpc>
                <a:spcPct val="130000"/>
              </a:lnSpc>
              <a:buFont typeface="Wingdings" pitchFamily="2" charset="2"/>
              <a:buChar char="§"/>
            </a:pPr>
            <a:r>
              <a:rPr lang="fr-FR" sz="1600">
                <a:latin typeface="Arial" charset="0"/>
              </a:rPr>
              <a:t>Présentation « face à face » des US (plus efficace que l’envoi d’une spécification écrite) à toute l’équipe </a:t>
            </a:r>
            <a:r>
              <a:rPr lang="fr-FR" sz="1600">
                <a:latin typeface="Arial" charset="0"/>
                <a:sym typeface="Wingdings" pitchFamily="2" charset="2"/>
              </a:rPr>
              <a:t> diffuse la connaissance métier</a:t>
            </a:r>
          </a:p>
          <a:p>
            <a:pPr marL="1028700" lvl="1" indent="-457200">
              <a:lnSpc>
                <a:spcPct val="130000"/>
              </a:lnSpc>
              <a:buFont typeface="Wingdings" pitchFamily="2" charset="2"/>
              <a:buChar char="§"/>
            </a:pPr>
            <a:endParaRPr lang="fr-FR" sz="1600">
              <a:latin typeface="Arial" charset="0"/>
            </a:endParaRPr>
          </a:p>
          <a:p>
            <a:pPr marL="1028700" lvl="1" indent="-457200">
              <a:lnSpc>
                <a:spcPct val="130000"/>
              </a:lnSpc>
              <a:buFont typeface="Wingdings" pitchFamily="2" charset="2"/>
              <a:buChar char="§"/>
            </a:pPr>
            <a:r>
              <a:rPr lang="fr-FR" sz="1600">
                <a:latin typeface="Arial" charset="0"/>
              </a:rPr>
              <a:t>Participation à l’élaboration des spécifications fonctionnelles (si elles existent) et des test-cases</a:t>
            </a:r>
          </a:p>
          <a:p>
            <a:pPr marL="1028700" lvl="1" indent="-457200">
              <a:lnSpc>
                <a:spcPct val="130000"/>
              </a:lnSpc>
              <a:buFont typeface="Wingdings" pitchFamily="2" charset="2"/>
              <a:buChar char="§"/>
            </a:pPr>
            <a:endParaRPr lang="fr-FR" sz="1600">
              <a:latin typeface="Arial" charset="0"/>
            </a:endParaRPr>
          </a:p>
          <a:p>
            <a:pPr marL="1028700" lvl="1" indent="-457200">
              <a:lnSpc>
                <a:spcPct val="130000"/>
              </a:lnSpc>
              <a:buFont typeface="Wingdings" pitchFamily="2" charset="2"/>
              <a:buChar char="§"/>
            </a:pPr>
            <a:r>
              <a:rPr lang="fr-FR" sz="1600">
                <a:latin typeface="Arial" charset="0"/>
              </a:rPr>
              <a:t>Réponse immédiate aux questions et suggestions de l’équipe</a:t>
            </a:r>
          </a:p>
          <a:p>
            <a:pPr marL="1028700" lvl="1" indent="-457200">
              <a:lnSpc>
                <a:spcPct val="130000"/>
              </a:lnSpc>
              <a:buFont typeface="Wingdings" pitchFamily="2" charset="2"/>
              <a:buChar char="§"/>
            </a:pPr>
            <a:endParaRPr lang="fr-FR" sz="1600">
              <a:latin typeface="Arial" charset="0"/>
            </a:endParaRPr>
          </a:p>
          <a:p>
            <a:pPr marL="1028700" lvl="1" indent="-457200">
              <a:lnSpc>
                <a:spcPct val="130000"/>
              </a:lnSpc>
              <a:buFont typeface="Wingdings" pitchFamily="2" charset="2"/>
              <a:buChar char="§"/>
            </a:pPr>
            <a:r>
              <a:rPr lang="fr-FR" sz="1600">
                <a:latin typeface="Arial" charset="0"/>
              </a:rPr>
              <a:t>Validation progressive des travaux (exécution des test-cases, acceptation des US)</a:t>
            </a:r>
          </a:p>
          <a:p>
            <a:pPr marL="1028700" lvl="1" indent="-457200">
              <a:lnSpc>
                <a:spcPct val="130000"/>
              </a:lnSpc>
              <a:buFont typeface="Wingdings" pitchFamily="2" charset="2"/>
              <a:buChar char="§"/>
            </a:pPr>
            <a:endParaRPr lang="fr-FR" sz="1600">
              <a:latin typeface="Arial" charset="0"/>
            </a:endParaRPr>
          </a:p>
          <a:p>
            <a:pPr marL="1028700" lvl="1" indent="-457200">
              <a:lnSpc>
                <a:spcPct val="130000"/>
              </a:lnSpc>
              <a:buFont typeface="Wingdings" pitchFamily="2" charset="2"/>
              <a:buChar char="§"/>
            </a:pPr>
            <a:r>
              <a:rPr lang="fr-FR" sz="1600">
                <a:latin typeface="Arial" charset="0"/>
              </a:rPr>
              <a:t>Planification des releases et itérations</a:t>
            </a:r>
          </a:p>
          <a:p>
            <a:pPr marL="1028700" lvl="1" indent="-457200">
              <a:lnSpc>
                <a:spcPct val="130000"/>
              </a:lnSpc>
              <a:buFont typeface="Wingdings" pitchFamily="2" charset="2"/>
              <a:buChar char="§"/>
            </a:pPr>
            <a:endParaRPr lang="fr-FR" sz="1600">
              <a:latin typeface="Arial" charset="0"/>
            </a:endParaRPr>
          </a:p>
          <a:p>
            <a:pPr marL="1028700" lvl="1" indent="-457200">
              <a:lnSpc>
                <a:spcPct val="130000"/>
              </a:lnSpc>
              <a:buFont typeface="Wingdings" pitchFamily="2" charset="2"/>
              <a:buChar char="§"/>
            </a:pPr>
            <a:r>
              <a:rPr lang="fr-FR" sz="1600">
                <a:latin typeface="Arial" charset="0"/>
              </a:rPr>
              <a:t>Démonstration du produit et validation des itérations</a:t>
            </a:r>
          </a:p>
        </p:txBody>
      </p:sp>
    </p:spTree>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5299" name="Text Box 3"/>
          <p:cNvSpPr txBox="1">
            <a:spLocks noChangeArrowheads="1"/>
          </p:cNvSpPr>
          <p:nvPr/>
        </p:nvSpPr>
        <p:spPr bwMode="auto">
          <a:xfrm>
            <a:off x="0" y="87312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3"/>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55300" name="Rectangle 4"/>
          <p:cNvSpPr>
            <a:spLocks noChangeArrowheads="1"/>
          </p:cNvSpPr>
          <p:nvPr/>
        </p:nvSpPr>
        <p:spPr bwMode="auto">
          <a:xfrm>
            <a:off x="0" y="981075"/>
            <a:ext cx="9144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30000"/>
              </a:lnSpc>
              <a:buFont typeface="Wingdings" pitchFamily="2" charset="2"/>
              <a:buChar char="Ø"/>
            </a:pPr>
            <a:r>
              <a:rPr lang="fr-FR" sz="1600" u="sng">
                <a:latin typeface="Arial" charset="0"/>
              </a:rPr>
              <a:t>Absence de cloisons organisationnelles</a:t>
            </a:r>
          </a:p>
          <a:p>
            <a:pPr marL="457200" indent="-457200">
              <a:lnSpc>
                <a:spcPct val="130000"/>
              </a:lnSpc>
              <a:buFont typeface="Wingdings" pitchFamily="2" charset="2"/>
              <a:buNone/>
            </a:pPr>
            <a:r>
              <a:rPr lang="fr-FR" sz="1600">
                <a:latin typeface="Arial" charset="0"/>
              </a:rPr>
              <a:t>	Dans l’organisation traditionnelle les acteurs du projet sont cloisonnés, chacun appartenant à un silo fonctionnel et/ou organisationnel. </a:t>
            </a:r>
            <a:endParaRPr lang="fr-FR" sz="1600" u="sng">
              <a:latin typeface="Arial" charset="0"/>
            </a:endParaRPr>
          </a:p>
        </p:txBody>
      </p:sp>
      <p:grpSp>
        <p:nvGrpSpPr>
          <p:cNvPr id="55301" name="Group 28"/>
          <p:cNvGrpSpPr>
            <a:grpSpLocks/>
          </p:cNvGrpSpPr>
          <p:nvPr/>
        </p:nvGrpSpPr>
        <p:grpSpPr bwMode="auto">
          <a:xfrm>
            <a:off x="827088" y="2058988"/>
            <a:ext cx="6481762" cy="3744912"/>
            <a:chOff x="521" y="1297"/>
            <a:chExt cx="4083" cy="2359"/>
          </a:xfrm>
        </p:grpSpPr>
        <p:sp>
          <p:nvSpPr>
            <p:cNvPr id="55320" name="AutoShape 7"/>
            <p:cNvSpPr>
              <a:spLocks noChangeArrowheads="1"/>
            </p:cNvSpPr>
            <p:nvPr/>
          </p:nvSpPr>
          <p:spPr bwMode="auto">
            <a:xfrm>
              <a:off x="521" y="1297"/>
              <a:ext cx="4083" cy="363"/>
            </a:xfrm>
            <a:prstGeom prst="flowChartDelay">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fr-FR" sz="1600">
                  <a:latin typeface="Arial" charset="0"/>
                </a:rPr>
                <a:t>Chefs Produits Marketing</a:t>
              </a:r>
            </a:p>
          </p:txBody>
        </p:sp>
        <p:sp>
          <p:nvSpPr>
            <p:cNvPr id="55321" name="AutoShape 8"/>
            <p:cNvSpPr>
              <a:spLocks noChangeArrowheads="1"/>
            </p:cNvSpPr>
            <p:nvPr/>
          </p:nvSpPr>
          <p:spPr bwMode="auto">
            <a:xfrm>
              <a:off x="521" y="1796"/>
              <a:ext cx="4083" cy="363"/>
            </a:xfrm>
            <a:prstGeom prst="flowChartDelay">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fr-FR" sz="1600">
                  <a:latin typeface="Arial" charset="0"/>
                </a:rPr>
                <a:t>MOA</a:t>
              </a:r>
            </a:p>
          </p:txBody>
        </p:sp>
        <p:sp>
          <p:nvSpPr>
            <p:cNvPr id="55322" name="AutoShape 9"/>
            <p:cNvSpPr>
              <a:spLocks noChangeArrowheads="1"/>
            </p:cNvSpPr>
            <p:nvPr/>
          </p:nvSpPr>
          <p:spPr bwMode="auto">
            <a:xfrm>
              <a:off x="521" y="2295"/>
              <a:ext cx="4083" cy="363"/>
            </a:xfrm>
            <a:prstGeom prst="flowChartDelay">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fr-FR" sz="1600">
                  <a:latin typeface="Arial" charset="0"/>
                </a:rPr>
                <a:t>MOE (concepteur, architectes,…)</a:t>
              </a:r>
            </a:p>
          </p:txBody>
        </p:sp>
        <p:sp>
          <p:nvSpPr>
            <p:cNvPr id="55323" name="AutoShape 10"/>
            <p:cNvSpPr>
              <a:spLocks noChangeArrowheads="1"/>
            </p:cNvSpPr>
            <p:nvPr/>
          </p:nvSpPr>
          <p:spPr bwMode="auto">
            <a:xfrm>
              <a:off x="521" y="2794"/>
              <a:ext cx="4083" cy="363"/>
            </a:xfrm>
            <a:prstGeom prst="flowChartDelay">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fr-FR" sz="1600">
                  <a:latin typeface="Arial" charset="0"/>
                </a:rPr>
                <a:t>Pôle de développement (délocalisé)</a:t>
              </a:r>
            </a:p>
          </p:txBody>
        </p:sp>
        <p:sp>
          <p:nvSpPr>
            <p:cNvPr id="55324" name="AutoShape 11"/>
            <p:cNvSpPr>
              <a:spLocks noChangeArrowheads="1"/>
            </p:cNvSpPr>
            <p:nvPr/>
          </p:nvSpPr>
          <p:spPr bwMode="auto">
            <a:xfrm>
              <a:off x="521" y="3293"/>
              <a:ext cx="4083" cy="363"/>
            </a:xfrm>
            <a:prstGeom prst="flowChartDelay">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fr-FR" sz="1600">
                  <a:latin typeface="Arial" charset="0"/>
                </a:rPr>
                <a:t>Testeurs / Assurance Qualité</a:t>
              </a:r>
            </a:p>
          </p:txBody>
        </p:sp>
      </p:grpSp>
      <p:sp>
        <p:nvSpPr>
          <p:cNvPr id="450589" name="Rectangle 29"/>
          <p:cNvSpPr>
            <a:spLocks noChangeArrowheads="1"/>
          </p:cNvSpPr>
          <p:nvPr/>
        </p:nvSpPr>
        <p:spPr bwMode="auto">
          <a:xfrm>
            <a:off x="0" y="6021388"/>
            <a:ext cx="9144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30000"/>
              </a:lnSpc>
              <a:buFont typeface="Wingdings" pitchFamily="2" charset="2"/>
              <a:buNone/>
            </a:pPr>
            <a:r>
              <a:rPr lang="fr-FR" sz="1600">
                <a:latin typeface="Arial" charset="0"/>
              </a:rPr>
              <a:t>	Pour être efficace une équipe agile doit regrouper toutes les compétences requises pour la réalisation du produit, les distinctions de fonctions et d’organigramme étant secondaires.</a:t>
            </a:r>
            <a:r>
              <a:rPr lang="fr-FR" sz="1600">
                <a:latin typeface="Arial" charset="0"/>
                <a:sym typeface="Wingdings" pitchFamily="2" charset="2"/>
              </a:rPr>
              <a:t>	</a:t>
            </a:r>
            <a:r>
              <a:rPr lang="fr-FR" sz="1600" u="sng">
                <a:latin typeface="Arial" charset="0"/>
              </a:rPr>
              <a:t> </a:t>
            </a:r>
          </a:p>
        </p:txBody>
      </p:sp>
      <p:grpSp>
        <p:nvGrpSpPr>
          <p:cNvPr id="450591" name="Group 31"/>
          <p:cNvGrpSpPr>
            <a:grpSpLocks/>
          </p:cNvGrpSpPr>
          <p:nvPr/>
        </p:nvGrpSpPr>
        <p:grpSpPr bwMode="auto">
          <a:xfrm>
            <a:off x="3059113" y="1916113"/>
            <a:ext cx="6011862" cy="3960812"/>
            <a:chOff x="1927" y="1207"/>
            <a:chExt cx="3787" cy="2495"/>
          </a:xfrm>
        </p:grpSpPr>
        <p:grpSp>
          <p:nvGrpSpPr>
            <p:cNvPr id="55304" name="Group 27"/>
            <p:cNvGrpSpPr>
              <a:grpSpLocks/>
            </p:cNvGrpSpPr>
            <p:nvPr/>
          </p:nvGrpSpPr>
          <p:grpSpPr bwMode="auto">
            <a:xfrm>
              <a:off x="2653" y="1207"/>
              <a:ext cx="3061" cy="2495"/>
              <a:chOff x="2653" y="1207"/>
              <a:chExt cx="3061" cy="2495"/>
            </a:xfrm>
          </p:grpSpPr>
          <p:pic>
            <p:nvPicPr>
              <p:cNvPr id="5530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 y="1343"/>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 y="1842"/>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 y="2341"/>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 y="2341"/>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 y="2840"/>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 y="2840"/>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2840"/>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 y="1842"/>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2840"/>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3339"/>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6"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 y="3339"/>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7" name="Oval 23"/>
              <p:cNvSpPr>
                <a:spLocks noChangeArrowheads="1"/>
              </p:cNvSpPr>
              <p:nvPr/>
            </p:nvSpPr>
            <p:spPr bwMode="auto">
              <a:xfrm>
                <a:off x="2653" y="1207"/>
                <a:ext cx="1542" cy="2495"/>
              </a:xfrm>
              <a:prstGeom prst="ellipse">
                <a:avLst/>
              </a:prstGeom>
              <a:noFill/>
              <a:ln w="317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5318" name="Text Box 24"/>
              <p:cNvSpPr txBox="1">
                <a:spLocks noChangeArrowheads="1"/>
              </p:cNvSpPr>
              <p:nvPr/>
            </p:nvSpPr>
            <p:spPr bwMode="auto">
              <a:xfrm>
                <a:off x="4565" y="2069"/>
                <a:ext cx="1149" cy="304"/>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solidFill>
                      <a:schemeClr val="hlink"/>
                    </a:solidFill>
                  </a:rPr>
                  <a:t>Equipe Agile</a:t>
                </a:r>
              </a:p>
            </p:txBody>
          </p:sp>
          <p:sp>
            <p:nvSpPr>
              <p:cNvPr id="55319" name="Line 25"/>
              <p:cNvSpPr>
                <a:spLocks noChangeShapeType="1"/>
              </p:cNvSpPr>
              <p:nvPr/>
            </p:nvSpPr>
            <p:spPr bwMode="auto">
              <a:xfrm>
                <a:off x="4196" y="2250"/>
                <a:ext cx="362" cy="1"/>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55305" name="Rectangle 30"/>
            <p:cNvSpPr>
              <a:spLocks noChangeArrowheads="1"/>
            </p:cNvSpPr>
            <p:nvPr/>
          </p:nvSpPr>
          <p:spPr bwMode="auto">
            <a:xfrm>
              <a:off x="1927" y="2886"/>
              <a:ext cx="726" cy="18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89"/>
                                        </p:tgtEl>
                                        <p:attrNameLst>
                                          <p:attrName>style.visibility</p:attrName>
                                        </p:attrNameLst>
                                      </p:cBhvr>
                                      <p:to>
                                        <p:strVal val="visible"/>
                                      </p:to>
                                    </p:set>
                                    <p:animEffect transition="in" filter="box(in)">
                                      <p:cBhvr>
                                        <p:cTn id="7" dur="500"/>
                                        <p:tgtEl>
                                          <p:spTgt spid="450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591"/>
                                        </p:tgtEl>
                                        <p:attrNameLst>
                                          <p:attrName>style.visibility</p:attrName>
                                        </p:attrNameLst>
                                      </p:cBhvr>
                                      <p:to>
                                        <p:strVal val="visible"/>
                                      </p:to>
                                    </p:set>
                                    <p:animEffect transition="in" filter="blinds(horizontal)">
                                      <p:cBhvr>
                                        <p:cTn id="12" dur="500"/>
                                        <p:tgtEl>
                                          <p:spTgt spid="450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6323" name="Text Box 3"/>
          <p:cNvSpPr txBox="1">
            <a:spLocks noChangeArrowheads="1"/>
          </p:cNvSpPr>
          <p:nvPr/>
        </p:nvSpPr>
        <p:spPr bwMode="auto">
          <a:xfrm>
            <a:off x="0" y="87312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3"/>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56324" name="Rectangle 4"/>
          <p:cNvSpPr>
            <a:spLocks noChangeArrowheads="1"/>
          </p:cNvSpPr>
          <p:nvPr/>
        </p:nvSpPr>
        <p:spPr bwMode="auto">
          <a:xfrm>
            <a:off x="0" y="836613"/>
            <a:ext cx="9144000"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30000"/>
              </a:lnSpc>
              <a:buFont typeface="Wingdings" pitchFamily="2" charset="2"/>
              <a:buChar char="Ø"/>
            </a:pPr>
            <a:r>
              <a:rPr lang="fr-FR" sz="1600" u="sng">
                <a:latin typeface="Arial" charset="0"/>
              </a:rPr>
              <a:t>Equipe type / Polyvalence</a:t>
            </a:r>
          </a:p>
          <a:p>
            <a:pPr marL="457200" indent="-457200">
              <a:lnSpc>
                <a:spcPct val="130000"/>
              </a:lnSpc>
              <a:buFont typeface="Wingdings" pitchFamily="2" charset="2"/>
              <a:buNone/>
            </a:pPr>
            <a:r>
              <a:rPr lang="fr-FR" sz="1600">
                <a:latin typeface="Arial" charset="0"/>
                <a:sym typeface="Wingdings" pitchFamily="2" charset="2"/>
              </a:rPr>
              <a:t>	Une équipe agile typique comporte les deux rôles spécifiques suivants :</a:t>
            </a:r>
          </a:p>
          <a:p>
            <a:pPr marL="457200" indent="-457200">
              <a:lnSpc>
                <a:spcPct val="130000"/>
              </a:lnSpc>
              <a:buFont typeface="Wingdings" pitchFamily="2" charset="2"/>
              <a:buNone/>
            </a:pPr>
            <a:endParaRPr lang="fr-FR" sz="1600">
              <a:latin typeface="Arial" charset="0"/>
              <a:sym typeface="Wingdings" pitchFamily="2" charset="2"/>
            </a:endParaRPr>
          </a:p>
          <a:p>
            <a:pPr marL="1028700" lvl="1" indent="-457200">
              <a:lnSpc>
                <a:spcPct val="130000"/>
              </a:lnSpc>
              <a:buFont typeface="Wingdings" pitchFamily="2" charset="2"/>
              <a:buChar char="§"/>
            </a:pPr>
            <a:r>
              <a:rPr lang="fr-FR" sz="1600" u="sng">
                <a:latin typeface="Arial" charset="0"/>
                <a:sym typeface="Wingdings" pitchFamily="2" charset="2"/>
              </a:rPr>
              <a:t>Team leader</a:t>
            </a:r>
            <a:endParaRPr lang="fr-FR" sz="1600">
              <a:latin typeface="Arial" charset="0"/>
              <a:sym typeface="Wingdings" pitchFamily="2" charset="2"/>
            </a:endParaRPr>
          </a:p>
          <a:p>
            <a:pPr marL="1600200" lvl="2" indent="-457200">
              <a:lnSpc>
                <a:spcPct val="130000"/>
              </a:lnSpc>
              <a:buFont typeface="Wingdings" pitchFamily="2" charset="2"/>
              <a:buChar char="ü"/>
            </a:pPr>
            <a:r>
              <a:rPr lang="fr-FR" sz="1600">
                <a:latin typeface="Arial" charset="0"/>
                <a:sym typeface="Wingdings" pitchFamily="2" charset="2"/>
              </a:rPr>
              <a:t>Scrum Master : dans une approche purement agile de type Scrum le leader est peu interventionniste et laisse l’équipe prendre les décisions. Son rôle consiste à :</a:t>
            </a:r>
          </a:p>
          <a:p>
            <a:pPr marL="2171700" lvl="3" indent="-457200">
              <a:lnSpc>
                <a:spcPct val="130000"/>
              </a:lnSpc>
              <a:buFontTx/>
              <a:buChar char="•"/>
            </a:pPr>
            <a:endParaRPr lang="fr-FR" sz="1400">
              <a:latin typeface="Arial" charset="0"/>
              <a:sym typeface="Wingdings" pitchFamily="2" charset="2"/>
            </a:endParaRPr>
          </a:p>
          <a:p>
            <a:pPr marL="2171700" lvl="3" indent="-457200">
              <a:lnSpc>
                <a:spcPct val="130000"/>
              </a:lnSpc>
              <a:buFontTx/>
              <a:buChar char="•"/>
            </a:pPr>
            <a:r>
              <a:rPr lang="fr-FR" sz="1600">
                <a:latin typeface="Arial" charset="0"/>
                <a:sym typeface="Wingdings" pitchFamily="2" charset="2"/>
              </a:rPr>
              <a:t>Faciliter le travail de l’équipe, l’aider à accomplir sa tâche</a:t>
            </a:r>
          </a:p>
          <a:p>
            <a:pPr marL="2171700" lvl="3" indent="-457200">
              <a:lnSpc>
                <a:spcPct val="130000"/>
              </a:lnSpc>
              <a:buFontTx/>
              <a:buChar char="•"/>
            </a:pPr>
            <a:r>
              <a:rPr lang="fr-FR" sz="1600">
                <a:latin typeface="Arial" charset="0"/>
                <a:sym typeface="Wingdings" pitchFamily="2" charset="2"/>
              </a:rPr>
              <a:t>Rappeler et enseigner les règles et principes agiles</a:t>
            </a:r>
          </a:p>
          <a:p>
            <a:pPr marL="2171700" lvl="3" indent="-457200">
              <a:lnSpc>
                <a:spcPct val="130000"/>
              </a:lnSpc>
              <a:buFontTx/>
              <a:buChar char="•"/>
            </a:pPr>
            <a:r>
              <a:rPr lang="fr-FR" sz="1600">
                <a:latin typeface="Arial" charset="0"/>
                <a:sym typeface="Wingdings" pitchFamily="2" charset="2"/>
              </a:rPr>
              <a:t>Eliminer les obstacles qui bloquent le progrès de l’équipe, notamment toutes les relations avec l’extérieur (relations avec le top management, obtenir ressources, liens avec les autres projets, etc…)</a:t>
            </a:r>
          </a:p>
          <a:p>
            <a:pPr marL="2171700" lvl="3" indent="-457200">
              <a:lnSpc>
                <a:spcPct val="130000"/>
              </a:lnSpc>
              <a:buFontTx/>
              <a:buChar char="•"/>
            </a:pPr>
            <a:endParaRPr lang="fr-FR" sz="1600">
              <a:latin typeface="Arial" charset="0"/>
              <a:sym typeface="Wingdings" pitchFamily="2" charset="2"/>
            </a:endParaRPr>
          </a:p>
          <a:p>
            <a:pPr marL="1600200" lvl="2" indent="-457200">
              <a:lnSpc>
                <a:spcPct val="130000"/>
              </a:lnSpc>
              <a:buFont typeface="Wingdings" pitchFamily="2" charset="2"/>
              <a:buChar char="ü"/>
            </a:pPr>
            <a:r>
              <a:rPr lang="fr-FR" sz="1600">
                <a:latin typeface="Arial" charset="0"/>
                <a:sym typeface="Wingdings" pitchFamily="2" charset="2"/>
              </a:rPr>
              <a:t>Chef de projet : dans une approche plus classique (type open UP) on aura un véritable chef de projet plus directif, prenant les décisions importantes.</a:t>
            </a:r>
          </a:p>
        </p:txBody>
      </p:sp>
    </p:spTree>
  </p:cSld>
  <p:clrMapOvr>
    <a:masterClrMapping/>
  </p:clrMapOvr>
  <p:transition>
    <p:strips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7347" name="Text Box 3"/>
          <p:cNvSpPr txBox="1">
            <a:spLocks noChangeArrowheads="1"/>
          </p:cNvSpPr>
          <p:nvPr/>
        </p:nvSpPr>
        <p:spPr bwMode="auto">
          <a:xfrm>
            <a:off x="0" y="87312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3"/>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57348" name="Rectangle 4"/>
          <p:cNvSpPr>
            <a:spLocks noChangeArrowheads="1"/>
          </p:cNvSpPr>
          <p:nvPr/>
        </p:nvSpPr>
        <p:spPr bwMode="auto">
          <a:xfrm>
            <a:off x="0" y="836613"/>
            <a:ext cx="9144000"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28700" lvl="1" indent="-457200">
              <a:lnSpc>
                <a:spcPct val="130000"/>
              </a:lnSpc>
              <a:buFont typeface="Wingdings" pitchFamily="2" charset="2"/>
              <a:buChar char="§"/>
            </a:pPr>
            <a:endParaRPr lang="fr-FR" sz="1600">
              <a:latin typeface="Arial" charset="0"/>
              <a:sym typeface="Wingdings" pitchFamily="2" charset="2"/>
            </a:endParaRPr>
          </a:p>
          <a:p>
            <a:pPr marL="1028700" lvl="1" indent="-457200">
              <a:lnSpc>
                <a:spcPct val="130000"/>
              </a:lnSpc>
              <a:buFont typeface="Wingdings" pitchFamily="2" charset="2"/>
              <a:buChar char="§"/>
            </a:pPr>
            <a:r>
              <a:rPr lang="fr-FR" sz="1600" u="sng">
                <a:latin typeface="Arial" charset="0"/>
                <a:sym typeface="Wingdings" pitchFamily="2" charset="2"/>
              </a:rPr>
              <a:t>Product Owner</a:t>
            </a:r>
          </a:p>
          <a:p>
            <a:pPr marL="1028700" lvl="1" indent="-457200">
              <a:lnSpc>
                <a:spcPct val="130000"/>
              </a:lnSpc>
              <a:buFont typeface="Wingdings" pitchFamily="2" charset="2"/>
              <a:buNone/>
            </a:pPr>
            <a:r>
              <a:rPr lang="fr-FR" sz="1600">
                <a:latin typeface="Arial" charset="0"/>
                <a:sym typeface="Wingdings" pitchFamily="2" charset="2"/>
              </a:rPr>
              <a:t>	Son rôle est de travailler avec les clients et les décideurs pour définir, communiquer et prioriser les besoins et exigences du système (cf </a:t>
            </a:r>
            <a:r>
              <a:rPr lang="fr-FR" sz="1600">
                <a:latin typeface="Arial" charset="0"/>
                <a:sym typeface="Wingdings" pitchFamily="2" charset="2"/>
                <a:hlinkClick r:id="rId3" action="ppaction://hlinksldjump"/>
              </a:rPr>
              <a:t>liste de ses activités</a:t>
            </a:r>
            <a:r>
              <a:rPr lang="fr-FR" sz="1600">
                <a:latin typeface="Arial" charset="0"/>
                <a:sym typeface="Wingdings" pitchFamily="2" charset="2"/>
              </a:rPr>
              <a:t>). </a:t>
            </a:r>
          </a:p>
          <a:p>
            <a:pPr marL="1028700" lvl="1" indent="-457200">
              <a:lnSpc>
                <a:spcPct val="130000"/>
              </a:lnSpc>
              <a:buFont typeface="Wingdings" pitchFamily="2" charset="2"/>
              <a:buNone/>
            </a:pPr>
            <a:r>
              <a:rPr lang="fr-FR" sz="1600">
                <a:latin typeface="Arial" charset="0"/>
                <a:sym typeface="Wingdings" pitchFamily="2" charset="2"/>
              </a:rPr>
              <a:t>	</a:t>
            </a:r>
          </a:p>
          <a:p>
            <a:pPr marL="1028700" lvl="1" indent="-457200">
              <a:lnSpc>
                <a:spcPct val="130000"/>
              </a:lnSpc>
              <a:buFont typeface="Wingdings" pitchFamily="2" charset="2"/>
              <a:buNone/>
            </a:pPr>
            <a:r>
              <a:rPr lang="fr-FR" sz="1600">
                <a:latin typeface="Arial" charset="0"/>
                <a:sym typeface="Wingdings" pitchFamily="2" charset="2"/>
              </a:rPr>
              <a:t>	Il peut être :</a:t>
            </a:r>
          </a:p>
          <a:p>
            <a:pPr marL="1600200" lvl="2" indent="-457200">
              <a:lnSpc>
                <a:spcPct val="130000"/>
              </a:lnSpc>
              <a:buFont typeface="Wingdings" pitchFamily="2" charset="2"/>
              <a:buChar char="ü"/>
            </a:pPr>
            <a:r>
              <a:rPr lang="fr-FR" sz="1600">
                <a:latin typeface="Arial" charset="0"/>
                <a:sym typeface="Wingdings" pitchFamily="2" charset="2"/>
              </a:rPr>
              <a:t>un chef de produit marketing (en cas de produit destiné au public) </a:t>
            </a:r>
          </a:p>
          <a:p>
            <a:pPr marL="1600200" lvl="2" indent="-457200">
              <a:lnSpc>
                <a:spcPct val="130000"/>
              </a:lnSpc>
              <a:buFont typeface="Wingdings" pitchFamily="2" charset="2"/>
              <a:buChar char="ü"/>
            </a:pPr>
            <a:r>
              <a:rPr lang="fr-FR" sz="1600">
                <a:latin typeface="Arial" charset="0"/>
                <a:sym typeface="Wingdings" pitchFamily="2" charset="2"/>
              </a:rPr>
              <a:t>un key user (en cas de produit à usage interne)</a:t>
            </a:r>
          </a:p>
          <a:p>
            <a:pPr marL="1600200" lvl="2" indent="-457200">
              <a:lnSpc>
                <a:spcPct val="130000"/>
              </a:lnSpc>
              <a:buFont typeface="Wingdings" pitchFamily="2" charset="2"/>
              <a:buChar char="ü"/>
            </a:pPr>
            <a:r>
              <a:rPr lang="fr-FR" sz="1600">
                <a:latin typeface="Arial" charset="0"/>
                <a:sym typeface="Wingdings" pitchFamily="2" charset="2"/>
              </a:rPr>
              <a:t>un représentant utilisateur dédié (appartenant à la même entité que l’utilisateur)</a:t>
            </a:r>
          </a:p>
          <a:p>
            <a:pPr marL="1028700" lvl="1" indent="-457200">
              <a:lnSpc>
                <a:spcPct val="130000"/>
              </a:lnSpc>
              <a:buFont typeface="Wingdings" pitchFamily="2" charset="2"/>
              <a:buNone/>
            </a:pPr>
            <a:r>
              <a:rPr lang="fr-FR" sz="1600">
                <a:latin typeface="Arial" charset="0"/>
                <a:sym typeface="Wingdings" pitchFamily="2" charset="2"/>
              </a:rPr>
              <a:t>	</a:t>
            </a:r>
          </a:p>
          <a:p>
            <a:pPr marL="1028700" lvl="1" indent="-457200">
              <a:lnSpc>
                <a:spcPct val="130000"/>
              </a:lnSpc>
              <a:buFont typeface="Wingdings" pitchFamily="2" charset="2"/>
              <a:buNone/>
            </a:pPr>
            <a:r>
              <a:rPr lang="fr-FR" sz="1600">
                <a:latin typeface="Arial" charset="0"/>
                <a:sym typeface="Wingdings" pitchFamily="2" charset="2"/>
              </a:rPr>
              <a:t>	Si aucun product owner ne peut être présent sur site avec l’équipe projet, ou seulement à temps partiel, son rôle pourra être joué par : </a:t>
            </a:r>
          </a:p>
          <a:p>
            <a:pPr marL="1600200" lvl="2" indent="-457200">
              <a:lnSpc>
                <a:spcPct val="130000"/>
              </a:lnSpc>
              <a:buFont typeface="Wingdings" pitchFamily="2" charset="2"/>
              <a:buChar char="ü"/>
            </a:pPr>
            <a:r>
              <a:rPr lang="fr-FR" sz="1600">
                <a:latin typeface="Arial" charset="0"/>
                <a:sym typeface="Wingdings" pitchFamily="2" charset="2"/>
              </a:rPr>
              <a:t>un Business Analyst</a:t>
            </a:r>
          </a:p>
          <a:p>
            <a:pPr marL="1600200" lvl="2" indent="-457200">
              <a:lnSpc>
                <a:spcPct val="130000"/>
              </a:lnSpc>
              <a:buFont typeface="Wingdings" pitchFamily="2" charset="2"/>
              <a:buChar char="ü"/>
            </a:pPr>
            <a:endParaRPr lang="fr-FR" sz="1600">
              <a:latin typeface="Arial" charset="0"/>
              <a:sym typeface="Wingdings" pitchFamily="2" charset="2"/>
            </a:endParaRPr>
          </a:p>
          <a:p>
            <a:pPr marL="1028700" lvl="1" indent="-457200">
              <a:lnSpc>
                <a:spcPct val="130000"/>
              </a:lnSpc>
              <a:buFont typeface="Wingdings" pitchFamily="2" charset="2"/>
              <a:buNone/>
            </a:pPr>
            <a:r>
              <a:rPr lang="fr-FR" sz="1600">
                <a:latin typeface="Arial" charset="0"/>
                <a:sym typeface="Wingdings" pitchFamily="2" charset="2"/>
              </a:rPr>
              <a:t>	Celui-ci devra être en contact très fréquent avec le product owner. En cas de présence à temps partiel, les activités du product owner pourront être réparties sur ces deux membres.</a:t>
            </a:r>
          </a:p>
        </p:txBody>
      </p:sp>
    </p:spTree>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8371" name="Text Box 3"/>
          <p:cNvSpPr txBox="1">
            <a:spLocks noChangeArrowheads="1"/>
          </p:cNvSpPr>
          <p:nvPr/>
        </p:nvSpPr>
        <p:spPr bwMode="auto">
          <a:xfrm>
            <a:off x="0" y="87312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3"/>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58372" name="Rectangle 4"/>
          <p:cNvSpPr>
            <a:spLocks noChangeArrowheads="1"/>
          </p:cNvSpPr>
          <p:nvPr/>
        </p:nvSpPr>
        <p:spPr bwMode="auto">
          <a:xfrm>
            <a:off x="0" y="981075"/>
            <a:ext cx="91440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28700" lvl="1" indent="-457200">
              <a:lnSpc>
                <a:spcPct val="130000"/>
              </a:lnSpc>
              <a:buFont typeface="Wingdings" pitchFamily="2" charset="2"/>
              <a:buChar char="§"/>
            </a:pPr>
            <a:r>
              <a:rPr lang="fr-FR" sz="1600" u="sng">
                <a:latin typeface="Arial" charset="0"/>
                <a:sym typeface="Wingdings" pitchFamily="2" charset="2"/>
              </a:rPr>
              <a:t>Distinguer d’autres rôles individuels est secondaire</a:t>
            </a:r>
            <a:endParaRPr lang="fr-FR" sz="1600">
              <a:latin typeface="Arial" charset="0"/>
              <a:sym typeface="Wingdings" pitchFamily="2" charset="2"/>
            </a:endParaRPr>
          </a:p>
          <a:p>
            <a:pPr marL="1028700" lvl="1" indent="-457200">
              <a:lnSpc>
                <a:spcPct val="130000"/>
              </a:lnSpc>
              <a:buFont typeface="Wingdings" pitchFamily="2" charset="2"/>
              <a:buNone/>
            </a:pPr>
            <a:r>
              <a:rPr lang="fr-FR" sz="1600">
                <a:latin typeface="Arial" charset="0"/>
                <a:sym typeface="Wingdings" pitchFamily="2" charset="2"/>
              </a:rPr>
              <a:t>	La</a:t>
            </a:r>
            <a:r>
              <a:rPr lang="fr-FR" sz="1600">
                <a:latin typeface="Arial" charset="0"/>
              </a:rPr>
              <a:t> </a:t>
            </a:r>
            <a:r>
              <a:rPr lang="fr-FR" sz="1600" b="1">
                <a:latin typeface="Arial" charset="0"/>
              </a:rPr>
              <a:t>souplesse </a:t>
            </a:r>
            <a:r>
              <a:rPr lang="fr-FR" sz="1600">
                <a:latin typeface="Arial" charset="0"/>
              </a:rPr>
              <a:t>sera</a:t>
            </a:r>
            <a:r>
              <a:rPr lang="fr-FR" sz="1600" b="1">
                <a:latin typeface="Arial" charset="0"/>
              </a:rPr>
              <a:t> maximale</a:t>
            </a:r>
            <a:r>
              <a:rPr lang="fr-FR" sz="1600">
                <a:latin typeface="Arial" charset="0"/>
              </a:rPr>
              <a:t> dans la répartition du travail si chaque</a:t>
            </a:r>
            <a:r>
              <a:rPr lang="fr-FR" sz="1600">
                <a:latin typeface="Arial" charset="0"/>
                <a:sym typeface="Wingdings" pitchFamily="2" charset="2"/>
              </a:rPr>
              <a:t> membre de l’équipe peut effectuer toutes les activités de réalisation d’une US (définir/développer/tester). </a:t>
            </a:r>
          </a:p>
          <a:p>
            <a:pPr marL="1028700" lvl="1" indent="-457200">
              <a:lnSpc>
                <a:spcPct val="130000"/>
              </a:lnSpc>
              <a:buFont typeface="Wingdings" pitchFamily="2" charset="2"/>
              <a:buNone/>
            </a:pPr>
            <a:r>
              <a:rPr lang="fr-FR" sz="1600">
                <a:latin typeface="Arial" charset="0"/>
              </a:rPr>
              <a:t>	</a:t>
            </a:r>
          </a:p>
          <a:p>
            <a:pPr marL="1028700" lvl="1" indent="-457200">
              <a:lnSpc>
                <a:spcPct val="130000"/>
              </a:lnSpc>
              <a:buFont typeface="Wingdings" pitchFamily="2" charset="2"/>
              <a:buNone/>
            </a:pPr>
            <a:r>
              <a:rPr lang="fr-FR" sz="1600">
                <a:latin typeface="Arial" charset="0"/>
              </a:rPr>
              <a:t>	Au contraire si l’équipe ne contient que des spécialistes d’un seul domaine on risque de générer des goulets d’étranglement.</a:t>
            </a:r>
          </a:p>
          <a:p>
            <a:pPr marL="1028700" lvl="1" indent="-457200">
              <a:lnSpc>
                <a:spcPct val="130000"/>
              </a:lnSpc>
              <a:buFont typeface="Wingdings" pitchFamily="2" charset="2"/>
              <a:buNone/>
            </a:pPr>
            <a:r>
              <a:rPr lang="fr-FR" sz="1600">
                <a:latin typeface="Arial" charset="0"/>
                <a:sym typeface="Wingdings" pitchFamily="2" charset="2"/>
              </a:rPr>
              <a:t>	</a:t>
            </a:r>
          </a:p>
          <a:p>
            <a:pPr marL="1028700" lvl="1" indent="-457200">
              <a:lnSpc>
                <a:spcPct val="130000"/>
              </a:lnSpc>
              <a:buFont typeface="Wingdings" pitchFamily="2" charset="2"/>
              <a:buNone/>
            </a:pPr>
            <a:r>
              <a:rPr lang="fr-FR" sz="1600">
                <a:latin typeface="Arial" charset="0"/>
                <a:sym typeface="Wingdings" pitchFamily="2" charset="2"/>
              </a:rPr>
              <a:t>	Au minimum on souhaitera avoir des « </a:t>
            </a:r>
            <a:r>
              <a:rPr lang="fr-FR" sz="1600" b="1">
                <a:latin typeface="Arial" charset="0"/>
                <a:sym typeface="Wingdings" pitchFamily="2" charset="2"/>
              </a:rPr>
              <a:t>spécialistes généralisants</a:t>
            </a:r>
            <a:r>
              <a:rPr lang="fr-FR" sz="1600">
                <a:latin typeface="Arial" charset="0"/>
                <a:sym typeface="Wingdings" pitchFamily="2" charset="2"/>
              </a:rPr>
              <a:t> », maîtrisant une activité et compétents dans au moins une autre (conception et développement, définition et tests fonctionnels, etc…).</a:t>
            </a:r>
          </a:p>
          <a:p>
            <a:pPr marL="1028700" lvl="1" indent="-457200">
              <a:lnSpc>
                <a:spcPct val="130000"/>
              </a:lnSpc>
              <a:buFont typeface="Wingdings" pitchFamily="2" charset="2"/>
              <a:buNone/>
            </a:pPr>
            <a:endParaRPr lang="fr-FR" sz="1600">
              <a:latin typeface="Arial" charset="0"/>
              <a:sym typeface="Wingdings" pitchFamily="2" charset="2"/>
            </a:endParaRPr>
          </a:p>
        </p:txBody>
      </p:sp>
    </p:spTree>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59395" name="Text Box 3"/>
          <p:cNvSpPr txBox="1">
            <a:spLocks noChangeArrowheads="1"/>
          </p:cNvSpPr>
          <p:nvPr/>
        </p:nvSpPr>
        <p:spPr bwMode="auto">
          <a:xfrm>
            <a:off x="0" y="87312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3"/>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59396" name="Rectangle 4"/>
          <p:cNvSpPr>
            <a:spLocks noChangeArrowheads="1"/>
          </p:cNvSpPr>
          <p:nvPr/>
        </p:nvSpPr>
        <p:spPr bwMode="auto">
          <a:xfrm>
            <a:off x="0" y="981075"/>
            <a:ext cx="9144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28700" lvl="1" indent="-457200">
              <a:lnSpc>
                <a:spcPct val="130000"/>
              </a:lnSpc>
              <a:buFont typeface="Wingdings" pitchFamily="2" charset="2"/>
              <a:buNone/>
            </a:pPr>
            <a:r>
              <a:rPr lang="fr-FR" sz="1600">
                <a:latin typeface="Arial" charset="0"/>
                <a:sym typeface="Wingdings" pitchFamily="2" charset="2"/>
              </a:rPr>
              <a:t>	</a:t>
            </a:r>
            <a:r>
              <a:rPr lang="fr-FR" sz="1600" u="sng">
                <a:latin typeface="Arial" charset="0"/>
                <a:sym typeface="Wingdings" pitchFamily="2" charset="2"/>
              </a:rPr>
              <a:t>Rôles possibles</a:t>
            </a:r>
            <a:r>
              <a:rPr lang="fr-FR" sz="1600">
                <a:latin typeface="Arial" charset="0"/>
                <a:sym typeface="Wingdings" pitchFamily="2" charset="2"/>
              </a:rPr>
              <a:t> : </a:t>
            </a:r>
          </a:p>
          <a:p>
            <a:pPr marL="1600200" lvl="2" indent="-457200">
              <a:lnSpc>
                <a:spcPct val="130000"/>
              </a:lnSpc>
              <a:buFont typeface="Wingdings" pitchFamily="2" charset="2"/>
              <a:buChar char="ü"/>
            </a:pPr>
            <a:endParaRPr lang="fr-FR" sz="1600" u="sng">
              <a:latin typeface="Arial" charset="0"/>
            </a:endParaRPr>
          </a:p>
          <a:p>
            <a:pPr marL="1600200" lvl="2" indent="-457200">
              <a:lnSpc>
                <a:spcPct val="130000"/>
              </a:lnSpc>
              <a:buFont typeface="Wingdings" pitchFamily="2" charset="2"/>
              <a:buChar char="ü"/>
            </a:pPr>
            <a:r>
              <a:rPr lang="fr-FR" sz="1600" u="sng">
                <a:latin typeface="Arial" charset="0"/>
              </a:rPr>
              <a:t>Business Analyst</a:t>
            </a:r>
            <a:r>
              <a:rPr lang="fr-FR" sz="1600">
                <a:latin typeface="Arial" charset="0"/>
              </a:rPr>
              <a:t> : connaissance et description du métier. Il peut souvent aussi jouer le rôle de testeur. </a:t>
            </a:r>
          </a:p>
          <a:p>
            <a:pPr marL="1600200" lvl="2" indent="-457200">
              <a:lnSpc>
                <a:spcPct val="130000"/>
              </a:lnSpc>
              <a:buFont typeface="Wingdings" pitchFamily="2" charset="2"/>
              <a:buNone/>
            </a:pPr>
            <a:r>
              <a:rPr lang="fr-FR" sz="1600">
                <a:latin typeface="Arial" charset="0"/>
              </a:rPr>
              <a:t>	Sa présence n’est justifiée que si le product owner est partiellement absent ou si la complexité métier requiert une vraie modélisation.</a:t>
            </a:r>
          </a:p>
          <a:p>
            <a:pPr marL="1600200" lvl="2" indent="-457200">
              <a:lnSpc>
                <a:spcPct val="130000"/>
              </a:lnSpc>
              <a:buFont typeface="Wingdings" pitchFamily="2" charset="2"/>
              <a:buChar char="ü"/>
            </a:pPr>
            <a:endParaRPr lang="fr-FR" sz="1600" u="sng">
              <a:latin typeface="Arial" charset="0"/>
            </a:endParaRPr>
          </a:p>
          <a:p>
            <a:pPr marL="1600200" lvl="2" indent="-457200">
              <a:lnSpc>
                <a:spcPct val="130000"/>
              </a:lnSpc>
              <a:buFont typeface="Wingdings" pitchFamily="2" charset="2"/>
              <a:buChar char="ü"/>
            </a:pPr>
            <a:r>
              <a:rPr lang="fr-FR" sz="1600" u="sng">
                <a:latin typeface="Arial" charset="0"/>
              </a:rPr>
              <a:t>Testeur</a:t>
            </a:r>
            <a:r>
              <a:rPr lang="fr-FR" sz="1600">
                <a:latin typeface="Arial" charset="0"/>
              </a:rPr>
              <a:t> : écriture, exécution, gestion et automatisation des tests d’acceptance.</a:t>
            </a:r>
          </a:p>
          <a:p>
            <a:pPr marL="1600200" lvl="2" indent="-457200">
              <a:lnSpc>
                <a:spcPct val="130000"/>
              </a:lnSpc>
              <a:buFont typeface="Wingdings" pitchFamily="2" charset="2"/>
              <a:buChar char="ü"/>
            </a:pPr>
            <a:endParaRPr lang="fr-FR" sz="1600" u="sng">
              <a:latin typeface="Arial" charset="0"/>
            </a:endParaRPr>
          </a:p>
          <a:p>
            <a:pPr marL="1600200" lvl="2" indent="-457200">
              <a:lnSpc>
                <a:spcPct val="130000"/>
              </a:lnSpc>
              <a:buFont typeface="Wingdings" pitchFamily="2" charset="2"/>
              <a:buChar char="ü"/>
            </a:pPr>
            <a:r>
              <a:rPr lang="fr-FR" sz="1600" u="sng">
                <a:latin typeface="Arial" charset="0"/>
              </a:rPr>
              <a:t>Développeur</a:t>
            </a:r>
            <a:r>
              <a:rPr lang="fr-FR" sz="1600">
                <a:latin typeface="Arial" charset="0"/>
              </a:rPr>
              <a:t> : écriture du code, écriture et exécution des tests unitaires et d’intégration, refactoring du code, gestion du code source et des builds. </a:t>
            </a:r>
          </a:p>
          <a:p>
            <a:pPr marL="1600200" lvl="2" indent="-457200">
              <a:lnSpc>
                <a:spcPct val="130000"/>
              </a:lnSpc>
              <a:buFont typeface="Wingdings" pitchFamily="2" charset="2"/>
              <a:buNone/>
            </a:pPr>
            <a:r>
              <a:rPr lang="fr-FR" sz="1600">
                <a:latin typeface="Arial" charset="0"/>
              </a:rPr>
              <a:t>	Il est souvent lui-même concepteur de sa solution et peut définir l’architecture du système.</a:t>
            </a:r>
          </a:p>
          <a:p>
            <a:pPr marL="1600200" lvl="2" indent="-457200">
              <a:lnSpc>
                <a:spcPct val="130000"/>
              </a:lnSpc>
              <a:buFont typeface="Wingdings" pitchFamily="2" charset="2"/>
              <a:buChar char="ü"/>
            </a:pPr>
            <a:endParaRPr lang="fr-FR" sz="1600" u="sng">
              <a:latin typeface="Arial" charset="0"/>
            </a:endParaRPr>
          </a:p>
          <a:p>
            <a:pPr marL="1600200" lvl="2" indent="-457200">
              <a:lnSpc>
                <a:spcPct val="130000"/>
              </a:lnSpc>
              <a:buFont typeface="Wingdings" pitchFamily="2" charset="2"/>
              <a:buChar char="ü"/>
            </a:pPr>
            <a:r>
              <a:rPr lang="fr-FR" sz="1600" u="sng">
                <a:latin typeface="Arial" charset="0"/>
              </a:rPr>
              <a:t>Architecte / concepteur</a:t>
            </a:r>
            <a:r>
              <a:rPr lang="fr-FR" sz="1600">
                <a:latin typeface="Arial" charset="0"/>
              </a:rPr>
              <a:t> : leur présence en tant que rôles spécialisés ne se justifie que si la complexité technique requiert un expert </a:t>
            </a:r>
          </a:p>
        </p:txBody>
      </p:sp>
    </p:spTree>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60419" name="Text Box 3"/>
          <p:cNvSpPr txBox="1">
            <a:spLocks noChangeArrowheads="1"/>
          </p:cNvSpPr>
          <p:nvPr/>
        </p:nvSpPr>
        <p:spPr bwMode="auto">
          <a:xfrm>
            <a:off x="0" y="908050"/>
            <a:ext cx="9144000" cy="362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r>
              <a:rPr lang="fr-FR" sz="1600" u="sng">
                <a:latin typeface="Arial" charset="0"/>
              </a:rPr>
              <a:t>Equipes auto-organisées</a:t>
            </a:r>
          </a:p>
          <a:p>
            <a:pPr lvl="1">
              <a:lnSpc>
                <a:spcPct val="130000"/>
              </a:lnSpc>
              <a:buFont typeface="Wingdings" pitchFamily="2" charset="2"/>
              <a:buNone/>
            </a:pPr>
            <a:r>
              <a:rPr lang="fr-FR" sz="1800">
                <a:latin typeface="Arial" charset="0"/>
              </a:rPr>
              <a:t>	</a:t>
            </a:r>
            <a:r>
              <a:rPr lang="fr-FR" sz="1600">
                <a:latin typeface="Arial" charset="0"/>
              </a:rPr>
              <a:t>La direction se contente de donner les directions et de lever les obstacles.</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r>
              <a:rPr lang="fr-FR" sz="1600">
                <a:latin typeface="Arial" charset="0"/>
              </a:rPr>
              <a:t>	En contrepartie l’équipe prend la pleine responsabilité du respect des dates et de la qualité du produit livré.</a:t>
            </a: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r>
              <a:rPr lang="fr-FR" sz="1600">
                <a:latin typeface="Arial" charset="0"/>
              </a:rPr>
              <a:t>	Chaque membre de l’équipe participe activement à l’estimation des charges, à la planification, à la discussion sur le contenu des US.</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r>
              <a:rPr lang="fr-FR" sz="1600">
                <a:latin typeface="Arial" charset="0"/>
              </a:rPr>
              <a:t>	Lors des réunions de planification ce sont les membres de l’équipe qui identifient les tâches à effectuer et qui se les attribuent eux-mêmes, pas un chef de projet.  </a:t>
            </a:r>
          </a:p>
        </p:txBody>
      </p:sp>
    </p:spTree>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61443" name="Text Box 3"/>
          <p:cNvSpPr txBox="1">
            <a:spLocks noChangeArrowheads="1"/>
          </p:cNvSpPr>
          <p:nvPr/>
        </p:nvSpPr>
        <p:spPr bwMode="auto">
          <a:xfrm>
            <a:off x="0" y="873125"/>
            <a:ext cx="9144000" cy="588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7"/>
            </a:pPr>
            <a:r>
              <a:rPr lang="fr-FR" sz="1800" b="1" u="sng">
                <a:latin typeface="Arial" charset="0"/>
              </a:rPr>
              <a:t>Planification multi-niveaux</a:t>
            </a:r>
          </a:p>
          <a:p>
            <a:pPr>
              <a:lnSpc>
                <a:spcPct val="130000"/>
              </a:lnSpc>
              <a:buFont typeface="Wingdings" pitchFamily="2" charset="2"/>
              <a:buAutoNum type="arabicParenR" startAt="7"/>
            </a:pPr>
            <a:endParaRPr lang="fr-FR" sz="1800" b="1" u="sng">
              <a:latin typeface="Arial" charset="0"/>
            </a:endParaRPr>
          </a:p>
          <a:p>
            <a:pPr lvl="1">
              <a:lnSpc>
                <a:spcPct val="130000"/>
              </a:lnSpc>
              <a:buFont typeface="Wingdings" pitchFamily="2" charset="2"/>
              <a:buChar char="Ø"/>
            </a:pPr>
            <a:r>
              <a:rPr lang="fr-FR" sz="1600" u="sng">
                <a:latin typeface="Arial" charset="0"/>
              </a:rPr>
              <a:t>La planification agile est revue fréquemment et à 3 niveaux différents</a:t>
            </a:r>
            <a:r>
              <a:rPr lang="fr-FR" sz="1600">
                <a:latin typeface="Arial" charset="0"/>
              </a:rPr>
              <a:t> :</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r>
              <a:rPr lang="fr-FR" sz="1600">
                <a:latin typeface="Arial" charset="0"/>
              </a:rPr>
              <a:t>	</a:t>
            </a:r>
            <a:r>
              <a:rPr lang="fr-FR" sz="1600">
                <a:latin typeface="Arial" charset="0"/>
                <a:sym typeface="Wingdings" pitchFamily="2" charset="2"/>
              </a:rPr>
              <a:t> </a:t>
            </a:r>
            <a:r>
              <a:rPr lang="fr-FR" sz="1600">
                <a:latin typeface="Arial" charset="0"/>
              </a:rPr>
              <a:t>Cette planification est imprécise à LT (inévitablement) mais très précise à CT.</a:t>
            </a:r>
          </a:p>
          <a:p>
            <a:pPr lvl="1">
              <a:lnSpc>
                <a:spcPct val="130000"/>
              </a:lnSpc>
              <a:buFont typeface="Wingdings" pitchFamily="2" charset="2"/>
              <a:buNone/>
            </a:pPr>
            <a:r>
              <a:rPr lang="fr-FR" sz="1600">
                <a:latin typeface="Arial" charset="0"/>
                <a:sym typeface="Wingdings" pitchFamily="2" charset="2"/>
              </a:rPr>
              <a:t>	 Par contre elle est revue fréquemment, donc sans cesse affinée.</a:t>
            </a:r>
          </a:p>
          <a:p>
            <a:pPr lvl="1">
              <a:lnSpc>
                <a:spcPct val="130000"/>
              </a:lnSpc>
              <a:buFont typeface="Wingdings" pitchFamily="2" charset="2"/>
              <a:buNone/>
            </a:pPr>
            <a:r>
              <a:rPr lang="fr-FR" sz="1600">
                <a:latin typeface="Arial" charset="0"/>
                <a:sym typeface="Wingdings" pitchFamily="2" charset="2"/>
              </a:rPr>
              <a:t>	 </a:t>
            </a:r>
            <a:r>
              <a:rPr lang="fr-FR" sz="1600">
                <a:latin typeface="Arial" charset="0"/>
              </a:rPr>
              <a:t> Schedule wins : </a:t>
            </a:r>
            <a:r>
              <a:rPr lang="fr-FR" sz="1600">
                <a:latin typeface="Arial" charset="0"/>
                <a:sym typeface="Wingdings" pitchFamily="2" charset="2"/>
              </a:rPr>
              <a:t>les dates communiquées sont sûres, pas le contenu livré (mais celui-ci a toujours le maximum de valeur client). </a:t>
            </a:r>
            <a:endParaRPr lang="fr-FR" sz="1800" b="1" u="sng">
              <a:latin typeface="Arial" charset="0"/>
            </a:endParaRPr>
          </a:p>
          <a:p>
            <a:pPr lvl="1">
              <a:lnSpc>
                <a:spcPct val="130000"/>
              </a:lnSpc>
              <a:buFont typeface="Wingdings" pitchFamily="2" charset="2"/>
              <a:buNone/>
            </a:pPr>
            <a:endParaRPr lang="fr-FR" sz="1600">
              <a:latin typeface="Arial" charset="0"/>
            </a:endParaRPr>
          </a:p>
        </p:txBody>
      </p:sp>
      <p:graphicFrame>
        <p:nvGraphicFramePr>
          <p:cNvPr id="426086" name="Group 102"/>
          <p:cNvGraphicFramePr>
            <a:graphicFrameLocks noGrp="1"/>
          </p:cNvGraphicFramePr>
          <p:nvPr/>
        </p:nvGraphicFramePr>
        <p:xfrm>
          <a:off x="1258888" y="2420938"/>
          <a:ext cx="6408737" cy="2089150"/>
        </p:xfrm>
        <a:graphic>
          <a:graphicData uri="http://schemas.openxmlformats.org/drawingml/2006/table">
            <a:tbl>
              <a:tblPr/>
              <a:tblGrid>
                <a:gridCol w="1646237"/>
                <a:gridCol w="1593850"/>
                <a:gridCol w="1511300"/>
                <a:gridCol w="1657350"/>
              </a:tblGrid>
              <a:tr h="619125">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cs typeface="Arial" charset="0"/>
                        </a:rPr>
                        <a:t>Niveau de planification</a:t>
                      </a:r>
                      <a:endParaRPr kumimoji="0" lang="fr-FR" sz="1200" b="1"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cs typeface="Arial" charset="0"/>
                        </a:rPr>
                        <a:t>Fréquence</a:t>
                      </a:r>
                      <a:endParaRPr kumimoji="0" lang="fr-FR" sz="1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cs typeface="Arial" charset="0"/>
                        </a:rPr>
                        <a:t>Granularité</a:t>
                      </a:r>
                      <a:endParaRPr kumimoji="0" lang="fr-FR" sz="1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cs typeface="Arial" charset="0"/>
                        </a:rPr>
                        <a:t>Précision</a:t>
                      </a:r>
                      <a:endParaRPr kumimoji="0" lang="fr-FR" sz="1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93713">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cs typeface="Arial" charset="0"/>
                        </a:rPr>
                        <a:t>Projet</a:t>
                      </a:r>
                    </a:p>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cs typeface="Arial" charset="0"/>
                        </a:rPr>
                        <a:t>(Product Roadmap)</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cs typeface="Arial" charset="0"/>
                        </a:rPr>
                        <a:t>1 à 2 fois par an</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cs typeface="Arial" charset="0"/>
                        </a:rPr>
                        <a:t>Objectif/Feature</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cs typeface="Arial" charset="0"/>
                        </a:rPr>
                        <a:t>très général</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cs typeface="Arial" charset="0"/>
                        </a:rPr>
                        <a:t>Release</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cs typeface="Arial" charset="0"/>
                        </a:rPr>
                        <a:t>1 fois par release</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cs typeface="Arial" charset="0"/>
                        </a:rPr>
                        <a:t>Feature</a:t>
                      </a:r>
                      <a:r>
                        <a:rPr kumimoji="0" lang="fr-FR" sz="1200" b="0" i="0" u="none" strike="noStrike" cap="none" normalizeH="0" baseline="0" smtClean="0">
                          <a:ln>
                            <a:noFill/>
                          </a:ln>
                          <a:solidFill>
                            <a:schemeClr val="tx1"/>
                          </a:solidFill>
                          <a:effectLst/>
                          <a:latin typeface="Symbol" pitchFamily="18" charset="2"/>
                          <a:cs typeface="Arial" charset="0"/>
                        </a:rPr>
                        <a:t>®</a:t>
                      </a:r>
                      <a:r>
                        <a:rPr kumimoji="0" lang="fr-FR" sz="1200" b="0" i="0" u="none" strike="noStrike" cap="none" normalizeH="0" baseline="0" smtClean="0">
                          <a:ln>
                            <a:noFill/>
                          </a:ln>
                          <a:solidFill>
                            <a:schemeClr val="tx1"/>
                          </a:solidFill>
                          <a:effectLst/>
                          <a:latin typeface="Arial" charset="0"/>
                          <a:cs typeface="Arial" charset="0"/>
                        </a:rPr>
                        <a:t>US</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cs typeface="Arial" charset="0"/>
                        </a:rPr>
                        <a:t>assez approximatif</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1" i="0" u="none" strike="noStrike" cap="none" normalizeH="0" baseline="0" smtClean="0">
                          <a:ln>
                            <a:noFill/>
                          </a:ln>
                          <a:solidFill>
                            <a:schemeClr val="tx1"/>
                          </a:solidFill>
                          <a:effectLst/>
                          <a:latin typeface="Arial" charset="0"/>
                          <a:cs typeface="Arial" charset="0"/>
                        </a:rPr>
                        <a:t>Itération</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cs typeface="Arial" charset="0"/>
                        </a:rPr>
                        <a:t>1 fois par itération</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cs typeface="Arial" charset="0"/>
                        </a:rPr>
                        <a:t>US</a:t>
                      </a:r>
                      <a:r>
                        <a:rPr kumimoji="0" lang="fr-FR" sz="1200" b="0" i="0" u="none" strike="noStrike" cap="none" normalizeH="0" baseline="0" smtClean="0">
                          <a:ln>
                            <a:noFill/>
                          </a:ln>
                          <a:solidFill>
                            <a:schemeClr val="tx1"/>
                          </a:solidFill>
                          <a:effectLst/>
                          <a:latin typeface="Symbol" pitchFamily="18" charset="2"/>
                          <a:cs typeface="Arial" charset="0"/>
                        </a:rPr>
                        <a:t>®</a:t>
                      </a:r>
                      <a:r>
                        <a:rPr kumimoji="0" lang="fr-FR" sz="1200" b="0" i="0" u="none" strike="noStrike" cap="none" normalizeH="0" baseline="0" smtClean="0">
                          <a:ln>
                            <a:noFill/>
                          </a:ln>
                          <a:solidFill>
                            <a:schemeClr val="tx1"/>
                          </a:solidFill>
                          <a:effectLst/>
                          <a:latin typeface="Arial" charset="0"/>
                          <a:cs typeface="Arial" charset="0"/>
                        </a:rPr>
                        <a:t>tâches</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762000" rtl="0" eaLnBrk="0" fontAlgn="ctr"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cs typeface="Arial" charset="0"/>
                        </a:rPr>
                        <a:t>précis</a:t>
                      </a:r>
                      <a:endParaRPr kumimoji="0" lang="fr-FR" sz="12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7171" name="Text Box 3"/>
          <p:cNvSpPr txBox="1">
            <a:spLocks noChangeArrowheads="1"/>
          </p:cNvSpPr>
          <p:nvPr/>
        </p:nvSpPr>
        <p:spPr bwMode="auto">
          <a:xfrm>
            <a:off x="0" y="908050"/>
            <a:ext cx="9144000" cy="346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r>
              <a:rPr lang="fr-FR" sz="1800" b="1" u="sng">
                <a:latin typeface="Arial" charset="0"/>
              </a:rPr>
              <a:t>Pratiques</a:t>
            </a:r>
            <a:r>
              <a:rPr lang="fr-FR" sz="1600">
                <a:latin typeface="Arial" charset="0"/>
              </a:rPr>
              <a:t> :</a:t>
            </a:r>
          </a:p>
          <a:p>
            <a:pPr>
              <a:lnSpc>
                <a:spcPct val="130000"/>
              </a:lnSpc>
              <a:buFont typeface="Wingdings" pitchFamily="2" charset="2"/>
              <a:buNone/>
            </a:pPr>
            <a:endParaRPr lang="fr-FR" sz="800" u="sng">
              <a:latin typeface="Arial" charset="0"/>
            </a:endParaRPr>
          </a:p>
          <a:p>
            <a:pPr lvl="1">
              <a:lnSpc>
                <a:spcPct val="130000"/>
              </a:lnSpc>
              <a:buFont typeface="Wingdings" pitchFamily="2" charset="2"/>
              <a:buChar char="Ø"/>
            </a:pPr>
            <a:r>
              <a:rPr lang="fr-FR" sz="1600" b="1">
                <a:latin typeface="Arial" charset="0"/>
              </a:rPr>
              <a:t>Petite équipe</a:t>
            </a:r>
            <a:r>
              <a:rPr lang="fr-FR" sz="1600">
                <a:latin typeface="Arial" charset="0"/>
              </a:rPr>
              <a:t> (&lt; 10 développeurs), tous sur le </a:t>
            </a:r>
            <a:r>
              <a:rPr lang="fr-FR" sz="1600" b="1">
                <a:latin typeface="Arial" charset="0"/>
              </a:rPr>
              <a:t>même site</a:t>
            </a:r>
            <a:r>
              <a:rPr lang="fr-FR" sz="1600">
                <a:latin typeface="Arial" charset="0"/>
              </a:rPr>
              <a:t>. Le </a:t>
            </a:r>
            <a:r>
              <a:rPr lang="fr-FR" sz="1600" b="1">
                <a:latin typeface="Arial" charset="0"/>
              </a:rPr>
              <a:t>client</a:t>
            </a:r>
            <a:r>
              <a:rPr lang="fr-FR" sz="1600">
                <a:latin typeface="Arial" charset="0"/>
              </a:rPr>
              <a:t> ou son représentant est aussi présent ou accessible rapidement.</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Ø"/>
            </a:pPr>
            <a:r>
              <a:rPr lang="fr-FR" sz="1600" b="1">
                <a:latin typeface="Arial" charset="0"/>
              </a:rPr>
              <a:t>Itération = 1 semaine</a:t>
            </a:r>
            <a:r>
              <a:rPr lang="fr-FR" sz="1600">
                <a:latin typeface="Arial" charset="0"/>
              </a:rPr>
              <a:t>. Chacune donnant lieu à un incrément, version potentiellement releasable du système. </a:t>
            </a:r>
          </a:p>
          <a:p>
            <a:pPr lvl="1">
              <a:lnSpc>
                <a:spcPct val="130000"/>
              </a:lnSpc>
              <a:buFont typeface="Wingdings" pitchFamily="2" charset="2"/>
              <a:buNone/>
            </a:pPr>
            <a:r>
              <a:rPr lang="fr-FR" sz="1600">
                <a:latin typeface="Arial" charset="0"/>
              </a:rPr>
              <a:t>	En général, les </a:t>
            </a:r>
            <a:r>
              <a:rPr lang="fr-FR" sz="1600" b="1">
                <a:latin typeface="Arial" charset="0"/>
              </a:rPr>
              <a:t>releases</a:t>
            </a:r>
            <a:r>
              <a:rPr lang="fr-FR" sz="1600">
                <a:latin typeface="Arial" charset="0"/>
              </a:rPr>
              <a:t> effectives (regroupement de fonctionnalités significatives) ont plutôt lieu tous les 3 mois. </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None/>
            </a:pPr>
            <a:r>
              <a:rPr lang="fr-FR" sz="1600" i="1">
                <a:latin typeface="Arial" charset="0"/>
                <a:hlinkClick r:id="rId3" action="ppaction://hlinksldjump"/>
              </a:rPr>
              <a:t>Cf. Schéma « Release et iterations » en scrum</a:t>
            </a:r>
            <a:endParaRPr lang="fr-FR" sz="1600" i="1">
              <a:latin typeface="Arial" charset="0"/>
            </a:endParaRPr>
          </a:p>
        </p:txBody>
      </p:sp>
    </p:spTree>
  </p:cSld>
  <p:clrMapOvr>
    <a:masterClrMapping/>
  </p:clrMapOvr>
  <p:transition>
    <p:strips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144"/>
          <p:cNvSpPr>
            <a:spLocks noChangeArrowheads="1"/>
          </p:cNvSpPr>
          <p:nvPr/>
        </p:nvSpPr>
        <p:spPr bwMode="auto">
          <a:xfrm rot="5400000" flipV="1">
            <a:off x="-73025" y="2527300"/>
            <a:ext cx="1871663" cy="360363"/>
          </a:xfrm>
          <a:custGeom>
            <a:avLst/>
            <a:gdLst>
              <a:gd name="T0" fmla="*/ 143605770 w 21600"/>
              <a:gd name="T1" fmla="*/ 0 h 21600"/>
              <a:gd name="T2" fmla="*/ 0 w 21600"/>
              <a:gd name="T3" fmla="*/ 3006061 h 21600"/>
              <a:gd name="T4" fmla="*/ 143605770 w 21600"/>
              <a:gd name="T5" fmla="*/ 6012106 h 21600"/>
              <a:gd name="T6" fmla="*/ 162181592 w 21600"/>
              <a:gd name="T7" fmla="*/ 3006061 h 21600"/>
              <a:gd name="T8" fmla="*/ 17694720 60000 65536"/>
              <a:gd name="T9" fmla="*/ 11796480 60000 65536"/>
              <a:gd name="T10" fmla="*/ 5898240 60000 65536"/>
              <a:gd name="T11" fmla="*/ 0 60000 65536"/>
              <a:gd name="T12" fmla="*/ 3375 w 21600"/>
              <a:gd name="T13" fmla="*/ 6946 h 21600"/>
              <a:gd name="T14" fmla="*/ 20717 w 21600"/>
              <a:gd name="T15" fmla="*/ 14654 h 21600"/>
            </a:gdLst>
            <a:ahLst/>
            <a:cxnLst>
              <a:cxn ang="T8">
                <a:pos x="T0" y="T1"/>
              </a:cxn>
              <a:cxn ang="T9">
                <a:pos x="T2" y="T3"/>
              </a:cxn>
              <a:cxn ang="T10">
                <a:pos x="T4" y="T5"/>
              </a:cxn>
              <a:cxn ang="T11">
                <a:pos x="T6" y="T7"/>
              </a:cxn>
            </a:cxnLst>
            <a:rect l="T12" t="T13" r="T14" b="T15"/>
            <a:pathLst>
              <a:path w="21600" h="21600">
                <a:moveTo>
                  <a:pt x="19126" y="0"/>
                </a:moveTo>
                <a:lnTo>
                  <a:pt x="19126" y="6946"/>
                </a:lnTo>
                <a:lnTo>
                  <a:pt x="3375" y="6946"/>
                </a:lnTo>
                <a:lnTo>
                  <a:pt x="3375" y="14654"/>
                </a:lnTo>
                <a:lnTo>
                  <a:pt x="19126" y="14654"/>
                </a:lnTo>
                <a:lnTo>
                  <a:pt x="19126" y="21600"/>
                </a:lnTo>
                <a:lnTo>
                  <a:pt x="21600" y="10800"/>
                </a:lnTo>
                <a:lnTo>
                  <a:pt x="19126" y="0"/>
                </a:lnTo>
                <a:close/>
              </a:path>
              <a:path w="21600" h="21600">
                <a:moveTo>
                  <a:pt x="1350" y="6946"/>
                </a:moveTo>
                <a:lnTo>
                  <a:pt x="1350" y="14654"/>
                </a:lnTo>
                <a:lnTo>
                  <a:pt x="2700" y="14654"/>
                </a:lnTo>
                <a:lnTo>
                  <a:pt x="2700" y="6946"/>
                </a:lnTo>
                <a:lnTo>
                  <a:pt x="1350" y="6946"/>
                </a:lnTo>
                <a:close/>
              </a:path>
              <a:path w="21600" h="21600">
                <a:moveTo>
                  <a:pt x="0" y="6946"/>
                </a:moveTo>
                <a:lnTo>
                  <a:pt x="0" y="14654"/>
                </a:lnTo>
                <a:lnTo>
                  <a:pt x="675" y="14654"/>
                </a:lnTo>
                <a:lnTo>
                  <a:pt x="675" y="6946"/>
                </a:lnTo>
                <a:lnTo>
                  <a:pt x="0" y="6946"/>
                </a:lnTo>
                <a:close/>
              </a:path>
            </a:pathLst>
          </a:custGeom>
          <a:solidFill>
            <a:srgbClr val="99CC00"/>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fr-FR"/>
          </a:p>
        </p:txBody>
      </p:sp>
      <p:grpSp>
        <p:nvGrpSpPr>
          <p:cNvPr id="62467" name="Group 136"/>
          <p:cNvGrpSpPr>
            <a:grpSpLocks/>
          </p:cNvGrpSpPr>
          <p:nvPr/>
        </p:nvGrpSpPr>
        <p:grpSpPr bwMode="auto">
          <a:xfrm>
            <a:off x="2625725" y="979488"/>
            <a:ext cx="1316038" cy="841375"/>
            <a:chOff x="340" y="572"/>
            <a:chExt cx="829" cy="530"/>
          </a:xfrm>
        </p:grpSpPr>
        <p:pic>
          <p:nvPicPr>
            <p:cNvPr id="62576" name="Picture 111" descr="doc_art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572"/>
              <a:ext cx="40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77" name="Text Box 112"/>
            <p:cNvSpPr txBox="1">
              <a:spLocks noChangeArrowheads="1"/>
            </p:cNvSpPr>
            <p:nvPr/>
          </p:nvSpPr>
          <p:spPr bwMode="auto">
            <a:xfrm>
              <a:off x="748" y="754"/>
              <a:ext cx="42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400">
                  <a:latin typeface="Arial" charset="0"/>
                </a:rPr>
                <a:t>Vision</a:t>
              </a:r>
              <a:endParaRPr lang="fr-FR" sz="1400"/>
            </a:p>
          </p:txBody>
        </p:sp>
      </p:grpSp>
      <p:grpSp>
        <p:nvGrpSpPr>
          <p:cNvPr id="62468" name="Group 132"/>
          <p:cNvGrpSpPr>
            <a:grpSpLocks/>
          </p:cNvGrpSpPr>
          <p:nvPr/>
        </p:nvGrpSpPr>
        <p:grpSpPr bwMode="auto">
          <a:xfrm>
            <a:off x="177800" y="3716338"/>
            <a:ext cx="1512888" cy="1538287"/>
            <a:chOff x="2336" y="618"/>
            <a:chExt cx="953" cy="969"/>
          </a:xfrm>
        </p:grpSpPr>
        <p:grpSp>
          <p:nvGrpSpPr>
            <p:cNvPr id="62562" name="Group 128"/>
            <p:cNvGrpSpPr>
              <a:grpSpLocks/>
            </p:cNvGrpSpPr>
            <p:nvPr/>
          </p:nvGrpSpPr>
          <p:grpSpPr bwMode="auto">
            <a:xfrm>
              <a:off x="2336" y="618"/>
              <a:ext cx="953" cy="636"/>
              <a:chOff x="113" y="3294"/>
              <a:chExt cx="998" cy="726"/>
            </a:xfrm>
          </p:grpSpPr>
          <p:sp>
            <p:nvSpPr>
              <p:cNvPr id="62564" name="Line 116"/>
              <p:cNvSpPr>
                <a:spLocks noChangeShapeType="1"/>
              </p:cNvSpPr>
              <p:nvPr/>
            </p:nvSpPr>
            <p:spPr bwMode="auto">
              <a:xfrm flipV="1">
                <a:off x="113" y="3566"/>
                <a:ext cx="998" cy="454"/>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65" name="Line 117"/>
              <p:cNvSpPr>
                <a:spLocks noChangeShapeType="1"/>
              </p:cNvSpPr>
              <p:nvPr/>
            </p:nvSpPr>
            <p:spPr bwMode="auto">
              <a:xfrm flipV="1">
                <a:off x="295" y="3793"/>
                <a:ext cx="0" cy="136"/>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66" name="Line 118"/>
              <p:cNvSpPr>
                <a:spLocks noChangeShapeType="1"/>
              </p:cNvSpPr>
              <p:nvPr/>
            </p:nvSpPr>
            <p:spPr bwMode="auto">
              <a:xfrm flipV="1">
                <a:off x="612" y="3657"/>
                <a:ext cx="0" cy="136"/>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67" name="Line 119"/>
              <p:cNvSpPr>
                <a:spLocks noChangeShapeType="1"/>
              </p:cNvSpPr>
              <p:nvPr/>
            </p:nvSpPr>
            <p:spPr bwMode="auto">
              <a:xfrm flipV="1">
                <a:off x="930" y="3521"/>
                <a:ext cx="0" cy="136"/>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68" name="Rectangle 120"/>
              <p:cNvSpPr>
                <a:spLocks noChangeArrowheads="1"/>
              </p:cNvSpPr>
              <p:nvPr/>
            </p:nvSpPr>
            <p:spPr bwMode="auto">
              <a:xfrm>
                <a:off x="204" y="3566"/>
                <a:ext cx="181" cy="22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R1</a:t>
                </a:r>
              </a:p>
            </p:txBody>
          </p:sp>
          <p:sp>
            <p:nvSpPr>
              <p:cNvPr id="62569" name="Rectangle 121"/>
              <p:cNvSpPr>
                <a:spLocks noChangeArrowheads="1"/>
              </p:cNvSpPr>
              <p:nvPr/>
            </p:nvSpPr>
            <p:spPr bwMode="auto">
              <a:xfrm>
                <a:off x="521" y="3430"/>
                <a:ext cx="181" cy="22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R2</a:t>
                </a:r>
              </a:p>
            </p:txBody>
          </p:sp>
          <p:sp>
            <p:nvSpPr>
              <p:cNvPr id="62570" name="Rectangle 122"/>
              <p:cNvSpPr>
                <a:spLocks noChangeArrowheads="1"/>
              </p:cNvSpPr>
              <p:nvPr/>
            </p:nvSpPr>
            <p:spPr bwMode="auto">
              <a:xfrm>
                <a:off x="839" y="3294"/>
                <a:ext cx="181" cy="22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R3</a:t>
                </a:r>
              </a:p>
            </p:txBody>
          </p:sp>
          <p:sp>
            <p:nvSpPr>
              <p:cNvPr id="62571" name="Line 123"/>
              <p:cNvSpPr>
                <a:spLocks noChangeShapeType="1"/>
              </p:cNvSpPr>
              <p:nvPr/>
            </p:nvSpPr>
            <p:spPr bwMode="auto">
              <a:xfrm>
                <a:off x="204" y="3884"/>
                <a:ext cx="0"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72" name="Line 124"/>
              <p:cNvSpPr>
                <a:spLocks noChangeShapeType="1"/>
              </p:cNvSpPr>
              <p:nvPr/>
            </p:nvSpPr>
            <p:spPr bwMode="auto">
              <a:xfrm>
                <a:off x="431" y="3793"/>
                <a:ext cx="0"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73" name="Line 125"/>
              <p:cNvSpPr>
                <a:spLocks noChangeShapeType="1"/>
              </p:cNvSpPr>
              <p:nvPr/>
            </p:nvSpPr>
            <p:spPr bwMode="auto">
              <a:xfrm>
                <a:off x="521" y="3748"/>
                <a:ext cx="0"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74" name="Line 126"/>
              <p:cNvSpPr>
                <a:spLocks noChangeShapeType="1"/>
              </p:cNvSpPr>
              <p:nvPr/>
            </p:nvSpPr>
            <p:spPr bwMode="auto">
              <a:xfrm>
                <a:off x="748" y="3634"/>
                <a:ext cx="0"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75" name="Line 127"/>
              <p:cNvSpPr>
                <a:spLocks noChangeShapeType="1"/>
              </p:cNvSpPr>
              <p:nvPr/>
            </p:nvSpPr>
            <p:spPr bwMode="auto">
              <a:xfrm>
                <a:off x="839" y="3588"/>
                <a:ext cx="0"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62563" name="Text Box 129"/>
            <p:cNvSpPr txBox="1">
              <a:spLocks noChangeArrowheads="1"/>
            </p:cNvSpPr>
            <p:nvPr/>
          </p:nvSpPr>
          <p:spPr bwMode="auto">
            <a:xfrm>
              <a:off x="2336" y="1299"/>
              <a:ext cx="8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t>Roadmap</a:t>
              </a:r>
            </a:p>
          </p:txBody>
        </p:sp>
      </p:grpSp>
      <p:sp>
        <p:nvSpPr>
          <p:cNvPr id="62469" name="AutoShape 135"/>
          <p:cNvSpPr>
            <a:spLocks noChangeArrowheads="1"/>
          </p:cNvSpPr>
          <p:nvPr/>
        </p:nvSpPr>
        <p:spPr bwMode="auto">
          <a:xfrm>
            <a:off x="177800" y="2419350"/>
            <a:ext cx="1295400" cy="649288"/>
          </a:xfrm>
          <a:prstGeom prst="roundRect">
            <a:avLst>
              <a:gd name="adj" fmla="val 16667"/>
            </a:avLst>
          </a:prstGeom>
          <a:solidFill>
            <a:schemeClr val="fo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sz="2000" b="1">
                <a:solidFill>
                  <a:schemeClr val="hlink"/>
                </a:solidFill>
              </a:rPr>
              <a:t>PLANIF</a:t>
            </a:r>
          </a:p>
          <a:p>
            <a:pPr algn="ctr"/>
            <a:r>
              <a:rPr lang="fr-FR" sz="2000" b="1">
                <a:solidFill>
                  <a:schemeClr val="hlink"/>
                </a:solidFill>
              </a:rPr>
              <a:t>Projet</a:t>
            </a:r>
          </a:p>
        </p:txBody>
      </p:sp>
      <p:grpSp>
        <p:nvGrpSpPr>
          <p:cNvPr id="62470" name="Group 141"/>
          <p:cNvGrpSpPr>
            <a:grpSpLocks/>
          </p:cNvGrpSpPr>
          <p:nvPr/>
        </p:nvGrpSpPr>
        <p:grpSpPr bwMode="auto">
          <a:xfrm>
            <a:off x="322263" y="979488"/>
            <a:ext cx="1370012" cy="646112"/>
            <a:chOff x="2290" y="754"/>
            <a:chExt cx="863" cy="407"/>
          </a:xfrm>
        </p:grpSpPr>
        <p:sp>
          <p:nvSpPr>
            <p:cNvPr id="62559" name="AutoShape 137"/>
            <p:cNvSpPr>
              <a:spLocks noChangeArrowheads="1"/>
            </p:cNvSpPr>
            <p:nvPr/>
          </p:nvSpPr>
          <p:spPr bwMode="auto">
            <a:xfrm>
              <a:off x="2426" y="845"/>
              <a:ext cx="545" cy="226"/>
            </a:xfrm>
            <a:prstGeom prst="cube">
              <a:avLst>
                <a:gd name="adj" fmla="val 1184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Features</a:t>
              </a:r>
            </a:p>
          </p:txBody>
        </p:sp>
        <p:sp>
          <p:nvSpPr>
            <p:cNvPr id="62560" name="AutoShape 139"/>
            <p:cNvSpPr>
              <a:spLocks noChangeArrowheads="1"/>
            </p:cNvSpPr>
            <p:nvPr/>
          </p:nvSpPr>
          <p:spPr bwMode="auto">
            <a:xfrm>
              <a:off x="2290" y="754"/>
              <a:ext cx="545" cy="226"/>
            </a:xfrm>
            <a:prstGeom prst="cube">
              <a:avLst>
                <a:gd name="adj" fmla="val 1184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Features</a:t>
              </a:r>
            </a:p>
          </p:txBody>
        </p:sp>
        <p:sp>
          <p:nvSpPr>
            <p:cNvPr id="62561" name="AutoShape 140"/>
            <p:cNvSpPr>
              <a:spLocks noChangeArrowheads="1"/>
            </p:cNvSpPr>
            <p:nvPr/>
          </p:nvSpPr>
          <p:spPr bwMode="auto">
            <a:xfrm>
              <a:off x="2608" y="935"/>
              <a:ext cx="545" cy="226"/>
            </a:xfrm>
            <a:prstGeom prst="cube">
              <a:avLst>
                <a:gd name="adj" fmla="val 1184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Features</a:t>
              </a:r>
            </a:p>
          </p:txBody>
        </p:sp>
      </p:grpSp>
      <p:sp>
        <p:nvSpPr>
          <p:cNvPr id="62471" name="AutoShape 143"/>
          <p:cNvSpPr>
            <a:spLocks noChangeArrowheads="1"/>
          </p:cNvSpPr>
          <p:nvPr/>
        </p:nvSpPr>
        <p:spPr bwMode="auto">
          <a:xfrm flipH="1">
            <a:off x="1833563" y="1195388"/>
            <a:ext cx="649287" cy="287337"/>
          </a:xfrm>
          <a:custGeom>
            <a:avLst/>
            <a:gdLst>
              <a:gd name="T0" fmla="*/ 14637965 w 21600"/>
              <a:gd name="T1" fmla="*/ 0 h 21600"/>
              <a:gd name="T2" fmla="*/ 0 w 21600"/>
              <a:gd name="T3" fmla="*/ 1911177 h 21600"/>
              <a:gd name="T4" fmla="*/ 14637965 w 21600"/>
              <a:gd name="T5" fmla="*/ 3822340 h 21600"/>
              <a:gd name="T6" fmla="*/ 19517297 w 21600"/>
              <a:gd name="T7" fmla="*/ 191117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00"/>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fr-FR"/>
          </a:p>
        </p:txBody>
      </p:sp>
      <p:sp>
        <p:nvSpPr>
          <p:cNvPr id="62472" name="AutoShape 153"/>
          <p:cNvSpPr>
            <a:spLocks noChangeArrowheads="1"/>
          </p:cNvSpPr>
          <p:nvPr/>
        </p:nvSpPr>
        <p:spPr bwMode="auto">
          <a:xfrm flipV="1">
            <a:off x="825500" y="5300663"/>
            <a:ext cx="1152525" cy="504825"/>
          </a:xfrm>
          <a:custGeom>
            <a:avLst/>
            <a:gdLst>
              <a:gd name="T0" fmla="*/ 42352519 w 21600"/>
              <a:gd name="T1" fmla="*/ 0 h 21600"/>
              <a:gd name="T2" fmla="*/ 42352519 w 21600"/>
              <a:gd name="T3" fmla="*/ 6641043 h 21600"/>
              <a:gd name="T4" fmla="*/ 6030000 w 21600"/>
              <a:gd name="T5" fmla="*/ 11798532 h 21600"/>
              <a:gd name="T6" fmla="*/ 61496013 w 21600"/>
              <a:gd name="T7" fmla="*/ 3320533 h 21600"/>
              <a:gd name="T8" fmla="*/ 17694720 60000 65536"/>
              <a:gd name="T9" fmla="*/ 5898240 60000 65536"/>
              <a:gd name="T10" fmla="*/ 5898240 60000 65536"/>
              <a:gd name="T11" fmla="*/ 0 60000 65536"/>
              <a:gd name="T12" fmla="*/ 12427 w 21600"/>
              <a:gd name="T13" fmla="*/ 4007 h 21600"/>
              <a:gd name="T14" fmla="*/ 19308 w 21600"/>
              <a:gd name="T15" fmla="*/ 8151 h 21600"/>
            </a:gdLst>
            <a:ahLst/>
            <a:cxnLst>
              <a:cxn ang="T8">
                <a:pos x="T0" y="T1"/>
              </a:cxn>
              <a:cxn ang="T9">
                <a:pos x="T2" y="T3"/>
              </a:cxn>
              <a:cxn ang="T10">
                <a:pos x="T4" y="T5"/>
              </a:cxn>
              <a:cxn ang="T11">
                <a:pos x="T6" y="T7"/>
              </a:cxn>
            </a:cxnLst>
            <a:rect l="T12" t="T13" r="T14" b="T15"/>
            <a:pathLst>
              <a:path w="21600" h="21600">
                <a:moveTo>
                  <a:pt x="21600" y="6079"/>
                </a:moveTo>
                <a:lnTo>
                  <a:pt x="14876" y="0"/>
                </a:lnTo>
                <a:lnTo>
                  <a:pt x="14876" y="4007"/>
                </a:lnTo>
                <a:lnTo>
                  <a:pt x="12427" y="4007"/>
                </a:lnTo>
                <a:cubicBezTo>
                  <a:pt x="5564" y="4007"/>
                  <a:pt x="0" y="7656"/>
                  <a:pt x="0" y="12158"/>
                </a:cubicBezTo>
                <a:lnTo>
                  <a:pt x="0" y="21600"/>
                </a:lnTo>
                <a:lnTo>
                  <a:pt x="4236" y="21600"/>
                </a:lnTo>
                <a:lnTo>
                  <a:pt x="4236" y="12158"/>
                </a:lnTo>
                <a:cubicBezTo>
                  <a:pt x="4236" y="9945"/>
                  <a:pt x="7903" y="8151"/>
                  <a:pt x="12427" y="8151"/>
                </a:cubicBezTo>
                <a:lnTo>
                  <a:pt x="14876" y="8151"/>
                </a:lnTo>
                <a:lnTo>
                  <a:pt x="14876" y="12158"/>
                </a:lnTo>
                <a:lnTo>
                  <a:pt x="21600" y="6079"/>
                </a:lnTo>
                <a:close/>
              </a:path>
            </a:pathLst>
          </a:custGeom>
          <a:solidFill>
            <a:srgbClr val="99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62473" name="Group 222"/>
          <p:cNvGrpSpPr>
            <a:grpSpLocks/>
          </p:cNvGrpSpPr>
          <p:nvPr/>
        </p:nvGrpSpPr>
        <p:grpSpPr bwMode="auto">
          <a:xfrm>
            <a:off x="2122488" y="2924175"/>
            <a:ext cx="4681537" cy="3744913"/>
            <a:chOff x="1337" y="1842"/>
            <a:chExt cx="2949" cy="2359"/>
          </a:xfrm>
        </p:grpSpPr>
        <p:sp>
          <p:nvSpPr>
            <p:cNvPr id="62505" name="Rectangle 65"/>
            <p:cNvSpPr>
              <a:spLocks noChangeArrowheads="1"/>
            </p:cNvSpPr>
            <p:nvPr/>
          </p:nvSpPr>
          <p:spPr bwMode="auto">
            <a:xfrm>
              <a:off x="1337" y="1842"/>
              <a:ext cx="2948" cy="2359"/>
            </a:xfrm>
            <a:prstGeom prst="rect">
              <a:avLst/>
            </a:prstGeom>
            <a:solidFill>
              <a:schemeClr val="folHlink"/>
            </a:solidFill>
            <a:ln w="25400">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fr-FR"/>
            </a:p>
          </p:txBody>
        </p:sp>
        <p:sp>
          <p:nvSpPr>
            <p:cNvPr id="62506" name="Rectangle 15"/>
            <p:cNvSpPr>
              <a:spLocks noChangeArrowheads="1"/>
            </p:cNvSpPr>
            <p:nvPr/>
          </p:nvSpPr>
          <p:spPr bwMode="auto">
            <a:xfrm rot="-5400000" flipH="1" flipV="1">
              <a:off x="2925" y="1433"/>
              <a:ext cx="317" cy="2223"/>
            </a:xfrm>
            <a:prstGeom prst="rect">
              <a:avLst/>
            </a:prstGeom>
            <a:gradFill rotWithShape="1">
              <a:gsLst>
                <a:gs pos="0">
                  <a:srgbClr val="8488C4"/>
                </a:gs>
                <a:gs pos="53000">
                  <a:srgbClr val="D4DEFF"/>
                </a:gs>
                <a:gs pos="83000">
                  <a:srgbClr val="D4DEFF"/>
                </a:gs>
                <a:gs pos="100000">
                  <a:srgbClr val="96AB94"/>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rot="10800000" vert="eaVert" wrap="none" anchor="ctr"/>
            <a:lstStyle/>
            <a:p>
              <a:pPr algn="ctr"/>
              <a:endParaRPr lang="fr-FR"/>
            </a:p>
          </p:txBody>
        </p:sp>
        <p:sp>
          <p:nvSpPr>
            <p:cNvPr id="62507" name="Oval 26"/>
            <p:cNvSpPr>
              <a:spLocks noChangeArrowheads="1"/>
            </p:cNvSpPr>
            <p:nvPr/>
          </p:nvSpPr>
          <p:spPr bwMode="auto">
            <a:xfrm rot="-5400000">
              <a:off x="2008"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1</a:t>
              </a:r>
            </a:p>
          </p:txBody>
        </p:sp>
        <p:sp>
          <p:nvSpPr>
            <p:cNvPr id="62508" name="Line 27"/>
            <p:cNvSpPr>
              <a:spLocks noChangeShapeType="1"/>
            </p:cNvSpPr>
            <p:nvPr/>
          </p:nvSpPr>
          <p:spPr bwMode="auto">
            <a:xfrm rot="-5400000">
              <a:off x="2131"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09" name="Line 28"/>
            <p:cNvSpPr>
              <a:spLocks noChangeShapeType="1"/>
            </p:cNvSpPr>
            <p:nvPr/>
          </p:nvSpPr>
          <p:spPr bwMode="auto">
            <a:xfrm rot="-5400000">
              <a:off x="2173"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10" name="Oval 29"/>
            <p:cNvSpPr>
              <a:spLocks noChangeArrowheads="1"/>
            </p:cNvSpPr>
            <p:nvPr/>
          </p:nvSpPr>
          <p:spPr bwMode="auto">
            <a:xfrm rot="-5400000">
              <a:off x="2297"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2</a:t>
              </a:r>
            </a:p>
          </p:txBody>
        </p:sp>
        <p:sp>
          <p:nvSpPr>
            <p:cNvPr id="62511" name="Line 30"/>
            <p:cNvSpPr>
              <a:spLocks noChangeShapeType="1"/>
            </p:cNvSpPr>
            <p:nvPr/>
          </p:nvSpPr>
          <p:spPr bwMode="auto">
            <a:xfrm rot="-5400000">
              <a:off x="2628"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12" name="Line 31"/>
            <p:cNvSpPr>
              <a:spLocks noChangeShapeType="1"/>
            </p:cNvSpPr>
            <p:nvPr/>
          </p:nvSpPr>
          <p:spPr bwMode="auto">
            <a:xfrm rot="-5400000">
              <a:off x="2670"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13" name="Oval 32"/>
            <p:cNvSpPr>
              <a:spLocks noChangeArrowheads="1"/>
            </p:cNvSpPr>
            <p:nvPr/>
          </p:nvSpPr>
          <p:spPr bwMode="auto">
            <a:xfrm rot="-5400000">
              <a:off x="2504"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fr-FR" sz="1200" b="1">
                <a:solidFill>
                  <a:schemeClr val="accent1"/>
                </a:solidFill>
                <a:latin typeface="Verdana" pitchFamily="34" charset="0"/>
              </a:endParaRPr>
            </a:p>
          </p:txBody>
        </p:sp>
        <p:sp>
          <p:nvSpPr>
            <p:cNvPr id="62514" name="Oval 33"/>
            <p:cNvSpPr>
              <a:spLocks noChangeArrowheads="1"/>
            </p:cNvSpPr>
            <p:nvPr/>
          </p:nvSpPr>
          <p:spPr bwMode="auto">
            <a:xfrm rot="-5400000">
              <a:off x="2836"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fr-FR" sz="1200" b="1">
                <a:solidFill>
                  <a:schemeClr val="accent1"/>
                </a:solidFill>
                <a:latin typeface="Verdana" pitchFamily="34" charset="0"/>
              </a:endParaRPr>
            </a:p>
          </p:txBody>
        </p:sp>
        <p:sp>
          <p:nvSpPr>
            <p:cNvPr id="62515" name="Line 34"/>
            <p:cNvSpPr>
              <a:spLocks noChangeShapeType="1"/>
            </p:cNvSpPr>
            <p:nvPr/>
          </p:nvSpPr>
          <p:spPr bwMode="auto">
            <a:xfrm rot="-5400000">
              <a:off x="2959"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16" name="Line 35"/>
            <p:cNvSpPr>
              <a:spLocks noChangeShapeType="1"/>
            </p:cNvSpPr>
            <p:nvPr/>
          </p:nvSpPr>
          <p:spPr bwMode="auto">
            <a:xfrm rot="-5400000">
              <a:off x="3001"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17" name="Line 36"/>
            <p:cNvSpPr>
              <a:spLocks noChangeShapeType="1"/>
            </p:cNvSpPr>
            <p:nvPr/>
          </p:nvSpPr>
          <p:spPr bwMode="auto">
            <a:xfrm rot="-5400000">
              <a:off x="3043"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18" name="Oval 37"/>
            <p:cNvSpPr>
              <a:spLocks noChangeArrowheads="1"/>
            </p:cNvSpPr>
            <p:nvPr/>
          </p:nvSpPr>
          <p:spPr bwMode="auto">
            <a:xfrm rot="-5400000">
              <a:off x="3167"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fr-FR" sz="1200" b="1">
                <a:solidFill>
                  <a:schemeClr val="accent1"/>
                </a:solidFill>
                <a:latin typeface="Verdana" pitchFamily="34" charset="0"/>
              </a:endParaRPr>
            </a:p>
          </p:txBody>
        </p:sp>
        <p:sp>
          <p:nvSpPr>
            <p:cNvPr id="62519" name="Oval 42"/>
            <p:cNvSpPr>
              <a:spLocks noChangeArrowheads="1"/>
            </p:cNvSpPr>
            <p:nvPr/>
          </p:nvSpPr>
          <p:spPr bwMode="auto">
            <a:xfrm rot="-5400000">
              <a:off x="3374"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fr-FR" sz="1200" b="1">
                <a:solidFill>
                  <a:schemeClr val="accent1"/>
                </a:solidFill>
                <a:latin typeface="Verdana" pitchFamily="34" charset="0"/>
              </a:endParaRPr>
            </a:p>
          </p:txBody>
        </p:sp>
        <p:sp>
          <p:nvSpPr>
            <p:cNvPr id="62520" name="Line 43"/>
            <p:cNvSpPr>
              <a:spLocks noChangeShapeType="1"/>
            </p:cNvSpPr>
            <p:nvPr/>
          </p:nvSpPr>
          <p:spPr bwMode="auto">
            <a:xfrm rot="-5400000">
              <a:off x="3497"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21" name="Line 44"/>
            <p:cNvSpPr>
              <a:spLocks noChangeShapeType="1"/>
            </p:cNvSpPr>
            <p:nvPr/>
          </p:nvSpPr>
          <p:spPr bwMode="auto">
            <a:xfrm rot="-5400000">
              <a:off x="3539"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22" name="Oval 45"/>
            <p:cNvSpPr>
              <a:spLocks noChangeArrowheads="1"/>
            </p:cNvSpPr>
            <p:nvPr/>
          </p:nvSpPr>
          <p:spPr bwMode="auto">
            <a:xfrm rot="-5400000">
              <a:off x="3663"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fr-FR" sz="1200" b="1">
                <a:solidFill>
                  <a:schemeClr val="accent1"/>
                </a:solidFill>
                <a:latin typeface="Verdana" pitchFamily="34" charset="0"/>
              </a:endParaRPr>
            </a:p>
          </p:txBody>
        </p:sp>
        <p:sp>
          <p:nvSpPr>
            <p:cNvPr id="62523" name="Line 46"/>
            <p:cNvSpPr>
              <a:spLocks noChangeShapeType="1"/>
            </p:cNvSpPr>
            <p:nvPr/>
          </p:nvSpPr>
          <p:spPr bwMode="auto">
            <a:xfrm rot="-5400000">
              <a:off x="3993"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24" name="Line 47"/>
            <p:cNvSpPr>
              <a:spLocks noChangeShapeType="1"/>
            </p:cNvSpPr>
            <p:nvPr/>
          </p:nvSpPr>
          <p:spPr bwMode="auto">
            <a:xfrm rot="-5400000">
              <a:off x="4035"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25" name="Oval 53"/>
            <p:cNvSpPr>
              <a:spLocks noChangeArrowheads="1"/>
            </p:cNvSpPr>
            <p:nvPr/>
          </p:nvSpPr>
          <p:spPr bwMode="auto">
            <a:xfrm rot="-5400000">
              <a:off x="3853"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7</a:t>
              </a:r>
            </a:p>
          </p:txBody>
        </p:sp>
        <p:sp>
          <p:nvSpPr>
            <p:cNvPr id="62526" name="AutoShape 60"/>
            <p:cNvSpPr>
              <a:spLocks noChangeArrowheads="1"/>
            </p:cNvSpPr>
            <p:nvPr/>
          </p:nvSpPr>
          <p:spPr bwMode="auto">
            <a:xfrm>
              <a:off x="2108" y="1932"/>
              <a:ext cx="635" cy="272"/>
            </a:xfrm>
            <a:prstGeom prst="cube">
              <a:avLst>
                <a:gd name="adj" fmla="val 1184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Feature 1</a:t>
              </a:r>
            </a:p>
          </p:txBody>
        </p:sp>
        <p:sp>
          <p:nvSpPr>
            <p:cNvPr id="62527" name="Line 61"/>
            <p:cNvSpPr>
              <a:spLocks noChangeShapeType="1"/>
            </p:cNvSpPr>
            <p:nvPr/>
          </p:nvSpPr>
          <p:spPr bwMode="auto">
            <a:xfrm flipH="1">
              <a:off x="2154" y="2204"/>
              <a:ext cx="45" cy="22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28" name="Line 63"/>
            <p:cNvSpPr>
              <a:spLocks noChangeShapeType="1"/>
            </p:cNvSpPr>
            <p:nvPr/>
          </p:nvSpPr>
          <p:spPr bwMode="auto">
            <a:xfrm>
              <a:off x="2426" y="2204"/>
              <a:ext cx="0" cy="22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29" name="Line 64"/>
            <p:cNvSpPr>
              <a:spLocks noChangeShapeType="1"/>
            </p:cNvSpPr>
            <p:nvPr/>
          </p:nvSpPr>
          <p:spPr bwMode="auto">
            <a:xfrm>
              <a:off x="2607" y="2204"/>
              <a:ext cx="46" cy="22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30" name="Rectangle 66"/>
            <p:cNvSpPr>
              <a:spLocks noChangeArrowheads="1"/>
            </p:cNvSpPr>
            <p:nvPr/>
          </p:nvSpPr>
          <p:spPr bwMode="auto">
            <a:xfrm>
              <a:off x="1881" y="2885"/>
              <a:ext cx="2404" cy="131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531" name="AutoShape 67"/>
            <p:cNvSpPr>
              <a:spLocks noChangeArrowheads="1"/>
            </p:cNvSpPr>
            <p:nvPr/>
          </p:nvSpPr>
          <p:spPr bwMode="auto">
            <a:xfrm>
              <a:off x="2834" y="1932"/>
              <a:ext cx="635" cy="272"/>
            </a:xfrm>
            <a:prstGeom prst="cube">
              <a:avLst>
                <a:gd name="adj" fmla="val 1184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Feature 2</a:t>
              </a:r>
            </a:p>
          </p:txBody>
        </p:sp>
        <p:sp>
          <p:nvSpPr>
            <p:cNvPr id="62532" name="AutoShape 68"/>
            <p:cNvSpPr>
              <a:spLocks noChangeArrowheads="1"/>
            </p:cNvSpPr>
            <p:nvPr/>
          </p:nvSpPr>
          <p:spPr bwMode="auto">
            <a:xfrm>
              <a:off x="3560" y="1932"/>
              <a:ext cx="635" cy="272"/>
            </a:xfrm>
            <a:prstGeom prst="cube">
              <a:avLst>
                <a:gd name="adj" fmla="val 1184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Feature 3</a:t>
              </a:r>
            </a:p>
          </p:txBody>
        </p:sp>
        <p:sp>
          <p:nvSpPr>
            <p:cNvPr id="62533" name="Line 107"/>
            <p:cNvSpPr>
              <a:spLocks noChangeShapeType="1"/>
            </p:cNvSpPr>
            <p:nvPr/>
          </p:nvSpPr>
          <p:spPr bwMode="auto">
            <a:xfrm>
              <a:off x="1882" y="4201"/>
              <a:ext cx="24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34" name="AutoShape 145"/>
            <p:cNvSpPr>
              <a:spLocks noChangeArrowheads="1"/>
            </p:cNvSpPr>
            <p:nvPr/>
          </p:nvSpPr>
          <p:spPr bwMode="auto">
            <a:xfrm rot="-5400000">
              <a:off x="1134" y="3407"/>
              <a:ext cx="862" cy="363"/>
            </a:xfrm>
            <a:prstGeom prst="roundRect">
              <a:avLst>
                <a:gd name="adj" fmla="val 16667"/>
              </a:avLst>
            </a:prstGeom>
            <a:solidFill>
              <a:schemeClr val="fo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sz="2000" b="1">
                  <a:solidFill>
                    <a:schemeClr val="hlink"/>
                  </a:solidFill>
                </a:rPr>
                <a:t>PLANIF</a:t>
              </a:r>
            </a:p>
            <a:p>
              <a:pPr algn="ctr"/>
              <a:r>
                <a:rPr lang="fr-FR" sz="2000" b="1">
                  <a:solidFill>
                    <a:schemeClr val="hlink"/>
                  </a:solidFill>
                </a:rPr>
                <a:t>Release R1</a:t>
              </a:r>
            </a:p>
          </p:txBody>
        </p:sp>
        <p:grpSp>
          <p:nvGrpSpPr>
            <p:cNvPr id="62535" name="Group 188"/>
            <p:cNvGrpSpPr>
              <a:grpSpLocks/>
            </p:cNvGrpSpPr>
            <p:nvPr/>
          </p:nvGrpSpPr>
          <p:grpSpPr bwMode="auto">
            <a:xfrm>
              <a:off x="1927" y="2931"/>
              <a:ext cx="635" cy="544"/>
              <a:chOff x="1927" y="2931"/>
              <a:chExt cx="635" cy="544"/>
            </a:xfrm>
          </p:grpSpPr>
          <p:sp>
            <p:nvSpPr>
              <p:cNvPr id="62556" name="AutoShape 156"/>
              <p:cNvSpPr>
                <a:spLocks noChangeArrowheads="1"/>
              </p:cNvSpPr>
              <p:nvPr/>
            </p:nvSpPr>
            <p:spPr bwMode="auto">
              <a:xfrm>
                <a:off x="2063" y="2931"/>
                <a:ext cx="499" cy="544"/>
              </a:xfrm>
              <a:custGeom>
                <a:avLst/>
                <a:gdLst>
                  <a:gd name="T0" fmla="*/ 6 w 21600"/>
                  <a:gd name="T1" fmla="*/ 0 h 21600"/>
                  <a:gd name="T2" fmla="*/ 2 w 21600"/>
                  <a:gd name="T3" fmla="*/ 2 h 21600"/>
                  <a:gd name="T4" fmla="*/ 0 w 21600"/>
                  <a:gd name="T5" fmla="*/ 7 h 21600"/>
                  <a:gd name="T6" fmla="*/ 2 w 21600"/>
                  <a:gd name="T7" fmla="*/ 12 h 21600"/>
                  <a:gd name="T8" fmla="*/ 6 w 21600"/>
                  <a:gd name="T9" fmla="*/ 14 h 21600"/>
                  <a:gd name="T10" fmla="*/ 10 w 21600"/>
                  <a:gd name="T11" fmla="*/ 12 h 21600"/>
                  <a:gd name="T12" fmla="*/ 12 w 21600"/>
                  <a:gd name="T13" fmla="*/ 7 h 21600"/>
                  <a:gd name="T14" fmla="*/ 1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76 h 21600"/>
                  <a:gd name="T26" fmla="*/ 18440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15" y="10800"/>
                    </a:moveTo>
                    <a:cubicBezTo>
                      <a:pt x="2415" y="15431"/>
                      <a:pt x="6169" y="19185"/>
                      <a:pt x="10800" y="19185"/>
                    </a:cubicBezTo>
                    <a:cubicBezTo>
                      <a:pt x="15431" y="19185"/>
                      <a:pt x="19185" y="15431"/>
                      <a:pt x="19185" y="10800"/>
                    </a:cubicBezTo>
                    <a:cubicBezTo>
                      <a:pt x="19185" y="6169"/>
                      <a:pt x="15431" y="2415"/>
                      <a:pt x="10800" y="2415"/>
                    </a:cubicBezTo>
                    <a:cubicBezTo>
                      <a:pt x="6169" y="2415"/>
                      <a:pt x="2415" y="6169"/>
                      <a:pt x="2415" y="10800"/>
                    </a:cubicBezTo>
                    <a:close/>
                  </a:path>
                </a:pathLst>
              </a:custGeom>
              <a:solidFill>
                <a:srgbClr val="7CDAA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557" name="AutoShape 155"/>
              <p:cNvSpPr>
                <a:spLocks noChangeArrowheads="1"/>
              </p:cNvSpPr>
              <p:nvPr/>
            </p:nvSpPr>
            <p:spPr bwMode="auto">
              <a:xfrm>
                <a:off x="1927" y="3113"/>
                <a:ext cx="454" cy="226"/>
              </a:xfrm>
              <a:prstGeom prst="roundRect">
                <a:avLst>
                  <a:gd name="adj" fmla="val 50000"/>
                </a:avLst>
              </a:prstGeom>
              <a:solidFill>
                <a:schemeClr val="folHlink"/>
              </a:solidFill>
              <a:ln w="12700">
                <a:solidFill>
                  <a:schemeClr val="tx1"/>
                </a:solidFill>
                <a:round/>
                <a:headEnd/>
                <a:tailEnd/>
              </a:ln>
              <a:effectLst>
                <a:outerShdw dist="107763" dir="18900000" algn="ctr" rotWithShape="0">
                  <a:schemeClr val="bg2">
                    <a:alpha val="50000"/>
                  </a:schemeClr>
                </a:outerShdw>
              </a:effectLst>
            </p:spPr>
            <p:txBody>
              <a:bodyPr wrap="none" anchor="ctr"/>
              <a:lstStyle/>
              <a:p>
                <a:pPr algn="ctr"/>
                <a:r>
                  <a:rPr lang="fr-FR" sz="1000" b="1">
                    <a:solidFill>
                      <a:schemeClr val="hlink"/>
                    </a:solidFill>
                  </a:rPr>
                  <a:t>Planif</a:t>
                </a:r>
              </a:p>
              <a:p>
                <a:pPr algn="ctr"/>
                <a:r>
                  <a:rPr lang="fr-FR" sz="1000" b="1">
                    <a:solidFill>
                      <a:schemeClr val="hlink"/>
                    </a:solidFill>
                  </a:rPr>
                  <a:t>Itération i1</a:t>
                </a:r>
              </a:p>
            </p:txBody>
          </p:sp>
          <p:sp>
            <p:nvSpPr>
              <p:cNvPr id="62558" name="Line 187"/>
              <p:cNvSpPr>
                <a:spLocks noChangeShapeType="1"/>
              </p:cNvSpPr>
              <p:nvPr/>
            </p:nvSpPr>
            <p:spPr bwMode="auto">
              <a:xfrm rot="-5400000">
                <a:off x="2482" y="3113"/>
                <a:ext cx="91" cy="0"/>
              </a:xfrm>
              <a:prstGeom prst="line">
                <a:avLst/>
              </a:prstGeom>
              <a:noFill/>
              <a:ln w="50800">
                <a:solidFill>
                  <a:srgbClr val="7CDAA7"/>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62536" name="Group 189"/>
            <p:cNvGrpSpPr>
              <a:grpSpLocks/>
            </p:cNvGrpSpPr>
            <p:nvPr/>
          </p:nvGrpSpPr>
          <p:grpSpPr bwMode="auto">
            <a:xfrm>
              <a:off x="1927" y="3566"/>
              <a:ext cx="635" cy="544"/>
              <a:chOff x="1927" y="2931"/>
              <a:chExt cx="635" cy="544"/>
            </a:xfrm>
          </p:grpSpPr>
          <p:sp>
            <p:nvSpPr>
              <p:cNvPr id="62553" name="AutoShape 190"/>
              <p:cNvSpPr>
                <a:spLocks noChangeArrowheads="1"/>
              </p:cNvSpPr>
              <p:nvPr/>
            </p:nvSpPr>
            <p:spPr bwMode="auto">
              <a:xfrm>
                <a:off x="2063" y="2931"/>
                <a:ext cx="499" cy="544"/>
              </a:xfrm>
              <a:custGeom>
                <a:avLst/>
                <a:gdLst>
                  <a:gd name="T0" fmla="*/ 6 w 21600"/>
                  <a:gd name="T1" fmla="*/ 0 h 21600"/>
                  <a:gd name="T2" fmla="*/ 2 w 21600"/>
                  <a:gd name="T3" fmla="*/ 2 h 21600"/>
                  <a:gd name="T4" fmla="*/ 0 w 21600"/>
                  <a:gd name="T5" fmla="*/ 7 h 21600"/>
                  <a:gd name="T6" fmla="*/ 2 w 21600"/>
                  <a:gd name="T7" fmla="*/ 12 h 21600"/>
                  <a:gd name="T8" fmla="*/ 6 w 21600"/>
                  <a:gd name="T9" fmla="*/ 14 h 21600"/>
                  <a:gd name="T10" fmla="*/ 10 w 21600"/>
                  <a:gd name="T11" fmla="*/ 12 h 21600"/>
                  <a:gd name="T12" fmla="*/ 12 w 21600"/>
                  <a:gd name="T13" fmla="*/ 7 h 21600"/>
                  <a:gd name="T14" fmla="*/ 1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76 h 21600"/>
                  <a:gd name="T26" fmla="*/ 18440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15" y="10800"/>
                    </a:moveTo>
                    <a:cubicBezTo>
                      <a:pt x="2415" y="15431"/>
                      <a:pt x="6169" y="19185"/>
                      <a:pt x="10800" y="19185"/>
                    </a:cubicBezTo>
                    <a:cubicBezTo>
                      <a:pt x="15431" y="19185"/>
                      <a:pt x="19185" y="15431"/>
                      <a:pt x="19185" y="10800"/>
                    </a:cubicBezTo>
                    <a:cubicBezTo>
                      <a:pt x="19185" y="6169"/>
                      <a:pt x="15431" y="2415"/>
                      <a:pt x="10800" y="2415"/>
                    </a:cubicBezTo>
                    <a:cubicBezTo>
                      <a:pt x="6169" y="2415"/>
                      <a:pt x="2415" y="6169"/>
                      <a:pt x="2415" y="10800"/>
                    </a:cubicBezTo>
                    <a:close/>
                  </a:path>
                </a:pathLst>
              </a:custGeom>
              <a:solidFill>
                <a:srgbClr val="7CDAA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554" name="AutoShape 191"/>
              <p:cNvSpPr>
                <a:spLocks noChangeArrowheads="1"/>
              </p:cNvSpPr>
              <p:nvPr/>
            </p:nvSpPr>
            <p:spPr bwMode="auto">
              <a:xfrm>
                <a:off x="1927" y="3113"/>
                <a:ext cx="454" cy="226"/>
              </a:xfrm>
              <a:prstGeom prst="roundRect">
                <a:avLst>
                  <a:gd name="adj" fmla="val 50000"/>
                </a:avLst>
              </a:prstGeom>
              <a:solidFill>
                <a:schemeClr val="folHlink"/>
              </a:solidFill>
              <a:ln w="12700">
                <a:solidFill>
                  <a:schemeClr val="tx1"/>
                </a:solidFill>
                <a:round/>
                <a:headEnd/>
                <a:tailEnd/>
              </a:ln>
              <a:effectLst>
                <a:outerShdw dist="107763" dir="18900000" algn="ctr" rotWithShape="0">
                  <a:schemeClr val="bg2">
                    <a:alpha val="50000"/>
                  </a:schemeClr>
                </a:outerShdw>
              </a:effectLst>
            </p:spPr>
            <p:txBody>
              <a:bodyPr wrap="none" anchor="ctr"/>
              <a:lstStyle/>
              <a:p>
                <a:pPr algn="ctr"/>
                <a:r>
                  <a:rPr lang="fr-FR" sz="1000" b="1">
                    <a:solidFill>
                      <a:schemeClr val="hlink"/>
                    </a:solidFill>
                  </a:rPr>
                  <a:t>Planif</a:t>
                </a:r>
              </a:p>
              <a:p>
                <a:pPr algn="ctr"/>
                <a:r>
                  <a:rPr lang="fr-FR" sz="1000" b="1">
                    <a:solidFill>
                      <a:schemeClr val="hlink"/>
                    </a:solidFill>
                  </a:rPr>
                  <a:t>Itération i2</a:t>
                </a:r>
              </a:p>
            </p:txBody>
          </p:sp>
          <p:sp>
            <p:nvSpPr>
              <p:cNvPr id="62555" name="Line 192"/>
              <p:cNvSpPr>
                <a:spLocks noChangeShapeType="1"/>
              </p:cNvSpPr>
              <p:nvPr/>
            </p:nvSpPr>
            <p:spPr bwMode="auto">
              <a:xfrm rot="-5400000">
                <a:off x="2482" y="3113"/>
                <a:ext cx="91" cy="0"/>
              </a:xfrm>
              <a:prstGeom prst="line">
                <a:avLst/>
              </a:prstGeom>
              <a:noFill/>
              <a:ln w="50800">
                <a:solidFill>
                  <a:srgbClr val="7CDAA7"/>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62537" name="Group 197"/>
            <p:cNvGrpSpPr>
              <a:grpSpLocks/>
            </p:cNvGrpSpPr>
            <p:nvPr/>
          </p:nvGrpSpPr>
          <p:grpSpPr bwMode="auto">
            <a:xfrm>
              <a:off x="2744" y="2931"/>
              <a:ext cx="635" cy="544"/>
              <a:chOff x="1927" y="2931"/>
              <a:chExt cx="635" cy="544"/>
            </a:xfrm>
          </p:grpSpPr>
          <p:sp>
            <p:nvSpPr>
              <p:cNvPr id="62550" name="AutoShape 198"/>
              <p:cNvSpPr>
                <a:spLocks noChangeArrowheads="1"/>
              </p:cNvSpPr>
              <p:nvPr/>
            </p:nvSpPr>
            <p:spPr bwMode="auto">
              <a:xfrm>
                <a:off x="2063" y="2931"/>
                <a:ext cx="499" cy="544"/>
              </a:xfrm>
              <a:custGeom>
                <a:avLst/>
                <a:gdLst>
                  <a:gd name="T0" fmla="*/ 6 w 21600"/>
                  <a:gd name="T1" fmla="*/ 0 h 21600"/>
                  <a:gd name="T2" fmla="*/ 2 w 21600"/>
                  <a:gd name="T3" fmla="*/ 2 h 21600"/>
                  <a:gd name="T4" fmla="*/ 0 w 21600"/>
                  <a:gd name="T5" fmla="*/ 7 h 21600"/>
                  <a:gd name="T6" fmla="*/ 2 w 21600"/>
                  <a:gd name="T7" fmla="*/ 12 h 21600"/>
                  <a:gd name="T8" fmla="*/ 6 w 21600"/>
                  <a:gd name="T9" fmla="*/ 14 h 21600"/>
                  <a:gd name="T10" fmla="*/ 10 w 21600"/>
                  <a:gd name="T11" fmla="*/ 12 h 21600"/>
                  <a:gd name="T12" fmla="*/ 12 w 21600"/>
                  <a:gd name="T13" fmla="*/ 7 h 21600"/>
                  <a:gd name="T14" fmla="*/ 1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76 h 21600"/>
                  <a:gd name="T26" fmla="*/ 18440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15" y="10800"/>
                    </a:moveTo>
                    <a:cubicBezTo>
                      <a:pt x="2415" y="15431"/>
                      <a:pt x="6169" y="19185"/>
                      <a:pt x="10800" y="19185"/>
                    </a:cubicBezTo>
                    <a:cubicBezTo>
                      <a:pt x="15431" y="19185"/>
                      <a:pt x="19185" y="15431"/>
                      <a:pt x="19185" y="10800"/>
                    </a:cubicBezTo>
                    <a:cubicBezTo>
                      <a:pt x="19185" y="6169"/>
                      <a:pt x="15431" y="2415"/>
                      <a:pt x="10800" y="2415"/>
                    </a:cubicBezTo>
                    <a:cubicBezTo>
                      <a:pt x="6169" y="2415"/>
                      <a:pt x="2415" y="6169"/>
                      <a:pt x="2415" y="10800"/>
                    </a:cubicBezTo>
                    <a:close/>
                  </a:path>
                </a:pathLst>
              </a:custGeom>
              <a:solidFill>
                <a:srgbClr val="7CDAA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551" name="AutoShape 199"/>
              <p:cNvSpPr>
                <a:spLocks noChangeArrowheads="1"/>
              </p:cNvSpPr>
              <p:nvPr/>
            </p:nvSpPr>
            <p:spPr bwMode="auto">
              <a:xfrm>
                <a:off x="1927" y="3113"/>
                <a:ext cx="454" cy="226"/>
              </a:xfrm>
              <a:prstGeom prst="roundRect">
                <a:avLst>
                  <a:gd name="adj" fmla="val 50000"/>
                </a:avLst>
              </a:prstGeom>
              <a:solidFill>
                <a:schemeClr val="folHlink"/>
              </a:solidFill>
              <a:ln w="12700">
                <a:solidFill>
                  <a:schemeClr val="tx1"/>
                </a:solidFill>
                <a:round/>
                <a:headEnd/>
                <a:tailEnd/>
              </a:ln>
              <a:effectLst>
                <a:outerShdw dist="107763" dir="18900000" algn="ctr" rotWithShape="0">
                  <a:schemeClr val="bg2">
                    <a:alpha val="50000"/>
                  </a:schemeClr>
                </a:outerShdw>
              </a:effectLst>
            </p:spPr>
            <p:txBody>
              <a:bodyPr wrap="none" anchor="ctr"/>
              <a:lstStyle/>
              <a:p>
                <a:pPr algn="ctr"/>
                <a:r>
                  <a:rPr lang="fr-FR" sz="1000" b="1">
                    <a:solidFill>
                      <a:schemeClr val="hlink"/>
                    </a:solidFill>
                  </a:rPr>
                  <a:t>Planif</a:t>
                </a:r>
              </a:p>
              <a:p>
                <a:pPr algn="ctr"/>
                <a:r>
                  <a:rPr lang="fr-FR" sz="1000" b="1">
                    <a:solidFill>
                      <a:schemeClr val="hlink"/>
                    </a:solidFill>
                  </a:rPr>
                  <a:t>Itération i3</a:t>
                </a:r>
              </a:p>
            </p:txBody>
          </p:sp>
          <p:sp>
            <p:nvSpPr>
              <p:cNvPr id="62552" name="Line 200"/>
              <p:cNvSpPr>
                <a:spLocks noChangeShapeType="1"/>
              </p:cNvSpPr>
              <p:nvPr/>
            </p:nvSpPr>
            <p:spPr bwMode="auto">
              <a:xfrm rot="-5400000">
                <a:off x="2482" y="3113"/>
                <a:ext cx="91" cy="0"/>
              </a:xfrm>
              <a:prstGeom prst="line">
                <a:avLst/>
              </a:prstGeom>
              <a:noFill/>
              <a:ln w="50800">
                <a:solidFill>
                  <a:srgbClr val="7CDAA7"/>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62538" name="Group 201"/>
            <p:cNvGrpSpPr>
              <a:grpSpLocks/>
            </p:cNvGrpSpPr>
            <p:nvPr/>
          </p:nvGrpSpPr>
          <p:grpSpPr bwMode="auto">
            <a:xfrm>
              <a:off x="3560" y="2931"/>
              <a:ext cx="635" cy="544"/>
              <a:chOff x="1927" y="2931"/>
              <a:chExt cx="635" cy="544"/>
            </a:xfrm>
          </p:grpSpPr>
          <p:sp>
            <p:nvSpPr>
              <p:cNvPr id="62547" name="AutoShape 202"/>
              <p:cNvSpPr>
                <a:spLocks noChangeArrowheads="1"/>
              </p:cNvSpPr>
              <p:nvPr/>
            </p:nvSpPr>
            <p:spPr bwMode="auto">
              <a:xfrm>
                <a:off x="2063" y="2931"/>
                <a:ext cx="499" cy="544"/>
              </a:xfrm>
              <a:custGeom>
                <a:avLst/>
                <a:gdLst>
                  <a:gd name="T0" fmla="*/ 6 w 21600"/>
                  <a:gd name="T1" fmla="*/ 0 h 21600"/>
                  <a:gd name="T2" fmla="*/ 2 w 21600"/>
                  <a:gd name="T3" fmla="*/ 2 h 21600"/>
                  <a:gd name="T4" fmla="*/ 0 w 21600"/>
                  <a:gd name="T5" fmla="*/ 7 h 21600"/>
                  <a:gd name="T6" fmla="*/ 2 w 21600"/>
                  <a:gd name="T7" fmla="*/ 12 h 21600"/>
                  <a:gd name="T8" fmla="*/ 6 w 21600"/>
                  <a:gd name="T9" fmla="*/ 14 h 21600"/>
                  <a:gd name="T10" fmla="*/ 10 w 21600"/>
                  <a:gd name="T11" fmla="*/ 12 h 21600"/>
                  <a:gd name="T12" fmla="*/ 12 w 21600"/>
                  <a:gd name="T13" fmla="*/ 7 h 21600"/>
                  <a:gd name="T14" fmla="*/ 1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76 h 21600"/>
                  <a:gd name="T26" fmla="*/ 18440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15" y="10800"/>
                    </a:moveTo>
                    <a:cubicBezTo>
                      <a:pt x="2415" y="15431"/>
                      <a:pt x="6169" y="19185"/>
                      <a:pt x="10800" y="19185"/>
                    </a:cubicBezTo>
                    <a:cubicBezTo>
                      <a:pt x="15431" y="19185"/>
                      <a:pt x="19185" y="15431"/>
                      <a:pt x="19185" y="10800"/>
                    </a:cubicBezTo>
                    <a:cubicBezTo>
                      <a:pt x="19185" y="6169"/>
                      <a:pt x="15431" y="2415"/>
                      <a:pt x="10800" y="2415"/>
                    </a:cubicBezTo>
                    <a:cubicBezTo>
                      <a:pt x="6169" y="2415"/>
                      <a:pt x="2415" y="6169"/>
                      <a:pt x="2415" y="10800"/>
                    </a:cubicBezTo>
                    <a:close/>
                  </a:path>
                </a:pathLst>
              </a:custGeom>
              <a:solidFill>
                <a:srgbClr val="7CDAA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548" name="AutoShape 203"/>
              <p:cNvSpPr>
                <a:spLocks noChangeArrowheads="1"/>
              </p:cNvSpPr>
              <p:nvPr/>
            </p:nvSpPr>
            <p:spPr bwMode="auto">
              <a:xfrm>
                <a:off x="1927" y="3113"/>
                <a:ext cx="454" cy="226"/>
              </a:xfrm>
              <a:prstGeom prst="roundRect">
                <a:avLst>
                  <a:gd name="adj" fmla="val 50000"/>
                </a:avLst>
              </a:prstGeom>
              <a:solidFill>
                <a:schemeClr val="folHlink"/>
              </a:solidFill>
              <a:ln w="12700">
                <a:solidFill>
                  <a:schemeClr val="tx1"/>
                </a:solidFill>
                <a:round/>
                <a:headEnd/>
                <a:tailEnd/>
              </a:ln>
              <a:effectLst>
                <a:outerShdw dist="107763" dir="18900000" algn="ctr" rotWithShape="0">
                  <a:schemeClr val="bg2">
                    <a:alpha val="50000"/>
                  </a:schemeClr>
                </a:outerShdw>
              </a:effectLst>
            </p:spPr>
            <p:txBody>
              <a:bodyPr wrap="none" anchor="ctr"/>
              <a:lstStyle/>
              <a:p>
                <a:pPr algn="ctr"/>
                <a:r>
                  <a:rPr lang="fr-FR" sz="1000" b="1">
                    <a:solidFill>
                      <a:schemeClr val="hlink"/>
                    </a:solidFill>
                  </a:rPr>
                  <a:t>Planif</a:t>
                </a:r>
              </a:p>
              <a:p>
                <a:pPr algn="ctr"/>
                <a:r>
                  <a:rPr lang="fr-FR" sz="1000" b="1">
                    <a:solidFill>
                      <a:schemeClr val="hlink"/>
                    </a:solidFill>
                  </a:rPr>
                  <a:t>Itération i5</a:t>
                </a:r>
              </a:p>
            </p:txBody>
          </p:sp>
          <p:sp>
            <p:nvSpPr>
              <p:cNvPr id="62549" name="Line 204"/>
              <p:cNvSpPr>
                <a:spLocks noChangeShapeType="1"/>
              </p:cNvSpPr>
              <p:nvPr/>
            </p:nvSpPr>
            <p:spPr bwMode="auto">
              <a:xfrm rot="-5400000">
                <a:off x="2482" y="3113"/>
                <a:ext cx="91" cy="0"/>
              </a:xfrm>
              <a:prstGeom prst="line">
                <a:avLst/>
              </a:prstGeom>
              <a:noFill/>
              <a:ln w="50800">
                <a:solidFill>
                  <a:srgbClr val="7CDAA7"/>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62539" name="Group 205"/>
            <p:cNvGrpSpPr>
              <a:grpSpLocks/>
            </p:cNvGrpSpPr>
            <p:nvPr/>
          </p:nvGrpSpPr>
          <p:grpSpPr bwMode="auto">
            <a:xfrm>
              <a:off x="2744" y="3566"/>
              <a:ext cx="635" cy="544"/>
              <a:chOff x="1927" y="2931"/>
              <a:chExt cx="635" cy="544"/>
            </a:xfrm>
          </p:grpSpPr>
          <p:sp>
            <p:nvSpPr>
              <p:cNvPr id="62544" name="AutoShape 206"/>
              <p:cNvSpPr>
                <a:spLocks noChangeArrowheads="1"/>
              </p:cNvSpPr>
              <p:nvPr/>
            </p:nvSpPr>
            <p:spPr bwMode="auto">
              <a:xfrm>
                <a:off x="2063" y="2931"/>
                <a:ext cx="499" cy="544"/>
              </a:xfrm>
              <a:custGeom>
                <a:avLst/>
                <a:gdLst>
                  <a:gd name="T0" fmla="*/ 6 w 21600"/>
                  <a:gd name="T1" fmla="*/ 0 h 21600"/>
                  <a:gd name="T2" fmla="*/ 2 w 21600"/>
                  <a:gd name="T3" fmla="*/ 2 h 21600"/>
                  <a:gd name="T4" fmla="*/ 0 w 21600"/>
                  <a:gd name="T5" fmla="*/ 7 h 21600"/>
                  <a:gd name="T6" fmla="*/ 2 w 21600"/>
                  <a:gd name="T7" fmla="*/ 12 h 21600"/>
                  <a:gd name="T8" fmla="*/ 6 w 21600"/>
                  <a:gd name="T9" fmla="*/ 14 h 21600"/>
                  <a:gd name="T10" fmla="*/ 10 w 21600"/>
                  <a:gd name="T11" fmla="*/ 12 h 21600"/>
                  <a:gd name="T12" fmla="*/ 12 w 21600"/>
                  <a:gd name="T13" fmla="*/ 7 h 21600"/>
                  <a:gd name="T14" fmla="*/ 1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76 h 21600"/>
                  <a:gd name="T26" fmla="*/ 18440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15" y="10800"/>
                    </a:moveTo>
                    <a:cubicBezTo>
                      <a:pt x="2415" y="15431"/>
                      <a:pt x="6169" y="19185"/>
                      <a:pt x="10800" y="19185"/>
                    </a:cubicBezTo>
                    <a:cubicBezTo>
                      <a:pt x="15431" y="19185"/>
                      <a:pt x="19185" y="15431"/>
                      <a:pt x="19185" y="10800"/>
                    </a:cubicBezTo>
                    <a:cubicBezTo>
                      <a:pt x="19185" y="6169"/>
                      <a:pt x="15431" y="2415"/>
                      <a:pt x="10800" y="2415"/>
                    </a:cubicBezTo>
                    <a:cubicBezTo>
                      <a:pt x="6169" y="2415"/>
                      <a:pt x="2415" y="6169"/>
                      <a:pt x="2415" y="10800"/>
                    </a:cubicBezTo>
                    <a:close/>
                  </a:path>
                </a:pathLst>
              </a:custGeom>
              <a:solidFill>
                <a:srgbClr val="7CDAA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545" name="AutoShape 207"/>
              <p:cNvSpPr>
                <a:spLocks noChangeArrowheads="1"/>
              </p:cNvSpPr>
              <p:nvPr/>
            </p:nvSpPr>
            <p:spPr bwMode="auto">
              <a:xfrm>
                <a:off x="1927" y="3113"/>
                <a:ext cx="454" cy="226"/>
              </a:xfrm>
              <a:prstGeom prst="roundRect">
                <a:avLst>
                  <a:gd name="adj" fmla="val 50000"/>
                </a:avLst>
              </a:prstGeom>
              <a:solidFill>
                <a:schemeClr val="folHlink"/>
              </a:solidFill>
              <a:ln w="12700">
                <a:solidFill>
                  <a:schemeClr val="tx1"/>
                </a:solidFill>
                <a:round/>
                <a:headEnd/>
                <a:tailEnd/>
              </a:ln>
              <a:effectLst>
                <a:outerShdw dist="107763" dir="18900000" algn="ctr" rotWithShape="0">
                  <a:schemeClr val="bg2">
                    <a:alpha val="50000"/>
                  </a:schemeClr>
                </a:outerShdw>
              </a:effectLst>
            </p:spPr>
            <p:txBody>
              <a:bodyPr wrap="none" anchor="ctr"/>
              <a:lstStyle/>
              <a:p>
                <a:pPr algn="ctr"/>
                <a:r>
                  <a:rPr lang="fr-FR" sz="1000" b="1">
                    <a:solidFill>
                      <a:schemeClr val="hlink"/>
                    </a:solidFill>
                  </a:rPr>
                  <a:t>Planif</a:t>
                </a:r>
              </a:p>
              <a:p>
                <a:pPr algn="ctr"/>
                <a:r>
                  <a:rPr lang="fr-FR" sz="1000" b="1">
                    <a:solidFill>
                      <a:schemeClr val="hlink"/>
                    </a:solidFill>
                  </a:rPr>
                  <a:t>Itération i4</a:t>
                </a:r>
              </a:p>
            </p:txBody>
          </p:sp>
          <p:sp>
            <p:nvSpPr>
              <p:cNvPr id="62546" name="Line 208"/>
              <p:cNvSpPr>
                <a:spLocks noChangeShapeType="1"/>
              </p:cNvSpPr>
              <p:nvPr/>
            </p:nvSpPr>
            <p:spPr bwMode="auto">
              <a:xfrm rot="-5400000">
                <a:off x="2482" y="3113"/>
                <a:ext cx="91" cy="0"/>
              </a:xfrm>
              <a:prstGeom prst="line">
                <a:avLst/>
              </a:prstGeom>
              <a:noFill/>
              <a:ln w="50800">
                <a:solidFill>
                  <a:srgbClr val="7CDAA7"/>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62540" name="Group 209"/>
            <p:cNvGrpSpPr>
              <a:grpSpLocks/>
            </p:cNvGrpSpPr>
            <p:nvPr/>
          </p:nvGrpSpPr>
          <p:grpSpPr bwMode="auto">
            <a:xfrm>
              <a:off x="3560" y="3566"/>
              <a:ext cx="635" cy="544"/>
              <a:chOff x="1927" y="2931"/>
              <a:chExt cx="635" cy="544"/>
            </a:xfrm>
          </p:grpSpPr>
          <p:sp>
            <p:nvSpPr>
              <p:cNvPr id="62541" name="AutoShape 210"/>
              <p:cNvSpPr>
                <a:spLocks noChangeArrowheads="1"/>
              </p:cNvSpPr>
              <p:nvPr/>
            </p:nvSpPr>
            <p:spPr bwMode="auto">
              <a:xfrm>
                <a:off x="2063" y="2931"/>
                <a:ext cx="499" cy="544"/>
              </a:xfrm>
              <a:custGeom>
                <a:avLst/>
                <a:gdLst>
                  <a:gd name="T0" fmla="*/ 6 w 21600"/>
                  <a:gd name="T1" fmla="*/ 0 h 21600"/>
                  <a:gd name="T2" fmla="*/ 2 w 21600"/>
                  <a:gd name="T3" fmla="*/ 2 h 21600"/>
                  <a:gd name="T4" fmla="*/ 0 w 21600"/>
                  <a:gd name="T5" fmla="*/ 7 h 21600"/>
                  <a:gd name="T6" fmla="*/ 2 w 21600"/>
                  <a:gd name="T7" fmla="*/ 12 h 21600"/>
                  <a:gd name="T8" fmla="*/ 6 w 21600"/>
                  <a:gd name="T9" fmla="*/ 14 h 21600"/>
                  <a:gd name="T10" fmla="*/ 10 w 21600"/>
                  <a:gd name="T11" fmla="*/ 12 h 21600"/>
                  <a:gd name="T12" fmla="*/ 12 w 21600"/>
                  <a:gd name="T13" fmla="*/ 7 h 21600"/>
                  <a:gd name="T14" fmla="*/ 1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76 h 21600"/>
                  <a:gd name="T26" fmla="*/ 18440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15" y="10800"/>
                    </a:moveTo>
                    <a:cubicBezTo>
                      <a:pt x="2415" y="15431"/>
                      <a:pt x="6169" y="19185"/>
                      <a:pt x="10800" y="19185"/>
                    </a:cubicBezTo>
                    <a:cubicBezTo>
                      <a:pt x="15431" y="19185"/>
                      <a:pt x="19185" y="15431"/>
                      <a:pt x="19185" y="10800"/>
                    </a:cubicBezTo>
                    <a:cubicBezTo>
                      <a:pt x="19185" y="6169"/>
                      <a:pt x="15431" y="2415"/>
                      <a:pt x="10800" y="2415"/>
                    </a:cubicBezTo>
                    <a:cubicBezTo>
                      <a:pt x="6169" y="2415"/>
                      <a:pt x="2415" y="6169"/>
                      <a:pt x="2415" y="10800"/>
                    </a:cubicBezTo>
                    <a:close/>
                  </a:path>
                </a:pathLst>
              </a:custGeom>
              <a:solidFill>
                <a:srgbClr val="7CDAA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542" name="AutoShape 211"/>
              <p:cNvSpPr>
                <a:spLocks noChangeArrowheads="1"/>
              </p:cNvSpPr>
              <p:nvPr/>
            </p:nvSpPr>
            <p:spPr bwMode="auto">
              <a:xfrm>
                <a:off x="1927" y="3113"/>
                <a:ext cx="454" cy="226"/>
              </a:xfrm>
              <a:prstGeom prst="roundRect">
                <a:avLst>
                  <a:gd name="adj" fmla="val 50000"/>
                </a:avLst>
              </a:prstGeom>
              <a:solidFill>
                <a:schemeClr val="folHlink"/>
              </a:solidFill>
              <a:ln w="12700">
                <a:solidFill>
                  <a:schemeClr val="tx1"/>
                </a:solidFill>
                <a:round/>
                <a:headEnd/>
                <a:tailEnd/>
              </a:ln>
              <a:effectLst>
                <a:outerShdw dist="107763" dir="18900000" algn="ctr" rotWithShape="0">
                  <a:schemeClr val="bg2">
                    <a:alpha val="50000"/>
                  </a:schemeClr>
                </a:outerShdw>
              </a:effectLst>
            </p:spPr>
            <p:txBody>
              <a:bodyPr wrap="none" anchor="ctr"/>
              <a:lstStyle/>
              <a:p>
                <a:pPr algn="ctr"/>
                <a:r>
                  <a:rPr lang="fr-FR" sz="1000" b="1">
                    <a:solidFill>
                      <a:schemeClr val="hlink"/>
                    </a:solidFill>
                  </a:rPr>
                  <a:t>Planif</a:t>
                </a:r>
              </a:p>
              <a:p>
                <a:pPr algn="ctr"/>
                <a:r>
                  <a:rPr lang="fr-FR" sz="1000" b="1">
                    <a:solidFill>
                      <a:schemeClr val="hlink"/>
                    </a:solidFill>
                  </a:rPr>
                  <a:t>Itération i6</a:t>
                </a:r>
              </a:p>
            </p:txBody>
          </p:sp>
          <p:sp>
            <p:nvSpPr>
              <p:cNvPr id="62543" name="Line 212"/>
              <p:cNvSpPr>
                <a:spLocks noChangeShapeType="1"/>
              </p:cNvSpPr>
              <p:nvPr/>
            </p:nvSpPr>
            <p:spPr bwMode="auto">
              <a:xfrm rot="-5400000">
                <a:off x="2482" y="3113"/>
                <a:ext cx="91" cy="0"/>
              </a:xfrm>
              <a:prstGeom prst="line">
                <a:avLst/>
              </a:prstGeom>
              <a:noFill/>
              <a:ln w="50800">
                <a:solidFill>
                  <a:srgbClr val="7CDAA7"/>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grpSp>
        <p:nvGrpSpPr>
          <p:cNvPr id="62474" name="Group 223"/>
          <p:cNvGrpSpPr>
            <a:grpSpLocks/>
          </p:cNvGrpSpPr>
          <p:nvPr/>
        </p:nvGrpSpPr>
        <p:grpSpPr bwMode="auto">
          <a:xfrm>
            <a:off x="7019925" y="2924175"/>
            <a:ext cx="2376488" cy="3744913"/>
            <a:chOff x="4422" y="1842"/>
            <a:chExt cx="1497" cy="2359"/>
          </a:xfrm>
        </p:grpSpPr>
        <p:sp>
          <p:nvSpPr>
            <p:cNvPr id="62483" name="Rectangle 75"/>
            <p:cNvSpPr>
              <a:spLocks noChangeArrowheads="1"/>
            </p:cNvSpPr>
            <p:nvPr/>
          </p:nvSpPr>
          <p:spPr bwMode="auto">
            <a:xfrm>
              <a:off x="4422" y="1842"/>
              <a:ext cx="1497" cy="2359"/>
            </a:xfrm>
            <a:prstGeom prst="rect">
              <a:avLst/>
            </a:prstGeom>
            <a:solidFill>
              <a:schemeClr val="folHlink"/>
            </a:solidFill>
            <a:ln w="25400">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fr-FR"/>
            </a:p>
          </p:txBody>
        </p:sp>
        <p:sp>
          <p:nvSpPr>
            <p:cNvPr id="62484" name="Rectangle 76"/>
            <p:cNvSpPr>
              <a:spLocks noChangeArrowheads="1"/>
            </p:cNvSpPr>
            <p:nvPr/>
          </p:nvSpPr>
          <p:spPr bwMode="auto">
            <a:xfrm rot="-5400000" flipH="1" flipV="1">
              <a:off x="5329" y="2114"/>
              <a:ext cx="317" cy="862"/>
            </a:xfrm>
            <a:prstGeom prst="rect">
              <a:avLst/>
            </a:prstGeom>
            <a:gradFill rotWithShape="1">
              <a:gsLst>
                <a:gs pos="0">
                  <a:srgbClr val="8488C4"/>
                </a:gs>
                <a:gs pos="53000">
                  <a:srgbClr val="D4DEFF"/>
                </a:gs>
                <a:gs pos="83000">
                  <a:srgbClr val="D4DEFF"/>
                </a:gs>
                <a:gs pos="100000">
                  <a:srgbClr val="96AB94"/>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rot="10800000" vert="eaVert" wrap="none" anchor="ctr"/>
            <a:lstStyle/>
            <a:p>
              <a:pPr algn="ctr"/>
              <a:endParaRPr lang="fr-FR"/>
            </a:p>
          </p:txBody>
        </p:sp>
        <p:sp>
          <p:nvSpPr>
            <p:cNvPr id="62485" name="Oval 77"/>
            <p:cNvSpPr>
              <a:spLocks noChangeArrowheads="1"/>
            </p:cNvSpPr>
            <p:nvPr/>
          </p:nvSpPr>
          <p:spPr bwMode="auto">
            <a:xfrm rot="-5400000">
              <a:off x="5093"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8</a:t>
              </a:r>
            </a:p>
          </p:txBody>
        </p:sp>
        <p:sp>
          <p:nvSpPr>
            <p:cNvPr id="62486" name="Line 78"/>
            <p:cNvSpPr>
              <a:spLocks noChangeShapeType="1"/>
            </p:cNvSpPr>
            <p:nvPr/>
          </p:nvSpPr>
          <p:spPr bwMode="auto">
            <a:xfrm rot="-5400000">
              <a:off x="5216"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87" name="Line 79"/>
            <p:cNvSpPr>
              <a:spLocks noChangeShapeType="1"/>
            </p:cNvSpPr>
            <p:nvPr/>
          </p:nvSpPr>
          <p:spPr bwMode="auto">
            <a:xfrm rot="-5400000">
              <a:off x="5258"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88" name="Oval 80"/>
            <p:cNvSpPr>
              <a:spLocks noChangeArrowheads="1"/>
            </p:cNvSpPr>
            <p:nvPr/>
          </p:nvSpPr>
          <p:spPr bwMode="auto">
            <a:xfrm rot="-5400000">
              <a:off x="5382"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9</a:t>
              </a:r>
            </a:p>
          </p:txBody>
        </p:sp>
        <p:sp>
          <p:nvSpPr>
            <p:cNvPr id="62489" name="AutoShape 96"/>
            <p:cNvSpPr>
              <a:spLocks noChangeArrowheads="1"/>
            </p:cNvSpPr>
            <p:nvPr/>
          </p:nvSpPr>
          <p:spPr bwMode="auto">
            <a:xfrm>
              <a:off x="5193" y="1932"/>
              <a:ext cx="635" cy="272"/>
            </a:xfrm>
            <a:prstGeom prst="cube">
              <a:avLst>
                <a:gd name="adj" fmla="val 1184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Feature 4</a:t>
              </a:r>
            </a:p>
          </p:txBody>
        </p:sp>
        <p:sp>
          <p:nvSpPr>
            <p:cNvPr id="62490" name="Line 97"/>
            <p:cNvSpPr>
              <a:spLocks noChangeShapeType="1"/>
            </p:cNvSpPr>
            <p:nvPr/>
          </p:nvSpPr>
          <p:spPr bwMode="auto">
            <a:xfrm flipH="1">
              <a:off x="5239" y="2204"/>
              <a:ext cx="45" cy="22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91" name="Line 98"/>
            <p:cNvSpPr>
              <a:spLocks noChangeShapeType="1"/>
            </p:cNvSpPr>
            <p:nvPr/>
          </p:nvSpPr>
          <p:spPr bwMode="auto">
            <a:xfrm>
              <a:off x="5511" y="2204"/>
              <a:ext cx="0" cy="22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92" name="Line 99"/>
            <p:cNvSpPr>
              <a:spLocks noChangeShapeType="1"/>
            </p:cNvSpPr>
            <p:nvPr/>
          </p:nvSpPr>
          <p:spPr bwMode="auto">
            <a:xfrm>
              <a:off x="5692" y="2204"/>
              <a:ext cx="46" cy="22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93" name="Rectangle 100"/>
            <p:cNvSpPr>
              <a:spLocks noChangeArrowheads="1"/>
            </p:cNvSpPr>
            <p:nvPr/>
          </p:nvSpPr>
          <p:spPr bwMode="auto">
            <a:xfrm>
              <a:off x="4966" y="2885"/>
              <a:ext cx="953" cy="131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494" name="Line 105"/>
            <p:cNvSpPr>
              <a:spLocks noChangeShapeType="1"/>
            </p:cNvSpPr>
            <p:nvPr/>
          </p:nvSpPr>
          <p:spPr bwMode="auto">
            <a:xfrm>
              <a:off x="5919" y="1842"/>
              <a:ext cx="0" cy="2359"/>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95" name="Line 106"/>
            <p:cNvSpPr>
              <a:spLocks noChangeShapeType="1"/>
            </p:cNvSpPr>
            <p:nvPr/>
          </p:nvSpPr>
          <p:spPr bwMode="auto">
            <a:xfrm>
              <a:off x="4967" y="4201"/>
              <a:ext cx="9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96" name="AutoShape 147"/>
            <p:cNvSpPr>
              <a:spLocks noChangeArrowheads="1"/>
            </p:cNvSpPr>
            <p:nvPr/>
          </p:nvSpPr>
          <p:spPr bwMode="auto">
            <a:xfrm rot="-5400000">
              <a:off x="4219" y="3407"/>
              <a:ext cx="862" cy="363"/>
            </a:xfrm>
            <a:prstGeom prst="roundRect">
              <a:avLst>
                <a:gd name="adj" fmla="val 16667"/>
              </a:avLst>
            </a:prstGeom>
            <a:solidFill>
              <a:schemeClr val="fo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sz="2000" b="1">
                  <a:solidFill>
                    <a:schemeClr val="hlink"/>
                  </a:solidFill>
                </a:rPr>
                <a:t>PLANIF</a:t>
              </a:r>
            </a:p>
            <a:p>
              <a:pPr algn="ctr"/>
              <a:r>
                <a:rPr lang="fr-FR" sz="2000" b="1">
                  <a:solidFill>
                    <a:schemeClr val="hlink"/>
                  </a:solidFill>
                </a:rPr>
                <a:t>Release R2</a:t>
              </a:r>
            </a:p>
          </p:txBody>
        </p:sp>
        <p:grpSp>
          <p:nvGrpSpPr>
            <p:cNvPr id="62497" name="Group 214"/>
            <p:cNvGrpSpPr>
              <a:grpSpLocks/>
            </p:cNvGrpSpPr>
            <p:nvPr/>
          </p:nvGrpSpPr>
          <p:grpSpPr bwMode="auto">
            <a:xfrm>
              <a:off x="5012" y="2931"/>
              <a:ext cx="635" cy="544"/>
              <a:chOff x="1927" y="2931"/>
              <a:chExt cx="635" cy="544"/>
            </a:xfrm>
          </p:grpSpPr>
          <p:sp>
            <p:nvSpPr>
              <p:cNvPr id="62502" name="AutoShape 215"/>
              <p:cNvSpPr>
                <a:spLocks noChangeArrowheads="1"/>
              </p:cNvSpPr>
              <p:nvPr/>
            </p:nvSpPr>
            <p:spPr bwMode="auto">
              <a:xfrm>
                <a:off x="2063" y="2931"/>
                <a:ext cx="499" cy="544"/>
              </a:xfrm>
              <a:custGeom>
                <a:avLst/>
                <a:gdLst>
                  <a:gd name="T0" fmla="*/ 6 w 21600"/>
                  <a:gd name="T1" fmla="*/ 0 h 21600"/>
                  <a:gd name="T2" fmla="*/ 2 w 21600"/>
                  <a:gd name="T3" fmla="*/ 2 h 21600"/>
                  <a:gd name="T4" fmla="*/ 0 w 21600"/>
                  <a:gd name="T5" fmla="*/ 7 h 21600"/>
                  <a:gd name="T6" fmla="*/ 2 w 21600"/>
                  <a:gd name="T7" fmla="*/ 12 h 21600"/>
                  <a:gd name="T8" fmla="*/ 6 w 21600"/>
                  <a:gd name="T9" fmla="*/ 14 h 21600"/>
                  <a:gd name="T10" fmla="*/ 10 w 21600"/>
                  <a:gd name="T11" fmla="*/ 12 h 21600"/>
                  <a:gd name="T12" fmla="*/ 12 w 21600"/>
                  <a:gd name="T13" fmla="*/ 7 h 21600"/>
                  <a:gd name="T14" fmla="*/ 1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76 h 21600"/>
                  <a:gd name="T26" fmla="*/ 18440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15" y="10800"/>
                    </a:moveTo>
                    <a:cubicBezTo>
                      <a:pt x="2415" y="15431"/>
                      <a:pt x="6169" y="19185"/>
                      <a:pt x="10800" y="19185"/>
                    </a:cubicBezTo>
                    <a:cubicBezTo>
                      <a:pt x="15431" y="19185"/>
                      <a:pt x="19185" y="15431"/>
                      <a:pt x="19185" y="10800"/>
                    </a:cubicBezTo>
                    <a:cubicBezTo>
                      <a:pt x="19185" y="6169"/>
                      <a:pt x="15431" y="2415"/>
                      <a:pt x="10800" y="2415"/>
                    </a:cubicBezTo>
                    <a:cubicBezTo>
                      <a:pt x="6169" y="2415"/>
                      <a:pt x="2415" y="6169"/>
                      <a:pt x="2415" y="10800"/>
                    </a:cubicBezTo>
                    <a:close/>
                  </a:path>
                </a:pathLst>
              </a:custGeom>
              <a:solidFill>
                <a:srgbClr val="7CDAA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503" name="AutoShape 216"/>
              <p:cNvSpPr>
                <a:spLocks noChangeArrowheads="1"/>
              </p:cNvSpPr>
              <p:nvPr/>
            </p:nvSpPr>
            <p:spPr bwMode="auto">
              <a:xfrm>
                <a:off x="1927" y="3113"/>
                <a:ext cx="454" cy="226"/>
              </a:xfrm>
              <a:prstGeom prst="roundRect">
                <a:avLst>
                  <a:gd name="adj" fmla="val 50000"/>
                </a:avLst>
              </a:prstGeom>
              <a:solidFill>
                <a:schemeClr val="folHlink"/>
              </a:solidFill>
              <a:ln w="12700">
                <a:solidFill>
                  <a:schemeClr val="tx1"/>
                </a:solidFill>
                <a:round/>
                <a:headEnd/>
                <a:tailEnd/>
              </a:ln>
              <a:effectLst>
                <a:outerShdw dist="107763" dir="18900000" algn="ctr" rotWithShape="0">
                  <a:schemeClr val="bg2">
                    <a:alpha val="50000"/>
                  </a:schemeClr>
                </a:outerShdw>
              </a:effectLst>
            </p:spPr>
            <p:txBody>
              <a:bodyPr wrap="none" anchor="ctr"/>
              <a:lstStyle/>
              <a:p>
                <a:pPr algn="ctr"/>
                <a:r>
                  <a:rPr lang="fr-FR" sz="1000" b="1">
                    <a:solidFill>
                      <a:schemeClr val="hlink"/>
                    </a:solidFill>
                  </a:rPr>
                  <a:t>Planif</a:t>
                </a:r>
              </a:p>
              <a:p>
                <a:pPr algn="ctr"/>
                <a:r>
                  <a:rPr lang="fr-FR" sz="1000" b="1">
                    <a:solidFill>
                      <a:schemeClr val="hlink"/>
                    </a:solidFill>
                  </a:rPr>
                  <a:t>Itération i7</a:t>
                </a:r>
              </a:p>
            </p:txBody>
          </p:sp>
          <p:sp>
            <p:nvSpPr>
              <p:cNvPr id="62504" name="Line 217"/>
              <p:cNvSpPr>
                <a:spLocks noChangeShapeType="1"/>
              </p:cNvSpPr>
              <p:nvPr/>
            </p:nvSpPr>
            <p:spPr bwMode="auto">
              <a:xfrm rot="-5400000">
                <a:off x="2482" y="3113"/>
                <a:ext cx="91" cy="0"/>
              </a:xfrm>
              <a:prstGeom prst="line">
                <a:avLst/>
              </a:prstGeom>
              <a:noFill/>
              <a:ln w="50800">
                <a:solidFill>
                  <a:srgbClr val="7CDAA7"/>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62498" name="Group 218"/>
            <p:cNvGrpSpPr>
              <a:grpSpLocks/>
            </p:cNvGrpSpPr>
            <p:nvPr/>
          </p:nvGrpSpPr>
          <p:grpSpPr bwMode="auto">
            <a:xfrm>
              <a:off x="5012" y="3566"/>
              <a:ext cx="635" cy="544"/>
              <a:chOff x="1927" y="2931"/>
              <a:chExt cx="635" cy="544"/>
            </a:xfrm>
          </p:grpSpPr>
          <p:sp>
            <p:nvSpPr>
              <p:cNvPr id="62499" name="AutoShape 219"/>
              <p:cNvSpPr>
                <a:spLocks noChangeArrowheads="1"/>
              </p:cNvSpPr>
              <p:nvPr/>
            </p:nvSpPr>
            <p:spPr bwMode="auto">
              <a:xfrm>
                <a:off x="2063" y="2931"/>
                <a:ext cx="499" cy="544"/>
              </a:xfrm>
              <a:custGeom>
                <a:avLst/>
                <a:gdLst>
                  <a:gd name="T0" fmla="*/ 6 w 21600"/>
                  <a:gd name="T1" fmla="*/ 0 h 21600"/>
                  <a:gd name="T2" fmla="*/ 2 w 21600"/>
                  <a:gd name="T3" fmla="*/ 2 h 21600"/>
                  <a:gd name="T4" fmla="*/ 0 w 21600"/>
                  <a:gd name="T5" fmla="*/ 7 h 21600"/>
                  <a:gd name="T6" fmla="*/ 2 w 21600"/>
                  <a:gd name="T7" fmla="*/ 12 h 21600"/>
                  <a:gd name="T8" fmla="*/ 6 w 21600"/>
                  <a:gd name="T9" fmla="*/ 14 h 21600"/>
                  <a:gd name="T10" fmla="*/ 10 w 21600"/>
                  <a:gd name="T11" fmla="*/ 12 h 21600"/>
                  <a:gd name="T12" fmla="*/ 12 w 21600"/>
                  <a:gd name="T13" fmla="*/ 7 h 21600"/>
                  <a:gd name="T14" fmla="*/ 1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76 h 21600"/>
                  <a:gd name="T26" fmla="*/ 18440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15" y="10800"/>
                    </a:moveTo>
                    <a:cubicBezTo>
                      <a:pt x="2415" y="15431"/>
                      <a:pt x="6169" y="19185"/>
                      <a:pt x="10800" y="19185"/>
                    </a:cubicBezTo>
                    <a:cubicBezTo>
                      <a:pt x="15431" y="19185"/>
                      <a:pt x="19185" y="15431"/>
                      <a:pt x="19185" y="10800"/>
                    </a:cubicBezTo>
                    <a:cubicBezTo>
                      <a:pt x="19185" y="6169"/>
                      <a:pt x="15431" y="2415"/>
                      <a:pt x="10800" y="2415"/>
                    </a:cubicBezTo>
                    <a:cubicBezTo>
                      <a:pt x="6169" y="2415"/>
                      <a:pt x="2415" y="6169"/>
                      <a:pt x="2415" y="10800"/>
                    </a:cubicBezTo>
                    <a:close/>
                  </a:path>
                </a:pathLst>
              </a:custGeom>
              <a:solidFill>
                <a:srgbClr val="7CDAA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500" name="AutoShape 220"/>
              <p:cNvSpPr>
                <a:spLocks noChangeArrowheads="1"/>
              </p:cNvSpPr>
              <p:nvPr/>
            </p:nvSpPr>
            <p:spPr bwMode="auto">
              <a:xfrm>
                <a:off x="1927" y="3113"/>
                <a:ext cx="454" cy="226"/>
              </a:xfrm>
              <a:prstGeom prst="roundRect">
                <a:avLst>
                  <a:gd name="adj" fmla="val 50000"/>
                </a:avLst>
              </a:prstGeom>
              <a:solidFill>
                <a:schemeClr val="folHlink"/>
              </a:solidFill>
              <a:ln w="12700">
                <a:solidFill>
                  <a:schemeClr val="tx1"/>
                </a:solidFill>
                <a:round/>
                <a:headEnd/>
                <a:tailEnd/>
              </a:ln>
              <a:effectLst>
                <a:outerShdw dist="107763" dir="18900000" algn="ctr" rotWithShape="0">
                  <a:schemeClr val="bg2">
                    <a:alpha val="50000"/>
                  </a:schemeClr>
                </a:outerShdw>
              </a:effectLst>
            </p:spPr>
            <p:txBody>
              <a:bodyPr wrap="none" anchor="ctr"/>
              <a:lstStyle/>
              <a:p>
                <a:pPr algn="ctr"/>
                <a:r>
                  <a:rPr lang="fr-FR" sz="1000" b="1">
                    <a:solidFill>
                      <a:schemeClr val="hlink"/>
                    </a:solidFill>
                  </a:rPr>
                  <a:t>Planif</a:t>
                </a:r>
              </a:p>
              <a:p>
                <a:pPr algn="ctr"/>
                <a:r>
                  <a:rPr lang="fr-FR" sz="1000" b="1">
                    <a:solidFill>
                      <a:schemeClr val="hlink"/>
                    </a:solidFill>
                  </a:rPr>
                  <a:t>Itération i8</a:t>
                </a:r>
              </a:p>
            </p:txBody>
          </p:sp>
          <p:sp>
            <p:nvSpPr>
              <p:cNvPr id="62501" name="Line 221"/>
              <p:cNvSpPr>
                <a:spLocks noChangeShapeType="1"/>
              </p:cNvSpPr>
              <p:nvPr/>
            </p:nvSpPr>
            <p:spPr bwMode="auto">
              <a:xfrm rot="-5400000">
                <a:off x="2482" y="3113"/>
                <a:ext cx="91" cy="0"/>
              </a:xfrm>
              <a:prstGeom prst="line">
                <a:avLst/>
              </a:prstGeom>
              <a:noFill/>
              <a:ln w="50800">
                <a:solidFill>
                  <a:srgbClr val="7CDAA7"/>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sp>
        <p:nvSpPr>
          <p:cNvPr id="62475" name="Text Box 224"/>
          <p:cNvSpPr txBox="1">
            <a:spLocks noChangeArrowheads="1"/>
          </p:cNvSpPr>
          <p:nvPr/>
        </p:nvSpPr>
        <p:spPr bwMode="auto">
          <a:xfrm>
            <a:off x="4140200" y="1773238"/>
            <a:ext cx="50038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130000"/>
              </a:lnSpc>
              <a:buFont typeface="Wingdings" pitchFamily="2" charset="2"/>
              <a:buNone/>
            </a:pPr>
            <a:r>
              <a:rPr lang="fr-FR" sz="1600" u="sng">
                <a:latin typeface="Arial" charset="0"/>
              </a:rPr>
              <a:t>La planification agile s’effectue à 3 niveaux différents</a:t>
            </a:r>
          </a:p>
        </p:txBody>
      </p:sp>
      <p:sp>
        <p:nvSpPr>
          <p:cNvPr id="62476" name="Line 227"/>
          <p:cNvSpPr>
            <a:spLocks noChangeShapeType="1"/>
          </p:cNvSpPr>
          <p:nvPr/>
        </p:nvSpPr>
        <p:spPr bwMode="auto">
          <a:xfrm flipH="1">
            <a:off x="5508625" y="4292600"/>
            <a:ext cx="71438"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77" name="Line 229"/>
          <p:cNvSpPr>
            <a:spLocks noChangeShapeType="1"/>
          </p:cNvSpPr>
          <p:nvPr/>
        </p:nvSpPr>
        <p:spPr bwMode="auto">
          <a:xfrm flipH="1">
            <a:off x="6227763" y="4292600"/>
            <a:ext cx="71437"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78" name="Line 230"/>
          <p:cNvSpPr>
            <a:spLocks noChangeShapeType="1"/>
          </p:cNvSpPr>
          <p:nvPr/>
        </p:nvSpPr>
        <p:spPr bwMode="auto">
          <a:xfrm flipH="1">
            <a:off x="4787900" y="4292600"/>
            <a:ext cx="71438"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79" name="Line 231"/>
          <p:cNvSpPr>
            <a:spLocks noChangeShapeType="1"/>
          </p:cNvSpPr>
          <p:nvPr/>
        </p:nvSpPr>
        <p:spPr bwMode="auto">
          <a:xfrm flipH="1">
            <a:off x="4067175" y="4292600"/>
            <a:ext cx="71438"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80" name="Line 232"/>
          <p:cNvSpPr>
            <a:spLocks noChangeShapeType="1"/>
          </p:cNvSpPr>
          <p:nvPr/>
        </p:nvSpPr>
        <p:spPr bwMode="auto">
          <a:xfrm flipH="1">
            <a:off x="3492500" y="4292600"/>
            <a:ext cx="71438"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81" name="Line 233"/>
          <p:cNvSpPr>
            <a:spLocks noChangeShapeType="1"/>
          </p:cNvSpPr>
          <p:nvPr/>
        </p:nvSpPr>
        <p:spPr bwMode="auto">
          <a:xfrm flipH="1">
            <a:off x="8316913" y="4292600"/>
            <a:ext cx="71437"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82" name="Line 234"/>
          <p:cNvSpPr>
            <a:spLocks noChangeShapeType="1"/>
          </p:cNvSpPr>
          <p:nvPr/>
        </p:nvSpPr>
        <p:spPr bwMode="auto">
          <a:xfrm flipH="1">
            <a:off x="9072563" y="4292600"/>
            <a:ext cx="71437"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115"/>
          <p:cNvGrpSpPr>
            <a:grpSpLocks/>
          </p:cNvGrpSpPr>
          <p:nvPr/>
        </p:nvGrpSpPr>
        <p:grpSpPr bwMode="auto">
          <a:xfrm rot="5400000">
            <a:off x="-1044575" y="4365626"/>
            <a:ext cx="3671887" cy="792162"/>
            <a:chOff x="1972" y="2386"/>
            <a:chExt cx="2223" cy="317"/>
          </a:xfrm>
        </p:grpSpPr>
        <p:sp>
          <p:nvSpPr>
            <p:cNvPr id="63521" name="Rectangle 30"/>
            <p:cNvSpPr>
              <a:spLocks noChangeArrowheads="1"/>
            </p:cNvSpPr>
            <p:nvPr/>
          </p:nvSpPr>
          <p:spPr bwMode="auto">
            <a:xfrm rot="-5400000" flipH="1" flipV="1">
              <a:off x="2925" y="1433"/>
              <a:ext cx="317" cy="2223"/>
            </a:xfrm>
            <a:prstGeom prst="rect">
              <a:avLst/>
            </a:prstGeom>
            <a:gradFill rotWithShape="1">
              <a:gsLst>
                <a:gs pos="0">
                  <a:srgbClr val="8488C4"/>
                </a:gs>
                <a:gs pos="53000">
                  <a:srgbClr val="D4DEFF"/>
                </a:gs>
                <a:gs pos="83000">
                  <a:srgbClr val="D4DEFF"/>
                </a:gs>
                <a:gs pos="100000">
                  <a:srgbClr val="96AB94"/>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rot="10800000" wrap="none" anchor="ctr"/>
            <a:lstStyle/>
            <a:p>
              <a:pPr algn="ctr"/>
              <a:endParaRPr lang="fr-FR"/>
            </a:p>
          </p:txBody>
        </p:sp>
        <p:sp>
          <p:nvSpPr>
            <p:cNvPr id="63522" name="Oval 31"/>
            <p:cNvSpPr>
              <a:spLocks noChangeArrowheads="1"/>
            </p:cNvSpPr>
            <p:nvPr/>
          </p:nvSpPr>
          <p:spPr bwMode="auto">
            <a:xfrm rot="-5400000">
              <a:off x="2008"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1</a:t>
              </a:r>
            </a:p>
          </p:txBody>
        </p:sp>
        <p:sp>
          <p:nvSpPr>
            <p:cNvPr id="63523" name="Line 32"/>
            <p:cNvSpPr>
              <a:spLocks noChangeShapeType="1"/>
            </p:cNvSpPr>
            <p:nvPr/>
          </p:nvSpPr>
          <p:spPr bwMode="auto">
            <a:xfrm rot="-5400000">
              <a:off x="2131"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24" name="Line 33"/>
            <p:cNvSpPr>
              <a:spLocks noChangeShapeType="1"/>
            </p:cNvSpPr>
            <p:nvPr/>
          </p:nvSpPr>
          <p:spPr bwMode="auto">
            <a:xfrm rot="-5400000">
              <a:off x="2173"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25" name="Oval 34"/>
            <p:cNvSpPr>
              <a:spLocks noChangeArrowheads="1"/>
            </p:cNvSpPr>
            <p:nvPr/>
          </p:nvSpPr>
          <p:spPr bwMode="auto">
            <a:xfrm rot="-5400000">
              <a:off x="2297"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2</a:t>
              </a:r>
            </a:p>
          </p:txBody>
        </p:sp>
        <p:sp>
          <p:nvSpPr>
            <p:cNvPr id="63526" name="Line 35"/>
            <p:cNvSpPr>
              <a:spLocks noChangeShapeType="1"/>
            </p:cNvSpPr>
            <p:nvPr/>
          </p:nvSpPr>
          <p:spPr bwMode="auto">
            <a:xfrm rot="-5400000">
              <a:off x="2628"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27" name="Line 36"/>
            <p:cNvSpPr>
              <a:spLocks noChangeShapeType="1"/>
            </p:cNvSpPr>
            <p:nvPr/>
          </p:nvSpPr>
          <p:spPr bwMode="auto">
            <a:xfrm rot="-5400000">
              <a:off x="2670"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28" name="Oval 37"/>
            <p:cNvSpPr>
              <a:spLocks noChangeArrowheads="1"/>
            </p:cNvSpPr>
            <p:nvPr/>
          </p:nvSpPr>
          <p:spPr bwMode="auto">
            <a:xfrm rot="-5400000">
              <a:off x="2504"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63529" name="Oval 38"/>
            <p:cNvSpPr>
              <a:spLocks noChangeArrowheads="1"/>
            </p:cNvSpPr>
            <p:nvPr/>
          </p:nvSpPr>
          <p:spPr bwMode="auto">
            <a:xfrm rot="-5400000">
              <a:off x="2836"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63530" name="Line 39"/>
            <p:cNvSpPr>
              <a:spLocks noChangeShapeType="1"/>
            </p:cNvSpPr>
            <p:nvPr/>
          </p:nvSpPr>
          <p:spPr bwMode="auto">
            <a:xfrm rot="-5400000">
              <a:off x="2959"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31" name="Line 40"/>
            <p:cNvSpPr>
              <a:spLocks noChangeShapeType="1"/>
            </p:cNvSpPr>
            <p:nvPr/>
          </p:nvSpPr>
          <p:spPr bwMode="auto">
            <a:xfrm rot="-5400000">
              <a:off x="3001"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32" name="Line 41"/>
            <p:cNvSpPr>
              <a:spLocks noChangeShapeType="1"/>
            </p:cNvSpPr>
            <p:nvPr/>
          </p:nvSpPr>
          <p:spPr bwMode="auto">
            <a:xfrm rot="-5400000">
              <a:off x="3043"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33" name="Oval 42"/>
            <p:cNvSpPr>
              <a:spLocks noChangeArrowheads="1"/>
            </p:cNvSpPr>
            <p:nvPr/>
          </p:nvSpPr>
          <p:spPr bwMode="auto">
            <a:xfrm rot="-5400000">
              <a:off x="3167"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63534" name="Oval 43"/>
            <p:cNvSpPr>
              <a:spLocks noChangeArrowheads="1"/>
            </p:cNvSpPr>
            <p:nvPr/>
          </p:nvSpPr>
          <p:spPr bwMode="auto">
            <a:xfrm rot="-5400000">
              <a:off x="3374"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63535" name="Line 44"/>
            <p:cNvSpPr>
              <a:spLocks noChangeShapeType="1"/>
            </p:cNvSpPr>
            <p:nvPr/>
          </p:nvSpPr>
          <p:spPr bwMode="auto">
            <a:xfrm rot="-5400000">
              <a:off x="3497"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36" name="Line 45"/>
            <p:cNvSpPr>
              <a:spLocks noChangeShapeType="1"/>
            </p:cNvSpPr>
            <p:nvPr/>
          </p:nvSpPr>
          <p:spPr bwMode="auto">
            <a:xfrm rot="-5400000">
              <a:off x="3539"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37" name="Oval 46"/>
            <p:cNvSpPr>
              <a:spLocks noChangeArrowheads="1"/>
            </p:cNvSpPr>
            <p:nvPr/>
          </p:nvSpPr>
          <p:spPr bwMode="auto">
            <a:xfrm rot="-5400000">
              <a:off x="3663"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63538" name="Line 47"/>
            <p:cNvSpPr>
              <a:spLocks noChangeShapeType="1"/>
            </p:cNvSpPr>
            <p:nvPr/>
          </p:nvSpPr>
          <p:spPr bwMode="auto">
            <a:xfrm rot="-5400000">
              <a:off x="3993"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39" name="Line 48"/>
            <p:cNvSpPr>
              <a:spLocks noChangeShapeType="1"/>
            </p:cNvSpPr>
            <p:nvPr/>
          </p:nvSpPr>
          <p:spPr bwMode="auto">
            <a:xfrm rot="-5400000">
              <a:off x="4035" y="2545"/>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40" name="Oval 49"/>
            <p:cNvSpPr>
              <a:spLocks noChangeArrowheads="1"/>
            </p:cNvSpPr>
            <p:nvPr/>
          </p:nvSpPr>
          <p:spPr bwMode="auto">
            <a:xfrm rot="-5400000">
              <a:off x="3853" y="2462"/>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7</a:t>
              </a:r>
            </a:p>
          </p:txBody>
        </p:sp>
      </p:grpSp>
      <p:sp>
        <p:nvSpPr>
          <p:cNvPr id="63491" name="AutoShape 60"/>
          <p:cNvSpPr>
            <a:spLocks noChangeArrowheads="1"/>
          </p:cNvSpPr>
          <p:nvPr/>
        </p:nvSpPr>
        <p:spPr bwMode="auto">
          <a:xfrm>
            <a:off x="2987675" y="981075"/>
            <a:ext cx="5616575" cy="5545138"/>
          </a:xfrm>
          <a:custGeom>
            <a:avLst/>
            <a:gdLst>
              <a:gd name="T0" fmla="*/ 730229638 w 21600"/>
              <a:gd name="T1" fmla="*/ 0 h 21600"/>
              <a:gd name="T2" fmla="*/ 213862534 w 21600"/>
              <a:gd name="T3" fmla="*/ 208456884 h 21600"/>
              <a:gd name="T4" fmla="*/ 0 w 21600"/>
              <a:gd name="T5" fmla="*/ 711772117 h 21600"/>
              <a:gd name="T6" fmla="*/ 213862534 w 21600"/>
              <a:gd name="T7" fmla="*/ 1215087349 h 21600"/>
              <a:gd name="T8" fmla="*/ 730229638 w 21600"/>
              <a:gd name="T9" fmla="*/ 1423544233 h 21600"/>
              <a:gd name="T10" fmla="*/ 1246596481 w 21600"/>
              <a:gd name="T11" fmla="*/ 1215087349 h 21600"/>
              <a:gd name="T12" fmla="*/ 1460459015 w 21600"/>
              <a:gd name="T13" fmla="*/ 711772117 h 21600"/>
              <a:gd name="T14" fmla="*/ 1246596481 w 21600"/>
              <a:gd name="T15" fmla="*/ 2084568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77" y="10800"/>
                </a:moveTo>
                <a:cubicBezTo>
                  <a:pt x="977" y="16225"/>
                  <a:pt x="5375" y="20623"/>
                  <a:pt x="10800" y="20623"/>
                </a:cubicBezTo>
                <a:cubicBezTo>
                  <a:pt x="16225" y="20623"/>
                  <a:pt x="20623" y="16225"/>
                  <a:pt x="20623" y="10800"/>
                </a:cubicBezTo>
                <a:cubicBezTo>
                  <a:pt x="20623" y="5375"/>
                  <a:pt x="16225" y="977"/>
                  <a:pt x="10800" y="977"/>
                </a:cubicBezTo>
                <a:cubicBezTo>
                  <a:pt x="5375" y="977"/>
                  <a:pt x="977" y="5375"/>
                  <a:pt x="977" y="10800"/>
                </a:cubicBezTo>
                <a:close/>
              </a:path>
            </a:pathLst>
          </a:custGeom>
          <a:solidFill>
            <a:srgbClr val="7CDAA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3492" name="AutoShape 61"/>
          <p:cNvSpPr>
            <a:spLocks noChangeArrowheads="1"/>
          </p:cNvSpPr>
          <p:nvPr/>
        </p:nvSpPr>
        <p:spPr bwMode="auto">
          <a:xfrm>
            <a:off x="2627313" y="3141663"/>
            <a:ext cx="1008062" cy="503237"/>
          </a:xfrm>
          <a:prstGeom prst="roundRect">
            <a:avLst>
              <a:gd name="adj" fmla="val 21681"/>
            </a:avLst>
          </a:prstGeom>
          <a:solidFill>
            <a:schemeClr val="folHlink"/>
          </a:solidFill>
          <a:ln w="12700">
            <a:solidFill>
              <a:schemeClr val="tx1"/>
            </a:solidFill>
            <a:round/>
            <a:headEnd/>
            <a:tailEnd/>
          </a:ln>
          <a:effectLst>
            <a:outerShdw dist="107763" dir="18900000" algn="ctr" rotWithShape="0">
              <a:schemeClr val="bg2">
                <a:alpha val="50000"/>
              </a:schemeClr>
            </a:outerShdw>
          </a:effectLst>
        </p:spPr>
        <p:txBody>
          <a:bodyPr wrap="none" anchor="ctr"/>
          <a:lstStyle/>
          <a:p>
            <a:pPr algn="ctr"/>
            <a:r>
              <a:rPr lang="fr-FR" sz="1400" b="1">
                <a:solidFill>
                  <a:schemeClr val="hlink"/>
                </a:solidFill>
              </a:rPr>
              <a:t>Planif</a:t>
            </a:r>
          </a:p>
          <a:p>
            <a:pPr algn="ctr"/>
            <a:r>
              <a:rPr lang="fr-FR" sz="1400" b="1">
                <a:solidFill>
                  <a:schemeClr val="hlink"/>
                </a:solidFill>
              </a:rPr>
              <a:t>Itération i2</a:t>
            </a:r>
          </a:p>
        </p:txBody>
      </p:sp>
      <p:sp>
        <p:nvSpPr>
          <p:cNvPr id="63493" name="Text Box 106"/>
          <p:cNvSpPr txBox="1">
            <a:spLocks noChangeArrowheads="1"/>
          </p:cNvSpPr>
          <p:nvPr/>
        </p:nvSpPr>
        <p:spPr bwMode="auto">
          <a:xfrm>
            <a:off x="0" y="981075"/>
            <a:ext cx="38512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130000"/>
              </a:lnSpc>
              <a:buFont typeface="Wingdings" pitchFamily="2" charset="2"/>
              <a:buNone/>
            </a:pPr>
            <a:r>
              <a:rPr lang="fr-FR" sz="1800" u="sng">
                <a:latin typeface="Arial" charset="0"/>
              </a:rPr>
              <a:t>Planification d’une itération</a:t>
            </a:r>
          </a:p>
        </p:txBody>
      </p:sp>
      <p:sp>
        <p:nvSpPr>
          <p:cNvPr id="63494" name="Oval 118"/>
          <p:cNvSpPr>
            <a:spLocks noChangeArrowheads="1"/>
          </p:cNvSpPr>
          <p:nvPr/>
        </p:nvSpPr>
        <p:spPr bwMode="auto">
          <a:xfrm>
            <a:off x="4643438" y="1844675"/>
            <a:ext cx="577850" cy="42862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a:solidFill>
                  <a:schemeClr val="accent1"/>
                </a:solidFill>
                <a:latin typeface="Verdana" pitchFamily="34" charset="0"/>
              </a:rPr>
              <a:t>US 1</a:t>
            </a:r>
          </a:p>
        </p:txBody>
      </p:sp>
      <p:sp>
        <p:nvSpPr>
          <p:cNvPr id="63495" name="Line 123"/>
          <p:cNvSpPr>
            <a:spLocks noChangeShapeType="1"/>
          </p:cNvSpPr>
          <p:nvPr/>
        </p:nvSpPr>
        <p:spPr bwMode="auto">
          <a:xfrm rot="10800000">
            <a:off x="4716463" y="3141663"/>
            <a:ext cx="122396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6" name="Line 137"/>
          <p:cNvSpPr>
            <a:spLocks noChangeShapeType="1"/>
          </p:cNvSpPr>
          <p:nvPr/>
        </p:nvSpPr>
        <p:spPr bwMode="auto">
          <a:xfrm flipV="1">
            <a:off x="5149850" y="1697038"/>
            <a:ext cx="431800"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7" name="Line 138"/>
          <p:cNvSpPr>
            <a:spLocks noChangeShapeType="1"/>
          </p:cNvSpPr>
          <p:nvPr/>
        </p:nvSpPr>
        <p:spPr bwMode="auto">
          <a:xfrm flipV="1">
            <a:off x="5221288" y="1985963"/>
            <a:ext cx="360362" cy="71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8" name="Line 139"/>
          <p:cNvSpPr>
            <a:spLocks noChangeShapeType="1"/>
          </p:cNvSpPr>
          <p:nvPr/>
        </p:nvSpPr>
        <p:spPr bwMode="auto">
          <a:xfrm>
            <a:off x="5149850" y="2201863"/>
            <a:ext cx="431800" cy="142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9" name="Text Box 140"/>
          <p:cNvSpPr txBox="1">
            <a:spLocks noChangeArrowheads="1"/>
          </p:cNvSpPr>
          <p:nvPr/>
        </p:nvSpPr>
        <p:spPr bwMode="auto">
          <a:xfrm>
            <a:off x="5580063" y="1517650"/>
            <a:ext cx="693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t>tâche 1</a:t>
            </a:r>
          </a:p>
        </p:txBody>
      </p:sp>
      <p:sp>
        <p:nvSpPr>
          <p:cNvPr id="63500" name="Text Box 141"/>
          <p:cNvSpPr txBox="1">
            <a:spLocks noChangeArrowheads="1"/>
          </p:cNvSpPr>
          <p:nvPr/>
        </p:nvSpPr>
        <p:spPr bwMode="auto">
          <a:xfrm>
            <a:off x="5581650" y="1841500"/>
            <a:ext cx="693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t>tâche 2</a:t>
            </a:r>
          </a:p>
        </p:txBody>
      </p:sp>
      <p:sp>
        <p:nvSpPr>
          <p:cNvPr id="63501" name="Text Box 142"/>
          <p:cNvSpPr txBox="1">
            <a:spLocks noChangeArrowheads="1"/>
          </p:cNvSpPr>
          <p:nvPr/>
        </p:nvSpPr>
        <p:spPr bwMode="auto">
          <a:xfrm>
            <a:off x="5581650" y="2201863"/>
            <a:ext cx="693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t>tâche 3</a:t>
            </a:r>
          </a:p>
        </p:txBody>
      </p:sp>
      <p:sp>
        <p:nvSpPr>
          <p:cNvPr id="63502" name="Text Box 145"/>
          <p:cNvSpPr txBox="1">
            <a:spLocks noChangeArrowheads="1"/>
          </p:cNvSpPr>
          <p:nvPr/>
        </p:nvSpPr>
        <p:spPr bwMode="auto">
          <a:xfrm>
            <a:off x="4572000" y="3141663"/>
            <a:ext cx="1474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solidFill>
                  <a:schemeClr val="accent1"/>
                </a:solidFill>
                <a:latin typeface="Verdana" pitchFamily="34" charset="0"/>
              </a:rPr>
              <a:t>Corriger bug x</a:t>
            </a:r>
          </a:p>
        </p:txBody>
      </p:sp>
      <p:sp>
        <p:nvSpPr>
          <p:cNvPr id="63503" name="Line 152"/>
          <p:cNvSpPr>
            <a:spLocks noChangeShapeType="1"/>
          </p:cNvSpPr>
          <p:nvPr/>
        </p:nvSpPr>
        <p:spPr bwMode="auto">
          <a:xfrm rot="10800000">
            <a:off x="4860925" y="5589588"/>
            <a:ext cx="1223963"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04" name="Text Box 153"/>
          <p:cNvSpPr txBox="1">
            <a:spLocks noChangeArrowheads="1"/>
          </p:cNvSpPr>
          <p:nvPr/>
        </p:nvSpPr>
        <p:spPr bwMode="auto">
          <a:xfrm>
            <a:off x="5003800" y="5589588"/>
            <a:ext cx="844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solidFill>
                  <a:schemeClr val="accent1"/>
                </a:solidFill>
                <a:latin typeface="Verdana" pitchFamily="34" charset="0"/>
              </a:rPr>
              <a:t>Spike y</a:t>
            </a:r>
          </a:p>
        </p:txBody>
      </p:sp>
      <p:sp>
        <p:nvSpPr>
          <p:cNvPr id="63505" name="Line 155"/>
          <p:cNvSpPr>
            <a:spLocks noChangeShapeType="1"/>
          </p:cNvSpPr>
          <p:nvPr/>
        </p:nvSpPr>
        <p:spPr bwMode="auto">
          <a:xfrm flipV="1">
            <a:off x="6229350" y="5516563"/>
            <a:ext cx="360363" cy="71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06" name="Line 156"/>
          <p:cNvSpPr>
            <a:spLocks noChangeShapeType="1"/>
          </p:cNvSpPr>
          <p:nvPr/>
        </p:nvSpPr>
        <p:spPr bwMode="auto">
          <a:xfrm>
            <a:off x="6229350" y="5661025"/>
            <a:ext cx="431800" cy="142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07" name="Line 157"/>
          <p:cNvSpPr>
            <a:spLocks noChangeShapeType="1"/>
          </p:cNvSpPr>
          <p:nvPr/>
        </p:nvSpPr>
        <p:spPr bwMode="auto">
          <a:xfrm flipV="1">
            <a:off x="6011863" y="3070225"/>
            <a:ext cx="360362" cy="71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08" name="Text Box 158"/>
          <p:cNvSpPr txBox="1">
            <a:spLocks noChangeArrowheads="1"/>
          </p:cNvSpPr>
          <p:nvPr/>
        </p:nvSpPr>
        <p:spPr bwMode="auto">
          <a:xfrm>
            <a:off x="6372225" y="2925763"/>
            <a:ext cx="693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t>tâche 1</a:t>
            </a:r>
          </a:p>
        </p:txBody>
      </p:sp>
      <p:sp>
        <p:nvSpPr>
          <p:cNvPr id="63509" name="Oval 159"/>
          <p:cNvSpPr>
            <a:spLocks noChangeArrowheads="1"/>
          </p:cNvSpPr>
          <p:nvPr/>
        </p:nvSpPr>
        <p:spPr bwMode="auto">
          <a:xfrm>
            <a:off x="4787900" y="4221163"/>
            <a:ext cx="577850" cy="42862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a:solidFill>
                  <a:schemeClr val="accent1"/>
                </a:solidFill>
                <a:latin typeface="Verdana" pitchFamily="34" charset="0"/>
              </a:rPr>
              <a:t>US 2</a:t>
            </a:r>
          </a:p>
        </p:txBody>
      </p:sp>
      <p:sp>
        <p:nvSpPr>
          <p:cNvPr id="63510" name="Line 160"/>
          <p:cNvSpPr>
            <a:spLocks noChangeShapeType="1"/>
          </p:cNvSpPr>
          <p:nvPr/>
        </p:nvSpPr>
        <p:spPr bwMode="auto">
          <a:xfrm flipV="1">
            <a:off x="5294313" y="4073525"/>
            <a:ext cx="431800"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11" name="Line 161"/>
          <p:cNvSpPr>
            <a:spLocks noChangeShapeType="1"/>
          </p:cNvSpPr>
          <p:nvPr/>
        </p:nvSpPr>
        <p:spPr bwMode="auto">
          <a:xfrm flipV="1">
            <a:off x="5365750" y="4362450"/>
            <a:ext cx="360363" cy="71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12" name="Line 162"/>
          <p:cNvSpPr>
            <a:spLocks noChangeShapeType="1"/>
          </p:cNvSpPr>
          <p:nvPr/>
        </p:nvSpPr>
        <p:spPr bwMode="auto">
          <a:xfrm>
            <a:off x="5294313" y="4578350"/>
            <a:ext cx="431800" cy="142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13" name="Text Box 163"/>
          <p:cNvSpPr txBox="1">
            <a:spLocks noChangeArrowheads="1"/>
          </p:cNvSpPr>
          <p:nvPr/>
        </p:nvSpPr>
        <p:spPr bwMode="auto">
          <a:xfrm>
            <a:off x="5724525" y="3894138"/>
            <a:ext cx="693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t>tâche 1</a:t>
            </a:r>
          </a:p>
        </p:txBody>
      </p:sp>
      <p:sp>
        <p:nvSpPr>
          <p:cNvPr id="63514" name="Text Box 164"/>
          <p:cNvSpPr txBox="1">
            <a:spLocks noChangeArrowheads="1"/>
          </p:cNvSpPr>
          <p:nvPr/>
        </p:nvSpPr>
        <p:spPr bwMode="auto">
          <a:xfrm>
            <a:off x="5726113" y="4217988"/>
            <a:ext cx="693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t>tâche 2</a:t>
            </a:r>
          </a:p>
        </p:txBody>
      </p:sp>
      <p:sp>
        <p:nvSpPr>
          <p:cNvPr id="63515" name="Text Box 165"/>
          <p:cNvSpPr txBox="1">
            <a:spLocks noChangeArrowheads="1"/>
          </p:cNvSpPr>
          <p:nvPr/>
        </p:nvSpPr>
        <p:spPr bwMode="auto">
          <a:xfrm>
            <a:off x="5726113" y="4578350"/>
            <a:ext cx="693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t>tâche n</a:t>
            </a:r>
          </a:p>
        </p:txBody>
      </p:sp>
      <p:sp>
        <p:nvSpPr>
          <p:cNvPr id="63516" name="Text Box 166"/>
          <p:cNvSpPr txBox="1">
            <a:spLocks noChangeArrowheads="1"/>
          </p:cNvSpPr>
          <p:nvPr/>
        </p:nvSpPr>
        <p:spPr bwMode="auto">
          <a:xfrm>
            <a:off x="6659563" y="5302250"/>
            <a:ext cx="693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t>tâche 1</a:t>
            </a:r>
          </a:p>
        </p:txBody>
      </p:sp>
      <p:sp>
        <p:nvSpPr>
          <p:cNvPr id="63517" name="Text Box 167"/>
          <p:cNvSpPr txBox="1">
            <a:spLocks noChangeArrowheads="1"/>
          </p:cNvSpPr>
          <p:nvPr/>
        </p:nvSpPr>
        <p:spPr bwMode="auto">
          <a:xfrm>
            <a:off x="6659563" y="5662613"/>
            <a:ext cx="693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400"/>
              <a:t>tâche 2</a:t>
            </a:r>
          </a:p>
        </p:txBody>
      </p:sp>
      <p:sp>
        <p:nvSpPr>
          <p:cNvPr id="63518" name="AutoShape 168"/>
          <p:cNvSpPr>
            <a:spLocks/>
          </p:cNvSpPr>
          <p:nvPr/>
        </p:nvSpPr>
        <p:spPr bwMode="auto">
          <a:xfrm>
            <a:off x="1331913" y="2997200"/>
            <a:ext cx="215900" cy="865188"/>
          </a:xfrm>
          <a:prstGeom prst="rightBrace">
            <a:avLst>
              <a:gd name="adj1" fmla="val 33395"/>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3519" name="AutoShape 169"/>
          <p:cNvSpPr>
            <a:spLocks noChangeArrowheads="1"/>
          </p:cNvSpPr>
          <p:nvPr/>
        </p:nvSpPr>
        <p:spPr bwMode="auto">
          <a:xfrm>
            <a:off x="1763713" y="3284538"/>
            <a:ext cx="719137" cy="215900"/>
          </a:xfrm>
          <a:custGeom>
            <a:avLst/>
            <a:gdLst>
              <a:gd name="T0" fmla="*/ 17956884 w 21600"/>
              <a:gd name="T1" fmla="*/ 0 h 21600"/>
              <a:gd name="T2" fmla="*/ 0 w 21600"/>
              <a:gd name="T3" fmla="*/ 1079000 h 21600"/>
              <a:gd name="T4" fmla="*/ 17956884 w 21600"/>
              <a:gd name="T5" fmla="*/ 2158000 h 21600"/>
              <a:gd name="T6" fmla="*/ 23942501 w 21600"/>
              <a:gd name="T7" fmla="*/ 10790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3520" name="AutoShape 170"/>
          <p:cNvSpPr>
            <a:spLocks noChangeArrowheads="1"/>
          </p:cNvSpPr>
          <p:nvPr/>
        </p:nvSpPr>
        <p:spPr bwMode="auto">
          <a:xfrm>
            <a:off x="7956550" y="3357563"/>
            <a:ext cx="1008063" cy="360362"/>
          </a:xfrm>
          <a:prstGeom prst="upArrow">
            <a:avLst>
              <a:gd name="adj1" fmla="val 100000"/>
              <a:gd name="adj2" fmla="val 100000"/>
            </a:avLst>
          </a:prstGeom>
          <a:solidFill>
            <a:srgbClr val="7CDAA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64515" name="Text Box 3"/>
          <p:cNvSpPr txBox="1">
            <a:spLocks noChangeArrowheads="1"/>
          </p:cNvSpPr>
          <p:nvPr/>
        </p:nvSpPr>
        <p:spPr bwMode="auto">
          <a:xfrm>
            <a:off x="0" y="892175"/>
            <a:ext cx="9144000"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r>
              <a:rPr lang="fr-FR" sz="1600" u="sng">
                <a:latin typeface="Arial" charset="0"/>
              </a:rPr>
              <a:t>Roadmap</a:t>
            </a:r>
          </a:p>
          <a:p>
            <a:pPr>
              <a:lnSpc>
                <a:spcPct val="130000"/>
              </a:lnSpc>
              <a:buFont typeface="Wingdings" pitchFamily="2" charset="2"/>
              <a:buChar char="Ø"/>
            </a:pPr>
            <a:endParaRPr lang="fr-FR" sz="1600">
              <a:latin typeface="Arial" charset="0"/>
            </a:endParaRPr>
          </a:p>
          <a:p>
            <a:pPr lvl="1">
              <a:lnSpc>
                <a:spcPct val="130000"/>
              </a:lnSpc>
              <a:buFont typeface="Wingdings" pitchFamily="2" charset="2"/>
              <a:buChar char="§"/>
            </a:pPr>
            <a:r>
              <a:rPr lang="fr-FR" sz="1600">
                <a:latin typeface="Arial" charset="0"/>
              </a:rPr>
              <a:t>Les releases planifiées à travers le roadmap doivent être </a:t>
            </a:r>
            <a:r>
              <a:rPr lang="fr-FR" sz="1600" b="1">
                <a:latin typeface="Arial" charset="0"/>
              </a:rPr>
              <a:t>exploitables par l’utilisateur</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a:latin typeface="Arial" charset="0"/>
              </a:rPr>
              <a:t>Les releases doivent être </a:t>
            </a:r>
            <a:r>
              <a:rPr lang="fr-FR" sz="1600" b="1">
                <a:latin typeface="Arial" charset="0"/>
              </a:rPr>
              <a:t>assez fréquentes</a:t>
            </a:r>
            <a:r>
              <a:rPr lang="fr-FR" sz="1600">
                <a:latin typeface="Arial" charset="0"/>
              </a:rPr>
              <a:t> afin d’apporter une réactivité importante au changement de besoin </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r>
              <a:rPr lang="fr-FR" sz="1600">
                <a:latin typeface="Arial" charset="0"/>
              </a:rPr>
              <a:t>Cette planification est imprécise mais elle fournit des </a:t>
            </a:r>
            <a:r>
              <a:rPr lang="fr-FR" sz="1600" b="1">
                <a:latin typeface="Arial" charset="0"/>
              </a:rPr>
              <a:t>objectifs</a:t>
            </a:r>
            <a:r>
              <a:rPr lang="fr-FR" sz="1600">
                <a:latin typeface="Arial" charset="0"/>
              </a:rPr>
              <a:t> et des repères  </a:t>
            </a:r>
          </a:p>
        </p:txBody>
      </p:sp>
      <p:sp>
        <p:nvSpPr>
          <p:cNvPr id="64516" name="Rectangle 32"/>
          <p:cNvSpPr>
            <a:spLocks noChangeArrowheads="1"/>
          </p:cNvSpPr>
          <p:nvPr/>
        </p:nvSpPr>
        <p:spPr bwMode="auto">
          <a:xfrm>
            <a:off x="971550" y="4941888"/>
            <a:ext cx="6535738"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571500" lvl="1">
              <a:lnSpc>
                <a:spcPct val="130000"/>
              </a:lnSpc>
              <a:buFont typeface="Wingdings" pitchFamily="2" charset="2"/>
              <a:buNone/>
            </a:pPr>
            <a:r>
              <a:rPr lang="fr-FR" sz="1600" b="1">
                <a:latin typeface="Arial" charset="0"/>
                <a:sym typeface="Wingdings" pitchFamily="2" charset="2"/>
              </a:rPr>
              <a:t> Voir chapitre 4c – planification et estimation des charges</a:t>
            </a:r>
          </a:p>
        </p:txBody>
      </p:sp>
    </p:spTree>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65539" name="Text Box 3"/>
          <p:cNvSpPr txBox="1">
            <a:spLocks noChangeArrowheads="1"/>
          </p:cNvSpPr>
          <p:nvPr/>
        </p:nvSpPr>
        <p:spPr bwMode="auto">
          <a:xfrm>
            <a:off x="0" y="765175"/>
            <a:ext cx="914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8"/>
            </a:pPr>
            <a:r>
              <a:rPr lang="fr-FR" sz="1800" b="1" u="sng">
                <a:latin typeface="Arial" charset="0"/>
              </a:rPr>
              <a:t>Déroulement d’une itération</a:t>
            </a:r>
          </a:p>
          <a:p>
            <a:pPr>
              <a:lnSpc>
                <a:spcPct val="130000"/>
              </a:lnSpc>
              <a:buFont typeface="Wingdings" pitchFamily="2" charset="2"/>
              <a:buAutoNum type="arabicParenR" startAt="8"/>
            </a:pPr>
            <a:endParaRPr lang="fr-FR" sz="1800" b="1" u="sng">
              <a:latin typeface="Arial" charset="0"/>
            </a:endParaRPr>
          </a:p>
          <a:p>
            <a:pPr lvl="1">
              <a:lnSpc>
                <a:spcPct val="130000"/>
              </a:lnSpc>
              <a:buFont typeface="Wingdings" pitchFamily="2" charset="2"/>
              <a:buNone/>
            </a:pPr>
            <a:endParaRPr lang="fr-FR" sz="1600">
              <a:latin typeface="Arial" charset="0"/>
            </a:endParaRPr>
          </a:p>
        </p:txBody>
      </p:sp>
      <p:sp>
        <p:nvSpPr>
          <p:cNvPr id="65540" name="Rectangle 4"/>
          <p:cNvSpPr>
            <a:spLocks noChangeArrowheads="1"/>
          </p:cNvSpPr>
          <p:nvPr/>
        </p:nvSpPr>
        <p:spPr bwMode="auto">
          <a:xfrm>
            <a:off x="179388" y="1800225"/>
            <a:ext cx="8785225" cy="4797425"/>
          </a:xfrm>
          <a:prstGeom prst="rect">
            <a:avLst/>
          </a:prstGeom>
          <a:solidFill>
            <a:schemeClr val="folHlink"/>
          </a:solidFill>
          <a:ln w="25400">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endParaRPr lang="fr-FR"/>
          </a:p>
        </p:txBody>
      </p:sp>
      <p:sp>
        <p:nvSpPr>
          <p:cNvPr id="65541" name="Rectangle 5"/>
          <p:cNvSpPr>
            <a:spLocks noChangeArrowheads="1"/>
          </p:cNvSpPr>
          <p:nvPr/>
        </p:nvSpPr>
        <p:spPr bwMode="auto">
          <a:xfrm flipH="1" flipV="1">
            <a:off x="323850" y="2663825"/>
            <a:ext cx="503238" cy="2376488"/>
          </a:xfrm>
          <a:prstGeom prst="rect">
            <a:avLst/>
          </a:prstGeom>
          <a:gradFill rotWithShape="1">
            <a:gsLst>
              <a:gs pos="0">
                <a:srgbClr val="8488C4"/>
              </a:gs>
              <a:gs pos="53000">
                <a:srgbClr val="D4DEFF"/>
              </a:gs>
              <a:gs pos="83000">
                <a:srgbClr val="D4DEFF"/>
              </a:gs>
              <a:gs pos="100000">
                <a:srgbClr val="96AB94"/>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rot="10800000" wrap="none" anchor="ctr"/>
          <a:lstStyle/>
          <a:p>
            <a:pPr algn="ctr"/>
            <a:endParaRPr lang="fr-FR"/>
          </a:p>
        </p:txBody>
      </p:sp>
      <p:sp>
        <p:nvSpPr>
          <p:cNvPr id="65542" name="Oval 6"/>
          <p:cNvSpPr>
            <a:spLocks noChangeArrowheads="1"/>
          </p:cNvSpPr>
          <p:nvPr/>
        </p:nvSpPr>
        <p:spPr bwMode="auto">
          <a:xfrm>
            <a:off x="368300" y="2795588"/>
            <a:ext cx="411163" cy="261937"/>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1</a:t>
            </a:r>
          </a:p>
        </p:txBody>
      </p:sp>
      <p:sp>
        <p:nvSpPr>
          <p:cNvPr id="65543" name="Line 7"/>
          <p:cNvSpPr>
            <a:spLocks noChangeShapeType="1"/>
          </p:cNvSpPr>
          <p:nvPr/>
        </p:nvSpPr>
        <p:spPr bwMode="auto">
          <a:xfrm>
            <a:off x="369888" y="3122613"/>
            <a:ext cx="41116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44" name="Line 8"/>
          <p:cNvSpPr>
            <a:spLocks noChangeShapeType="1"/>
          </p:cNvSpPr>
          <p:nvPr/>
        </p:nvSpPr>
        <p:spPr bwMode="auto">
          <a:xfrm>
            <a:off x="369888" y="3189288"/>
            <a:ext cx="41116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45" name="Oval 9"/>
          <p:cNvSpPr>
            <a:spLocks noChangeArrowheads="1"/>
          </p:cNvSpPr>
          <p:nvPr/>
        </p:nvSpPr>
        <p:spPr bwMode="auto">
          <a:xfrm>
            <a:off x="369888" y="3254375"/>
            <a:ext cx="411162" cy="261938"/>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2</a:t>
            </a:r>
          </a:p>
        </p:txBody>
      </p:sp>
      <p:sp>
        <p:nvSpPr>
          <p:cNvPr id="65546" name="Line 10"/>
          <p:cNvSpPr>
            <a:spLocks noChangeShapeType="1"/>
          </p:cNvSpPr>
          <p:nvPr/>
        </p:nvSpPr>
        <p:spPr bwMode="auto">
          <a:xfrm>
            <a:off x="369888" y="3911600"/>
            <a:ext cx="41116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47" name="Line 11"/>
          <p:cNvSpPr>
            <a:spLocks noChangeShapeType="1"/>
          </p:cNvSpPr>
          <p:nvPr/>
        </p:nvSpPr>
        <p:spPr bwMode="auto">
          <a:xfrm>
            <a:off x="369888" y="3978275"/>
            <a:ext cx="41116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48" name="Oval 12"/>
          <p:cNvSpPr>
            <a:spLocks noChangeArrowheads="1"/>
          </p:cNvSpPr>
          <p:nvPr/>
        </p:nvSpPr>
        <p:spPr bwMode="auto">
          <a:xfrm>
            <a:off x="369888" y="3582988"/>
            <a:ext cx="411162" cy="261937"/>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65549" name="Oval 13"/>
          <p:cNvSpPr>
            <a:spLocks noChangeArrowheads="1"/>
          </p:cNvSpPr>
          <p:nvPr/>
        </p:nvSpPr>
        <p:spPr bwMode="auto">
          <a:xfrm>
            <a:off x="369888" y="4110038"/>
            <a:ext cx="411162" cy="261937"/>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65550" name="Line 14"/>
          <p:cNvSpPr>
            <a:spLocks noChangeShapeType="1"/>
          </p:cNvSpPr>
          <p:nvPr/>
        </p:nvSpPr>
        <p:spPr bwMode="auto">
          <a:xfrm>
            <a:off x="369888" y="4437063"/>
            <a:ext cx="41116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51" name="Line 15"/>
          <p:cNvSpPr>
            <a:spLocks noChangeShapeType="1"/>
          </p:cNvSpPr>
          <p:nvPr/>
        </p:nvSpPr>
        <p:spPr bwMode="auto">
          <a:xfrm>
            <a:off x="369888" y="4503738"/>
            <a:ext cx="41116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52" name="Line 16"/>
          <p:cNvSpPr>
            <a:spLocks noChangeShapeType="1"/>
          </p:cNvSpPr>
          <p:nvPr/>
        </p:nvSpPr>
        <p:spPr bwMode="auto">
          <a:xfrm>
            <a:off x="369888" y="4570413"/>
            <a:ext cx="41116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53" name="Oval 17"/>
          <p:cNvSpPr>
            <a:spLocks noChangeArrowheads="1"/>
          </p:cNvSpPr>
          <p:nvPr/>
        </p:nvSpPr>
        <p:spPr bwMode="auto">
          <a:xfrm>
            <a:off x="369888" y="4635500"/>
            <a:ext cx="411162" cy="261938"/>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b="1">
              <a:solidFill>
                <a:schemeClr val="accent1"/>
              </a:solidFill>
              <a:latin typeface="Verdana" pitchFamily="34" charset="0"/>
            </a:endParaRPr>
          </a:p>
        </p:txBody>
      </p:sp>
      <p:sp>
        <p:nvSpPr>
          <p:cNvPr id="65554" name="AutoShape 18"/>
          <p:cNvSpPr>
            <a:spLocks noChangeArrowheads="1"/>
          </p:cNvSpPr>
          <p:nvPr/>
        </p:nvSpPr>
        <p:spPr bwMode="auto">
          <a:xfrm>
            <a:off x="250825" y="2089150"/>
            <a:ext cx="2017713" cy="358775"/>
          </a:xfrm>
          <a:prstGeom prst="roundRect">
            <a:avLst>
              <a:gd name="adj" fmla="val 16667"/>
            </a:avLst>
          </a:prstGeom>
          <a:solidFill>
            <a:schemeClr val="fo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sz="1800" b="1">
                <a:solidFill>
                  <a:schemeClr val="hlink"/>
                </a:solidFill>
              </a:rPr>
              <a:t>PLANIF Itération</a:t>
            </a:r>
          </a:p>
        </p:txBody>
      </p:sp>
      <p:grpSp>
        <p:nvGrpSpPr>
          <p:cNvPr id="65555" name="Group 19"/>
          <p:cNvGrpSpPr>
            <a:grpSpLocks/>
          </p:cNvGrpSpPr>
          <p:nvPr/>
        </p:nvGrpSpPr>
        <p:grpSpPr bwMode="auto">
          <a:xfrm>
            <a:off x="1619250" y="2663825"/>
            <a:ext cx="503238" cy="936625"/>
            <a:chOff x="884" y="1207"/>
            <a:chExt cx="317" cy="590"/>
          </a:xfrm>
        </p:grpSpPr>
        <p:sp>
          <p:nvSpPr>
            <p:cNvPr id="65599" name="Rectangle 20"/>
            <p:cNvSpPr>
              <a:spLocks noChangeArrowheads="1"/>
            </p:cNvSpPr>
            <p:nvPr/>
          </p:nvSpPr>
          <p:spPr bwMode="auto">
            <a:xfrm flipH="1" flipV="1">
              <a:off x="884" y="1207"/>
              <a:ext cx="317" cy="590"/>
            </a:xfrm>
            <a:prstGeom prst="rect">
              <a:avLst/>
            </a:prstGeom>
            <a:gradFill rotWithShape="1">
              <a:gsLst>
                <a:gs pos="0">
                  <a:srgbClr val="8488C4"/>
                </a:gs>
                <a:gs pos="53000">
                  <a:srgbClr val="D4DEFF"/>
                </a:gs>
                <a:gs pos="83000">
                  <a:srgbClr val="D4DEFF"/>
                </a:gs>
                <a:gs pos="100000">
                  <a:srgbClr val="96AB94"/>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rot="10800000" wrap="none" anchor="ctr"/>
            <a:lstStyle/>
            <a:p>
              <a:pPr algn="ctr"/>
              <a:endParaRPr lang="fr-FR"/>
            </a:p>
          </p:txBody>
        </p:sp>
        <p:sp>
          <p:nvSpPr>
            <p:cNvPr id="65600" name="Oval 21"/>
            <p:cNvSpPr>
              <a:spLocks noChangeArrowheads="1"/>
            </p:cNvSpPr>
            <p:nvPr/>
          </p:nvSpPr>
          <p:spPr bwMode="auto">
            <a:xfrm>
              <a:off x="913" y="1290"/>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1</a:t>
              </a:r>
            </a:p>
          </p:txBody>
        </p:sp>
        <p:sp>
          <p:nvSpPr>
            <p:cNvPr id="65601" name="Line 22"/>
            <p:cNvSpPr>
              <a:spLocks noChangeShapeType="1"/>
            </p:cNvSpPr>
            <p:nvPr/>
          </p:nvSpPr>
          <p:spPr bwMode="auto">
            <a:xfrm>
              <a:off x="913" y="1496"/>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602" name="Line 23"/>
            <p:cNvSpPr>
              <a:spLocks noChangeShapeType="1"/>
            </p:cNvSpPr>
            <p:nvPr/>
          </p:nvSpPr>
          <p:spPr bwMode="auto">
            <a:xfrm>
              <a:off x="913" y="1538"/>
              <a:ext cx="259"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603" name="Oval 24"/>
            <p:cNvSpPr>
              <a:spLocks noChangeArrowheads="1"/>
            </p:cNvSpPr>
            <p:nvPr/>
          </p:nvSpPr>
          <p:spPr bwMode="auto">
            <a:xfrm>
              <a:off x="913" y="1579"/>
              <a:ext cx="259" cy="165"/>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 2</a:t>
              </a:r>
            </a:p>
          </p:txBody>
        </p:sp>
      </p:grpSp>
      <p:sp>
        <p:nvSpPr>
          <p:cNvPr id="65556" name="Text Box 25"/>
          <p:cNvSpPr txBox="1">
            <a:spLocks noChangeArrowheads="1"/>
          </p:cNvSpPr>
          <p:nvPr/>
        </p:nvSpPr>
        <p:spPr bwMode="auto">
          <a:xfrm>
            <a:off x="250825" y="5013325"/>
            <a:ext cx="1476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400">
                <a:latin typeface="Arial" charset="0"/>
              </a:rPr>
              <a:t>Product Backlog</a:t>
            </a:r>
          </a:p>
        </p:txBody>
      </p:sp>
      <p:sp>
        <p:nvSpPr>
          <p:cNvPr id="65557" name="Text Box 26"/>
          <p:cNvSpPr txBox="1">
            <a:spLocks noChangeArrowheads="1"/>
          </p:cNvSpPr>
          <p:nvPr/>
        </p:nvSpPr>
        <p:spPr bwMode="auto">
          <a:xfrm>
            <a:off x="1436688" y="3627438"/>
            <a:ext cx="8731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400">
                <a:latin typeface="Arial" charset="0"/>
              </a:rPr>
              <a:t>Iteration </a:t>
            </a:r>
          </a:p>
          <a:p>
            <a:pPr algn="ctr"/>
            <a:r>
              <a:rPr lang="fr-FR" sz="1400">
                <a:latin typeface="Arial" charset="0"/>
              </a:rPr>
              <a:t>Backlog</a:t>
            </a:r>
          </a:p>
        </p:txBody>
      </p:sp>
      <p:sp>
        <p:nvSpPr>
          <p:cNvPr id="65558" name="Line 27"/>
          <p:cNvSpPr>
            <a:spLocks noChangeShapeType="1"/>
          </p:cNvSpPr>
          <p:nvPr/>
        </p:nvSpPr>
        <p:spPr bwMode="auto">
          <a:xfrm>
            <a:off x="2700338" y="1800225"/>
            <a:ext cx="0" cy="4797425"/>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59" name="AutoShape 28"/>
          <p:cNvSpPr>
            <a:spLocks noChangeArrowheads="1"/>
          </p:cNvSpPr>
          <p:nvPr/>
        </p:nvSpPr>
        <p:spPr bwMode="auto">
          <a:xfrm>
            <a:off x="900113" y="3024188"/>
            <a:ext cx="647700" cy="215900"/>
          </a:xfrm>
          <a:custGeom>
            <a:avLst/>
            <a:gdLst>
              <a:gd name="T0" fmla="*/ 14566503 w 21600"/>
              <a:gd name="T1" fmla="*/ 0 h 21600"/>
              <a:gd name="T2" fmla="*/ 0 w 21600"/>
              <a:gd name="T3" fmla="*/ 1079000 h 21600"/>
              <a:gd name="T4" fmla="*/ 14566503 w 21600"/>
              <a:gd name="T5" fmla="*/ 2158000 h 21600"/>
              <a:gd name="T6" fmla="*/ 19422004 w 21600"/>
              <a:gd name="T7" fmla="*/ 10790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60" name="Text Box 29"/>
          <p:cNvSpPr txBox="1">
            <a:spLocks noChangeArrowheads="1"/>
          </p:cNvSpPr>
          <p:nvPr/>
        </p:nvSpPr>
        <p:spPr bwMode="auto">
          <a:xfrm>
            <a:off x="250825" y="5516563"/>
            <a:ext cx="2376488"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fr-FR" sz="1200">
                <a:latin typeface="Arial" charset="0"/>
              </a:rPr>
              <a:t> discuter les US </a:t>
            </a:r>
          </a:p>
          <a:p>
            <a:pPr>
              <a:buFontTx/>
              <a:buChar char="•"/>
            </a:pPr>
            <a:r>
              <a:rPr lang="fr-FR" sz="1200">
                <a:latin typeface="Arial" charset="0"/>
              </a:rPr>
              <a:t> décomposer les US en tâches</a:t>
            </a:r>
          </a:p>
          <a:p>
            <a:pPr>
              <a:buFontTx/>
              <a:buChar char="•"/>
            </a:pPr>
            <a:r>
              <a:rPr lang="fr-FR" sz="1200">
                <a:latin typeface="Arial" charset="0"/>
              </a:rPr>
              <a:t> estimer charges</a:t>
            </a:r>
          </a:p>
          <a:p>
            <a:pPr>
              <a:buFontTx/>
              <a:buChar char="•"/>
            </a:pPr>
            <a:r>
              <a:rPr lang="fr-FR" sz="1200">
                <a:latin typeface="Arial" charset="0"/>
              </a:rPr>
              <a:t> prioriser</a:t>
            </a:r>
          </a:p>
          <a:p>
            <a:pPr>
              <a:buFontTx/>
              <a:buChar char="•"/>
            </a:pPr>
            <a:r>
              <a:rPr lang="fr-FR" sz="1200">
                <a:latin typeface="Arial" charset="0"/>
              </a:rPr>
              <a:t> s’engager sur un périmètre</a:t>
            </a:r>
          </a:p>
        </p:txBody>
      </p:sp>
      <p:sp>
        <p:nvSpPr>
          <p:cNvPr id="65561" name="Text Box 30"/>
          <p:cNvSpPr txBox="1">
            <a:spLocks noChangeArrowheads="1"/>
          </p:cNvSpPr>
          <p:nvPr/>
        </p:nvSpPr>
        <p:spPr bwMode="auto">
          <a:xfrm>
            <a:off x="6516688" y="2952750"/>
            <a:ext cx="2376487"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fr-FR" sz="1200">
                <a:latin typeface="Arial" charset="0"/>
              </a:rPr>
              <a:t> </a:t>
            </a:r>
            <a:r>
              <a:rPr lang="fr-FR" sz="1400" u="sng">
                <a:latin typeface="Arial" charset="0"/>
              </a:rPr>
              <a:t>Démonstration</a:t>
            </a:r>
            <a:r>
              <a:rPr lang="fr-FR" sz="1400">
                <a:latin typeface="Arial" charset="0"/>
              </a:rPr>
              <a:t> auprès de :</a:t>
            </a:r>
          </a:p>
          <a:p>
            <a:pPr>
              <a:buFontTx/>
              <a:buChar char="•"/>
            </a:pPr>
            <a:endParaRPr lang="fr-FR" sz="1400">
              <a:latin typeface="Arial" charset="0"/>
            </a:endParaRPr>
          </a:p>
          <a:p>
            <a:pPr lvl="1">
              <a:buFontTx/>
              <a:buChar char="•"/>
            </a:pPr>
            <a:r>
              <a:rPr lang="fr-FR" sz="1200">
                <a:latin typeface="Arial" charset="0"/>
              </a:rPr>
              <a:t> product owner</a:t>
            </a:r>
          </a:p>
          <a:p>
            <a:pPr lvl="1">
              <a:buFontTx/>
              <a:buChar char="•"/>
            </a:pPr>
            <a:r>
              <a:rPr lang="fr-FR" sz="1200">
                <a:latin typeface="Arial" charset="0"/>
              </a:rPr>
              <a:t> clients</a:t>
            </a:r>
          </a:p>
          <a:p>
            <a:pPr lvl="1">
              <a:buFontTx/>
              <a:buChar char="•"/>
            </a:pPr>
            <a:r>
              <a:rPr lang="fr-FR" sz="1200">
                <a:latin typeface="Arial" charset="0"/>
              </a:rPr>
              <a:t> décideurs</a:t>
            </a:r>
          </a:p>
          <a:p>
            <a:pPr lvl="1">
              <a:buFontTx/>
              <a:buChar char="•"/>
            </a:pPr>
            <a:r>
              <a:rPr lang="fr-FR" sz="1200">
                <a:latin typeface="Arial" charset="0"/>
              </a:rPr>
              <a:t> utilisateurs</a:t>
            </a:r>
          </a:p>
          <a:p>
            <a:pPr lvl="1">
              <a:buFontTx/>
              <a:buChar char="•"/>
            </a:pPr>
            <a:endParaRPr lang="fr-FR" sz="1200">
              <a:latin typeface="Arial" charset="0"/>
            </a:endParaRPr>
          </a:p>
          <a:p>
            <a:pPr>
              <a:buFontTx/>
              <a:buChar char="•"/>
            </a:pPr>
            <a:r>
              <a:rPr lang="fr-FR" sz="1200">
                <a:latin typeface="Arial" charset="0"/>
              </a:rPr>
              <a:t> </a:t>
            </a:r>
            <a:r>
              <a:rPr lang="fr-FR" sz="1400" u="sng">
                <a:latin typeface="Arial" charset="0"/>
              </a:rPr>
              <a:t>Feedback</a:t>
            </a:r>
          </a:p>
          <a:p>
            <a:pPr>
              <a:buFontTx/>
              <a:buChar char="•"/>
            </a:pPr>
            <a:endParaRPr lang="fr-FR" sz="1400">
              <a:latin typeface="Arial" charset="0"/>
            </a:endParaRPr>
          </a:p>
          <a:p>
            <a:pPr>
              <a:buFontTx/>
              <a:buChar char="•"/>
            </a:pPr>
            <a:r>
              <a:rPr lang="fr-FR" sz="1400">
                <a:latin typeface="Arial" charset="0"/>
              </a:rPr>
              <a:t> </a:t>
            </a:r>
            <a:r>
              <a:rPr lang="fr-FR" sz="1400" u="sng">
                <a:latin typeface="Arial" charset="0"/>
              </a:rPr>
              <a:t>Valider</a:t>
            </a:r>
            <a:r>
              <a:rPr lang="fr-FR" sz="1400">
                <a:latin typeface="Arial" charset="0"/>
              </a:rPr>
              <a:t> l’itération</a:t>
            </a:r>
          </a:p>
          <a:p>
            <a:pPr>
              <a:buFontTx/>
              <a:buChar char="•"/>
            </a:pPr>
            <a:endParaRPr lang="fr-FR" sz="1400">
              <a:latin typeface="Arial" charset="0"/>
            </a:endParaRPr>
          </a:p>
          <a:p>
            <a:pPr>
              <a:buFontTx/>
              <a:buChar char="•"/>
            </a:pPr>
            <a:r>
              <a:rPr lang="fr-FR" sz="1400">
                <a:latin typeface="Arial" charset="0"/>
              </a:rPr>
              <a:t> </a:t>
            </a:r>
            <a:r>
              <a:rPr lang="fr-FR" sz="1400" u="sng">
                <a:latin typeface="Arial" charset="0"/>
              </a:rPr>
              <a:t>auto-évaluation</a:t>
            </a:r>
          </a:p>
          <a:p>
            <a:r>
              <a:rPr lang="fr-FR" sz="1400">
                <a:latin typeface="Arial" charset="0"/>
              </a:rPr>
              <a:t> </a:t>
            </a:r>
          </a:p>
          <a:p>
            <a:pPr>
              <a:buFontTx/>
              <a:buChar char="•"/>
            </a:pPr>
            <a:r>
              <a:rPr lang="fr-FR" sz="1400">
                <a:latin typeface="Arial" charset="0"/>
              </a:rPr>
              <a:t> </a:t>
            </a:r>
            <a:r>
              <a:rPr lang="fr-FR" sz="1400" u="sng">
                <a:latin typeface="Arial" charset="0"/>
              </a:rPr>
              <a:t>Màj du backlog</a:t>
            </a:r>
            <a:r>
              <a:rPr lang="fr-FR" sz="1400">
                <a:latin typeface="Arial" charset="0"/>
              </a:rPr>
              <a:t> (items non finis ou nouveaux)</a:t>
            </a:r>
          </a:p>
        </p:txBody>
      </p:sp>
      <p:sp>
        <p:nvSpPr>
          <p:cNvPr id="65562" name="AutoShape 31"/>
          <p:cNvSpPr>
            <a:spLocks noChangeArrowheads="1"/>
          </p:cNvSpPr>
          <p:nvPr/>
        </p:nvSpPr>
        <p:spPr bwMode="auto">
          <a:xfrm>
            <a:off x="6696075" y="2082800"/>
            <a:ext cx="2017713" cy="358775"/>
          </a:xfrm>
          <a:prstGeom prst="roundRect">
            <a:avLst>
              <a:gd name="adj" fmla="val 16667"/>
            </a:avLst>
          </a:prstGeom>
          <a:solidFill>
            <a:schemeClr val="fo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sz="1800" b="1">
                <a:solidFill>
                  <a:schemeClr val="hlink"/>
                </a:solidFill>
              </a:rPr>
              <a:t>REVUE Itération</a:t>
            </a:r>
          </a:p>
        </p:txBody>
      </p:sp>
      <p:sp>
        <p:nvSpPr>
          <p:cNvPr id="65563" name="Line 32"/>
          <p:cNvSpPr>
            <a:spLocks noChangeShapeType="1"/>
          </p:cNvSpPr>
          <p:nvPr/>
        </p:nvSpPr>
        <p:spPr bwMode="auto">
          <a:xfrm>
            <a:off x="6516688" y="1800225"/>
            <a:ext cx="0" cy="4797425"/>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64" name="AutoShape 33"/>
          <p:cNvSpPr>
            <a:spLocks noChangeArrowheads="1"/>
          </p:cNvSpPr>
          <p:nvPr/>
        </p:nvSpPr>
        <p:spPr bwMode="auto">
          <a:xfrm>
            <a:off x="3203575" y="2089150"/>
            <a:ext cx="2522538" cy="358775"/>
          </a:xfrm>
          <a:prstGeom prst="roundRect">
            <a:avLst>
              <a:gd name="adj" fmla="val 16667"/>
            </a:avLst>
          </a:prstGeom>
          <a:solidFill>
            <a:schemeClr val="fo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sz="1800" b="1">
                <a:solidFill>
                  <a:schemeClr val="hlink"/>
                </a:solidFill>
              </a:rPr>
              <a:t>EXECUTION Itération</a:t>
            </a:r>
          </a:p>
        </p:txBody>
      </p:sp>
      <p:grpSp>
        <p:nvGrpSpPr>
          <p:cNvPr id="65565" name="Group 34"/>
          <p:cNvGrpSpPr>
            <a:grpSpLocks/>
          </p:cNvGrpSpPr>
          <p:nvPr/>
        </p:nvGrpSpPr>
        <p:grpSpPr bwMode="auto">
          <a:xfrm>
            <a:off x="3348038" y="2736850"/>
            <a:ext cx="1955800" cy="931863"/>
            <a:chOff x="3923" y="1842"/>
            <a:chExt cx="1232" cy="587"/>
          </a:xfrm>
        </p:grpSpPr>
        <p:sp>
          <p:nvSpPr>
            <p:cNvPr id="65591" name="Text Box 35"/>
            <p:cNvSpPr txBox="1">
              <a:spLocks noChangeArrowheads="1"/>
            </p:cNvSpPr>
            <p:nvPr/>
          </p:nvSpPr>
          <p:spPr bwMode="auto">
            <a:xfrm>
              <a:off x="4377" y="2256"/>
              <a:ext cx="3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définir</a:t>
              </a:r>
            </a:p>
          </p:txBody>
        </p:sp>
        <p:sp>
          <p:nvSpPr>
            <p:cNvPr id="65592" name="Text Box 36"/>
            <p:cNvSpPr txBox="1">
              <a:spLocks noChangeArrowheads="1"/>
            </p:cNvSpPr>
            <p:nvPr/>
          </p:nvSpPr>
          <p:spPr bwMode="auto">
            <a:xfrm>
              <a:off x="4489" y="1842"/>
              <a:ext cx="5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développer</a:t>
              </a:r>
            </a:p>
          </p:txBody>
        </p:sp>
        <p:sp>
          <p:nvSpPr>
            <p:cNvPr id="65593" name="Text Box 37"/>
            <p:cNvSpPr txBox="1">
              <a:spLocks noChangeArrowheads="1"/>
            </p:cNvSpPr>
            <p:nvPr/>
          </p:nvSpPr>
          <p:spPr bwMode="auto">
            <a:xfrm>
              <a:off x="4830" y="2256"/>
              <a:ext cx="3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tester</a:t>
              </a:r>
            </a:p>
          </p:txBody>
        </p:sp>
        <p:sp>
          <p:nvSpPr>
            <p:cNvPr id="65594" name="Line 38"/>
            <p:cNvSpPr>
              <a:spLocks noChangeAspect="1" noChangeShapeType="1"/>
            </p:cNvSpPr>
            <p:nvPr/>
          </p:nvSpPr>
          <p:spPr bwMode="auto">
            <a:xfrm>
              <a:off x="4785" y="2007"/>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95" name="Line 39"/>
            <p:cNvSpPr>
              <a:spLocks noChangeShapeType="1"/>
            </p:cNvSpPr>
            <p:nvPr/>
          </p:nvSpPr>
          <p:spPr bwMode="auto">
            <a:xfrm>
              <a:off x="4308" y="2097"/>
              <a:ext cx="272" cy="1"/>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96" name="Oval 40"/>
            <p:cNvSpPr>
              <a:spLocks noChangeArrowheads="1"/>
            </p:cNvSpPr>
            <p:nvPr/>
          </p:nvSpPr>
          <p:spPr bwMode="auto">
            <a:xfrm>
              <a:off x="3923" y="2029"/>
              <a:ext cx="318" cy="136"/>
            </a:xfrm>
            <a:prstGeom prst="ellipse">
              <a:avLst/>
            </a:prstGeom>
            <a:solidFill>
              <a:schemeClr val="bg1"/>
            </a:solidFill>
            <a:ln w="254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a:t>
              </a:r>
              <a:r>
                <a:rPr lang="fr-FR" sz="1200" b="1">
                  <a:solidFill>
                    <a:schemeClr val="accent1"/>
                  </a:solidFill>
                  <a:latin typeface="Verdana" pitchFamily="34" charset="0"/>
                </a:rPr>
                <a:t> </a:t>
              </a:r>
              <a:r>
                <a:rPr lang="fr-FR" sz="1000">
                  <a:solidFill>
                    <a:schemeClr val="accent1"/>
                  </a:solidFill>
                  <a:latin typeface="Verdana" pitchFamily="34" charset="0"/>
                </a:rPr>
                <a:t>1</a:t>
              </a:r>
            </a:p>
          </p:txBody>
        </p:sp>
        <p:sp>
          <p:nvSpPr>
            <p:cNvPr id="65597" name="Line 41"/>
            <p:cNvSpPr>
              <a:spLocks noChangeAspect="1" noChangeShapeType="1"/>
            </p:cNvSpPr>
            <p:nvPr/>
          </p:nvSpPr>
          <p:spPr bwMode="auto">
            <a:xfrm flipH="1">
              <a:off x="4604" y="2007"/>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98" name="Line 42"/>
            <p:cNvSpPr>
              <a:spLocks noChangeAspect="1" noChangeShapeType="1"/>
            </p:cNvSpPr>
            <p:nvPr/>
          </p:nvSpPr>
          <p:spPr bwMode="auto">
            <a:xfrm rot="-3471486">
              <a:off x="4691" y="2146"/>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65566" name="Text Box 43"/>
          <p:cNvSpPr txBox="1">
            <a:spLocks noChangeArrowheads="1"/>
          </p:cNvSpPr>
          <p:nvPr/>
        </p:nvSpPr>
        <p:spPr bwMode="auto">
          <a:xfrm>
            <a:off x="4068763" y="4618038"/>
            <a:ext cx="5921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définir</a:t>
            </a:r>
          </a:p>
        </p:txBody>
      </p:sp>
      <p:sp>
        <p:nvSpPr>
          <p:cNvPr id="65567" name="Text Box 44"/>
          <p:cNvSpPr txBox="1">
            <a:spLocks noChangeArrowheads="1"/>
          </p:cNvSpPr>
          <p:nvPr/>
        </p:nvSpPr>
        <p:spPr bwMode="auto">
          <a:xfrm>
            <a:off x="4246563" y="3960813"/>
            <a:ext cx="863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développer</a:t>
            </a:r>
          </a:p>
        </p:txBody>
      </p:sp>
      <p:sp>
        <p:nvSpPr>
          <p:cNvPr id="65568" name="Text Box 45"/>
          <p:cNvSpPr txBox="1">
            <a:spLocks noChangeArrowheads="1"/>
          </p:cNvSpPr>
          <p:nvPr/>
        </p:nvSpPr>
        <p:spPr bwMode="auto">
          <a:xfrm>
            <a:off x="4787900" y="4618038"/>
            <a:ext cx="5159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tester</a:t>
            </a:r>
          </a:p>
        </p:txBody>
      </p:sp>
      <p:sp>
        <p:nvSpPr>
          <p:cNvPr id="65569" name="Line 46"/>
          <p:cNvSpPr>
            <a:spLocks noChangeAspect="1" noChangeShapeType="1"/>
          </p:cNvSpPr>
          <p:nvPr/>
        </p:nvSpPr>
        <p:spPr bwMode="auto">
          <a:xfrm>
            <a:off x="4716463" y="4222750"/>
            <a:ext cx="223837" cy="357188"/>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70" name="Line 47"/>
          <p:cNvSpPr>
            <a:spLocks noChangeShapeType="1"/>
          </p:cNvSpPr>
          <p:nvPr/>
        </p:nvSpPr>
        <p:spPr bwMode="auto">
          <a:xfrm>
            <a:off x="3959225" y="4365625"/>
            <a:ext cx="431800" cy="1588"/>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71" name="Line 48"/>
          <p:cNvSpPr>
            <a:spLocks noChangeAspect="1" noChangeShapeType="1"/>
          </p:cNvSpPr>
          <p:nvPr/>
        </p:nvSpPr>
        <p:spPr bwMode="auto">
          <a:xfrm flipH="1">
            <a:off x="4429125" y="4222750"/>
            <a:ext cx="223838" cy="357188"/>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72" name="Line 49"/>
          <p:cNvSpPr>
            <a:spLocks noChangeAspect="1" noChangeShapeType="1"/>
          </p:cNvSpPr>
          <p:nvPr/>
        </p:nvSpPr>
        <p:spPr bwMode="auto">
          <a:xfrm rot="-3471486">
            <a:off x="4567238" y="4443413"/>
            <a:ext cx="223837" cy="357187"/>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65573" name="Group 50"/>
          <p:cNvGrpSpPr>
            <a:grpSpLocks/>
          </p:cNvGrpSpPr>
          <p:nvPr/>
        </p:nvGrpSpPr>
        <p:grpSpPr bwMode="auto">
          <a:xfrm>
            <a:off x="3419475" y="5256213"/>
            <a:ext cx="1955800" cy="931862"/>
            <a:chOff x="3923" y="1842"/>
            <a:chExt cx="1232" cy="587"/>
          </a:xfrm>
        </p:grpSpPr>
        <p:sp>
          <p:nvSpPr>
            <p:cNvPr id="65583" name="Text Box 51"/>
            <p:cNvSpPr txBox="1">
              <a:spLocks noChangeArrowheads="1"/>
            </p:cNvSpPr>
            <p:nvPr/>
          </p:nvSpPr>
          <p:spPr bwMode="auto">
            <a:xfrm>
              <a:off x="4377" y="2256"/>
              <a:ext cx="37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définir</a:t>
              </a:r>
            </a:p>
          </p:txBody>
        </p:sp>
        <p:sp>
          <p:nvSpPr>
            <p:cNvPr id="65584" name="Text Box 52"/>
            <p:cNvSpPr txBox="1">
              <a:spLocks noChangeArrowheads="1"/>
            </p:cNvSpPr>
            <p:nvPr/>
          </p:nvSpPr>
          <p:spPr bwMode="auto">
            <a:xfrm>
              <a:off x="4489" y="1842"/>
              <a:ext cx="5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développer</a:t>
              </a:r>
            </a:p>
          </p:txBody>
        </p:sp>
        <p:sp>
          <p:nvSpPr>
            <p:cNvPr id="65585" name="Text Box 53"/>
            <p:cNvSpPr txBox="1">
              <a:spLocks noChangeArrowheads="1"/>
            </p:cNvSpPr>
            <p:nvPr/>
          </p:nvSpPr>
          <p:spPr bwMode="auto">
            <a:xfrm>
              <a:off x="4830" y="2256"/>
              <a:ext cx="3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t>tester</a:t>
              </a:r>
            </a:p>
          </p:txBody>
        </p:sp>
        <p:sp>
          <p:nvSpPr>
            <p:cNvPr id="65586" name="Line 54"/>
            <p:cNvSpPr>
              <a:spLocks noChangeAspect="1" noChangeShapeType="1"/>
            </p:cNvSpPr>
            <p:nvPr/>
          </p:nvSpPr>
          <p:spPr bwMode="auto">
            <a:xfrm>
              <a:off x="4785" y="2007"/>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87" name="Line 55"/>
            <p:cNvSpPr>
              <a:spLocks noChangeShapeType="1"/>
            </p:cNvSpPr>
            <p:nvPr/>
          </p:nvSpPr>
          <p:spPr bwMode="auto">
            <a:xfrm>
              <a:off x="4308" y="2097"/>
              <a:ext cx="272" cy="1"/>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88" name="Oval 56"/>
            <p:cNvSpPr>
              <a:spLocks noChangeArrowheads="1"/>
            </p:cNvSpPr>
            <p:nvPr/>
          </p:nvSpPr>
          <p:spPr bwMode="auto">
            <a:xfrm>
              <a:off x="3923" y="2029"/>
              <a:ext cx="318" cy="136"/>
            </a:xfrm>
            <a:prstGeom prst="ellipse">
              <a:avLst/>
            </a:prstGeom>
            <a:solidFill>
              <a:schemeClr val="bg1"/>
            </a:solidFill>
            <a:ln w="254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a:solidFill>
                    <a:schemeClr val="accent1"/>
                  </a:solidFill>
                  <a:latin typeface="Verdana" pitchFamily="34" charset="0"/>
                </a:rPr>
                <a:t>US</a:t>
              </a:r>
              <a:r>
                <a:rPr lang="fr-FR" sz="1200" b="1">
                  <a:solidFill>
                    <a:schemeClr val="accent1"/>
                  </a:solidFill>
                  <a:latin typeface="Verdana" pitchFamily="34" charset="0"/>
                </a:rPr>
                <a:t> </a:t>
              </a:r>
              <a:r>
                <a:rPr lang="fr-FR" sz="1000">
                  <a:solidFill>
                    <a:schemeClr val="accent1"/>
                  </a:solidFill>
                  <a:latin typeface="Verdana" pitchFamily="34" charset="0"/>
                </a:rPr>
                <a:t>2</a:t>
              </a:r>
            </a:p>
          </p:txBody>
        </p:sp>
        <p:sp>
          <p:nvSpPr>
            <p:cNvPr id="65589" name="Line 57"/>
            <p:cNvSpPr>
              <a:spLocks noChangeAspect="1" noChangeShapeType="1"/>
            </p:cNvSpPr>
            <p:nvPr/>
          </p:nvSpPr>
          <p:spPr bwMode="auto">
            <a:xfrm flipH="1">
              <a:off x="4604" y="2007"/>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90" name="Line 58"/>
            <p:cNvSpPr>
              <a:spLocks noChangeAspect="1" noChangeShapeType="1"/>
            </p:cNvSpPr>
            <p:nvPr/>
          </p:nvSpPr>
          <p:spPr bwMode="auto">
            <a:xfrm rot="-3471486">
              <a:off x="4691" y="2146"/>
              <a:ext cx="141" cy="225"/>
            </a:xfrm>
            <a:prstGeom prst="line">
              <a:avLst/>
            </a:prstGeom>
            <a:noFill/>
            <a:ln w="3175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65574" name="Group 59"/>
          <p:cNvGrpSpPr>
            <a:grpSpLocks/>
          </p:cNvGrpSpPr>
          <p:nvPr/>
        </p:nvGrpSpPr>
        <p:grpSpPr bwMode="auto">
          <a:xfrm>
            <a:off x="3132138" y="4248150"/>
            <a:ext cx="831850" cy="492125"/>
            <a:chOff x="1890" y="2251"/>
            <a:chExt cx="524" cy="310"/>
          </a:xfrm>
        </p:grpSpPr>
        <p:sp>
          <p:nvSpPr>
            <p:cNvPr id="65581" name="Line 60"/>
            <p:cNvSpPr>
              <a:spLocks noChangeShapeType="1"/>
            </p:cNvSpPr>
            <p:nvPr/>
          </p:nvSpPr>
          <p:spPr bwMode="auto">
            <a:xfrm rot="10800000">
              <a:off x="2018" y="2251"/>
              <a:ext cx="317"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82" name="Text Box 61"/>
            <p:cNvSpPr txBox="1">
              <a:spLocks noChangeArrowheads="1"/>
            </p:cNvSpPr>
            <p:nvPr/>
          </p:nvSpPr>
          <p:spPr bwMode="auto">
            <a:xfrm>
              <a:off x="1890" y="2273"/>
              <a:ext cx="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200">
                  <a:solidFill>
                    <a:schemeClr val="accent1"/>
                  </a:solidFill>
                  <a:latin typeface="Verdana" pitchFamily="34" charset="0"/>
                </a:rPr>
                <a:t>corriger </a:t>
              </a:r>
            </a:p>
            <a:p>
              <a:pPr algn="ctr"/>
              <a:r>
                <a:rPr lang="fr-FR" sz="1200">
                  <a:solidFill>
                    <a:schemeClr val="accent1"/>
                  </a:solidFill>
                  <a:latin typeface="Verdana" pitchFamily="34" charset="0"/>
                </a:rPr>
                <a:t>bug x</a:t>
              </a:r>
            </a:p>
          </p:txBody>
        </p:sp>
      </p:grpSp>
      <p:sp>
        <p:nvSpPr>
          <p:cNvPr id="65575" name="Text Box 62"/>
          <p:cNvSpPr txBox="1">
            <a:spLocks noChangeArrowheads="1"/>
          </p:cNvSpPr>
          <p:nvPr/>
        </p:nvSpPr>
        <p:spPr bwMode="auto">
          <a:xfrm>
            <a:off x="468313" y="1196975"/>
            <a:ext cx="1835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130000"/>
              </a:lnSpc>
              <a:buFont typeface="Wingdings" pitchFamily="2" charset="2"/>
              <a:buNone/>
            </a:pPr>
            <a:r>
              <a:rPr lang="fr-FR" sz="1400">
                <a:solidFill>
                  <a:schemeClr val="hlink"/>
                </a:solidFill>
                <a:latin typeface="Arial" charset="0"/>
              </a:rPr>
              <a:t>½ journée</a:t>
            </a:r>
          </a:p>
        </p:txBody>
      </p:sp>
      <p:sp>
        <p:nvSpPr>
          <p:cNvPr id="65576" name="Line 63"/>
          <p:cNvSpPr>
            <a:spLocks noChangeShapeType="1"/>
          </p:cNvSpPr>
          <p:nvPr/>
        </p:nvSpPr>
        <p:spPr bwMode="auto">
          <a:xfrm flipV="1">
            <a:off x="250825" y="1557338"/>
            <a:ext cx="2305050" cy="1587"/>
          </a:xfrm>
          <a:prstGeom prst="line">
            <a:avLst/>
          </a:prstGeom>
          <a:noFill/>
          <a:ln w="31750">
            <a:solidFill>
              <a:schemeClr val="hlink"/>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77" name="Text Box 66"/>
          <p:cNvSpPr txBox="1">
            <a:spLocks noChangeArrowheads="1"/>
          </p:cNvSpPr>
          <p:nvPr/>
        </p:nvSpPr>
        <p:spPr bwMode="auto">
          <a:xfrm>
            <a:off x="3708400" y="6308725"/>
            <a:ext cx="2376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200">
                <a:latin typeface="Arial" charset="0"/>
              </a:rPr>
              <a:t> </a:t>
            </a:r>
            <a:r>
              <a:rPr lang="fr-FR" sz="1400">
                <a:latin typeface="Arial" charset="0"/>
              </a:rPr>
              <a:t>Mesurer le progrès</a:t>
            </a:r>
          </a:p>
        </p:txBody>
      </p:sp>
      <p:sp>
        <p:nvSpPr>
          <p:cNvPr id="65578" name="Line 67"/>
          <p:cNvSpPr>
            <a:spLocks noChangeShapeType="1"/>
          </p:cNvSpPr>
          <p:nvPr/>
        </p:nvSpPr>
        <p:spPr bwMode="auto">
          <a:xfrm flipV="1">
            <a:off x="2916238" y="6308725"/>
            <a:ext cx="3457575" cy="1588"/>
          </a:xfrm>
          <a:prstGeom prst="line">
            <a:avLst/>
          </a:prstGeom>
          <a:noFill/>
          <a:ln w="3175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579" name="Text Box 68"/>
          <p:cNvSpPr txBox="1">
            <a:spLocks noChangeArrowheads="1"/>
          </p:cNvSpPr>
          <p:nvPr/>
        </p:nvSpPr>
        <p:spPr bwMode="auto">
          <a:xfrm>
            <a:off x="6804025" y="1196975"/>
            <a:ext cx="1835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gn="ctr">
              <a:lnSpc>
                <a:spcPct val="130000"/>
              </a:lnSpc>
              <a:buFont typeface="Wingdings" pitchFamily="2" charset="2"/>
              <a:buNone/>
            </a:pPr>
            <a:r>
              <a:rPr lang="fr-FR" sz="1400">
                <a:solidFill>
                  <a:schemeClr val="hlink"/>
                </a:solidFill>
                <a:latin typeface="Arial" charset="0"/>
              </a:rPr>
              <a:t>½ journée</a:t>
            </a:r>
          </a:p>
        </p:txBody>
      </p:sp>
      <p:sp>
        <p:nvSpPr>
          <p:cNvPr id="65580" name="Line 69"/>
          <p:cNvSpPr>
            <a:spLocks noChangeShapeType="1"/>
          </p:cNvSpPr>
          <p:nvPr/>
        </p:nvSpPr>
        <p:spPr bwMode="auto">
          <a:xfrm flipV="1">
            <a:off x="6586538" y="1557338"/>
            <a:ext cx="2305050" cy="1587"/>
          </a:xfrm>
          <a:prstGeom prst="line">
            <a:avLst/>
          </a:prstGeom>
          <a:noFill/>
          <a:ln w="31750">
            <a:solidFill>
              <a:schemeClr val="hlink"/>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val 208"/>
          <p:cNvSpPr>
            <a:spLocks noChangeArrowheads="1"/>
          </p:cNvSpPr>
          <p:nvPr/>
        </p:nvSpPr>
        <p:spPr bwMode="auto">
          <a:xfrm>
            <a:off x="5148263" y="2924175"/>
            <a:ext cx="3455987" cy="3025775"/>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6563" name="Text Box 188"/>
          <p:cNvSpPr txBox="1">
            <a:spLocks noChangeArrowheads="1"/>
          </p:cNvSpPr>
          <p:nvPr/>
        </p:nvSpPr>
        <p:spPr bwMode="auto">
          <a:xfrm>
            <a:off x="0" y="873125"/>
            <a:ext cx="9144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r>
              <a:rPr lang="fr-FR" sz="1600" u="sng">
                <a:latin typeface="Arial" charset="0"/>
              </a:rPr>
              <a:t>Réalisation d’une US : activités élargies</a:t>
            </a:r>
          </a:p>
          <a:p>
            <a:pPr>
              <a:lnSpc>
                <a:spcPct val="130000"/>
              </a:lnSpc>
              <a:buFont typeface="Wingdings" pitchFamily="2" charset="2"/>
              <a:buNone/>
            </a:pPr>
            <a:r>
              <a:rPr lang="fr-FR" sz="1600">
                <a:latin typeface="Arial" charset="0"/>
              </a:rPr>
              <a:t>	</a:t>
            </a:r>
          </a:p>
          <a:p>
            <a:pPr>
              <a:lnSpc>
                <a:spcPct val="130000"/>
              </a:lnSpc>
              <a:buFont typeface="Wingdings" pitchFamily="2" charset="2"/>
              <a:buNone/>
            </a:pPr>
            <a:r>
              <a:rPr lang="fr-FR" sz="1600">
                <a:latin typeface="Arial" charset="0"/>
              </a:rPr>
              <a:t>	Définir/développer/tester une US ne se limite pas à ces seules activités : </a:t>
            </a:r>
          </a:p>
        </p:txBody>
      </p:sp>
      <p:sp>
        <p:nvSpPr>
          <p:cNvPr id="66564" name="Text Box 190"/>
          <p:cNvSpPr txBox="1">
            <a:spLocks noChangeArrowheads="1"/>
          </p:cNvSpPr>
          <p:nvPr/>
        </p:nvSpPr>
        <p:spPr bwMode="auto">
          <a:xfrm>
            <a:off x="0" y="4437063"/>
            <a:ext cx="858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définir</a:t>
            </a:r>
          </a:p>
        </p:txBody>
      </p:sp>
      <p:sp>
        <p:nvSpPr>
          <p:cNvPr id="66565" name="Text Box 191"/>
          <p:cNvSpPr txBox="1">
            <a:spLocks noChangeArrowheads="1"/>
          </p:cNvSpPr>
          <p:nvPr/>
        </p:nvSpPr>
        <p:spPr bwMode="auto">
          <a:xfrm>
            <a:off x="1150938" y="2925763"/>
            <a:ext cx="131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développer</a:t>
            </a:r>
          </a:p>
        </p:txBody>
      </p:sp>
      <p:sp>
        <p:nvSpPr>
          <p:cNvPr id="66566" name="Text Box 192"/>
          <p:cNvSpPr txBox="1">
            <a:spLocks noChangeArrowheads="1"/>
          </p:cNvSpPr>
          <p:nvPr/>
        </p:nvSpPr>
        <p:spPr bwMode="auto">
          <a:xfrm>
            <a:off x="2592388" y="4365625"/>
            <a:ext cx="731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tester</a:t>
            </a:r>
          </a:p>
        </p:txBody>
      </p:sp>
      <p:sp>
        <p:nvSpPr>
          <p:cNvPr id="66567" name="Line 193"/>
          <p:cNvSpPr>
            <a:spLocks noChangeShapeType="1"/>
          </p:cNvSpPr>
          <p:nvPr/>
        </p:nvSpPr>
        <p:spPr bwMode="auto">
          <a:xfrm flipV="1">
            <a:off x="1008063" y="3355975"/>
            <a:ext cx="719137" cy="1154113"/>
          </a:xfrm>
          <a:prstGeom prst="line">
            <a:avLst/>
          </a:prstGeom>
          <a:noFill/>
          <a:ln w="317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6568" name="Line 194"/>
          <p:cNvSpPr>
            <a:spLocks noChangeShapeType="1"/>
          </p:cNvSpPr>
          <p:nvPr/>
        </p:nvSpPr>
        <p:spPr bwMode="auto">
          <a:xfrm>
            <a:off x="935038" y="4652963"/>
            <a:ext cx="1655762" cy="0"/>
          </a:xfrm>
          <a:prstGeom prst="line">
            <a:avLst/>
          </a:prstGeom>
          <a:noFill/>
          <a:ln w="317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6569" name="Line 195"/>
          <p:cNvSpPr>
            <a:spLocks noChangeShapeType="1"/>
          </p:cNvSpPr>
          <p:nvPr/>
        </p:nvSpPr>
        <p:spPr bwMode="auto">
          <a:xfrm>
            <a:off x="1800225" y="3357563"/>
            <a:ext cx="719138" cy="1152525"/>
          </a:xfrm>
          <a:prstGeom prst="line">
            <a:avLst/>
          </a:prstGeom>
          <a:noFill/>
          <a:ln w="317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6570" name="Line 196"/>
          <p:cNvSpPr>
            <a:spLocks noChangeShapeType="1"/>
          </p:cNvSpPr>
          <p:nvPr/>
        </p:nvSpPr>
        <p:spPr bwMode="auto">
          <a:xfrm>
            <a:off x="3059113" y="3933825"/>
            <a:ext cx="1295400" cy="1588"/>
          </a:xfrm>
          <a:prstGeom prst="line">
            <a:avLst/>
          </a:prstGeom>
          <a:noFill/>
          <a:ln w="127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6571" name="Oval 197"/>
          <p:cNvSpPr>
            <a:spLocks noChangeArrowheads="1"/>
          </p:cNvSpPr>
          <p:nvPr/>
        </p:nvSpPr>
        <p:spPr bwMode="auto">
          <a:xfrm>
            <a:off x="6443663" y="4365625"/>
            <a:ext cx="647700" cy="287338"/>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a:solidFill>
                  <a:schemeClr val="accent1"/>
                </a:solidFill>
                <a:latin typeface="Verdana" pitchFamily="34" charset="0"/>
              </a:rPr>
              <a:t>US x</a:t>
            </a:r>
          </a:p>
        </p:txBody>
      </p:sp>
      <p:sp>
        <p:nvSpPr>
          <p:cNvPr id="66572" name="Text Box 201"/>
          <p:cNvSpPr txBox="1">
            <a:spLocks noChangeArrowheads="1"/>
          </p:cNvSpPr>
          <p:nvPr/>
        </p:nvSpPr>
        <p:spPr bwMode="auto">
          <a:xfrm>
            <a:off x="7235825" y="2492375"/>
            <a:ext cx="1247775" cy="701675"/>
          </a:xfrm>
          <a:prstGeom prst="rect">
            <a:avLst/>
          </a:prstGeom>
          <a:gradFill rotWithShape="1">
            <a:gsLst>
              <a:gs pos="0">
                <a:srgbClr val="FFEFD1"/>
              </a:gs>
              <a:gs pos="64999">
                <a:srgbClr val="F0EBD5"/>
              </a:gs>
              <a:gs pos="100000">
                <a:srgbClr val="D1C39F"/>
              </a:gs>
            </a:gsLst>
            <a:path path="rect">
              <a:fillToRect r="100000" b="10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2000"/>
              <a:t>concevoir </a:t>
            </a:r>
          </a:p>
          <a:p>
            <a:pPr algn="ctr"/>
            <a:r>
              <a:rPr lang="fr-FR" sz="2000"/>
              <a:t>solution</a:t>
            </a:r>
          </a:p>
        </p:txBody>
      </p:sp>
      <p:sp>
        <p:nvSpPr>
          <p:cNvPr id="66573" name="Text Box 202"/>
          <p:cNvSpPr txBox="1">
            <a:spLocks noChangeArrowheads="1"/>
          </p:cNvSpPr>
          <p:nvPr/>
        </p:nvSpPr>
        <p:spPr bwMode="auto">
          <a:xfrm>
            <a:off x="7461250" y="3573463"/>
            <a:ext cx="1682750" cy="701675"/>
          </a:xfrm>
          <a:prstGeom prst="rect">
            <a:avLst/>
          </a:prstGeom>
          <a:gradFill rotWithShape="1">
            <a:gsLst>
              <a:gs pos="0">
                <a:srgbClr val="FFEFD1"/>
              </a:gs>
              <a:gs pos="64999">
                <a:srgbClr val="F0EBD5"/>
              </a:gs>
              <a:gs pos="100000">
                <a:srgbClr val="D1C39F"/>
              </a:gs>
            </a:gsLst>
            <a:path path="rect">
              <a:fillToRect r="100000" b="10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2000"/>
              <a:t>écrire test U &amp;</a:t>
            </a:r>
          </a:p>
          <a:p>
            <a:pPr algn="ctr"/>
            <a:r>
              <a:rPr lang="fr-FR" sz="2000"/>
              <a:t>coder solution</a:t>
            </a:r>
          </a:p>
        </p:txBody>
      </p:sp>
      <p:sp>
        <p:nvSpPr>
          <p:cNvPr id="66574" name="Text Box 203"/>
          <p:cNvSpPr txBox="1">
            <a:spLocks noChangeArrowheads="1"/>
          </p:cNvSpPr>
          <p:nvPr/>
        </p:nvSpPr>
        <p:spPr bwMode="auto">
          <a:xfrm>
            <a:off x="7885113" y="4868863"/>
            <a:ext cx="1000125" cy="701675"/>
          </a:xfrm>
          <a:prstGeom prst="rect">
            <a:avLst/>
          </a:prstGeom>
          <a:gradFill rotWithShape="1">
            <a:gsLst>
              <a:gs pos="0">
                <a:srgbClr val="FFEFD1"/>
              </a:gs>
              <a:gs pos="64999">
                <a:srgbClr val="F0EBD5"/>
              </a:gs>
              <a:gs pos="100000">
                <a:srgbClr val="D1C39F"/>
              </a:gs>
            </a:gsLst>
            <a:path path="rect">
              <a:fillToRect r="100000" b="10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2000"/>
              <a:t>tester U</a:t>
            </a:r>
          </a:p>
          <a:p>
            <a:pPr algn="ctr"/>
            <a:r>
              <a:rPr lang="fr-FR" sz="2000"/>
              <a:t>solution</a:t>
            </a:r>
          </a:p>
        </p:txBody>
      </p:sp>
      <p:sp>
        <p:nvSpPr>
          <p:cNvPr id="66575" name="Text Box 204"/>
          <p:cNvSpPr txBox="1">
            <a:spLocks noChangeArrowheads="1"/>
          </p:cNvSpPr>
          <p:nvPr/>
        </p:nvSpPr>
        <p:spPr bwMode="auto">
          <a:xfrm>
            <a:off x="6227763" y="5661025"/>
            <a:ext cx="1514475" cy="701675"/>
          </a:xfrm>
          <a:prstGeom prst="rect">
            <a:avLst/>
          </a:prstGeom>
          <a:gradFill rotWithShape="1">
            <a:gsLst>
              <a:gs pos="0">
                <a:srgbClr val="FFEFD1"/>
              </a:gs>
              <a:gs pos="64999">
                <a:srgbClr val="F0EBD5"/>
              </a:gs>
              <a:gs pos="100000">
                <a:srgbClr val="D1C39F"/>
              </a:gs>
            </a:gsLst>
            <a:path path="rect">
              <a:fillToRect r="100000" b="10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2000"/>
              <a:t>intégrer code</a:t>
            </a:r>
          </a:p>
          <a:p>
            <a:pPr algn="ctr"/>
            <a:r>
              <a:rPr lang="fr-FR" sz="2000"/>
              <a:t>dans le build</a:t>
            </a:r>
          </a:p>
        </p:txBody>
      </p:sp>
      <p:sp>
        <p:nvSpPr>
          <p:cNvPr id="66576" name="Text Box 205"/>
          <p:cNvSpPr txBox="1">
            <a:spLocks noChangeArrowheads="1"/>
          </p:cNvSpPr>
          <p:nvPr/>
        </p:nvSpPr>
        <p:spPr bwMode="auto">
          <a:xfrm>
            <a:off x="4427538" y="4797425"/>
            <a:ext cx="1296987" cy="701675"/>
          </a:xfrm>
          <a:prstGeom prst="rect">
            <a:avLst/>
          </a:prstGeom>
          <a:gradFill rotWithShape="1">
            <a:gsLst>
              <a:gs pos="0">
                <a:srgbClr val="FFEFD1"/>
              </a:gs>
              <a:gs pos="64999">
                <a:srgbClr val="F0EBD5"/>
              </a:gs>
              <a:gs pos="100000">
                <a:srgbClr val="D1C39F"/>
              </a:gs>
            </a:gsLst>
            <a:path path="rect">
              <a:fillToRect r="100000" b="10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2000"/>
              <a:t>tester </a:t>
            </a:r>
          </a:p>
          <a:p>
            <a:pPr algn="ctr"/>
            <a:r>
              <a:rPr lang="fr-FR" sz="2000"/>
              <a:t>acceptance</a:t>
            </a:r>
          </a:p>
        </p:txBody>
      </p:sp>
      <p:sp>
        <p:nvSpPr>
          <p:cNvPr id="66577" name="Text Box 206"/>
          <p:cNvSpPr txBox="1">
            <a:spLocks noChangeArrowheads="1"/>
          </p:cNvSpPr>
          <p:nvPr/>
        </p:nvSpPr>
        <p:spPr bwMode="auto">
          <a:xfrm>
            <a:off x="4572000" y="3716338"/>
            <a:ext cx="1233488" cy="396875"/>
          </a:xfrm>
          <a:prstGeom prst="rect">
            <a:avLst/>
          </a:prstGeom>
          <a:gradFill rotWithShape="1">
            <a:gsLst>
              <a:gs pos="0">
                <a:srgbClr val="FFEFD1"/>
              </a:gs>
              <a:gs pos="64999">
                <a:srgbClr val="F0EBD5"/>
              </a:gs>
              <a:gs pos="100000">
                <a:srgbClr val="D1C39F"/>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a:t>s’engager </a:t>
            </a:r>
          </a:p>
        </p:txBody>
      </p:sp>
      <p:sp>
        <p:nvSpPr>
          <p:cNvPr id="66578" name="Oval 207"/>
          <p:cNvSpPr>
            <a:spLocks noChangeArrowheads="1"/>
          </p:cNvSpPr>
          <p:nvPr/>
        </p:nvSpPr>
        <p:spPr bwMode="auto">
          <a:xfrm>
            <a:off x="1476375" y="4076700"/>
            <a:ext cx="647700" cy="287338"/>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a:solidFill>
                  <a:schemeClr val="accent1"/>
                </a:solidFill>
                <a:latin typeface="Verdana" pitchFamily="34" charset="0"/>
              </a:rPr>
              <a:t>US x</a:t>
            </a:r>
          </a:p>
        </p:txBody>
      </p:sp>
      <p:sp>
        <p:nvSpPr>
          <p:cNvPr id="66579" name="Text Box 200"/>
          <p:cNvSpPr txBox="1">
            <a:spLocks noChangeArrowheads="1"/>
          </p:cNvSpPr>
          <p:nvPr/>
        </p:nvSpPr>
        <p:spPr bwMode="auto">
          <a:xfrm>
            <a:off x="5508625" y="2565400"/>
            <a:ext cx="1076325" cy="701675"/>
          </a:xfrm>
          <a:prstGeom prst="rect">
            <a:avLst/>
          </a:prstGeom>
          <a:gradFill rotWithShape="1">
            <a:gsLst>
              <a:gs pos="0">
                <a:srgbClr val="FFEFD1"/>
              </a:gs>
              <a:gs pos="64999">
                <a:srgbClr val="F0EBD5"/>
              </a:gs>
              <a:gs pos="100000">
                <a:srgbClr val="D1C39F"/>
              </a:gs>
            </a:gsLst>
            <a:path path="rect">
              <a:fillToRect r="100000" b="10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2000"/>
              <a:t>détailler </a:t>
            </a:r>
          </a:p>
          <a:p>
            <a:pPr algn="ctr"/>
            <a:r>
              <a:rPr lang="fr-FR" sz="2000"/>
              <a:t>besoin</a:t>
            </a:r>
          </a:p>
        </p:txBody>
      </p:sp>
      <p:sp>
        <p:nvSpPr>
          <p:cNvPr id="66580" name="Line 209"/>
          <p:cNvSpPr>
            <a:spLocks noChangeShapeType="1"/>
          </p:cNvSpPr>
          <p:nvPr/>
        </p:nvSpPr>
        <p:spPr bwMode="auto">
          <a:xfrm>
            <a:off x="5148263" y="4292600"/>
            <a:ext cx="0" cy="287338"/>
          </a:xfrm>
          <a:prstGeom prst="line">
            <a:avLst/>
          </a:prstGeom>
          <a:noFill/>
          <a:ln w="50800">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6581" name="Line 211"/>
          <p:cNvSpPr>
            <a:spLocks noChangeShapeType="1"/>
          </p:cNvSpPr>
          <p:nvPr/>
        </p:nvSpPr>
        <p:spPr bwMode="auto">
          <a:xfrm>
            <a:off x="8604250" y="4437063"/>
            <a:ext cx="0" cy="287337"/>
          </a:xfrm>
          <a:prstGeom prst="line">
            <a:avLst/>
          </a:prstGeom>
          <a:noFill/>
          <a:ln w="50800">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cSld>
  <p:clrMapOvr>
    <a:masterClrMapping/>
  </p:clrMapOvr>
  <p:transition>
    <p:strips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67587" name="Text Box 3"/>
          <p:cNvSpPr txBox="1">
            <a:spLocks noChangeArrowheads="1"/>
          </p:cNvSpPr>
          <p:nvPr/>
        </p:nvSpPr>
        <p:spPr bwMode="auto">
          <a:xfrm>
            <a:off x="0" y="873125"/>
            <a:ext cx="9144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9"/>
            </a:pPr>
            <a:r>
              <a:rPr lang="fr-FR" sz="1800" b="1" u="sng">
                <a:latin typeface="Arial" charset="0"/>
              </a:rPr>
              <a:t>Test et intégration continus</a:t>
            </a:r>
          </a:p>
          <a:p>
            <a:pPr>
              <a:lnSpc>
                <a:spcPct val="130000"/>
              </a:lnSpc>
              <a:buFont typeface="Wingdings" pitchFamily="2" charset="2"/>
              <a:buAutoNum type="arabicParenR" startAt="9"/>
            </a:pPr>
            <a:endParaRPr lang="fr-FR" sz="1800" b="1" u="sng">
              <a:latin typeface="Arial" charset="0"/>
            </a:endParaRPr>
          </a:p>
          <a:p>
            <a:pPr>
              <a:lnSpc>
                <a:spcPct val="130000"/>
              </a:lnSpc>
              <a:buFont typeface="Wingdings" pitchFamily="2" charset="2"/>
              <a:buNone/>
            </a:pPr>
            <a:r>
              <a:rPr lang="fr-FR" sz="1600">
                <a:latin typeface="Arial" charset="0"/>
              </a:rPr>
              <a:t>	</a:t>
            </a:r>
            <a:r>
              <a:rPr lang="fr-FR" sz="1600" i="1">
                <a:latin typeface="Arial" charset="0"/>
              </a:rPr>
              <a:t>« Never break the build – The system always runs »</a:t>
            </a:r>
          </a:p>
          <a:p>
            <a:pPr>
              <a:lnSpc>
                <a:spcPct val="130000"/>
              </a:lnSpc>
              <a:buFont typeface="Wingdings" pitchFamily="2" charset="2"/>
              <a:buNone/>
            </a:pPr>
            <a:endParaRPr lang="fr-FR" sz="1600" i="1">
              <a:latin typeface="Arial" charset="0"/>
            </a:endParaRPr>
          </a:p>
          <a:p>
            <a:pPr>
              <a:lnSpc>
                <a:spcPct val="130000"/>
              </a:lnSpc>
              <a:buFont typeface="Wingdings" pitchFamily="2" charset="2"/>
              <a:buNone/>
            </a:pPr>
            <a:r>
              <a:rPr lang="fr-FR" sz="1600" i="1">
                <a:latin typeface="Arial" charset="0"/>
              </a:rPr>
              <a:t>	</a:t>
            </a:r>
            <a:r>
              <a:rPr lang="fr-FR" sz="1600">
                <a:latin typeface="Arial" charset="0"/>
              </a:rPr>
              <a:t>But : Avoir en permanence une version du système disponible pour déploiement/livraison et pouvoir y intégrer immédiatement toute nouvelle fonctionnalité terminée sans le dégrader.</a:t>
            </a:r>
            <a:r>
              <a:rPr lang="fr-FR" sz="1600" i="1">
                <a:latin typeface="Arial" charset="0"/>
              </a:rPr>
              <a:t>	</a:t>
            </a:r>
          </a:p>
          <a:p>
            <a:pPr lvl="1">
              <a:lnSpc>
                <a:spcPct val="130000"/>
              </a:lnSpc>
              <a:buFont typeface="Wingdings" pitchFamily="2" charset="2"/>
              <a:buChar char="Ø"/>
            </a:pPr>
            <a:r>
              <a:rPr lang="fr-FR" sz="1600">
                <a:latin typeface="Arial" charset="0"/>
              </a:rPr>
              <a:t>Le seul type de </a:t>
            </a:r>
            <a:r>
              <a:rPr lang="fr-FR" sz="1600" b="1">
                <a:latin typeface="Arial" charset="0"/>
              </a:rPr>
              <a:t>code valable</a:t>
            </a:r>
            <a:r>
              <a:rPr lang="fr-FR" sz="1600">
                <a:latin typeface="Arial" charset="0"/>
              </a:rPr>
              <a:t> = du </a:t>
            </a:r>
            <a:r>
              <a:rPr lang="fr-FR" sz="1600" b="1">
                <a:latin typeface="Arial" charset="0"/>
              </a:rPr>
              <a:t>code testé</a:t>
            </a:r>
            <a:r>
              <a:rPr lang="fr-FR" sz="1600">
                <a:latin typeface="Arial" charset="0"/>
              </a:rPr>
              <a:t>, à tous les niveaux, qui fonctionne et intégré au build. Du code non testé n’a aucune valeur pour le client.</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Char char="Ø"/>
            </a:pPr>
            <a:r>
              <a:rPr lang="fr-FR" sz="1600" b="1">
                <a:latin typeface="Arial" charset="0"/>
              </a:rPr>
              <a:t>TDD</a:t>
            </a:r>
            <a:r>
              <a:rPr lang="fr-FR" sz="1600">
                <a:latin typeface="Arial" charset="0"/>
              </a:rPr>
              <a:t> (Test Driven Development) : Le test du code est écrit avant le code lui-même </a:t>
            </a:r>
            <a:r>
              <a:rPr lang="fr-FR" sz="1600">
                <a:latin typeface="Arial" charset="0"/>
                <a:sym typeface="Wingdings" pitchFamily="2" charset="2"/>
              </a:rPr>
              <a:t></a:t>
            </a:r>
          </a:p>
          <a:p>
            <a:pPr lvl="1">
              <a:lnSpc>
                <a:spcPct val="130000"/>
              </a:lnSpc>
              <a:buFont typeface="Wingdings" pitchFamily="2" charset="2"/>
              <a:buChar char="Ø"/>
            </a:pPr>
            <a:endParaRPr lang="fr-FR" sz="1600">
              <a:latin typeface="Arial" charset="0"/>
            </a:endParaRPr>
          </a:p>
          <a:p>
            <a:pPr lvl="2">
              <a:lnSpc>
                <a:spcPct val="130000"/>
              </a:lnSpc>
              <a:buFont typeface="Wingdings" pitchFamily="2" charset="2"/>
              <a:buChar char="§"/>
            </a:pPr>
            <a:r>
              <a:rPr lang="fr-FR" sz="1600">
                <a:latin typeface="Arial" charset="0"/>
              </a:rPr>
              <a:t>contraint le développeur à comprendre le comportement du système et la façon de le valider avant d’écrire le code</a:t>
            </a:r>
          </a:p>
          <a:p>
            <a:pPr lvl="2">
              <a:lnSpc>
                <a:spcPct val="130000"/>
              </a:lnSpc>
              <a:buFont typeface="Wingdings" pitchFamily="2" charset="2"/>
              <a:buChar char="§"/>
            </a:pPr>
            <a:r>
              <a:rPr lang="fr-FR" sz="1600">
                <a:latin typeface="Arial" charset="0"/>
              </a:rPr>
              <a:t>garantit l’objectivité de la validation </a:t>
            </a:r>
          </a:p>
          <a:p>
            <a:pPr lvl="2">
              <a:lnSpc>
                <a:spcPct val="130000"/>
              </a:lnSpc>
              <a:buFont typeface="Wingdings" pitchFamily="2" charset="2"/>
              <a:buChar char="§"/>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irewall"/>
          <p:cNvSpPr>
            <a:spLocks noEditPoints="1" noChangeArrowheads="1"/>
          </p:cNvSpPr>
          <p:nvPr/>
        </p:nvSpPr>
        <p:spPr bwMode="auto">
          <a:xfrm>
            <a:off x="6756400" y="2924175"/>
            <a:ext cx="1233488" cy="654050"/>
          </a:xfrm>
          <a:custGeom>
            <a:avLst/>
            <a:gdLst>
              <a:gd name="T0" fmla="*/ 0 w 21600"/>
              <a:gd name="T1" fmla="*/ 0 h 21600"/>
              <a:gd name="T2" fmla="*/ 35219737 w 21600"/>
              <a:gd name="T3" fmla="*/ 0 h 21600"/>
              <a:gd name="T4" fmla="*/ 70439474 w 21600"/>
              <a:gd name="T5" fmla="*/ 0 h 21600"/>
              <a:gd name="T6" fmla="*/ 68678499 w 21600"/>
              <a:gd name="T7" fmla="*/ 9902347 h 21600"/>
              <a:gd name="T8" fmla="*/ 68678499 w 21600"/>
              <a:gd name="T9" fmla="*/ 19804695 h 21600"/>
              <a:gd name="T10" fmla="*/ 35219737 w 21600"/>
              <a:gd name="T11" fmla="*/ 19804695 h 21600"/>
              <a:gd name="T12" fmla="*/ 1760975 w 21600"/>
              <a:gd name="T13" fmla="*/ 19804695 h 21600"/>
              <a:gd name="T14" fmla="*/ 1760975 w 21600"/>
              <a:gd name="T15" fmla="*/ 99023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32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a:outerShdw dist="107763" dir="2700000" algn="ctr" rotWithShape="0">
              <a:srgbClr val="808080">
                <a:alpha val="50000"/>
              </a:srgbClr>
            </a:outerShdw>
          </a:effectLst>
        </p:spPr>
        <p:txBody>
          <a:bodyPr/>
          <a:lstStyle/>
          <a:p>
            <a:endParaRPr lang="fr-FR"/>
          </a:p>
        </p:txBody>
      </p:sp>
      <p:sp>
        <p:nvSpPr>
          <p:cNvPr id="68611" name="tower"/>
          <p:cNvSpPr>
            <a:spLocks noEditPoints="1" noChangeArrowheads="1"/>
          </p:cNvSpPr>
          <p:nvPr/>
        </p:nvSpPr>
        <p:spPr bwMode="auto">
          <a:xfrm>
            <a:off x="7116763" y="1698625"/>
            <a:ext cx="460375" cy="1092200"/>
          </a:xfrm>
          <a:custGeom>
            <a:avLst/>
            <a:gdLst>
              <a:gd name="T0" fmla="*/ 0 w 21600"/>
              <a:gd name="T1" fmla="*/ 5584075 h 21600"/>
              <a:gd name="T2" fmla="*/ 3027264 w 21600"/>
              <a:gd name="T3" fmla="*/ 0 h 21600"/>
              <a:gd name="T4" fmla="*/ 4906148 w 21600"/>
              <a:gd name="T5" fmla="*/ 0 h 21600"/>
              <a:gd name="T6" fmla="*/ 9812275 w 21600"/>
              <a:gd name="T7" fmla="*/ 0 h 21600"/>
              <a:gd name="T8" fmla="*/ 9812275 w 21600"/>
              <a:gd name="T9" fmla="*/ 29784193 h 21600"/>
              <a:gd name="T10" fmla="*/ 9812275 w 21600"/>
              <a:gd name="T11" fmla="*/ 49642816 h 21600"/>
              <a:gd name="T12" fmla="*/ 6889491 w 21600"/>
              <a:gd name="T13" fmla="*/ 55226891 h 21600"/>
              <a:gd name="T14" fmla="*/ 4801647 w 21600"/>
              <a:gd name="T15" fmla="*/ 55226891 h 21600"/>
              <a:gd name="T16" fmla="*/ 0 w 21600"/>
              <a:gd name="T17" fmla="*/ 55226891 h 21600"/>
              <a:gd name="T18" fmla="*/ 0 w 21600"/>
              <a:gd name="T19" fmla="*/ 2947478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a:effectLst>
            <a:outerShdw dist="107763" dir="2700000" algn="ctr" rotWithShape="0">
              <a:srgbClr val="808080">
                <a:alpha val="50000"/>
              </a:srgbClr>
            </a:outerShdw>
          </a:effectLst>
        </p:spPr>
        <p:txBody>
          <a:bodyPr/>
          <a:lstStyle/>
          <a:p>
            <a:endParaRPr lang="fr-FR"/>
          </a:p>
        </p:txBody>
      </p:sp>
      <p:grpSp>
        <p:nvGrpSpPr>
          <p:cNvPr id="68612" name="Group 13"/>
          <p:cNvGrpSpPr>
            <a:grpSpLocks/>
          </p:cNvGrpSpPr>
          <p:nvPr/>
        </p:nvGrpSpPr>
        <p:grpSpPr bwMode="auto">
          <a:xfrm>
            <a:off x="827088" y="1700213"/>
            <a:ext cx="1754187" cy="1000125"/>
            <a:chOff x="748" y="1933"/>
            <a:chExt cx="913" cy="722"/>
          </a:xfrm>
        </p:grpSpPr>
        <p:sp>
          <p:nvSpPr>
            <p:cNvPr id="68642" name="laptop"/>
            <p:cNvSpPr>
              <a:spLocks noEditPoints="1" noChangeArrowheads="1"/>
            </p:cNvSpPr>
            <p:nvPr/>
          </p:nvSpPr>
          <p:spPr bwMode="auto">
            <a:xfrm>
              <a:off x="748" y="1933"/>
              <a:ext cx="641" cy="450"/>
            </a:xfrm>
            <a:custGeom>
              <a:avLst/>
              <a:gdLst>
                <a:gd name="T0" fmla="*/ 3 w 21600"/>
                <a:gd name="T1" fmla="*/ 0 h 21600"/>
                <a:gd name="T2" fmla="*/ 3 w 21600"/>
                <a:gd name="T3" fmla="*/ 3 h 21600"/>
                <a:gd name="T4" fmla="*/ 16 w 21600"/>
                <a:gd name="T5" fmla="*/ 0 h 21600"/>
                <a:gd name="T6" fmla="*/ 16 w 21600"/>
                <a:gd name="T7" fmla="*/ 3 h 21600"/>
                <a:gd name="T8" fmla="*/ 10 w 21600"/>
                <a:gd name="T9" fmla="*/ 0 h 21600"/>
                <a:gd name="T10" fmla="*/ 10 w 21600"/>
                <a:gd name="T11" fmla="*/ 9 h 21600"/>
                <a:gd name="T12" fmla="*/ 0 w 21600"/>
                <a:gd name="T13" fmla="*/ 9 h 21600"/>
                <a:gd name="T14" fmla="*/ 19 w 21600"/>
                <a:gd name="T15" fmla="*/ 9 h 21600"/>
                <a:gd name="T16" fmla="*/ 0 60000 65536"/>
                <a:gd name="T17" fmla="*/ 0 60000 65536"/>
                <a:gd name="T18" fmla="*/ 0 60000 65536"/>
                <a:gd name="T19" fmla="*/ 0 60000 65536"/>
                <a:gd name="T20" fmla="*/ 0 60000 65536"/>
                <a:gd name="T21" fmla="*/ 0 60000 65536"/>
                <a:gd name="T22" fmla="*/ 0 60000 65536"/>
                <a:gd name="T23" fmla="*/ 0 60000 65536"/>
                <a:gd name="T24" fmla="*/ 4448 w 21600"/>
                <a:gd name="T25" fmla="*/ 1872 h 21600"/>
                <a:gd name="T26" fmla="*/ 17320 w 21600"/>
                <a:gd name="T27" fmla="*/ 123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a:effectLst>
              <a:outerShdw dist="107763" dir="2700000" algn="ctr" rotWithShape="0">
                <a:srgbClr val="808080">
                  <a:alpha val="50000"/>
                </a:srgbClr>
              </a:outerShdw>
            </a:effectLst>
          </p:spPr>
          <p:txBody>
            <a:bodyPr/>
            <a:lstStyle/>
            <a:p>
              <a:endParaRPr lang="fr-FR"/>
            </a:p>
          </p:txBody>
        </p:sp>
        <p:sp>
          <p:nvSpPr>
            <p:cNvPr id="68643" name="laptop"/>
            <p:cNvSpPr>
              <a:spLocks noEditPoints="1" noChangeArrowheads="1"/>
            </p:cNvSpPr>
            <p:nvPr/>
          </p:nvSpPr>
          <p:spPr bwMode="auto">
            <a:xfrm>
              <a:off x="884" y="2069"/>
              <a:ext cx="641" cy="450"/>
            </a:xfrm>
            <a:custGeom>
              <a:avLst/>
              <a:gdLst>
                <a:gd name="T0" fmla="*/ 3 w 21600"/>
                <a:gd name="T1" fmla="*/ 0 h 21600"/>
                <a:gd name="T2" fmla="*/ 3 w 21600"/>
                <a:gd name="T3" fmla="*/ 3 h 21600"/>
                <a:gd name="T4" fmla="*/ 16 w 21600"/>
                <a:gd name="T5" fmla="*/ 0 h 21600"/>
                <a:gd name="T6" fmla="*/ 16 w 21600"/>
                <a:gd name="T7" fmla="*/ 3 h 21600"/>
                <a:gd name="T8" fmla="*/ 10 w 21600"/>
                <a:gd name="T9" fmla="*/ 0 h 21600"/>
                <a:gd name="T10" fmla="*/ 10 w 21600"/>
                <a:gd name="T11" fmla="*/ 9 h 21600"/>
                <a:gd name="T12" fmla="*/ 0 w 21600"/>
                <a:gd name="T13" fmla="*/ 9 h 21600"/>
                <a:gd name="T14" fmla="*/ 19 w 21600"/>
                <a:gd name="T15" fmla="*/ 9 h 21600"/>
                <a:gd name="T16" fmla="*/ 0 60000 65536"/>
                <a:gd name="T17" fmla="*/ 0 60000 65536"/>
                <a:gd name="T18" fmla="*/ 0 60000 65536"/>
                <a:gd name="T19" fmla="*/ 0 60000 65536"/>
                <a:gd name="T20" fmla="*/ 0 60000 65536"/>
                <a:gd name="T21" fmla="*/ 0 60000 65536"/>
                <a:gd name="T22" fmla="*/ 0 60000 65536"/>
                <a:gd name="T23" fmla="*/ 0 60000 65536"/>
                <a:gd name="T24" fmla="*/ 4448 w 21600"/>
                <a:gd name="T25" fmla="*/ 1872 h 21600"/>
                <a:gd name="T26" fmla="*/ 17320 w 21600"/>
                <a:gd name="T27" fmla="*/ 123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a:effectLst>
              <a:outerShdw dist="107763" dir="2700000" algn="ctr" rotWithShape="0">
                <a:srgbClr val="808080">
                  <a:alpha val="50000"/>
                </a:srgbClr>
              </a:outerShdw>
            </a:effectLst>
          </p:spPr>
          <p:txBody>
            <a:bodyPr/>
            <a:lstStyle/>
            <a:p>
              <a:endParaRPr lang="fr-FR"/>
            </a:p>
          </p:txBody>
        </p:sp>
        <p:sp>
          <p:nvSpPr>
            <p:cNvPr id="68644" name="laptop"/>
            <p:cNvSpPr>
              <a:spLocks noEditPoints="1" noChangeArrowheads="1"/>
            </p:cNvSpPr>
            <p:nvPr/>
          </p:nvSpPr>
          <p:spPr bwMode="auto">
            <a:xfrm>
              <a:off x="1020" y="2205"/>
              <a:ext cx="641" cy="450"/>
            </a:xfrm>
            <a:custGeom>
              <a:avLst/>
              <a:gdLst>
                <a:gd name="T0" fmla="*/ 3 w 21600"/>
                <a:gd name="T1" fmla="*/ 0 h 21600"/>
                <a:gd name="T2" fmla="*/ 3 w 21600"/>
                <a:gd name="T3" fmla="*/ 3 h 21600"/>
                <a:gd name="T4" fmla="*/ 16 w 21600"/>
                <a:gd name="T5" fmla="*/ 0 h 21600"/>
                <a:gd name="T6" fmla="*/ 16 w 21600"/>
                <a:gd name="T7" fmla="*/ 3 h 21600"/>
                <a:gd name="T8" fmla="*/ 10 w 21600"/>
                <a:gd name="T9" fmla="*/ 0 h 21600"/>
                <a:gd name="T10" fmla="*/ 10 w 21600"/>
                <a:gd name="T11" fmla="*/ 9 h 21600"/>
                <a:gd name="T12" fmla="*/ 0 w 21600"/>
                <a:gd name="T13" fmla="*/ 9 h 21600"/>
                <a:gd name="T14" fmla="*/ 19 w 21600"/>
                <a:gd name="T15" fmla="*/ 9 h 21600"/>
                <a:gd name="T16" fmla="*/ 0 60000 65536"/>
                <a:gd name="T17" fmla="*/ 0 60000 65536"/>
                <a:gd name="T18" fmla="*/ 0 60000 65536"/>
                <a:gd name="T19" fmla="*/ 0 60000 65536"/>
                <a:gd name="T20" fmla="*/ 0 60000 65536"/>
                <a:gd name="T21" fmla="*/ 0 60000 65536"/>
                <a:gd name="T22" fmla="*/ 0 60000 65536"/>
                <a:gd name="T23" fmla="*/ 0 60000 65536"/>
                <a:gd name="T24" fmla="*/ 4448 w 21600"/>
                <a:gd name="T25" fmla="*/ 1872 h 21600"/>
                <a:gd name="T26" fmla="*/ 17320 w 21600"/>
                <a:gd name="T27" fmla="*/ 123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a:effectLst>
              <a:outerShdw dist="107763" dir="2700000" algn="ctr" rotWithShape="0">
                <a:srgbClr val="808080">
                  <a:alpha val="50000"/>
                </a:srgbClr>
              </a:outerShdw>
            </a:effectLst>
          </p:spPr>
          <p:txBody>
            <a:bodyPr/>
            <a:lstStyle/>
            <a:p>
              <a:endParaRPr lang="fr-FR"/>
            </a:p>
          </p:txBody>
        </p:sp>
      </p:grpSp>
      <p:sp>
        <p:nvSpPr>
          <p:cNvPr id="68613" name="AutoShape 15"/>
          <p:cNvSpPr>
            <a:spLocks noChangeArrowheads="1"/>
          </p:cNvSpPr>
          <p:nvPr/>
        </p:nvSpPr>
        <p:spPr bwMode="auto">
          <a:xfrm>
            <a:off x="4595813" y="2852738"/>
            <a:ext cx="1081087" cy="792162"/>
          </a:xfrm>
          <a:prstGeom prst="can">
            <a:avLst>
              <a:gd name="adj" fmla="val 25981"/>
            </a:avLst>
          </a:prstGeom>
          <a:solidFill>
            <a:schemeClr val="folHlink"/>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400">
                <a:latin typeface="Arial" charset="0"/>
              </a:rPr>
              <a:t>Repository</a:t>
            </a:r>
          </a:p>
          <a:p>
            <a:pPr algn="ctr"/>
            <a:r>
              <a:rPr lang="fr-FR" sz="1400">
                <a:latin typeface="Arial" charset="0"/>
              </a:rPr>
              <a:t>code source</a:t>
            </a:r>
          </a:p>
        </p:txBody>
      </p:sp>
      <p:sp>
        <p:nvSpPr>
          <p:cNvPr id="68614" name="Text Box 18"/>
          <p:cNvSpPr txBox="1">
            <a:spLocks noChangeArrowheads="1"/>
          </p:cNvSpPr>
          <p:nvPr/>
        </p:nvSpPr>
        <p:spPr bwMode="auto">
          <a:xfrm>
            <a:off x="3419475" y="2565400"/>
            <a:ext cx="11557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200">
                <a:latin typeface="Arial" charset="0"/>
              </a:rPr>
              <a:t>Intégration du </a:t>
            </a:r>
          </a:p>
          <a:p>
            <a:pPr algn="ctr"/>
            <a:r>
              <a:rPr lang="fr-FR" sz="1200">
                <a:latin typeface="Arial" charset="0"/>
              </a:rPr>
              <a:t>code source</a:t>
            </a:r>
          </a:p>
          <a:p>
            <a:pPr algn="ctr"/>
            <a:r>
              <a:rPr lang="fr-FR" sz="1200">
                <a:latin typeface="Arial" charset="0"/>
              </a:rPr>
              <a:t>(quotidien)</a:t>
            </a:r>
          </a:p>
        </p:txBody>
      </p:sp>
      <p:sp>
        <p:nvSpPr>
          <p:cNvPr id="68615" name="AutoShape 19"/>
          <p:cNvSpPr>
            <a:spLocks noChangeArrowheads="1"/>
          </p:cNvSpPr>
          <p:nvPr/>
        </p:nvSpPr>
        <p:spPr bwMode="auto">
          <a:xfrm>
            <a:off x="420688" y="3643313"/>
            <a:ext cx="863600" cy="431800"/>
          </a:xfrm>
          <a:prstGeom prst="roundRect">
            <a:avLst>
              <a:gd name="adj" fmla="val 16667"/>
            </a:avLst>
          </a:prstGeom>
          <a:solidFill>
            <a:srgbClr val="993366"/>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200">
                <a:solidFill>
                  <a:schemeClr val="bg1"/>
                </a:solidFill>
                <a:latin typeface="Arial" charset="0"/>
              </a:rPr>
              <a:t>Écrire tests </a:t>
            </a:r>
          </a:p>
          <a:p>
            <a:pPr algn="ctr"/>
            <a:r>
              <a:rPr lang="fr-FR" sz="1200">
                <a:solidFill>
                  <a:schemeClr val="bg1"/>
                </a:solidFill>
                <a:latin typeface="Arial" charset="0"/>
              </a:rPr>
              <a:t>acceptance</a:t>
            </a:r>
          </a:p>
        </p:txBody>
      </p:sp>
      <p:sp>
        <p:nvSpPr>
          <p:cNvPr id="68616" name="AutoShape 20"/>
          <p:cNvSpPr>
            <a:spLocks noChangeArrowheads="1"/>
          </p:cNvSpPr>
          <p:nvPr/>
        </p:nvSpPr>
        <p:spPr bwMode="auto">
          <a:xfrm>
            <a:off x="419100" y="2995613"/>
            <a:ext cx="865188" cy="431800"/>
          </a:xfrm>
          <a:prstGeom prst="roundRect">
            <a:avLst>
              <a:gd name="adj" fmla="val 16667"/>
            </a:avLst>
          </a:prstGeom>
          <a:solidFill>
            <a:srgbClr val="FF6600"/>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200">
                <a:solidFill>
                  <a:schemeClr val="bg1"/>
                </a:solidFill>
                <a:latin typeface="Arial" charset="0"/>
              </a:rPr>
              <a:t>Écrire tests </a:t>
            </a:r>
          </a:p>
          <a:p>
            <a:pPr algn="ctr"/>
            <a:r>
              <a:rPr lang="fr-FR" sz="1200">
                <a:solidFill>
                  <a:schemeClr val="bg1"/>
                </a:solidFill>
                <a:latin typeface="Arial" charset="0"/>
              </a:rPr>
              <a:t>Unitaires</a:t>
            </a:r>
          </a:p>
        </p:txBody>
      </p:sp>
      <p:sp>
        <p:nvSpPr>
          <p:cNvPr id="68617" name="AutoShape 22"/>
          <p:cNvSpPr>
            <a:spLocks noChangeArrowheads="1"/>
          </p:cNvSpPr>
          <p:nvPr/>
        </p:nvSpPr>
        <p:spPr bwMode="auto">
          <a:xfrm>
            <a:off x="3300413" y="3101975"/>
            <a:ext cx="215900" cy="215900"/>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618" name="Line 23"/>
          <p:cNvSpPr>
            <a:spLocks noChangeShapeType="1"/>
          </p:cNvSpPr>
          <p:nvPr/>
        </p:nvSpPr>
        <p:spPr bwMode="auto">
          <a:xfrm>
            <a:off x="1284288" y="3211513"/>
            <a:ext cx="20161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8619" name="AutoShape 21"/>
          <p:cNvSpPr>
            <a:spLocks noChangeArrowheads="1"/>
          </p:cNvSpPr>
          <p:nvPr/>
        </p:nvSpPr>
        <p:spPr bwMode="auto">
          <a:xfrm>
            <a:off x="2292350" y="2995613"/>
            <a:ext cx="792163" cy="431800"/>
          </a:xfrm>
          <a:prstGeom prst="roundRect">
            <a:avLst>
              <a:gd name="adj" fmla="val 16667"/>
            </a:avLst>
          </a:prstGeom>
          <a:solidFill>
            <a:srgbClr val="FF6600"/>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200">
                <a:solidFill>
                  <a:schemeClr val="bg1"/>
                </a:solidFill>
                <a:latin typeface="Arial" charset="0"/>
              </a:rPr>
              <a:t>Run tests </a:t>
            </a:r>
          </a:p>
          <a:p>
            <a:pPr algn="ctr"/>
            <a:r>
              <a:rPr lang="fr-FR" sz="1200">
                <a:solidFill>
                  <a:schemeClr val="bg1"/>
                </a:solidFill>
                <a:latin typeface="Arial" charset="0"/>
              </a:rPr>
              <a:t>Unitaires</a:t>
            </a:r>
          </a:p>
        </p:txBody>
      </p:sp>
      <p:sp>
        <p:nvSpPr>
          <p:cNvPr id="68620" name="Line 24"/>
          <p:cNvSpPr>
            <a:spLocks noChangeShapeType="1"/>
          </p:cNvSpPr>
          <p:nvPr/>
        </p:nvSpPr>
        <p:spPr bwMode="auto">
          <a:xfrm>
            <a:off x="3516313" y="3211513"/>
            <a:ext cx="10795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8621" name="Text Box 25"/>
          <p:cNvSpPr txBox="1">
            <a:spLocks noChangeArrowheads="1"/>
          </p:cNvSpPr>
          <p:nvPr/>
        </p:nvSpPr>
        <p:spPr bwMode="auto">
          <a:xfrm>
            <a:off x="3660775" y="3211513"/>
            <a:ext cx="5762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200">
                <a:latin typeface="Arial" charset="0"/>
              </a:rPr>
              <a:t>[ OK ]</a:t>
            </a:r>
          </a:p>
        </p:txBody>
      </p:sp>
      <p:sp>
        <p:nvSpPr>
          <p:cNvPr id="68622" name="AutoShape 26"/>
          <p:cNvSpPr>
            <a:spLocks noChangeArrowheads="1"/>
          </p:cNvSpPr>
          <p:nvPr/>
        </p:nvSpPr>
        <p:spPr bwMode="auto">
          <a:xfrm>
            <a:off x="1500188" y="2995613"/>
            <a:ext cx="576262" cy="431800"/>
          </a:xfrm>
          <a:prstGeom prst="roundRect">
            <a:avLst>
              <a:gd name="adj" fmla="val 16667"/>
            </a:avLst>
          </a:prstGeom>
          <a:solidFill>
            <a:srgbClr val="33CCCC"/>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200">
                <a:solidFill>
                  <a:schemeClr val="bg1"/>
                </a:solidFill>
                <a:latin typeface="Arial" charset="0"/>
              </a:rPr>
              <a:t>Coder</a:t>
            </a:r>
          </a:p>
        </p:txBody>
      </p:sp>
      <p:sp>
        <p:nvSpPr>
          <p:cNvPr id="68623" name="Line 27"/>
          <p:cNvSpPr>
            <a:spLocks noChangeShapeType="1"/>
          </p:cNvSpPr>
          <p:nvPr/>
        </p:nvSpPr>
        <p:spPr bwMode="auto">
          <a:xfrm>
            <a:off x="3406775" y="3317875"/>
            <a:ext cx="0" cy="360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8624" name="Line 28"/>
          <p:cNvSpPr>
            <a:spLocks noChangeShapeType="1"/>
          </p:cNvSpPr>
          <p:nvPr/>
        </p:nvSpPr>
        <p:spPr bwMode="auto">
          <a:xfrm flipH="1">
            <a:off x="1822450" y="3678238"/>
            <a:ext cx="15843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8625" name="Line 29"/>
          <p:cNvSpPr>
            <a:spLocks noChangeShapeType="1"/>
          </p:cNvSpPr>
          <p:nvPr/>
        </p:nvSpPr>
        <p:spPr bwMode="auto">
          <a:xfrm flipV="1">
            <a:off x="1822450" y="3427413"/>
            <a:ext cx="0" cy="2524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8626" name="Text Box 30"/>
          <p:cNvSpPr txBox="1">
            <a:spLocks noChangeArrowheads="1"/>
          </p:cNvSpPr>
          <p:nvPr/>
        </p:nvSpPr>
        <p:spPr bwMode="auto">
          <a:xfrm>
            <a:off x="2652713" y="3643313"/>
            <a:ext cx="576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200">
                <a:latin typeface="Arial" charset="0"/>
              </a:rPr>
              <a:t>[ KO ]</a:t>
            </a:r>
          </a:p>
        </p:txBody>
      </p:sp>
      <p:sp>
        <p:nvSpPr>
          <p:cNvPr id="68627" name="AutoShape 32"/>
          <p:cNvSpPr>
            <a:spLocks noChangeArrowheads="1"/>
          </p:cNvSpPr>
          <p:nvPr/>
        </p:nvSpPr>
        <p:spPr bwMode="auto">
          <a:xfrm>
            <a:off x="611188" y="1268413"/>
            <a:ext cx="1728787" cy="215900"/>
          </a:xfrm>
          <a:prstGeom prst="parallelogram">
            <a:avLst>
              <a:gd name="adj" fmla="val 23540"/>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sz="1400" b="1">
                <a:latin typeface="Arial" charset="0"/>
              </a:rPr>
              <a:t>Equipe Projet</a:t>
            </a:r>
            <a:endParaRPr lang="fr-FR" sz="1400" b="1"/>
          </a:p>
        </p:txBody>
      </p:sp>
      <p:sp>
        <p:nvSpPr>
          <p:cNvPr id="68628" name="AutoShape 34"/>
          <p:cNvSpPr>
            <a:spLocks noChangeArrowheads="1"/>
          </p:cNvSpPr>
          <p:nvPr/>
        </p:nvSpPr>
        <p:spPr bwMode="auto">
          <a:xfrm>
            <a:off x="6924675" y="4365625"/>
            <a:ext cx="863600" cy="647700"/>
          </a:xfrm>
          <a:prstGeom prst="roundRect">
            <a:avLst>
              <a:gd name="adj" fmla="val 16667"/>
            </a:avLst>
          </a:prstGeom>
          <a:solidFill>
            <a:srgbClr val="993366"/>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200">
                <a:solidFill>
                  <a:schemeClr val="bg1"/>
                </a:solidFill>
                <a:latin typeface="Arial" charset="0"/>
              </a:rPr>
              <a:t>Run tests </a:t>
            </a:r>
          </a:p>
          <a:p>
            <a:pPr algn="ctr"/>
            <a:r>
              <a:rPr lang="fr-FR" sz="1200">
                <a:solidFill>
                  <a:schemeClr val="bg1"/>
                </a:solidFill>
                <a:latin typeface="Arial" charset="0"/>
              </a:rPr>
              <a:t>Acceptance</a:t>
            </a:r>
          </a:p>
          <a:p>
            <a:pPr algn="ctr"/>
            <a:r>
              <a:rPr lang="fr-FR" sz="1200">
                <a:solidFill>
                  <a:schemeClr val="bg1"/>
                </a:solidFill>
                <a:latin typeface="Arial" charset="0"/>
              </a:rPr>
              <a:t>(1 US)</a:t>
            </a:r>
          </a:p>
        </p:txBody>
      </p:sp>
      <p:sp>
        <p:nvSpPr>
          <p:cNvPr id="68629" name="AutoShape 35"/>
          <p:cNvSpPr>
            <a:spLocks noChangeArrowheads="1"/>
          </p:cNvSpPr>
          <p:nvPr/>
        </p:nvSpPr>
        <p:spPr bwMode="auto">
          <a:xfrm>
            <a:off x="6948488" y="3789363"/>
            <a:ext cx="792162" cy="431800"/>
          </a:xfrm>
          <a:prstGeom prst="roundRect">
            <a:avLst>
              <a:gd name="adj" fmla="val 16667"/>
            </a:avLst>
          </a:prstGeom>
          <a:solidFill>
            <a:srgbClr val="FF6600"/>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200">
                <a:solidFill>
                  <a:schemeClr val="bg1"/>
                </a:solidFill>
                <a:latin typeface="Arial" charset="0"/>
              </a:rPr>
              <a:t>Run tests </a:t>
            </a:r>
          </a:p>
          <a:p>
            <a:pPr algn="ctr"/>
            <a:r>
              <a:rPr lang="fr-FR" sz="1200">
                <a:solidFill>
                  <a:schemeClr val="bg1"/>
                </a:solidFill>
                <a:latin typeface="Arial" charset="0"/>
              </a:rPr>
              <a:t>Unitaires</a:t>
            </a:r>
          </a:p>
        </p:txBody>
      </p:sp>
      <p:sp>
        <p:nvSpPr>
          <p:cNvPr id="68630" name="AutoShape 36"/>
          <p:cNvSpPr>
            <a:spLocks noChangeArrowheads="1"/>
          </p:cNvSpPr>
          <p:nvPr/>
        </p:nvSpPr>
        <p:spPr bwMode="auto">
          <a:xfrm>
            <a:off x="420688" y="4292600"/>
            <a:ext cx="936625" cy="431800"/>
          </a:xfrm>
          <a:prstGeom prst="roundRect">
            <a:avLst>
              <a:gd name="adj" fmla="val 16667"/>
            </a:avLst>
          </a:prstGeom>
          <a:solidFill>
            <a:srgbClr val="008080"/>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200">
                <a:solidFill>
                  <a:schemeClr val="bg1"/>
                </a:solidFill>
                <a:latin typeface="Arial" charset="0"/>
              </a:rPr>
              <a:t>Écrire tests </a:t>
            </a:r>
          </a:p>
          <a:p>
            <a:pPr algn="ctr"/>
            <a:r>
              <a:rPr lang="fr-FR" sz="1200">
                <a:solidFill>
                  <a:schemeClr val="bg1"/>
                </a:solidFill>
                <a:latin typeface="Arial" charset="0"/>
              </a:rPr>
              <a:t>performance</a:t>
            </a:r>
          </a:p>
        </p:txBody>
      </p:sp>
      <p:sp>
        <p:nvSpPr>
          <p:cNvPr id="68631" name="AutoShape 37"/>
          <p:cNvSpPr>
            <a:spLocks noChangeArrowheads="1"/>
          </p:cNvSpPr>
          <p:nvPr/>
        </p:nvSpPr>
        <p:spPr bwMode="auto">
          <a:xfrm>
            <a:off x="6948488" y="6092825"/>
            <a:ext cx="936625" cy="431800"/>
          </a:xfrm>
          <a:prstGeom prst="roundRect">
            <a:avLst>
              <a:gd name="adj" fmla="val 16667"/>
            </a:avLst>
          </a:prstGeom>
          <a:solidFill>
            <a:srgbClr val="008080"/>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200">
                <a:solidFill>
                  <a:schemeClr val="bg1"/>
                </a:solidFill>
                <a:latin typeface="Arial" charset="0"/>
              </a:rPr>
              <a:t>Run tests </a:t>
            </a:r>
          </a:p>
          <a:p>
            <a:pPr algn="ctr"/>
            <a:r>
              <a:rPr lang="fr-FR" sz="1200">
                <a:solidFill>
                  <a:schemeClr val="bg1"/>
                </a:solidFill>
                <a:latin typeface="Arial" charset="0"/>
              </a:rPr>
              <a:t>performance</a:t>
            </a:r>
          </a:p>
        </p:txBody>
      </p:sp>
      <p:sp>
        <p:nvSpPr>
          <p:cNvPr id="68632" name="AutoShape 39"/>
          <p:cNvSpPr>
            <a:spLocks noChangeArrowheads="1"/>
          </p:cNvSpPr>
          <p:nvPr/>
        </p:nvSpPr>
        <p:spPr bwMode="auto">
          <a:xfrm>
            <a:off x="5819775" y="3140075"/>
            <a:ext cx="863600" cy="215900"/>
          </a:xfrm>
          <a:custGeom>
            <a:avLst/>
            <a:gdLst>
              <a:gd name="T0" fmla="*/ 25896006 w 21600"/>
              <a:gd name="T1" fmla="*/ 0 h 21600"/>
              <a:gd name="T2" fmla="*/ 0 w 21600"/>
              <a:gd name="T3" fmla="*/ 1079000 h 21600"/>
              <a:gd name="T4" fmla="*/ 25896006 w 21600"/>
              <a:gd name="T5" fmla="*/ 2158000 h 21600"/>
              <a:gd name="T6" fmla="*/ 34528007 w 21600"/>
              <a:gd name="T7" fmla="*/ 10790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633" name="Text Box 40"/>
          <p:cNvSpPr txBox="1">
            <a:spLocks noChangeArrowheads="1"/>
          </p:cNvSpPr>
          <p:nvPr/>
        </p:nvSpPr>
        <p:spPr bwMode="auto">
          <a:xfrm>
            <a:off x="6948488" y="3068638"/>
            <a:ext cx="8937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400" b="1">
                <a:solidFill>
                  <a:schemeClr val="bg1"/>
                </a:solidFill>
                <a:latin typeface="Arial" charset="0"/>
              </a:rPr>
              <a:t>Build du</a:t>
            </a:r>
          </a:p>
          <a:p>
            <a:pPr algn="ctr"/>
            <a:r>
              <a:rPr lang="fr-FR" sz="1400" b="1">
                <a:solidFill>
                  <a:schemeClr val="bg1"/>
                </a:solidFill>
                <a:latin typeface="Arial" charset="0"/>
              </a:rPr>
              <a:t>système</a:t>
            </a:r>
          </a:p>
        </p:txBody>
      </p:sp>
      <p:sp>
        <p:nvSpPr>
          <p:cNvPr id="68634" name="AutoShape 41"/>
          <p:cNvSpPr>
            <a:spLocks noChangeArrowheads="1"/>
          </p:cNvSpPr>
          <p:nvPr/>
        </p:nvSpPr>
        <p:spPr bwMode="auto">
          <a:xfrm>
            <a:off x="6227763" y="1266825"/>
            <a:ext cx="2087562" cy="287338"/>
          </a:xfrm>
          <a:prstGeom prst="parallelogram">
            <a:avLst>
              <a:gd name="adj" fmla="val 21358"/>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fr-FR" sz="1400" b="1">
                <a:latin typeface="Arial" charset="0"/>
              </a:rPr>
              <a:t>Serveur de build / test</a:t>
            </a:r>
          </a:p>
        </p:txBody>
      </p:sp>
      <p:sp>
        <p:nvSpPr>
          <p:cNvPr id="68635" name="AutoShape 43"/>
          <p:cNvSpPr>
            <a:spLocks noChangeArrowheads="1"/>
          </p:cNvSpPr>
          <p:nvPr/>
        </p:nvSpPr>
        <p:spPr bwMode="auto">
          <a:xfrm>
            <a:off x="6948488" y="5300663"/>
            <a:ext cx="936625" cy="647700"/>
          </a:xfrm>
          <a:prstGeom prst="roundRect">
            <a:avLst>
              <a:gd name="adj" fmla="val 16667"/>
            </a:avLst>
          </a:prstGeom>
          <a:solidFill>
            <a:srgbClr val="993366"/>
          </a:solidFill>
          <a:ln w="12700">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fr-FR" sz="1200">
                <a:solidFill>
                  <a:schemeClr val="bg1"/>
                </a:solidFill>
                <a:latin typeface="Arial" charset="0"/>
              </a:rPr>
              <a:t>Run tests </a:t>
            </a:r>
          </a:p>
          <a:p>
            <a:pPr algn="ctr"/>
            <a:r>
              <a:rPr lang="fr-FR" sz="1200">
                <a:solidFill>
                  <a:schemeClr val="bg1"/>
                </a:solidFill>
                <a:latin typeface="Arial" charset="0"/>
              </a:rPr>
              <a:t>Acceptance</a:t>
            </a:r>
          </a:p>
          <a:p>
            <a:pPr algn="ctr"/>
            <a:r>
              <a:rPr lang="fr-FR" sz="1200">
                <a:solidFill>
                  <a:schemeClr val="bg1"/>
                </a:solidFill>
                <a:latin typeface="Arial" charset="0"/>
              </a:rPr>
              <a:t>(end to end)</a:t>
            </a:r>
          </a:p>
        </p:txBody>
      </p:sp>
      <p:sp>
        <p:nvSpPr>
          <p:cNvPr id="68636" name="AutoShape 44"/>
          <p:cNvSpPr>
            <a:spLocks/>
          </p:cNvSpPr>
          <p:nvPr/>
        </p:nvSpPr>
        <p:spPr bwMode="auto">
          <a:xfrm>
            <a:off x="8101013" y="5300663"/>
            <a:ext cx="215900" cy="1225550"/>
          </a:xfrm>
          <a:prstGeom prst="rightBrace">
            <a:avLst>
              <a:gd name="adj1" fmla="val 47304"/>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637" name="Text Box 45"/>
          <p:cNvSpPr txBox="1">
            <a:spLocks noChangeArrowheads="1"/>
          </p:cNvSpPr>
          <p:nvPr/>
        </p:nvSpPr>
        <p:spPr bwMode="auto">
          <a:xfrm>
            <a:off x="8302625" y="5661025"/>
            <a:ext cx="84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200">
                <a:latin typeface="Arial" charset="0"/>
              </a:rPr>
              <a:t>au niveau</a:t>
            </a:r>
          </a:p>
          <a:p>
            <a:pPr algn="ctr"/>
            <a:r>
              <a:rPr lang="fr-FR" sz="1200">
                <a:latin typeface="Arial" charset="0"/>
              </a:rPr>
              <a:t>système</a:t>
            </a:r>
          </a:p>
        </p:txBody>
      </p:sp>
      <p:sp>
        <p:nvSpPr>
          <p:cNvPr id="68638" name="AutoShape 47"/>
          <p:cNvSpPr>
            <a:spLocks/>
          </p:cNvSpPr>
          <p:nvPr/>
        </p:nvSpPr>
        <p:spPr bwMode="auto">
          <a:xfrm>
            <a:off x="6443663" y="3789363"/>
            <a:ext cx="358775" cy="2160587"/>
          </a:xfrm>
          <a:prstGeom prst="leftBrace">
            <a:avLst>
              <a:gd name="adj1" fmla="val 50184"/>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639" name="Text Box 48"/>
          <p:cNvSpPr txBox="1">
            <a:spLocks noChangeArrowheads="1"/>
          </p:cNvSpPr>
          <p:nvPr/>
        </p:nvSpPr>
        <p:spPr bwMode="auto">
          <a:xfrm>
            <a:off x="5337175" y="4724400"/>
            <a:ext cx="119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sz="1200">
                <a:latin typeface="Arial" charset="0"/>
              </a:rPr>
              <a:t>y compris</a:t>
            </a:r>
          </a:p>
          <a:p>
            <a:pPr algn="ctr"/>
            <a:r>
              <a:rPr lang="fr-FR" sz="1200">
                <a:latin typeface="Arial" charset="0"/>
              </a:rPr>
              <a:t>non-régression</a:t>
            </a:r>
          </a:p>
        </p:txBody>
      </p:sp>
      <p:sp>
        <p:nvSpPr>
          <p:cNvPr id="68640" name="Text Box 49"/>
          <p:cNvSpPr txBox="1">
            <a:spLocks noChangeArrowheads="1"/>
          </p:cNvSpPr>
          <p:nvPr/>
        </p:nvSpPr>
        <p:spPr bwMode="auto">
          <a:xfrm>
            <a:off x="704850" y="5589588"/>
            <a:ext cx="4151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u="sng"/>
              <a:t>Processus continu </a:t>
            </a:r>
            <a:r>
              <a:rPr lang="fr-FR" sz="1600" u="sng"/>
              <a:t>(au moins quotidien)</a:t>
            </a:r>
          </a:p>
          <a:p>
            <a:pPr algn="ctr"/>
            <a:r>
              <a:rPr lang="fr-FR" u="sng"/>
              <a:t>de test et d’intégration des US</a:t>
            </a:r>
          </a:p>
        </p:txBody>
      </p:sp>
      <p:sp>
        <p:nvSpPr>
          <p:cNvPr id="68641" name="Oval 50"/>
          <p:cNvSpPr>
            <a:spLocks noChangeArrowheads="1"/>
          </p:cNvSpPr>
          <p:nvPr/>
        </p:nvSpPr>
        <p:spPr bwMode="auto">
          <a:xfrm>
            <a:off x="1619250" y="2133600"/>
            <a:ext cx="647700" cy="287338"/>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a:solidFill>
                  <a:schemeClr val="accent1"/>
                </a:solidFill>
                <a:latin typeface="Verdana" pitchFamily="34" charset="0"/>
              </a:rPr>
              <a:t>US x</a:t>
            </a:r>
          </a:p>
        </p:txBody>
      </p:sp>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69635" name="Text Box 3"/>
          <p:cNvSpPr txBox="1">
            <a:spLocks noChangeArrowheads="1"/>
          </p:cNvSpPr>
          <p:nvPr/>
        </p:nvSpPr>
        <p:spPr bwMode="auto">
          <a:xfrm>
            <a:off x="0" y="873125"/>
            <a:ext cx="9144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endParaRPr lang="fr-FR" sz="1600" i="1">
              <a:latin typeface="Arial" charset="0"/>
            </a:endParaRPr>
          </a:p>
          <a:p>
            <a:pPr>
              <a:lnSpc>
                <a:spcPct val="130000"/>
              </a:lnSpc>
              <a:buFont typeface="Wingdings" pitchFamily="2" charset="2"/>
              <a:buChar char="Ø"/>
            </a:pPr>
            <a:r>
              <a:rPr lang="fr-FR" sz="1600" b="1" u="sng">
                <a:latin typeface="Arial" charset="0"/>
              </a:rPr>
              <a:t>Intégration continue</a:t>
            </a:r>
            <a:r>
              <a:rPr lang="fr-FR" sz="1600">
                <a:latin typeface="Arial" charset="0"/>
              </a:rPr>
              <a:t> : chaque US (ou correction de bug) traitée dans une itération subit l’ensemble des tests. Si tous les tests sont passés la US est intégrée au système. Sinon le build précédent est maintenu.</a:t>
            </a:r>
          </a:p>
          <a:p>
            <a:pPr>
              <a:lnSpc>
                <a:spcPct val="130000"/>
              </a:lnSpc>
              <a:buFont typeface="Wingdings" pitchFamily="2" charset="2"/>
              <a:buNone/>
            </a:pPr>
            <a:endParaRPr lang="fr-FR" sz="1600">
              <a:latin typeface="Arial" charset="0"/>
              <a:sym typeface="Wingdings" pitchFamily="2" charset="2"/>
            </a:endParaRPr>
          </a:p>
          <a:p>
            <a:pPr>
              <a:lnSpc>
                <a:spcPct val="130000"/>
              </a:lnSpc>
              <a:buFont typeface="Wingdings" pitchFamily="2" charset="2"/>
              <a:buNone/>
            </a:pPr>
            <a:r>
              <a:rPr lang="fr-FR" sz="1600">
                <a:latin typeface="Arial" charset="0"/>
                <a:sym typeface="Wingdings" pitchFamily="2" charset="2"/>
              </a:rPr>
              <a:t>	 Le système est incrémenté quotidiennement et est </a:t>
            </a:r>
            <a:r>
              <a:rPr lang="fr-FR" sz="1600" b="1">
                <a:latin typeface="Arial" charset="0"/>
                <a:sym typeface="Wingdings" pitchFamily="2" charset="2"/>
              </a:rPr>
              <a:t>toujours potentiellement livrable</a:t>
            </a:r>
            <a:r>
              <a:rPr lang="fr-FR" sz="1600">
                <a:latin typeface="Arial" charset="0"/>
                <a:sym typeface="Wingdings" pitchFamily="2" charset="2"/>
              </a:rPr>
              <a:t>. </a:t>
            </a:r>
            <a:endParaRPr lang="fr-FR" sz="1600">
              <a:latin typeface="Arial" charset="0"/>
            </a:endParaRPr>
          </a:p>
          <a:p>
            <a:pPr>
              <a:lnSpc>
                <a:spcPct val="130000"/>
              </a:lnSpc>
              <a:buFont typeface="Wingdings" pitchFamily="2" charset="2"/>
              <a:buNone/>
            </a:pPr>
            <a:r>
              <a:rPr lang="fr-FR" sz="1600">
                <a:latin typeface="Arial" charset="0"/>
              </a:rPr>
              <a:t>  </a:t>
            </a:r>
          </a:p>
          <a:p>
            <a:pPr>
              <a:lnSpc>
                <a:spcPct val="130000"/>
              </a:lnSpc>
              <a:buFont typeface="Wingdings" pitchFamily="2" charset="2"/>
              <a:buChar char="Ø"/>
            </a:pPr>
            <a:endParaRPr lang="fr-FR" sz="1600">
              <a:latin typeface="Arial" charset="0"/>
              <a:sym typeface="Wingdings" pitchFamily="2" charset="2"/>
            </a:endParaRPr>
          </a:p>
          <a:p>
            <a:pPr>
              <a:lnSpc>
                <a:spcPct val="130000"/>
              </a:lnSpc>
              <a:buFont typeface="Wingdings" pitchFamily="2" charset="2"/>
              <a:buChar char="Ø"/>
            </a:pPr>
            <a:r>
              <a:rPr lang="fr-FR" sz="1600">
                <a:latin typeface="Arial" charset="0"/>
              </a:rPr>
              <a:t>Intégration quotidienne du code source dans le Repository commmun </a:t>
            </a:r>
            <a:r>
              <a:rPr lang="fr-FR" sz="1600">
                <a:latin typeface="Arial" charset="0"/>
                <a:sym typeface="Wingdings" pitchFamily="2" charset="2"/>
              </a:rPr>
              <a:t> l’intégralité du code source est toujours disponible, collectif (et possède des backups). </a:t>
            </a:r>
          </a:p>
          <a:p>
            <a:pPr>
              <a:lnSpc>
                <a:spcPct val="130000"/>
              </a:lnSpc>
              <a:buFont typeface="Wingdings" pitchFamily="2" charset="2"/>
              <a:buChar char="Ø"/>
            </a:pPr>
            <a:endParaRPr lang="fr-FR" sz="1600">
              <a:latin typeface="Arial" charset="0"/>
            </a:endParaRPr>
          </a:p>
          <a:p>
            <a:pPr>
              <a:lnSpc>
                <a:spcPct val="130000"/>
              </a:lnSpc>
              <a:buFont typeface="Wingdings" pitchFamily="2" charset="2"/>
              <a:buChar char="Ø"/>
            </a:pPr>
            <a:r>
              <a:rPr lang="fr-FR" sz="1600">
                <a:latin typeface="Arial" charset="0"/>
                <a:sym typeface="Wingdings" pitchFamily="2" charset="2"/>
              </a:rPr>
              <a:t>Le build automatique génère un report informant l’équipe du succès/échec et des tests échoués. </a:t>
            </a:r>
          </a:p>
          <a:p>
            <a:pPr>
              <a:lnSpc>
                <a:spcPct val="130000"/>
              </a:lnSpc>
              <a:buFont typeface="Wingdings" pitchFamily="2" charset="2"/>
              <a:buChar char="Ø"/>
            </a:pPr>
            <a:endParaRPr lang="fr-FR" sz="1600">
              <a:latin typeface="Arial" charset="0"/>
              <a:sym typeface="Wingdings" pitchFamily="2" charset="2"/>
            </a:endParaRPr>
          </a:p>
          <a:p>
            <a:pPr>
              <a:lnSpc>
                <a:spcPct val="130000"/>
              </a:lnSpc>
              <a:buFont typeface="Wingdings" pitchFamily="2" charset="2"/>
              <a:buChar char="Ø"/>
            </a:pPr>
            <a:r>
              <a:rPr lang="fr-FR" sz="1600">
                <a:latin typeface="Arial" charset="0"/>
              </a:rPr>
              <a:t>TNR (tests de non-régression) : les fonctionnalités intégrées sont forcément testées à plusieurs reprises </a:t>
            </a:r>
            <a:r>
              <a:rPr lang="fr-FR" sz="1600">
                <a:latin typeface="Arial" charset="0"/>
                <a:sym typeface="Wingdings" pitchFamily="2" charset="2"/>
              </a:rPr>
              <a:t> Qualité accrue.</a:t>
            </a:r>
            <a:r>
              <a:rPr lang="fr-FR" sz="1600">
                <a:latin typeface="Arial" charset="0"/>
              </a:rPr>
              <a:t> </a:t>
            </a:r>
          </a:p>
        </p:txBody>
      </p:sp>
    </p:spTree>
  </p:cSld>
  <p:clrMapOvr>
    <a:masterClrMapping/>
  </p:clrMapOvr>
  <p:transition>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70659" name="Text Box 3"/>
          <p:cNvSpPr txBox="1">
            <a:spLocks noChangeArrowheads="1"/>
          </p:cNvSpPr>
          <p:nvPr/>
        </p:nvSpPr>
        <p:spPr bwMode="auto">
          <a:xfrm>
            <a:off x="0" y="873125"/>
            <a:ext cx="91440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r>
              <a:rPr lang="fr-FR" sz="1600" b="1" u="sng">
                <a:latin typeface="Arial" charset="0"/>
              </a:rPr>
              <a:t>Automatisation</a:t>
            </a:r>
            <a:r>
              <a:rPr lang="fr-FR" sz="1600">
                <a:latin typeface="Arial" charset="0"/>
              </a:rPr>
              <a:t> : les tests sont automatisés au maximum </a:t>
            </a:r>
            <a:r>
              <a:rPr lang="fr-FR" sz="1600">
                <a:latin typeface="Arial" charset="0"/>
                <a:sym typeface="Wingdings" pitchFamily="2" charset="2"/>
              </a:rPr>
              <a:t> </a:t>
            </a:r>
          </a:p>
          <a:p>
            <a:pPr>
              <a:lnSpc>
                <a:spcPct val="130000"/>
              </a:lnSpc>
              <a:buFont typeface="Wingdings" pitchFamily="2" charset="2"/>
              <a:buChar char="Ø"/>
            </a:pPr>
            <a:endParaRPr lang="fr-FR" sz="1600">
              <a:latin typeface="Arial" charset="0"/>
              <a:sym typeface="Wingdings" pitchFamily="2" charset="2"/>
            </a:endParaRPr>
          </a:p>
          <a:p>
            <a:pPr lvl="1">
              <a:lnSpc>
                <a:spcPct val="130000"/>
              </a:lnSpc>
              <a:buFont typeface="Wingdings" pitchFamily="2" charset="2"/>
              <a:buChar char="§"/>
            </a:pPr>
            <a:r>
              <a:rPr lang="fr-FR" sz="1600">
                <a:latin typeface="Arial" charset="0"/>
              </a:rPr>
              <a:t>Vitesse et facilité d’exécution des tests</a:t>
            </a:r>
          </a:p>
          <a:p>
            <a:pPr lvl="1">
              <a:lnSpc>
                <a:spcPct val="130000"/>
              </a:lnSpc>
              <a:buFont typeface="Wingdings" pitchFamily="2" charset="2"/>
              <a:buChar char="§"/>
            </a:pPr>
            <a:r>
              <a:rPr lang="fr-FR" sz="1600">
                <a:latin typeface="Arial" charset="0"/>
              </a:rPr>
              <a:t>Les TNR peuvent être systématiques</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None/>
            </a:pPr>
            <a:r>
              <a:rPr lang="fr-FR" sz="1600">
                <a:latin typeface="Arial" charset="0"/>
              </a:rPr>
              <a:t>	L’automatisation coûte cher </a:t>
            </a:r>
            <a:r>
              <a:rPr lang="fr-FR" sz="1600">
                <a:latin typeface="Arial" charset="0"/>
                <a:sym typeface="Wingdings" pitchFamily="2" charset="2"/>
              </a:rPr>
              <a:t> souvent, une partie des tests reste manuelle  tous les tests ne peuvent être réalisés au cours de l’itération prévue et glissent vers la fin de la release.</a:t>
            </a:r>
          </a:p>
          <a:p>
            <a:pPr lvl="1">
              <a:lnSpc>
                <a:spcPct val="130000"/>
              </a:lnSpc>
              <a:buFont typeface="Wingdings" pitchFamily="2" charset="2"/>
              <a:buNone/>
            </a:pPr>
            <a:r>
              <a:rPr lang="fr-FR" sz="1600">
                <a:latin typeface="Arial" charset="0"/>
                <a:sym typeface="Wingdings" pitchFamily="2" charset="2"/>
              </a:rPr>
              <a:t>	</a:t>
            </a:r>
          </a:p>
          <a:p>
            <a:pPr lvl="1">
              <a:lnSpc>
                <a:spcPct val="130000"/>
              </a:lnSpc>
              <a:buFont typeface="Wingdings" pitchFamily="2" charset="2"/>
              <a:buNone/>
            </a:pPr>
            <a:r>
              <a:rPr lang="fr-FR" sz="1600">
                <a:latin typeface="Arial" charset="0"/>
                <a:sym typeface="Wingdings" pitchFamily="2" charset="2"/>
              </a:rPr>
              <a:t>	 On prévoit souvent en fin de release une itération « harden » consacrée à la préparation de la release, incluant :</a:t>
            </a:r>
          </a:p>
          <a:p>
            <a:pPr lvl="1">
              <a:lnSpc>
                <a:spcPct val="130000"/>
              </a:lnSpc>
              <a:buFont typeface="Wingdings" pitchFamily="2" charset="2"/>
              <a:buNone/>
            </a:pPr>
            <a:endParaRPr lang="fr-FR" sz="1600">
              <a:latin typeface="Arial" charset="0"/>
              <a:sym typeface="Wingdings" pitchFamily="2" charset="2"/>
            </a:endParaRPr>
          </a:p>
          <a:p>
            <a:pPr lvl="2">
              <a:lnSpc>
                <a:spcPct val="130000"/>
              </a:lnSpc>
              <a:buFont typeface="Wingdings" pitchFamily="2" charset="2"/>
              <a:buChar char="ü"/>
            </a:pPr>
            <a:r>
              <a:rPr lang="fr-FR" sz="1600">
                <a:latin typeface="Arial" charset="0"/>
                <a:sym typeface="Wingdings" pitchFamily="2" charset="2"/>
              </a:rPr>
              <a:t>les tests non finalisés</a:t>
            </a:r>
          </a:p>
          <a:p>
            <a:pPr lvl="2">
              <a:lnSpc>
                <a:spcPct val="130000"/>
              </a:lnSpc>
              <a:buFont typeface="Wingdings" pitchFamily="2" charset="2"/>
              <a:buChar char="ü"/>
            </a:pPr>
            <a:r>
              <a:rPr lang="fr-FR" sz="1600">
                <a:latin typeface="Arial" charset="0"/>
                <a:sym typeface="Wingdings" pitchFamily="2" charset="2"/>
              </a:rPr>
              <a:t>des tests de performance en conditions de production</a:t>
            </a:r>
          </a:p>
          <a:p>
            <a:pPr lvl="2">
              <a:lnSpc>
                <a:spcPct val="130000"/>
              </a:lnSpc>
              <a:buFont typeface="Wingdings" pitchFamily="2" charset="2"/>
              <a:buChar char="ü"/>
            </a:pPr>
            <a:r>
              <a:rPr lang="fr-FR" sz="1600">
                <a:latin typeface="Arial" charset="0"/>
                <a:sym typeface="Wingdings" pitchFamily="2" charset="2"/>
              </a:rPr>
              <a:t>l’élimination des derniers bugs (mineurs)</a:t>
            </a:r>
          </a:p>
          <a:p>
            <a:pPr lvl="2">
              <a:lnSpc>
                <a:spcPct val="130000"/>
              </a:lnSpc>
              <a:buFont typeface="Wingdings" pitchFamily="2" charset="2"/>
              <a:buChar char="ü"/>
            </a:pPr>
            <a:r>
              <a:rPr lang="fr-FR" sz="1600">
                <a:latin typeface="Arial" charset="0"/>
                <a:sym typeface="Wingdings" pitchFamily="2" charset="2"/>
              </a:rPr>
              <a:t>quelques refactorings de code</a:t>
            </a:r>
          </a:p>
          <a:p>
            <a:pPr lvl="2">
              <a:lnSpc>
                <a:spcPct val="130000"/>
              </a:lnSpc>
              <a:buFont typeface="Wingdings" pitchFamily="2" charset="2"/>
              <a:buChar char="ü"/>
            </a:pPr>
            <a:r>
              <a:rPr lang="fr-FR" sz="1600">
                <a:latin typeface="Arial" charset="0"/>
                <a:sym typeface="Wingdings" pitchFamily="2" charset="2"/>
              </a:rPr>
              <a:t>réalisation de livrables (manuel utilisateur, doc d’install, packaging, …) 	</a:t>
            </a:r>
            <a:endParaRPr lang="fr-FR" sz="1600">
              <a:latin typeface="Arial" charset="0"/>
            </a:endParaRPr>
          </a:p>
        </p:txBody>
      </p:sp>
      <p:sp>
        <p:nvSpPr>
          <p:cNvPr id="70660" name="AutoShape 4"/>
          <p:cNvSpPr>
            <a:spLocks noChangeArrowheads="1"/>
          </p:cNvSpPr>
          <p:nvPr/>
        </p:nvSpPr>
        <p:spPr bwMode="auto">
          <a:xfrm>
            <a:off x="468313" y="2997200"/>
            <a:ext cx="431800" cy="360363"/>
          </a:xfrm>
          <a:prstGeom prst="triangle">
            <a:avLst>
              <a:gd name="adj" fmla="val 50000"/>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t>!</a:t>
            </a:r>
          </a:p>
        </p:txBody>
      </p:sp>
    </p:spTree>
  </p:cSld>
  <p:clrMapOvr>
    <a:masterClrMapping/>
  </p:clrMapOvr>
  <p:transition>
    <p:strips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71683" name="Text Box 3"/>
          <p:cNvSpPr txBox="1">
            <a:spLocks noChangeArrowheads="1"/>
          </p:cNvSpPr>
          <p:nvPr/>
        </p:nvSpPr>
        <p:spPr bwMode="auto">
          <a:xfrm>
            <a:off x="0" y="873125"/>
            <a:ext cx="9144000" cy="529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10"/>
            </a:pPr>
            <a:r>
              <a:rPr lang="fr-FR" sz="1800" b="1" u="sng">
                <a:latin typeface="Arial" charset="0"/>
              </a:rPr>
              <a:t>Mesure de l’avancement et auto-évaluation</a:t>
            </a:r>
          </a:p>
          <a:p>
            <a:pPr>
              <a:lnSpc>
                <a:spcPct val="130000"/>
              </a:lnSpc>
              <a:buFont typeface="Wingdings" pitchFamily="2" charset="2"/>
              <a:buAutoNum type="arabicParenR" startAt="10"/>
            </a:pPr>
            <a:endParaRPr lang="fr-FR" sz="1800" b="1" u="sng">
              <a:latin typeface="Arial" charset="0"/>
            </a:endParaRPr>
          </a:p>
          <a:p>
            <a:pPr lvl="1">
              <a:lnSpc>
                <a:spcPct val="130000"/>
              </a:lnSpc>
              <a:buFont typeface="Wingdings" pitchFamily="2" charset="2"/>
              <a:buChar char="Ø"/>
            </a:pPr>
            <a:r>
              <a:rPr lang="fr-FR" sz="1600" u="sng">
                <a:latin typeface="Arial" charset="0"/>
              </a:rPr>
              <a:t>Mesure de l’avancement</a:t>
            </a:r>
          </a:p>
          <a:p>
            <a:pPr lvl="1">
              <a:lnSpc>
                <a:spcPct val="130000"/>
              </a:lnSpc>
              <a:buFont typeface="Wingdings" pitchFamily="2" charset="2"/>
              <a:buNone/>
            </a:pPr>
            <a:r>
              <a:rPr lang="fr-FR" sz="1800">
                <a:latin typeface="Arial" charset="0"/>
              </a:rPr>
              <a:t>	</a:t>
            </a:r>
            <a:r>
              <a:rPr lang="fr-FR" sz="1600">
                <a:latin typeface="Arial" charset="0"/>
              </a:rPr>
              <a:t>Changement total de philosophie : l’avancement du projet ne se mesure pas selon la conformité au planning établi et le respect de la liste des livrables à fournir mais selon :</a:t>
            </a:r>
          </a:p>
          <a:p>
            <a:pPr lvl="1">
              <a:lnSpc>
                <a:spcPct val="130000"/>
              </a:lnSpc>
              <a:buFont typeface="Wingdings" pitchFamily="2" charset="2"/>
              <a:buNone/>
            </a:pPr>
            <a:endParaRPr lang="fr-FR" sz="1600">
              <a:latin typeface="Arial" charset="0"/>
            </a:endParaRPr>
          </a:p>
          <a:p>
            <a:pPr lvl="2">
              <a:lnSpc>
                <a:spcPct val="130000"/>
              </a:lnSpc>
              <a:buFont typeface="Wingdings" pitchFamily="2" charset="2"/>
              <a:buChar char="§"/>
            </a:pPr>
            <a:r>
              <a:rPr lang="fr-FR" sz="1600">
                <a:latin typeface="Arial" charset="0"/>
              </a:rPr>
              <a:t>la capacité à s’adapter au changement</a:t>
            </a:r>
          </a:p>
          <a:p>
            <a:pPr lvl="2">
              <a:lnSpc>
                <a:spcPct val="130000"/>
              </a:lnSpc>
              <a:buFont typeface="Wingdings" pitchFamily="2" charset="2"/>
              <a:buChar char="§"/>
            </a:pPr>
            <a:r>
              <a:rPr lang="fr-FR" sz="1600">
                <a:latin typeface="Arial" charset="0"/>
              </a:rPr>
              <a:t>la valeur apportée au client.</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r>
              <a:rPr lang="fr-FR" sz="1600">
                <a:latin typeface="Arial" charset="0"/>
              </a:rPr>
              <a:t>	Pour cela on mesure avant tout</a:t>
            </a:r>
            <a:r>
              <a:rPr lang="fr-FR" sz="1600">
                <a:latin typeface="Arial" charset="0"/>
                <a:sym typeface="Wingdings" pitchFamily="2" charset="2"/>
              </a:rPr>
              <a:t> le nombre d’</a:t>
            </a:r>
            <a:r>
              <a:rPr lang="fr-FR" sz="1600" b="1">
                <a:latin typeface="Arial" charset="0"/>
                <a:sym typeface="Wingdings" pitchFamily="2" charset="2"/>
              </a:rPr>
              <a:t>éléments du backlog totalement finis</a:t>
            </a:r>
            <a:r>
              <a:rPr lang="fr-FR" sz="1600">
                <a:latin typeface="Arial" charset="0"/>
                <a:sym typeface="Wingdings" pitchFamily="2" charset="2"/>
              </a:rPr>
              <a:t>.</a:t>
            </a:r>
            <a:endParaRPr lang="fr-FR" sz="1600">
              <a:latin typeface="Arial" charset="0"/>
            </a:endParaRPr>
          </a:p>
          <a:p>
            <a:pPr lvl="1">
              <a:lnSpc>
                <a:spcPct val="130000"/>
              </a:lnSpc>
              <a:buFont typeface="Wingdings" pitchFamily="2" charset="2"/>
              <a:buNone/>
            </a:pPr>
            <a:r>
              <a:rPr lang="fr-FR" sz="1600">
                <a:latin typeface="Arial" charset="0"/>
              </a:rPr>
              <a:t>	(un élément finalisé à 99% n’a pas de valeur pour le client).</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r>
              <a:rPr lang="fr-FR" sz="1600">
                <a:latin typeface="Arial" charset="0"/>
              </a:rPr>
              <a:t>	Ceux-ci étant définis et priorisés par le client lui-même on lui amène nécessairement le maximum de valeur possible.</a:t>
            </a:r>
          </a:p>
          <a:p>
            <a:pPr lvl="1">
              <a:lnSpc>
                <a:spcPct val="130000"/>
              </a:lnSpc>
              <a:buFont typeface="Wingdings" pitchFamily="2" charset="2"/>
              <a:buNone/>
            </a:pPr>
            <a:r>
              <a:rPr lang="fr-FR" sz="1600">
                <a:latin typeface="Arial" charset="0"/>
              </a:rPr>
              <a:t> </a:t>
            </a:r>
          </a:p>
          <a:p>
            <a:pPr lvl="1">
              <a:lnSpc>
                <a:spcPct val="130000"/>
              </a:lnSpc>
              <a:buFont typeface="Wingdings" pitchFamily="2" charset="2"/>
              <a:buNone/>
            </a:pPr>
            <a:r>
              <a:rPr lang="fr-FR" sz="1600">
                <a:latin typeface="Arial" charset="0"/>
              </a:rPr>
              <a:t> </a:t>
            </a:r>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8195" name="Text Box 3"/>
          <p:cNvSpPr txBox="1">
            <a:spLocks noChangeArrowheads="1"/>
          </p:cNvSpPr>
          <p:nvPr/>
        </p:nvSpPr>
        <p:spPr bwMode="auto">
          <a:xfrm>
            <a:off x="0" y="801688"/>
            <a:ext cx="91440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Ø"/>
            </a:pPr>
            <a:r>
              <a:rPr lang="fr-FR" sz="1600">
                <a:latin typeface="Arial" charset="0"/>
              </a:rPr>
              <a:t>Les besoins utilisateurs sont des </a:t>
            </a:r>
            <a:r>
              <a:rPr lang="fr-FR" sz="1600" b="1">
                <a:latin typeface="Arial" charset="0"/>
              </a:rPr>
              <a:t>User Stories </a:t>
            </a:r>
            <a:r>
              <a:rPr lang="fr-FR" sz="1600">
                <a:latin typeface="Arial" charset="0"/>
              </a:rPr>
              <a:t>(US). Elles constituent des petits morceaux de fonctionnalité pouvant être entièrement implémentées en une seule itération (incrémentalisme poussé à l’extrême). Les User Stories sont flexibles, négociables.</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b="1">
                <a:latin typeface="Arial" charset="0"/>
              </a:rPr>
              <a:t>Feedback ultra rapide</a:t>
            </a:r>
            <a:r>
              <a:rPr lang="fr-FR" sz="1600">
                <a:latin typeface="Arial" charset="0"/>
              </a:rPr>
              <a:t> (voire permanent) du client qui voit le système se construire sous ses yeux.  </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Char char="Ø"/>
            </a:pPr>
            <a:r>
              <a:rPr lang="fr-FR" sz="1600" b="1">
                <a:latin typeface="Arial" charset="0"/>
              </a:rPr>
              <a:t>Documentation minimale</a:t>
            </a:r>
            <a:r>
              <a:rPr lang="fr-FR" sz="1600">
                <a:latin typeface="Arial" charset="0"/>
              </a:rPr>
              <a:t> : </a:t>
            </a:r>
          </a:p>
          <a:p>
            <a:pPr lvl="2">
              <a:lnSpc>
                <a:spcPct val="130000"/>
              </a:lnSpc>
              <a:buFont typeface="Wingdings" pitchFamily="2" charset="2"/>
              <a:buChar char="§"/>
            </a:pPr>
            <a:r>
              <a:rPr lang="fr-FR" sz="1600">
                <a:latin typeface="Arial" charset="0"/>
              </a:rPr>
              <a:t>Les US ne sont élaborées qu’oralement (par le client et l’équipe). Leur titre est noté sur une petite carte bristol. Les Test Cases sont écrits au dos.</a:t>
            </a:r>
          </a:p>
          <a:p>
            <a:pPr lvl="2">
              <a:lnSpc>
                <a:spcPct val="130000"/>
              </a:lnSpc>
              <a:buFont typeface="Wingdings" pitchFamily="2" charset="2"/>
              <a:buChar char="§"/>
            </a:pPr>
            <a:r>
              <a:rPr lang="fr-FR" sz="1600">
                <a:latin typeface="Arial" charset="0"/>
              </a:rPr>
              <a:t>Le design et l’architecture ne sont pas formalisés de façon exhaustive en début de projet: ils émergeront incrémentalement à travers les design / code / test / refactoring successifs des US.</a:t>
            </a:r>
          </a:p>
          <a:p>
            <a:pPr lvl="2">
              <a:lnSpc>
                <a:spcPct val="130000"/>
              </a:lnSpc>
              <a:buFont typeface="Wingdings" pitchFamily="2" charset="2"/>
              <a:buChar char="§"/>
            </a:pPr>
            <a:r>
              <a:rPr lang="fr-FR" sz="1600">
                <a:latin typeface="Arial" charset="0"/>
              </a:rPr>
              <a:t>Les cartes des US et les commentaires du code constituent toute la documentation. </a:t>
            </a:r>
          </a:p>
          <a:p>
            <a:pPr lvl="1">
              <a:lnSpc>
                <a:spcPct val="130000"/>
              </a:lnSpc>
              <a:buFont typeface="Wingdings" pitchFamily="2" charset="2"/>
              <a:buChar char="§"/>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72707" name="Text Box 3"/>
          <p:cNvSpPr txBox="1">
            <a:spLocks noChangeArrowheads="1"/>
          </p:cNvSpPr>
          <p:nvPr/>
        </p:nvSpPr>
        <p:spPr bwMode="auto">
          <a:xfrm>
            <a:off x="0" y="801688"/>
            <a:ext cx="9144000"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r>
              <a:rPr lang="fr-FR" sz="1600" u="sng">
                <a:latin typeface="Arial" charset="0"/>
              </a:rPr>
              <a:t>Burndown / Burnup</a:t>
            </a:r>
          </a:p>
          <a:p>
            <a:pPr>
              <a:lnSpc>
                <a:spcPct val="130000"/>
              </a:lnSpc>
              <a:buFont typeface="Wingdings" pitchFamily="2" charset="2"/>
              <a:buNone/>
            </a:pPr>
            <a:r>
              <a:rPr lang="fr-FR" sz="1600">
                <a:latin typeface="Arial" charset="0"/>
              </a:rPr>
              <a:t>	L’avancement se représente principalement par un burndown ou burnup chart :</a:t>
            </a: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nSpc>
                <a:spcPct val="130000"/>
              </a:lnSpc>
              <a:buFont typeface="Wingdings" pitchFamily="2" charset="2"/>
              <a:buNone/>
            </a:pPr>
            <a:endParaRPr lang="fr-FR" sz="1600">
              <a:latin typeface="Arial" charset="0"/>
            </a:endParaRPr>
          </a:p>
          <a:p>
            <a:pPr lvl="1" algn="ctr">
              <a:lnSpc>
                <a:spcPct val="130000"/>
              </a:lnSpc>
              <a:buFont typeface="Wingdings" pitchFamily="2" charset="2"/>
              <a:buNone/>
            </a:pPr>
            <a:endParaRPr lang="fr-FR" sz="1600" b="1">
              <a:latin typeface="Arial" charset="0"/>
              <a:sym typeface="Wingdings" pitchFamily="2" charset="2"/>
            </a:endParaRPr>
          </a:p>
          <a:p>
            <a:pPr lvl="1" algn="ctr">
              <a:lnSpc>
                <a:spcPct val="130000"/>
              </a:lnSpc>
              <a:buFont typeface="Wingdings" pitchFamily="2" charset="2"/>
              <a:buNone/>
            </a:pPr>
            <a:r>
              <a:rPr lang="fr-FR" sz="1600" b="1">
                <a:latin typeface="Arial" charset="0"/>
                <a:sym typeface="Wingdings" pitchFamily="2" charset="2"/>
              </a:rPr>
              <a:t> Voir chapitre 4.d – Mesure de l’avancement</a:t>
            </a:r>
            <a:endParaRPr lang="fr-FR" sz="1600" b="1">
              <a:latin typeface="Arial" charset="0"/>
            </a:endParaRPr>
          </a:p>
        </p:txBody>
      </p:sp>
      <p:pic>
        <p:nvPicPr>
          <p:cNvPr id="72708" name="Picture 8"/>
          <p:cNvPicPr>
            <a:picLocks noChangeAspect="1" noChangeArrowheads="1"/>
          </p:cNvPicPr>
          <p:nvPr/>
        </p:nvPicPr>
        <p:blipFill>
          <a:blip r:embed="rId3">
            <a:extLst>
              <a:ext uri="{28A0092B-C50C-407E-A947-70E740481C1C}">
                <a14:useLocalDpi xmlns:a14="http://schemas.microsoft.com/office/drawing/2010/main" val="0"/>
              </a:ext>
            </a:extLst>
          </a:blip>
          <a:srcRect l="25098" t="20465" r="25647" b="12587"/>
          <a:stretch>
            <a:fillRect/>
          </a:stretch>
        </p:blipFill>
        <p:spPr bwMode="auto">
          <a:xfrm>
            <a:off x="1403350" y="1557338"/>
            <a:ext cx="6337300" cy="484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73731" name="Text Box 3"/>
          <p:cNvSpPr txBox="1">
            <a:spLocks noChangeArrowheads="1"/>
          </p:cNvSpPr>
          <p:nvPr/>
        </p:nvSpPr>
        <p:spPr bwMode="auto">
          <a:xfrm>
            <a:off x="0" y="801688"/>
            <a:ext cx="91440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Char char="Ø"/>
            </a:pPr>
            <a:r>
              <a:rPr lang="fr-FR" sz="1600" u="sng">
                <a:latin typeface="Arial" charset="0"/>
              </a:rPr>
              <a:t>Auto-évaluation</a:t>
            </a:r>
          </a:p>
          <a:p>
            <a:pPr>
              <a:lnSpc>
                <a:spcPct val="130000"/>
              </a:lnSpc>
              <a:buFont typeface="Wingdings" pitchFamily="2" charset="2"/>
              <a:buNone/>
            </a:pPr>
            <a:r>
              <a:rPr lang="fr-FR" sz="1600">
                <a:latin typeface="Arial" charset="0"/>
              </a:rPr>
              <a:t>	Les équipes agiles prennent la responsabilité de la réussite ou de l’échec du projet. Elles sont notamment responsables du choix et de la bonne application de la méthode.</a:t>
            </a:r>
          </a:p>
          <a:p>
            <a:pPr>
              <a:lnSpc>
                <a:spcPct val="130000"/>
              </a:lnSpc>
              <a:buFont typeface="Wingdings" pitchFamily="2" charset="2"/>
              <a:buNone/>
            </a:pPr>
            <a:endParaRPr lang="fr-FR" sz="1600">
              <a:latin typeface="Arial" charset="0"/>
              <a:sym typeface="Wingdings" pitchFamily="2" charset="2"/>
            </a:endParaRPr>
          </a:p>
          <a:p>
            <a:pPr>
              <a:lnSpc>
                <a:spcPct val="130000"/>
              </a:lnSpc>
              <a:buFont typeface="Wingdings" pitchFamily="2" charset="2"/>
              <a:buNone/>
            </a:pPr>
            <a:r>
              <a:rPr lang="fr-FR" sz="1600">
                <a:latin typeface="Arial" charset="0"/>
                <a:sym typeface="Wingdings" pitchFamily="2" charset="2"/>
              </a:rPr>
              <a:t>	 Elles évaluent fréquemment leur performance au cours des rétrospectives d’itération et de release.</a:t>
            </a:r>
          </a:p>
          <a:p>
            <a:pPr>
              <a:lnSpc>
                <a:spcPct val="130000"/>
              </a:lnSpc>
              <a:buFont typeface="Wingdings" pitchFamily="2" charset="2"/>
              <a:buNone/>
            </a:pPr>
            <a:endParaRPr lang="fr-FR" sz="1600">
              <a:latin typeface="Arial" charset="0"/>
              <a:sym typeface="Wingdings" pitchFamily="2" charset="2"/>
            </a:endParaRPr>
          </a:p>
          <a:p>
            <a:pPr>
              <a:lnSpc>
                <a:spcPct val="130000"/>
              </a:lnSpc>
              <a:buFont typeface="Wingdings" pitchFamily="2" charset="2"/>
              <a:buNone/>
            </a:pPr>
            <a:r>
              <a:rPr lang="fr-FR" sz="1600">
                <a:latin typeface="Arial" charset="0"/>
                <a:sym typeface="Wingdings" pitchFamily="2" charset="2"/>
              </a:rPr>
              <a:t>	</a:t>
            </a:r>
            <a:r>
              <a:rPr lang="fr-FR" sz="1600" u="sng">
                <a:latin typeface="Arial" charset="0"/>
                <a:sym typeface="Wingdings" pitchFamily="2" charset="2"/>
              </a:rPr>
              <a:t>Quantitativement</a:t>
            </a:r>
            <a:r>
              <a:rPr lang="fr-FR" sz="1600">
                <a:latin typeface="Arial" charset="0"/>
                <a:sym typeface="Wingdings" pitchFamily="2" charset="2"/>
              </a:rPr>
              <a:t> (indicateurs) :</a:t>
            </a:r>
          </a:p>
          <a:p>
            <a:pPr lvl="1">
              <a:lnSpc>
                <a:spcPct val="130000"/>
              </a:lnSpc>
              <a:buFont typeface="Wingdings" pitchFamily="2" charset="2"/>
              <a:buChar char="§"/>
            </a:pPr>
            <a:r>
              <a:rPr lang="fr-FR" sz="1600">
                <a:latin typeface="Arial" charset="0"/>
              </a:rPr>
              <a:t>Pourcentage de US acceptées</a:t>
            </a:r>
          </a:p>
          <a:p>
            <a:pPr lvl="1">
              <a:lnSpc>
                <a:spcPct val="130000"/>
              </a:lnSpc>
              <a:buFont typeface="Wingdings" pitchFamily="2" charset="2"/>
              <a:buChar char="§"/>
            </a:pPr>
            <a:r>
              <a:rPr lang="fr-FR" sz="1600">
                <a:latin typeface="Arial" charset="0"/>
              </a:rPr>
              <a:t>Nombre de bugs</a:t>
            </a:r>
          </a:p>
          <a:p>
            <a:pPr lvl="1">
              <a:lnSpc>
                <a:spcPct val="130000"/>
              </a:lnSpc>
              <a:buFont typeface="Wingdings" pitchFamily="2" charset="2"/>
              <a:buChar char="§"/>
            </a:pPr>
            <a:r>
              <a:rPr lang="fr-FR" sz="1600">
                <a:latin typeface="Arial" charset="0"/>
              </a:rPr>
              <a:t>Nombre de builds sans échec</a:t>
            </a:r>
          </a:p>
          <a:p>
            <a:pPr lvl="1">
              <a:lnSpc>
                <a:spcPct val="130000"/>
              </a:lnSpc>
              <a:buFont typeface="Wingdings" pitchFamily="2" charset="2"/>
              <a:buChar char="§"/>
            </a:pPr>
            <a:r>
              <a:rPr lang="fr-FR" sz="1600">
                <a:latin typeface="Arial" charset="0"/>
              </a:rPr>
              <a:t>Pourcentage de scénarios avec test automatique</a:t>
            </a:r>
          </a:p>
          <a:p>
            <a:pPr lvl="1">
              <a:lnSpc>
                <a:spcPct val="130000"/>
              </a:lnSpc>
              <a:buFont typeface="Wingdings" pitchFamily="2" charset="2"/>
              <a:buChar char="§"/>
            </a:pPr>
            <a:r>
              <a:rPr lang="fr-FR" sz="1600">
                <a:latin typeface="Arial" charset="0"/>
              </a:rPr>
              <a:t>…</a:t>
            </a:r>
          </a:p>
          <a:p>
            <a:pPr lvl="1">
              <a:lnSpc>
                <a:spcPct val="130000"/>
              </a:lnSpc>
              <a:buFont typeface="Wingdings" pitchFamily="2" charset="2"/>
              <a:buChar char="§"/>
            </a:pPr>
            <a:endParaRPr lang="fr-FR" sz="1600">
              <a:latin typeface="Arial" charset="0"/>
            </a:endParaRPr>
          </a:p>
          <a:p>
            <a:pPr lvl="1">
              <a:lnSpc>
                <a:spcPct val="130000"/>
              </a:lnSpc>
              <a:buFont typeface="Wingdings" pitchFamily="2" charset="2"/>
              <a:buNone/>
            </a:pPr>
            <a:r>
              <a:rPr lang="fr-FR" sz="1600" u="sng">
                <a:latin typeface="Arial" charset="0"/>
                <a:sym typeface="Wingdings" pitchFamily="2" charset="2"/>
              </a:rPr>
              <a:t>Qualitativement</a:t>
            </a:r>
            <a:r>
              <a:rPr lang="fr-FR" sz="1600">
                <a:latin typeface="Arial" charset="0"/>
                <a:sym typeface="Wingdings" pitchFamily="2" charset="2"/>
              </a:rPr>
              <a:t> :</a:t>
            </a:r>
          </a:p>
          <a:p>
            <a:pPr lvl="1">
              <a:lnSpc>
                <a:spcPct val="130000"/>
              </a:lnSpc>
              <a:buFont typeface="Wingdings" pitchFamily="2" charset="2"/>
              <a:buNone/>
            </a:pPr>
            <a:r>
              <a:rPr lang="fr-FR" sz="1600">
                <a:latin typeface="Arial" charset="0"/>
                <a:sym typeface="Wingdings" pitchFamily="2" charset="2"/>
              </a:rPr>
              <a:t>S’interroger objectivement sur ce qui a marché ou non au cours de l’itération/release,</a:t>
            </a:r>
          </a:p>
          <a:p>
            <a:pPr lvl="1">
              <a:lnSpc>
                <a:spcPct val="130000"/>
              </a:lnSpc>
              <a:buFont typeface="Wingdings" pitchFamily="2" charset="2"/>
              <a:buNone/>
            </a:pPr>
            <a:r>
              <a:rPr lang="fr-FR" sz="1600">
                <a:latin typeface="Arial" charset="0"/>
                <a:sym typeface="Wingdings" pitchFamily="2" charset="2"/>
              </a:rPr>
              <a:t>Notamment la maîtrise de la méthode.</a:t>
            </a:r>
          </a:p>
          <a:p>
            <a:pPr lvl="1">
              <a:lnSpc>
                <a:spcPct val="130000"/>
              </a:lnSpc>
              <a:buFont typeface="Wingdings" pitchFamily="2" charset="2"/>
              <a:buNone/>
            </a:pPr>
            <a:r>
              <a:rPr lang="fr-FR" sz="1600">
                <a:latin typeface="Arial" charset="0"/>
                <a:sym typeface="Wingdings" pitchFamily="2" charset="2"/>
              </a:rPr>
              <a:t> En tirer des enseignements pour les itérations à venir. 	</a:t>
            </a:r>
          </a:p>
        </p:txBody>
      </p:sp>
    </p:spTree>
  </p:cSld>
  <p:clrMapOvr>
    <a:masterClrMapping/>
  </p:clrMapOvr>
  <p:transition>
    <p:strips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361475" name="Text Box 3"/>
          <p:cNvSpPr txBox="1">
            <a:spLocks noChangeArrowheads="1"/>
          </p:cNvSpPr>
          <p:nvPr/>
        </p:nvSpPr>
        <p:spPr bwMode="auto">
          <a:xfrm>
            <a:off x="0" y="873125"/>
            <a:ext cx="9144000" cy="497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2171700" indent="-457200" defTabSz="762000">
              <a:defRPr sz="2400">
                <a:solidFill>
                  <a:schemeClr val="tx1"/>
                </a:solidFill>
                <a:latin typeface="Times New Roman" pitchFamily="18" charset="0"/>
              </a:defRPr>
            </a:lvl4pPr>
            <a:lvl5pPr marL="2743200" indent="-457200" defTabSz="762000">
              <a:defRPr sz="2400">
                <a:solidFill>
                  <a:schemeClr val="tx1"/>
                </a:solidFill>
                <a:latin typeface="Times New Roman" pitchFamily="18" charset="0"/>
              </a:defRPr>
            </a:lvl5pPr>
            <a:lvl6pPr marL="3200400" indent="-457200" defTabSz="762000" eaLnBrk="0" fontAlgn="base" hangingPunct="0">
              <a:spcBef>
                <a:spcPct val="0"/>
              </a:spcBef>
              <a:spcAft>
                <a:spcPct val="0"/>
              </a:spcAft>
              <a:defRPr sz="2400">
                <a:solidFill>
                  <a:schemeClr val="tx1"/>
                </a:solidFill>
                <a:latin typeface="Times New Roman" pitchFamily="18" charset="0"/>
              </a:defRPr>
            </a:lvl6pPr>
            <a:lvl7pPr marL="3657600" indent="-457200" defTabSz="762000" eaLnBrk="0" fontAlgn="base" hangingPunct="0">
              <a:spcBef>
                <a:spcPct val="0"/>
              </a:spcBef>
              <a:spcAft>
                <a:spcPct val="0"/>
              </a:spcAft>
              <a:defRPr sz="2400">
                <a:solidFill>
                  <a:schemeClr val="tx1"/>
                </a:solidFill>
                <a:latin typeface="Times New Roman" pitchFamily="18" charset="0"/>
              </a:defRPr>
            </a:lvl7pPr>
            <a:lvl8pPr marL="4114800" indent="-457200" defTabSz="762000" eaLnBrk="0" fontAlgn="base" hangingPunct="0">
              <a:spcBef>
                <a:spcPct val="0"/>
              </a:spcBef>
              <a:spcAft>
                <a:spcPct val="0"/>
              </a:spcAft>
              <a:defRPr sz="2400">
                <a:solidFill>
                  <a:schemeClr val="tx1"/>
                </a:solidFill>
                <a:latin typeface="Times New Roman" pitchFamily="18" charset="0"/>
              </a:defRPr>
            </a:lvl8pPr>
            <a:lvl9pPr marL="4572000" indent="-4572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lphaUcPeriod" startAt="4"/>
              <a:defRPr/>
            </a:pPr>
            <a:r>
              <a:rPr lang="fr-FR" sz="1800" b="1" u="sng" smtClean="0">
                <a:solidFill>
                  <a:schemeClr val="hlink"/>
                </a:solidFill>
                <a:effectLst>
                  <a:outerShdw blurRad="38100" dist="38100" dir="2700000" algn="tl">
                    <a:srgbClr val="000000"/>
                  </a:outerShdw>
                </a:effectLst>
                <a:latin typeface="Arial" charset="0"/>
              </a:rPr>
              <a:t>ADOPTION DES MÉTHODE AGILES : LIMITES</a:t>
            </a:r>
          </a:p>
          <a:p>
            <a:pPr lvl="2">
              <a:lnSpc>
                <a:spcPct val="130000"/>
              </a:lnSpc>
              <a:buFont typeface="Wingdings" pitchFamily="2" charset="2"/>
              <a:buAutoNum type="alphaUcPeriod"/>
              <a:defRPr/>
            </a:pPr>
            <a:endParaRPr lang="fr-FR" sz="1600" smtClean="0">
              <a:latin typeface="Arial" charset="0"/>
            </a:endParaRPr>
          </a:p>
          <a:p>
            <a:pPr>
              <a:lnSpc>
                <a:spcPct val="130000"/>
              </a:lnSpc>
              <a:buFont typeface="Wingdings" pitchFamily="2" charset="2"/>
              <a:buAutoNum type="arabicParenR"/>
              <a:defRPr/>
            </a:pPr>
            <a:r>
              <a:rPr lang="fr-FR" sz="1800" b="1" u="sng" smtClean="0">
                <a:latin typeface="Arial" charset="0"/>
              </a:rPr>
              <a:t>Limites et faiblesses des méthodes agiles</a:t>
            </a:r>
          </a:p>
          <a:p>
            <a:pPr>
              <a:lnSpc>
                <a:spcPct val="130000"/>
              </a:lnSpc>
              <a:buFont typeface="Wingdings" pitchFamily="2" charset="2"/>
              <a:buAutoNum type="arabicParenR"/>
              <a:defRPr/>
            </a:pPr>
            <a:endParaRPr lang="fr-FR" sz="1800" b="1" u="sng" smtClean="0">
              <a:latin typeface="Arial" charset="0"/>
            </a:endParaRPr>
          </a:p>
          <a:p>
            <a:pPr lvl="1">
              <a:lnSpc>
                <a:spcPct val="130000"/>
              </a:lnSpc>
              <a:buFont typeface="Wingdings" pitchFamily="2" charset="2"/>
              <a:buChar char="Ø"/>
              <a:defRPr/>
            </a:pPr>
            <a:r>
              <a:rPr lang="fr-FR" sz="1600" u="sng" smtClean="0">
                <a:latin typeface="Arial" charset="0"/>
              </a:rPr>
              <a:t>Taille de l’équipe</a:t>
            </a:r>
            <a:r>
              <a:rPr lang="fr-FR" sz="1600" smtClean="0">
                <a:latin typeface="Arial" charset="0"/>
              </a:rPr>
              <a:t> : les méthodes agiles sont parfaitement adaptées à des équipes de petite taille (&lt; 10 personnes). Les utiliser à plus grande échelle requiert une adaptation.</a:t>
            </a:r>
          </a:p>
          <a:p>
            <a:pPr lvl="1">
              <a:lnSpc>
                <a:spcPct val="130000"/>
              </a:lnSpc>
              <a:buFont typeface="Wingdings" pitchFamily="2" charset="2"/>
              <a:buNone/>
              <a:defRPr/>
            </a:pPr>
            <a:r>
              <a:rPr lang="fr-FR" sz="1600" smtClean="0">
                <a:latin typeface="Arial" charset="0"/>
              </a:rPr>
              <a:t> </a:t>
            </a:r>
          </a:p>
          <a:p>
            <a:pPr lvl="1">
              <a:lnSpc>
                <a:spcPct val="130000"/>
              </a:lnSpc>
              <a:buFont typeface="Wingdings" pitchFamily="2" charset="2"/>
              <a:buNone/>
              <a:defRPr/>
            </a:pPr>
            <a:endParaRPr lang="fr-FR" sz="1600" smtClean="0">
              <a:latin typeface="Arial" charset="0"/>
            </a:endParaRPr>
          </a:p>
          <a:p>
            <a:pPr lvl="1">
              <a:lnSpc>
                <a:spcPct val="130000"/>
              </a:lnSpc>
              <a:buFont typeface="Wingdings" pitchFamily="2" charset="2"/>
              <a:buChar char="Ø"/>
              <a:defRPr/>
            </a:pPr>
            <a:r>
              <a:rPr lang="fr-FR" sz="1600" u="sng" smtClean="0">
                <a:latin typeface="Arial" charset="0"/>
              </a:rPr>
              <a:t>Présence du client</a:t>
            </a:r>
            <a:r>
              <a:rPr lang="fr-FR" sz="1600" smtClean="0">
                <a:latin typeface="Arial" charset="0"/>
              </a:rPr>
              <a:t> : les méthodes fonctionnent au mieux si on peut détailler, négocier, prioriser et les besoins en permanence avec le client ou l’utilisateur.</a:t>
            </a:r>
          </a:p>
          <a:p>
            <a:pPr lvl="1">
              <a:lnSpc>
                <a:spcPct val="130000"/>
              </a:lnSpc>
              <a:buFont typeface="Wingdings" pitchFamily="2" charset="2"/>
              <a:buNone/>
              <a:defRPr/>
            </a:pPr>
            <a:r>
              <a:rPr lang="fr-FR" sz="1600" smtClean="0">
                <a:latin typeface="Arial" charset="0"/>
              </a:rPr>
              <a:t>	</a:t>
            </a:r>
          </a:p>
          <a:p>
            <a:pPr lvl="1">
              <a:lnSpc>
                <a:spcPct val="130000"/>
              </a:lnSpc>
              <a:buFont typeface="Wingdings" pitchFamily="2" charset="2"/>
              <a:buNone/>
              <a:defRPr/>
            </a:pPr>
            <a:r>
              <a:rPr lang="fr-FR" sz="1600" smtClean="0">
                <a:latin typeface="Arial" charset="0"/>
              </a:rPr>
              <a:t>	En cas de produit destiné au public on a des milliers de clients; en interne des dizaines d’utilisateurs </a:t>
            </a:r>
            <a:r>
              <a:rPr lang="fr-FR" sz="1600" smtClean="0">
                <a:latin typeface="Arial" charset="0"/>
                <a:sym typeface="Wingdings" pitchFamily="2" charset="2"/>
              </a:rPr>
              <a:t> Existe-t-il un product owner représentatif de tous, disponible à 100%, capable de prendre des décisions et d’exprimer correctement le besoin ?</a:t>
            </a:r>
          </a:p>
          <a:p>
            <a:pPr lvl="1">
              <a:lnSpc>
                <a:spcPct val="130000"/>
              </a:lnSpc>
              <a:buFont typeface="Wingdings" pitchFamily="2" charset="2"/>
              <a:buNone/>
              <a:defRPr/>
            </a:pPr>
            <a:endParaRPr lang="fr-FR" sz="1600" smtClean="0">
              <a:latin typeface="Arial" charset="0"/>
            </a:endParaRPr>
          </a:p>
        </p:txBody>
      </p:sp>
    </p:spTree>
  </p:cSld>
  <p:clrMapOvr>
    <a:masterClrMapping/>
  </p:clrMapOvr>
  <p:transition>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75779" name="Text Box 3"/>
          <p:cNvSpPr txBox="1">
            <a:spLocks noChangeArrowheads="1"/>
          </p:cNvSpPr>
          <p:nvPr/>
        </p:nvSpPr>
        <p:spPr bwMode="auto">
          <a:xfrm>
            <a:off x="0" y="873125"/>
            <a:ext cx="9144000"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Equipe colocalisée</a:t>
            </a:r>
            <a:r>
              <a:rPr lang="fr-FR" sz="1600">
                <a:latin typeface="Arial" charset="0"/>
              </a:rPr>
              <a:t> : est-il possible ou réaliste de rassembler sur un même site des ressources appartenant à des entités voire des entreprises ou des pays différents ? La difficulté est encore plus grande si l’équipe est de taille élevée.</a:t>
            </a:r>
          </a:p>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Granularité des User Stories</a:t>
            </a:r>
            <a:r>
              <a:rPr lang="fr-FR" sz="1600">
                <a:latin typeface="Arial" charset="0"/>
              </a:rPr>
              <a:t> (cf </a:t>
            </a:r>
            <a:r>
              <a:rPr lang="fr-FR" sz="1600">
                <a:latin typeface="Arial" charset="0"/>
                <a:hlinkClick r:id="rId3" action="ppaction://hlinksldjump"/>
              </a:rPr>
              <a:t>section correspondante</a:t>
            </a:r>
            <a:r>
              <a:rPr lang="fr-FR" sz="1600">
                <a:latin typeface="Arial" charset="0"/>
              </a:rPr>
              <a:t>)</a:t>
            </a:r>
          </a:p>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Emergence continue et parallelisme</a:t>
            </a:r>
            <a:r>
              <a:rPr lang="fr-FR" sz="1600">
                <a:latin typeface="Arial" charset="0"/>
              </a:rPr>
              <a:t> (cf </a:t>
            </a:r>
            <a:r>
              <a:rPr lang="fr-FR" sz="1600">
                <a:latin typeface="Arial" charset="0"/>
                <a:hlinkClick r:id="rId4" action="ppaction://hlinksldjump"/>
              </a:rPr>
              <a:t>section correspondante</a:t>
            </a:r>
            <a:r>
              <a:rPr lang="fr-FR" sz="1600">
                <a:latin typeface="Arial" charset="0"/>
              </a:rPr>
              <a:t>)</a:t>
            </a:r>
          </a:p>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Faible formalisme</a:t>
            </a:r>
            <a:r>
              <a:rPr lang="fr-FR" sz="1600">
                <a:latin typeface="Arial" charset="0"/>
              </a:rPr>
              <a:t> (cf </a:t>
            </a:r>
            <a:r>
              <a:rPr lang="fr-FR" sz="1600">
                <a:latin typeface="Arial" charset="0"/>
                <a:hlinkClick r:id="rId5" action="ppaction://hlinksldjump"/>
              </a:rPr>
              <a:t>section correspondante</a:t>
            </a:r>
            <a:r>
              <a:rPr lang="fr-FR" sz="1600">
                <a:latin typeface="Arial" charset="0"/>
              </a:rPr>
              <a:t>)</a:t>
            </a:r>
          </a:p>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Coût de l’automatisation des tests</a:t>
            </a:r>
            <a:r>
              <a:rPr lang="fr-FR" sz="1600">
                <a:latin typeface="Arial" charset="0"/>
              </a:rPr>
              <a:t> (cf </a:t>
            </a:r>
            <a:r>
              <a:rPr lang="fr-FR" sz="1600">
                <a:latin typeface="Arial" charset="0"/>
                <a:hlinkClick r:id="rId6" action="ppaction://hlinksldjump"/>
              </a:rPr>
              <a:t>section correspondante</a:t>
            </a:r>
            <a:r>
              <a:rPr lang="fr-FR" sz="1600">
                <a:latin typeface="Arial" charset="0"/>
              </a:rPr>
              <a:t>)</a:t>
            </a:r>
            <a:r>
              <a:rPr lang="fr-FR" sz="1800" b="1" u="sng">
                <a:latin typeface="Arial" charset="0"/>
              </a:rPr>
              <a:t> </a:t>
            </a:r>
          </a:p>
          <a:p>
            <a:pPr lvl="1">
              <a:lnSpc>
                <a:spcPct val="130000"/>
              </a:lnSpc>
              <a:buFont typeface="Wingdings" pitchFamily="2" charset="2"/>
              <a:buChar char="Ø"/>
            </a:pPr>
            <a:endParaRPr lang="fr-FR" sz="1800" b="1" u="sng">
              <a:latin typeface="Arial" charset="0"/>
            </a:endParaRPr>
          </a:p>
          <a:p>
            <a:pPr>
              <a:lnSpc>
                <a:spcPct val="130000"/>
              </a:lnSpc>
              <a:buFont typeface="Wingdings" pitchFamily="2" charset="2"/>
              <a:buAutoNum type="arabicParenR" startAt="2"/>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76803" name="Text Box 3"/>
          <p:cNvSpPr txBox="1">
            <a:spLocks noChangeArrowheads="1"/>
          </p:cNvSpPr>
          <p:nvPr/>
        </p:nvSpPr>
        <p:spPr bwMode="auto">
          <a:xfrm>
            <a:off x="0" y="873125"/>
            <a:ext cx="91440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AutoNum type="arabicParenR" startAt="2"/>
            </a:pPr>
            <a:r>
              <a:rPr lang="fr-FR" sz="1800" b="1" u="sng">
                <a:latin typeface="Arial" charset="0"/>
              </a:rPr>
              <a:t>Obstacles propres à l’entreprise</a:t>
            </a:r>
          </a:p>
          <a:p>
            <a:pPr>
              <a:lnSpc>
                <a:spcPct val="130000"/>
              </a:lnSpc>
              <a:buFont typeface="Wingdings" pitchFamily="2" charset="2"/>
              <a:buAutoNum type="arabicParenR" startAt="2"/>
            </a:pPr>
            <a:endParaRPr lang="fr-FR" sz="1800" b="1" u="sng">
              <a:latin typeface="Arial" charset="0"/>
            </a:endParaRPr>
          </a:p>
          <a:p>
            <a:pPr lvl="1">
              <a:lnSpc>
                <a:spcPct val="130000"/>
              </a:lnSpc>
              <a:buFont typeface="Wingdings" pitchFamily="2" charset="2"/>
              <a:buChar char="Ø"/>
            </a:pPr>
            <a:r>
              <a:rPr lang="fr-FR" sz="1600" u="sng">
                <a:latin typeface="Arial" charset="0"/>
              </a:rPr>
              <a:t>Resistance du département « méthodes »</a:t>
            </a:r>
            <a:r>
              <a:rPr lang="fr-FR" sz="1600">
                <a:latin typeface="Arial" charset="0"/>
              </a:rPr>
              <a:t> : un tel département peut s’accrocher à ses anciennes méthodes connues et rejeter le changement</a:t>
            </a:r>
          </a:p>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Existence de procédures formalisées</a:t>
            </a:r>
            <a:r>
              <a:rPr lang="fr-FR" sz="1600">
                <a:latin typeface="Arial" charset="0"/>
              </a:rPr>
              <a:t> : l’entreprise a peut être institutionnalisé le respect strict de chaque étape (revue et signature des specs), du plan qualité, etc…</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u="sng">
                <a:latin typeface="Arial" charset="0"/>
              </a:rPr>
              <a:t>Culture de l’entreprise</a:t>
            </a:r>
            <a:r>
              <a:rPr lang="fr-FR" sz="1600">
                <a:latin typeface="Arial" charset="0"/>
              </a:rPr>
              <a:t> : le top  management peut voir d’un mauvais œil l’absence de planning détaillé à LT, la présence de story cards et de burndown charts 	affichés au mur, des ressources passant beaucoup de temps à parler, etc…</a:t>
            </a:r>
          </a:p>
          <a:p>
            <a:pPr lvl="1">
              <a:lnSpc>
                <a:spcPct val="130000"/>
              </a:lnSpc>
              <a:buFont typeface="Wingdings" pitchFamily="2" charset="2"/>
              <a:buChar char="Ø"/>
            </a:pPr>
            <a:endParaRPr lang="fr-FR" sz="1600" u="sng">
              <a:latin typeface="Arial" charset="0"/>
            </a:endParaRPr>
          </a:p>
        </p:txBody>
      </p:sp>
    </p:spTree>
  </p:cSld>
  <p:clrMapOvr>
    <a:masterClrMapping/>
  </p:clrMapOvr>
  <p:transition>
    <p:strips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77827" name="Text Box 3"/>
          <p:cNvSpPr txBox="1">
            <a:spLocks noChangeArrowheads="1"/>
          </p:cNvSpPr>
          <p:nvPr/>
        </p:nvSpPr>
        <p:spPr bwMode="auto">
          <a:xfrm>
            <a:off x="0" y="873125"/>
            <a:ext cx="9144000"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Contrats fixes</a:t>
            </a:r>
            <a:r>
              <a:rPr lang="fr-FR" sz="1600">
                <a:latin typeface="Arial" charset="0"/>
              </a:rPr>
              <a:t> : Le projet peut être soumis à un contrat (notamment forfait avec un fournisseur) qui implique la livraison de fonctionnalités fixes à date fixe.</a:t>
            </a:r>
            <a:endParaRPr lang="fr-FR" sz="1600" u="sng">
              <a:latin typeface="Arial" charset="0"/>
            </a:endParaRPr>
          </a:p>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Cloisons ou conflits entre départements</a:t>
            </a:r>
            <a:r>
              <a:rPr lang="fr-FR" sz="1600">
                <a:latin typeface="Arial" charset="0"/>
              </a:rPr>
              <a:t> : l’entreprise peut être organisée par départements tenant à leur autonomie. Lors de projets passés ces départements ont pu connaître des conflits qui ont laissé des traces.</a:t>
            </a:r>
            <a:endParaRPr lang="fr-FR" sz="1600" u="sng">
              <a:latin typeface="Arial" charset="0"/>
            </a:endParaRPr>
          </a:p>
          <a:p>
            <a:pPr lvl="1">
              <a:lnSpc>
                <a:spcPct val="130000"/>
              </a:lnSpc>
              <a:buFont typeface="Wingdings" pitchFamily="2" charset="2"/>
              <a:buChar char="Ø"/>
            </a:pPr>
            <a:endParaRPr lang="fr-FR" sz="1600" u="sng">
              <a:latin typeface="Arial" charset="0"/>
            </a:endParaRPr>
          </a:p>
          <a:p>
            <a:pPr lvl="1">
              <a:lnSpc>
                <a:spcPct val="130000"/>
              </a:lnSpc>
              <a:buFont typeface="Wingdings" pitchFamily="2" charset="2"/>
              <a:buChar char="Ø"/>
            </a:pPr>
            <a:r>
              <a:rPr lang="fr-FR" sz="1600" u="sng">
                <a:latin typeface="Arial" charset="0"/>
              </a:rPr>
              <a:t>Equipes distribuées</a:t>
            </a:r>
            <a:r>
              <a:rPr lang="fr-FR" sz="1600">
                <a:latin typeface="Arial" charset="0"/>
              </a:rPr>
              <a:t> : l’entreprise a pu délocaliser le pôle de développement.</a:t>
            </a: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9219" name="Text Box 3"/>
          <p:cNvSpPr txBox="1">
            <a:spLocks noChangeArrowheads="1"/>
          </p:cNvSpPr>
          <p:nvPr/>
        </p:nvSpPr>
        <p:spPr bwMode="auto">
          <a:xfrm>
            <a:off x="0" y="908050"/>
            <a:ext cx="9144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defRPr sz="2400">
                <a:solidFill>
                  <a:schemeClr val="tx1"/>
                </a:solidFill>
                <a:latin typeface="Times New Roman" pitchFamily="18" charset="0"/>
              </a:defRPr>
            </a:lvl1pPr>
            <a:lvl2pPr marL="1028700" indent="-457200" defTabSz="762000">
              <a:defRPr sz="2400">
                <a:solidFill>
                  <a:schemeClr val="tx1"/>
                </a:solidFill>
                <a:latin typeface="Times New Roman" pitchFamily="18" charset="0"/>
              </a:defRPr>
            </a:lvl2pPr>
            <a:lvl3pPr marL="1600200" indent="-4572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a:latin typeface="Arial" charset="0"/>
              </a:rPr>
              <a:t>Les programmeurs : </a:t>
            </a:r>
          </a:p>
          <a:p>
            <a:pPr lvl="2">
              <a:lnSpc>
                <a:spcPct val="130000"/>
              </a:lnSpc>
              <a:buFont typeface="Wingdings" pitchFamily="2" charset="2"/>
              <a:buChar char="§"/>
            </a:pPr>
            <a:r>
              <a:rPr lang="fr-FR" sz="1600">
                <a:latin typeface="Arial" charset="0"/>
              </a:rPr>
              <a:t>travaillent par </a:t>
            </a:r>
            <a:r>
              <a:rPr lang="fr-FR" sz="1600" b="1">
                <a:latin typeface="Arial" charset="0"/>
              </a:rPr>
              <a:t>paire</a:t>
            </a:r>
            <a:r>
              <a:rPr lang="fr-FR" sz="1600">
                <a:latin typeface="Arial" charset="0"/>
              </a:rPr>
              <a:t> (revue de code permanente) </a:t>
            </a:r>
          </a:p>
          <a:p>
            <a:pPr lvl="2">
              <a:lnSpc>
                <a:spcPct val="130000"/>
              </a:lnSpc>
              <a:buFont typeface="Wingdings" pitchFamily="2" charset="2"/>
              <a:buChar char="§"/>
            </a:pPr>
            <a:r>
              <a:rPr lang="fr-FR" sz="1600">
                <a:latin typeface="Arial" charset="0"/>
              </a:rPr>
              <a:t>suivent une organisation stricte du code </a:t>
            </a:r>
          </a:p>
          <a:p>
            <a:pPr lvl="2">
              <a:lnSpc>
                <a:spcPct val="130000"/>
              </a:lnSpc>
              <a:buFont typeface="Wingdings" pitchFamily="2" charset="2"/>
              <a:buChar char="§"/>
            </a:pPr>
            <a:r>
              <a:rPr lang="fr-FR" sz="1600">
                <a:latin typeface="Arial" charset="0"/>
              </a:rPr>
              <a:t>font systématiquement du refactoring.</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b="1">
                <a:latin typeface="Arial" charset="0"/>
              </a:rPr>
              <a:t>TDD</a:t>
            </a:r>
            <a:r>
              <a:rPr lang="fr-FR" sz="1600">
                <a:latin typeface="Arial" charset="0"/>
              </a:rPr>
              <a:t> (Test Driven Development) : les tests unitaires sont écrits avant le code. Ils sont automatisés au maximum</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a:latin typeface="Arial" charset="0"/>
              </a:rPr>
              <a:t>10’ build : on doit pouvoir faire un build complet du système et le tester en 10 minutes.</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b="1">
                <a:latin typeface="Arial" charset="0"/>
              </a:rPr>
              <a:t>Intégration continue</a:t>
            </a:r>
            <a:r>
              <a:rPr lang="fr-FR" sz="1600">
                <a:latin typeface="Arial" charset="0"/>
              </a:rPr>
              <a:t> : tous les changements sont intégrés et testés quotidiennement.</a:t>
            </a:r>
          </a:p>
          <a:p>
            <a:pPr lvl="1">
              <a:lnSpc>
                <a:spcPct val="130000"/>
              </a:lnSpc>
              <a:buFont typeface="Wingdings" pitchFamily="2" charset="2"/>
              <a:buChar char="Ø"/>
            </a:pPr>
            <a:endParaRPr lang="fr-FR" sz="1600">
              <a:latin typeface="Arial" charset="0"/>
            </a:endParaRPr>
          </a:p>
          <a:p>
            <a:pPr lvl="1">
              <a:lnSpc>
                <a:spcPct val="130000"/>
              </a:lnSpc>
              <a:buFont typeface="Wingdings" pitchFamily="2" charset="2"/>
              <a:buChar char="Ø"/>
            </a:pPr>
            <a:r>
              <a:rPr lang="fr-FR" sz="1600">
                <a:latin typeface="Arial" charset="0"/>
              </a:rPr>
              <a:t>Environnement de travail informatif et visuel : les cartes des US, le planning, l’avancement du projet sont affichés en permanence aux murs et remis à jour par tous.</a:t>
            </a:r>
          </a:p>
          <a:p>
            <a:pPr lvl="1">
              <a:lnSpc>
                <a:spcPct val="130000"/>
              </a:lnSpc>
              <a:buFont typeface="Wingdings" pitchFamily="2" charset="2"/>
              <a:buChar char="Ø"/>
            </a:pPr>
            <a:endParaRPr lang="fr-FR" sz="1600">
              <a:latin typeface="Arial" charset="0"/>
            </a:endParaRPr>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762000"/>
            <a:ext cx="899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None/>
            </a:pPr>
            <a:r>
              <a:rPr lang="fr-FR" sz="2000" b="1">
                <a:latin typeface="Arial" charset="0"/>
              </a:rPr>
              <a:t> </a:t>
            </a:r>
          </a:p>
          <a:p>
            <a:pPr>
              <a:buFont typeface="Wingdings" pitchFamily="2" charset="2"/>
              <a:buChar char="q"/>
            </a:pPr>
            <a:endParaRPr lang="fr-FR" sz="2000" b="1">
              <a:latin typeface="Arial" charset="0"/>
            </a:endParaRPr>
          </a:p>
        </p:txBody>
      </p:sp>
      <p:sp>
        <p:nvSpPr>
          <p:cNvPr id="10243" name="Text Box 3"/>
          <p:cNvSpPr txBox="1">
            <a:spLocks noChangeArrowheads="1"/>
          </p:cNvSpPr>
          <p:nvPr/>
        </p:nvSpPr>
        <p:spPr bwMode="auto">
          <a:xfrm>
            <a:off x="0" y="873125"/>
            <a:ext cx="9144000" cy="552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a:defRPr sz="2400">
                <a:solidFill>
                  <a:schemeClr val="tx1"/>
                </a:solidFill>
                <a:latin typeface="Times New Roman" pitchFamily="18" charset="0"/>
              </a:defRPr>
            </a:lvl1pPr>
            <a:lvl2pPr marL="742950" indent="-285750" defTabSz="762000">
              <a:defRPr sz="2400">
                <a:solidFill>
                  <a:schemeClr val="tx1"/>
                </a:solidFill>
                <a:latin typeface="Times New Roman" pitchFamily="18" charset="0"/>
              </a:defRPr>
            </a:lvl2pPr>
            <a:lvl3pPr marL="1143000" indent="-228600" defTabSz="762000">
              <a:defRPr sz="2400">
                <a:solidFill>
                  <a:schemeClr val="tx1"/>
                </a:solidFill>
                <a:latin typeface="Times New Roman" pitchFamily="18" charset="0"/>
              </a:defRPr>
            </a:lvl3pPr>
            <a:lvl4pPr marL="1600200" indent="-228600" defTabSz="762000">
              <a:defRPr sz="2400">
                <a:solidFill>
                  <a:schemeClr val="tx1"/>
                </a:solidFill>
                <a:latin typeface="Times New Roman" pitchFamily="18" charset="0"/>
              </a:defRPr>
            </a:lvl4pPr>
            <a:lvl5pPr marL="2057400" indent="-228600" defTabSz="762000">
              <a:defRPr sz="2400">
                <a:solidFill>
                  <a:schemeClr val="tx1"/>
                </a:solidFill>
                <a:latin typeface="Times New Roman" pitchFamily="18" charset="0"/>
              </a:defRPr>
            </a:lvl5pPr>
            <a:lvl6pPr marL="2514600" indent="-228600" defTabSz="762000" eaLnBrk="0" fontAlgn="base" hangingPunct="0">
              <a:spcBef>
                <a:spcPct val="0"/>
              </a:spcBef>
              <a:spcAft>
                <a:spcPct val="0"/>
              </a:spcAft>
              <a:defRPr sz="2400">
                <a:solidFill>
                  <a:schemeClr val="tx1"/>
                </a:solidFill>
                <a:latin typeface="Times New Roman" pitchFamily="18" charset="0"/>
              </a:defRPr>
            </a:lvl6pPr>
            <a:lvl7pPr marL="2971800" indent="-228600" defTabSz="762000" eaLnBrk="0" fontAlgn="base" hangingPunct="0">
              <a:spcBef>
                <a:spcPct val="0"/>
              </a:spcBef>
              <a:spcAft>
                <a:spcPct val="0"/>
              </a:spcAft>
              <a:defRPr sz="2400">
                <a:solidFill>
                  <a:schemeClr val="tx1"/>
                </a:solidFill>
                <a:latin typeface="Times New Roman" pitchFamily="18" charset="0"/>
              </a:defRPr>
            </a:lvl7pPr>
            <a:lvl8pPr marL="3429000" indent="-228600" defTabSz="762000" eaLnBrk="0" fontAlgn="base" hangingPunct="0">
              <a:spcBef>
                <a:spcPct val="0"/>
              </a:spcBef>
              <a:spcAft>
                <a:spcPct val="0"/>
              </a:spcAft>
              <a:defRPr sz="2400">
                <a:solidFill>
                  <a:schemeClr val="tx1"/>
                </a:solidFill>
                <a:latin typeface="Times New Roman" pitchFamily="18" charset="0"/>
              </a:defRPr>
            </a:lvl8pPr>
            <a:lvl9pPr marL="3886200" indent="-228600" defTabSz="762000" eaLnBrk="0" fontAlgn="base" hangingPunct="0">
              <a:spcBef>
                <a:spcPct val="0"/>
              </a:spcBef>
              <a:spcAft>
                <a:spcPct val="0"/>
              </a:spcAft>
              <a:defRPr sz="2400">
                <a:solidFill>
                  <a:schemeClr val="tx1"/>
                </a:solidFill>
                <a:latin typeface="Times New Roman" pitchFamily="18" charset="0"/>
              </a:defRPr>
            </a:lvl9pPr>
          </a:lstStyle>
          <a:p>
            <a:pPr>
              <a:lnSpc>
                <a:spcPct val="130000"/>
              </a:lnSpc>
              <a:buFont typeface="Wingdings" pitchFamily="2" charset="2"/>
              <a:buNone/>
            </a:pPr>
            <a:r>
              <a:rPr lang="fr-FR" sz="1800" b="1" u="sng">
                <a:latin typeface="Arial" charset="0"/>
              </a:rPr>
              <a:t>Modèle simplifié</a:t>
            </a:r>
            <a:r>
              <a:rPr lang="fr-FR" sz="1600">
                <a:latin typeface="Arial" charset="0"/>
              </a:rPr>
              <a:t> :</a:t>
            </a: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nSpc>
                <a:spcPct val="130000"/>
              </a:lnSpc>
              <a:buFont typeface="Wingdings" pitchFamily="2" charset="2"/>
              <a:buNone/>
            </a:pPr>
            <a:endParaRPr lang="fr-FR" sz="1200">
              <a:latin typeface="Arial" charset="0"/>
            </a:endParaRPr>
          </a:p>
          <a:p>
            <a:pPr algn="r">
              <a:lnSpc>
                <a:spcPct val="130000"/>
              </a:lnSpc>
              <a:buFont typeface="Wingdings" pitchFamily="2" charset="2"/>
              <a:buNone/>
            </a:pPr>
            <a:r>
              <a:rPr lang="fr-FR" sz="1200">
                <a:latin typeface="Arial" charset="0"/>
              </a:rPr>
              <a:t>(</a:t>
            </a:r>
            <a:r>
              <a:rPr lang="fr-FR" sz="1200"/>
              <a:t>source</a:t>
            </a:r>
            <a:r>
              <a:rPr lang="fr-FR" sz="1200">
                <a:solidFill>
                  <a:srgbClr val="D60093"/>
                </a:solidFill>
              </a:rPr>
              <a:t> : </a:t>
            </a:r>
            <a:r>
              <a:rPr lang="fr-FR" sz="1200" u="sng">
                <a:solidFill>
                  <a:srgbClr val="D60093"/>
                </a:solidFill>
                <a:hlinkClick r:id="rId3"/>
              </a:rPr>
              <a:t>www.extremeprogramming.org</a:t>
            </a:r>
            <a:r>
              <a:rPr lang="fr-FR" sz="1200">
                <a:latin typeface="Arial" charset="0"/>
              </a:rPr>
              <a:t>)</a:t>
            </a:r>
            <a:r>
              <a:rPr lang="fr-FR" sz="1600" b="1">
                <a:latin typeface="Arial" charset="0"/>
              </a:rPr>
              <a:t> </a:t>
            </a:r>
          </a:p>
        </p:txBody>
      </p:sp>
      <p:pic>
        <p:nvPicPr>
          <p:cNvPr id="10244" name="Picture 5" descr="project">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844675"/>
            <a:ext cx="91440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Sas">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S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1472232652</TotalTime>
  <Pages>2</Pages>
  <Words>2852</Words>
  <Application>Microsoft Office PowerPoint</Application>
  <PresentationFormat>Affichage à l'écran (4:3)</PresentationFormat>
  <Paragraphs>1057</Paragraphs>
  <Slides>75</Slides>
  <Notes>75</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75</vt:i4>
      </vt:variant>
    </vt:vector>
  </HeadingPairs>
  <TitlesOfParts>
    <vt:vector size="77" baseType="lpstr">
      <vt:lpstr>Sas</vt:lpstr>
      <vt:lpstr>Graphique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Aucun titre de diapositive</dc:title>
  <dc:creator>abic</dc:creator>
  <cp:lastModifiedBy>abic</cp:lastModifiedBy>
  <cp:revision>752</cp:revision>
  <cp:lastPrinted>1999-11-23T09:18:00Z</cp:lastPrinted>
  <dcterms:created xsi:type="dcterms:W3CDTF">1998-01-29T12:23:44Z</dcterms:created>
  <dcterms:modified xsi:type="dcterms:W3CDTF">2012-09-17T08:19:53Z</dcterms:modified>
</cp:coreProperties>
</file>