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58" r:id="rId4"/>
    <p:sldId id="267" r:id="rId5"/>
    <p:sldId id="269" r:id="rId6"/>
    <p:sldId id="270" r:id="rId7"/>
    <p:sldId id="271" r:id="rId8"/>
    <p:sldId id="268" r:id="rId9"/>
    <p:sldId id="260" r:id="rId10"/>
    <p:sldId id="261" r:id="rId11"/>
    <p:sldId id="257" r:id="rId12"/>
    <p:sldId id="265"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1"/>
    <p:restoredTop sz="92969"/>
  </p:normalViewPr>
  <p:slideViewPr>
    <p:cSldViewPr snapToGrid="0" snapToObjects="1">
      <p:cViewPr>
        <p:scale>
          <a:sx n="65" d="100"/>
          <a:sy n="65" d="100"/>
        </p:scale>
        <p:origin x="19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57FDCF2-50C2-D544-821D-CD0684F9D3A0}" type="datetimeFigureOut">
              <a:rPr lang="en-US" smtClean="0"/>
              <a:t>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1907209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FDCF2-50C2-D544-821D-CD0684F9D3A0}" type="datetimeFigureOut">
              <a:rPr lang="en-US" smtClean="0"/>
              <a:t>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151292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FDCF2-50C2-D544-821D-CD0684F9D3A0}" type="datetimeFigureOut">
              <a:rPr lang="en-US" smtClean="0"/>
              <a:t>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1553624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57FDCF2-50C2-D544-821D-CD0684F9D3A0}" type="datetimeFigureOut">
              <a:rPr lang="en-US" smtClean="0"/>
              <a:t>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91806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FDCF2-50C2-D544-821D-CD0684F9D3A0}" type="datetimeFigureOut">
              <a:rPr lang="en-US" smtClean="0"/>
              <a:t>2/27/19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1158742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57FDCF2-50C2-D544-821D-CD0684F9D3A0}" type="datetimeFigureOut">
              <a:rPr lang="en-US" smtClean="0"/>
              <a:t>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1609738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57FDCF2-50C2-D544-821D-CD0684F9D3A0}" type="datetimeFigureOut">
              <a:rPr lang="en-US" smtClean="0"/>
              <a:t>2/27/19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879480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57FDCF2-50C2-D544-821D-CD0684F9D3A0}" type="datetimeFigureOut">
              <a:rPr lang="en-US" smtClean="0"/>
              <a:t>2/27/19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297980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FDCF2-50C2-D544-821D-CD0684F9D3A0}" type="datetimeFigureOut">
              <a:rPr lang="en-US" smtClean="0"/>
              <a:t>2/27/19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23226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FDCF2-50C2-D544-821D-CD0684F9D3A0}" type="datetimeFigureOut">
              <a:rPr lang="en-US" smtClean="0"/>
              <a:t>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16889589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FDCF2-50C2-D544-821D-CD0684F9D3A0}" type="datetimeFigureOut">
              <a:rPr lang="en-US" smtClean="0"/>
              <a:t>2/27/19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201759-4595-174E-8AE1-5940F5B6EEB9}" type="slidenum">
              <a:rPr lang="en-US" smtClean="0"/>
              <a:t>‹#›</a:t>
            </a:fld>
            <a:endParaRPr lang="en-US"/>
          </a:p>
        </p:txBody>
      </p:sp>
    </p:spTree>
    <p:extLst>
      <p:ext uri="{BB962C8B-B14F-4D97-AF65-F5344CB8AC3E}">
        <p14:creationId xmlns:p14="http://schemas.microsoft.com/office/powerpoint/2010/main" val="89462997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FDCF2-50C2-D544-821D-CD0684F9D3A0}" type="datetimeFigureOut">
              <a:rPr lang="en-US" smtClean="0"/>
              <a:t>2/27/19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01759-4595-174E-8AE1-5940F5B6EEB9}" type="slidenum">
              <a:rPr lang="en-US" smtClean="0"/>
              <a:t>‹#›</a:t>
            </a:fld>
            <a:endParaRPr lang="en-US"/>
          </a:p>
        </p:txBody>
      </p:sp>
    </p:spTree>
    <p:extLst>
      <p:ext uri="{BB962C8B-B14F-4D97-AF65-F5344CB8AC3E}">
        <p14:creationId xmlns:p14="http://schemas.microsoft.com/office/powerpoint/2010/main" val="185295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Input, Integrity and impact</a:t>
            </a:r>
            <a:endParaRPr lang="en-US" dirty="0"/>
          </a:p>
        </p:txBody>
      </p:sp>
      <p:sp>
        <p:nvSpPr>
          <p:cNvPr id="3" name="Subtitle 2"/>
          <p:cNvSpPr>
            <a:spLocks noGrp="1"/>
          </p:cNvSpPr>
          <p:nvPr>
            <p:ph type="subTitle" idx="1"/>
          </p:nvPr>
        </p:nvSpPr>
        <p:spPr/>
        <p:txBody>
          <a:bodyPr/>
          <a:lstStyle/>
          <a:p>
            <a:r>
              <a:rPr lang="en-US" dirty="0" err="1" smtClean="0"/>
              <a:t>Bhagawan</a:t>
            </a:r>
            <a:r>
              <a:rPr lang="en-US" dirty="0" smtClean="0"/>
              <a:t> </a:t>
            </a:r>
            <a:r>
              <a:rPr lang="en-US" dirty="0" err="1" smtClean="0"/>
              <a:t>Koirala</a:t>
            </a:r>
            <a:endParaRPr lang="en-US" dirty="0" smtClean="0"/>
          </a:p>
          <a:p>
            <a:r>
              <a:rPr lang="en-US" dirty="0" err="1" smtClean="0"/>
              <a:t>Tribhuvan</a:t>
            </a:r>
            <a:r>
              <a:rPr lang="en-US" dirty="0" smtClean="0"/>
              <a:t> University</a:t>
            </a:r>
          </a:p>
          <a:p>
            <a:r>
              <a:rPr lang="en-US" dirty="0" err="1" smtClean="0"/>
              <a:t>katthmandu</a:t>
            </a:r>
            <a:endParaRPr lang="en-US" dirty="0"/>
          </a:p>
        </p:txBody>
      </p:sp>
    </p:spTree>
    <p:extLst>
      <p:ext uri="{BB962C8B-B14F-4D97-AF65-F5344CB8AC3E}">
        <p14:creationId xmlns:p14="http://schemas.microsoft.com/office/powerpoint/2010/main" val="11347313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integrity and impact</a:t>
            </a:r>
            <a:endParaRPr lang="en-US" dirty="0"/>
          </a:p>
        </p:txBody>
      </p:sp>
      <p:sp>
        <p:nvSpPr>
          <p:cNvPr id="3" name="Content Placeholder 2"/>
          <p:cNvSpPr>
            <a:spLocks noGrp="1"/>
          </p:cNvSpPr>
          <p:nvPr>
            <p:ph idx="1"/>
          </p:nvPr>
        </p:nvSpPr>
        <p:spPr/>
        <p:txBody>
          <a:bodyPr/>
          <a:lstStyle/>
          <a:p>
            <a:endParaRPr lang="en-US" dirty="0"/>
          </a:p>
        </p:txBody>
      </p:sp>
      <p:sp>
        <p:nvSpPr>
          <p:cNvPr id="4" name="Oval 3"/>
          <p:cNvSpPr/>
          <p:nvPr/>
        </p:nvSpPr>
        <p:spPr>
          <a:xfrm>
            <a:off x="1624360" y="3015465"/>
            <a:ext cx="1861457" cy="18941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Input</a:t>
            </a:r>
            <a:r>
              <a:rPr lang="en-US" dirty="0" smtClean="0"/>
              <a:t> </a:t>
            </a:r>
            <a:endParaRPr lang="en-US" dirty="0"/>
          </a:p>
        </p:txBody>
      </p:sp>
      <p:sp>
        <p:nvSpPr>
          <p:cNvPr id="5" name="Oval 4"/>
          <p:cNvSpPr/>
          <p:nvPr/>
        </p:nvSpPr>
        <p:spPr>
          <a:xfrm>
            <a:off x="6912362" y="1893093"/>
            <a:ext cx="4441438" cy="42838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smtClean="0">
                <a:solidFill>
                  <a:srgbClr val="C00000"/>
                </a:solidFill>
              </a:rPr>
              <a:t>Impact</a:t>
            </a:r>
            <a:r>
              <a:rPr lang="en-US" dirty="0" smtClean="0"/>
              <a:t> </a:t>
            </a:r>
            <a:endParaRPr lang="en-US" dirty="0"/>
          </a:p>
        </p:txBody>
      </p:sp>
      <p:sp>
        <p:nvSpPr>
          <p:cNvPr id="6" name="Oval 5"/>
          <p:cNvSpPr/>
          <p:nvPr/>
        </p:nvSpPr>
        <p:spPr>
          <a:xfrm>
            <a:off x="3093898" y="2656113"/>
            <a:ext cx="2740844" cy="261282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C00000"/>
                </a:solidFill>
              </a:rPr>
              <a:t>Integrity</a:t>
            </a:r>
            <a:endParaRPr lang="en-US" dirty="0">
              <a:solidFill>
                <a:srgbClr val="C00000"/>
              </a:solidFill>
            </a:endParaRPr>
          </a:p>
        </p:txBody>
      </p:sp>
      <p:sp>
        <p:nvSpPr>
          <p:cNvPr id="7" name="Right Arrow 6"/>
          <p:cNvSpPr/>
          <p:nvPr/>
        </p:nvSpPr>
        <p:spPr>
          <a:xfrm>
            <a:off x="5834742" y="3396343"/>
            <a:ext cx="1077620" cy="9361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7596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Integrity</a:t>
            </a:r>
            <a:endParaRPr lang="en-US" dirty="0"/>
          </a:p>
        </p:txBody>
      </p:sp>
      <p:sp>
        <p:nvSpPr>
          <p:cNvPr id="3" name="Content Placeholder 2"/>
          <p:cNvSpPr>
            <a:spLocks noGrp="1"/>
          </p:cNvSpPr>
          <p:nvPr>
            <p:ph idx="1"/>
          </p:nvPr>
        </p:nvSpPr>
        <p:spPr/>
        <p:txBody>
          <a:bodyPr>
            <a:noAutofit/>
          </a:bodyPr>
          <a:lstStyle/>
          <a:p>
            <a:r>
              <a:rPr lang="en-US" sz="2400" dirty="0" smtClean="0"/>
              <a:t>Integrity itself is the most effective amplifier of an input </a:t>
            </a:r>
          </a:p>
          <a:p>
            <a:r>
              <a:rPr lang="en-US" sz="2400" dirty="0"/>
              <a:t>T</a:t>
            </a:r>
            <a:r>
              <a:rPr lang="en-US" sz="2400" dirty="0" smtClean="0"/>
              <a:t>he progress and development is inevitable.</a:t>
            </a:r>
          </a:p>
          <a:p>
            <a:r>
              <a:rPr lang="en-US" sz="2400" dirty="0" smtClean="0"/>
              <a:t>Integrity </a:t>
            </a:r>
            <a:r>
              <a:rPr lang="en-US" sz="2400" dirty="0"/>
              <a:t>could be context and sometime Culture based too, but </a:t>
            </a:r>
            <a:r>
              <a:rPr lang="en-US" sz="2400" dirty="0" smtClean="0"/>
              <a:t>the principle is universal</a:t>
            </a:r>
            <a:r>
              <a:rPr lang="en-US" sz="2400" dirty="0"/>
              <a:t>.</a:t>
            </a:r>
          </a:p>
          <a:p>
            <a:r>
              <a:rPr lang="en-US" sz="2400" dirty="0" smtClean="0"/>
              <a:t>Temptation </a:t>
            </a:r>
            <a:r>
              <a:rPr lang="en-US" sz="2400" dirty="0"/>
              <a:t>towards all the physical facilities could be the serious challenge, thus one should know to make a balance.</a:t>
            </a:r>
          </a:p>
          <a:p>
            <a:r>
              <a:rPr lang="en-US" sz="2400" dirty="0" smtClean="0"/>
              <a:t>The </a:t>
            </a:r>
            <a:r>
              <a:rPr lang="en-US" sz="2400" dirty="0"/>
              <a:t>fine thin line is delicate one, thus be careful. Once broken, its gone.</a:t>
            </a:r>
          </a:p>
          <a:p>
            <a:r>
              <a:rPr lang="en-US" sz="2400" dirty="0" smtClean="0"/>
              <a:t>At </a:t>
            </a:r>
            <a:r>
              <a:rPr lang="en-US" sz="2400" dirty="0"/>
              <a:t>least make space for self-reflection, by the end of the day when you are only yourself and recall everything, there should no moment of repaint/ no feeling of guilt. </a:t>
            </a:r>
          </a:p>
          <a:p>
            <a:r>
              <a:rPr lang="en-US" sz="2400" dirty="0"/>
              <a:t/>
            </a:r>
            <a:br>
              <a:rPr lang="en-US" sz="2400" dirty="0"/>
            </a:br>
            <a:endParaRPr lang="en-US" sz="2400" dirty="0"/>
          </a:p>
        </p:txBody>
      </p:sp>
    </p:spTree>
    <p:extLst>
      <p:ext uri="{BB962C8B-B14F-4D97-AF65-F5344CB8AC3E}">
        <p14:creationId xmlns:p14="http://schemas.microsoft.com/office/powerpoint/2010/main" val="2849561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a:t>
            </a:r>
            <a:br>
              <a:rPr lang="en-US" dirty="0"/>
            </a:br>
            <a:endParaRPr lang="en-US" dirty="0"/>
          </a:p>
        </p:txBody>
      </p:sp>
      <p:sp>
        <p:nvSpPr>
          <p:cNvPr id="3" name="Content Placeholder 2"/>
          <p:cNvSpPr>
            <a:spLocks noGrp="1"/>
          </p:cNvSpPr>
          <p:nvPr>
            <p:ph idx="1"/>
          </p:nvPr>
        </p:nvSpPr>
        <p:spPr/>
        <p:txBody>
          <a:bodyPr>
            <a:normAutofit/>
          </a:bodyPr>
          <a:lstStyle/>
          <a:p>
            <a:r>
              <a:rPr lang="en-US" sz="4400" dirty="0" smtClean="0"/>
              <a:t>Results matter, but the processes are equally important</a:t>
            </a:r>
            <a:r>
              <a:rPr lang="en-US" sz="4400" dirty="0"/>
              <a:t> </a:t>
            </a:r>
            <a:endParaRPr lang="en-US" sz="4400" dirty="0" smtClean="0"/>
          </a:p>
          <a:p>
            <a:r>
              <a:rPr lang="en-US" sz="4400" dirty="0" smtClean="0"/>
              <a:t>Impacts counts, </a:t>
            </a:r>
            <a:r>
              <a:rPr lang="en-US" sz="4400" dirty="0"/>
              <a:t>but </a:t>
            </a:r>
            <a:r>
              <a:rPr lang="en-US" sz="4400" dirty="0" smtClean="0"/>
              <a:t>perceived impact created without </a:t>
            </a:r>
            <a:r>
              <a:rPr lang="en-US" sz="4400" dirty="0"/>
              <a:t>integrity doesn’t last long. </a:t>
            </a:r>
            <a:br>
              <a:rPr lang="en-US" sz="4400" dirty="0"/>
            </a:br>
            <a:endParaRPr lang="en-US" sz="4400" dirty="0"/>
          </a:p>
        </p:txBody>
      </p:sp>
    </p:spTree>
    <p:extLst>
      <p:ext uri="{BB962C8B-B14F-4D97-AF65-F5344CB8AC3E}">
        <p14:creationId xmlns:p14="http://schemas.microsoft.com/office/powerpoint/2010/main" val="685218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Lesson I have learned</a:t>
            </a:r>
            <a:endParaRPr lang="en-US" dirty="0"/>
          </a:p>
        </p:txBody>
      </p:sp>
      <p:sp>
        <p:nvSpPr>
          <p:cNvPr id="3" name="Content Placeholder 2"/>
          <p:cNvSpPr>
            <a:spLocks noGrp="1"/>
          </p:cNvSpPr>
          <p:nvPr>
            <p:ph idx="1"/>
          </p:nvPr>
        </p:nvSpPr>
        <p:spPr/>
        <p:txBody>
          <a:bodyPr>
            <a:normAutofit/>
          </a:bodyPr>
          <a:lstStyle/>
          <a:p>
            <a:r>
              <a:rPr lang="en-US" dirty="0"/>
              <a:t>Just do your job better..</a:t>
            </a:r>
          </a:p>
          <a:p>
            <a:endParaRPr lang="en-US" dirty="0"/>
          </a:p>
          <a:p>
            <a:r>
              <a:rPr lang="en-US" dirty="0"/>
              <a:t>Try to improve when you are praised, try to improve when you are criticized..</a:t>
            </a:r>
          </a:p>
          <a:p>
            <a:endParaRPr lang="en-US" dirty="0"/>
          </a:p>
          <a:p>
            <a:r>
              <a:rPr lang="en-US" dirty="0"/>
              <a:t>Most of the things are done by common sense and honest efforts</a:t>
            </a:r>
          </a:p>
        </p:txBody>
      </p:sp>
    </p:spTree>
    <p:extLst>
      <p:ext uri="{BB962C8B-B14F-4D97-AF65-F5344CB8AC3E}">
        <p14:creationId xmlns:p14="http://schemas.microsoft.com/office/powerpoint/2010/main" val="7049812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Nepal behind?</a:t>
            </a:r>
            <a:endParaRPr lang="en-US" dirty="0"/>
          </a:p>
        </p:txBody>
      </p:sp>
      <p:sp>
        <p:nvSpPr>
          <p:cNvPr id="3" name="Content Placeholder 2"/>
          <p:cNvSpPr>
            <a:spLocks noGrp="1"/>
          </p:cNvSpPr>
          <p:nvPr>
            <p:ph idx="1"/>
          </p:nvPr>
        </p:nvSpPr>
        <p:spPr/>
        <p:txBody>
          <a:bodyPr/>
          <a:lstStyle/>
          <a:p>
            <a:r>
              <a:rPr lang="en-US" dirty="0" smtClean="0"/>
              <a:t>Lack of Money?</a:t>
            </a:r>
          </a:p>
          <a:p>
            <a:r>
              <a:rPr lang="en-US" dirty="0" smtClean="0"/>
              <a:t>Lack of machines?</a:t>
            </a:r>
          </a:p>
          <a:p>
            <a:r>
              <a:rPr lang="en-US" dirty="0" smtClean="0"/>
              <a:t>Lack of Manpower?</a:t>
            </a:r>
          </a:p>
          <a:p>
            <a:r>
              <a:rPr lang="en-US" dirty="0" smtClean="0"/>
              <a:t>Lack of “Man” power?</a:t>
            </a:r>
          </a:p>
          <a:p>
            <a:endParaRPr lang="en-US" dirty="0"/>
          </a:p>
          <a:p>
            <a:r>
              <a:rPr lang="en-US" dirty="0" smtClean="0"/>
              <a:t>All of the above?</a:t>
            </a:r>
          </a:p>
          <a:p>
            <a:r>
              <a:rPr lang="en-US" dirty="0" smtClean="0"/>
              <a:t>Which order?</a:t>
            </a:r>
          </a:p>
          <a:p>
            <a:r>
              <a:rPr lang="en-US" dirty="0" smtClean="0">
                <a:solidFill>
                  <a:srgbClr val="C00000"/>
                </a:solidFill>
              </a:rPr>
              <a:t>“Man</a:t>
            </a:r>
            <a:r>
              <a:rPr lang="en-US" dirty="0">
                <a:solidFill>
                  <a:srgbClr val="C00000"/>
                </a:solidFill>
              </a:rPr>
              <a:t>” </a:t>
            </a:r>
            <a:r>
              <a:rPr lang="en-US" dirty="0" smtClean="0">
                <a:solidFill>
                  <a:srgbClr val="C00000"/>
                </a:solidFill>
              </a:rPr>
              <a:t>power !!</a:t>
            </a:r>
            <a:endParaRPr lang="en-US" dirty="0">
              <a:solidFill>
                <a:srgbClr val="C00000"/>
              </a:solidFill>
            </a:endParaRPr>
          </a:p>
        </p:txBody>
      </p:sp>
    </p:spTree>
    <p:extLst>
      <p:ext uri="{BB962C8B-B14F-4D97-AF65-F5344CB8AC3E}">
        <p14:creationId xmlns:p14="http://schemas.microsoft.com/office/powerpoint/2010/main" val="2169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Pick two names from national arena:</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014506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Professionalism</a:t>
            </a:r>
          </a:p>
        </p:txBody>
      </p:sp>
      <p:sp>
        <p:nvSpPr>
          <p:cNvPr id="3" name="Content Placeholder 2"/>
          <p:cNvSpPr>
            <a:spLocks noGrp="1"/>
          </p:cNvSpPr>
          <p:nvPr>
            <p:ph sz="half" idx="1"/>
          </p:nvPr>
        </p:nvSpPr>
        <p:spPr/>
        <p:txBody>
          <a:bodyPr>
            <a:normAutofit fontScale="70000" lnSpcReduction="20000"/>
          </a:bodyPr>
          <a:lstStyle/>
          <a:p>
            <a:r>
              <a:rPr lang="en-US" dirty="0" smtClean="0"/>
              <a:t>Commitment of a physician to the patient: interest of the patient first: </a:t>
            </a:r>
            <a:r>
              <a:rPr lang="en-US" b="0" dirty="0" smtClean="0"/>
              <a:t>no external influence: monetary, political, caste, religion, personal</a:t>
            </a:r>
          </a:p>
          <a:p>
            <a:r>
              <a:rPr lang="en-US" dirty="0" smtClean="0"/>
              <a:t>Commitment to the society: </a:t>
            </a:r>
            <a:r>
              <a:rPr lang="en-US" b="0" dirty="0" smtClean="0"/>
              <a:t>social contract between the doctor and the society</a:t>
            </a:r>
          </a:p>
          <a:p>
            <a:r>
              <a:rPr lang="en-US" dirty="0" smtClean="0"/>
              <a:t>Commitment to the profession: </a:t>
            </a:r>
            <a:r>
              <a:rPr lang="en-US" b="0" dirty="0" smtClean="0"/>
              <a:t>uphold the dignity and prestige of the profession</a:t>
            </a:r>
            <a:endParaRPr lang="en-US" b="0" dirty="0"/>
          </a:p>
          <a:p>
            <a:r>
              <a:rPr lang="en-US" dirty="0" smtClean="0"/>
              <a:t>Physician’s health and well being</a:t>
            </a:r>
          </a:p>
          <a:p>
            <a:r>
              <a:rPr lang="en-US" dirty="0" smtClean="0"/>
              <a:t>Professional identity formation: </a:t>
            </a:r>
            <a:r>
              <a:rPr lang="en-US" b="0" dirty="0" smtClean="0"/>
              <a:t>humane, healthy, positive, proactive and honest</a:t>
            </a:r>
            <a:endParaRPr lang="en-US" b="0" dirty="0"/>
          </a:p>
        </p:txBody>
      </p:sp>
      <p:sp>
        <p:nvSpPr>
          <p:cNvPr id="4" name="Content Placeholder 3"/>
          <p:cNvSpPr>
            <a:spLocks noGrp="1"/>
          </p:cNvSpPr>
          <p:nvPr>
            <p:ph sz="half" idx="2"/>
          </p:nvPr>
        </p:nvSpPr>
        <p:spPr/>
        <p:txBody>
          <a:bodyPr>
            <a:normAutofit fontScale="70000" lnSpcReduction="20000"/>
          </a:bodyPr>
          <a:lstStyle/>
          <a:p>
            <a:pPr marL="0" indent="0">
              <a:buNone/>
            </a:pPr>
            <a:r>
              <a:rPr lang="en-US" i="1" dirty="0">
                <a:solidFill>
                  <a:srgbClr val="FF0000"/>
                </a:solidFill>
              </a:rPr>
              <a:t>Regulation Concerning the Conduct of Employees of the Civil Service, 2065 B.S. (2009) </a:t>
            </a:r>
          </a:p>
          <a:p>
            <a:r>
              <a:rPr lang="en-US" i="1" dirty="0" smtClean="0">
                <a:solidFill>
                  <a:srgbClr val="FF0000"/>
                </a:solidFill>
              </a:rPr>
              <a:t>Chapter-2 </a:t>
            </a:r>
            <a:endParaRPr lang="en-US" i="1" dirty="0">
              <a:solidFill>
                <a:srgbClr val="FF0000"/>
              </a:solidFill>
            </a:endParaRPr>
          </a:p>
          <a:p>
            <a:r>
              <a:rPr lang="en-US" i="1" dirty="0">
                <a:solidFill>
                  <a:srgbClr val="FF0000"/>
                </a:solidFill>
              </a:rPr>
              <a:t>Provisions Relating to Official Conduct </a:t>
            </a:r>
          </a:p>
          <a:p>
            <a:r>
              <a:rPr lang="en-US" i="1" dirty="0">
                <a:solidFill>
                  <a:srgbClr val="FF0000"/>
                </a:solidFill>
              </a:rPr>
              <a:t>Official Status to be Maintained: (1) A Civil Servant shall, in discharging his official duties, always keep in mind the larger interest of the nation and the people and subject oneself to the existing laws. </a:t>
            </a:r>
            <a:endParaRPr lang="en-US" i="1" dirty="0" smtClean="0">
              <a:solidFill>
                <a:srgbClr val="FF0000"/>
              </a:solidFill>
            </a:endParaRPr>
          </a:p>
          <a:p>
            <a:r>
              <a:rPr lang="en-US" i="1" dirty="0">
                <a:solidFill>
                  <a:srgbClr val="FF0000"/>
                </a:solidFill>
              </a:rPr>
              <a:t>Necessity to respect the Profession: (1) A Civil Servant shall always make efforts to make his or her profession reputed and dignified by paying respect to the profession. </a:t>
            </a:r>
          </a:p>
          <a:p>
            <a:endParaRPr lang="en-US" dirty="0"/>
          </a:p>
          <a:p>
            <a:endParaRPr lang="en-US" dirty="0"/>
          </a:p>
        </p:txBody>
      </p:sp>
    </p:spTree>
    <p:extLst>
      <p:ext uri="{BB962C8B-B14F-4D97-AF65-F5344CB8AC3E}">
        <p14:creationId xmlns:p14="http://schemas.microsoft.com/office/powerpoint/2010/main" val="19501709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General qualities of  a Team leader</a:t>
            </a:r>
            <a:endParaRPr lang="en-US" dirty="0"/>
          </a:p>
        </p:txBody>
      </p:sp>
      <p:sp>
        <p:nvSpPr>
          <p:cNvPr id="3" name="Content Placeholder 2"/>
          <p:cNvSpPr>
            <a:spLocks noGrp="1"/>
          </p:cNvSpPr>
          <p:nvPr>
            <p:ph sz="half" idx="1"/>
          </p:nvPr>
        </p:nvSpPr>
        <p:spPr/>
        <p:txBody>
          <a:bodyPr>
            <a:normAutofit fontScale="62500" lnSpcReduction="20000"/>
          </a:bodyPr>
          <a:lstStyle/>
          <a:p>
            <a:r>
              <a:rPr lang="en-US" sz="3400" dirty="0"/>
              <a:t>Common Sense: </a:t>
            </a:r>
            <a:r>
              <a:rPr lang="en-US" sz="3400" dirty="0">
                <a:latin typeface="Wingdings" charset="2"/>
              </a:rPr>
              <a:t>➢ </a:t>
            </a:r>
            <a:r>
              <a:rPr lang="en-US" sz="3400" dirty="0"/>
              <a:t>Judgment: displays critical thinking skills, common sense, and decisive</a:t>
            </a:r>
            <a:endParaRPr lang="en-US" sz="3400" dirty="0">
              <a:latin typeface="Wingdings" charset="2"/>
            </a:endParaRPr>
          </a:p>
          <a:p>
            <a:r>
              <a:rPr lang="en-US" sz="3400" dirty="0"/>
              <a:t>Consistency: </a:t>
            </a:r>
            <a:r>
              <a:rPr lang="en-US" sz="3400" dirty="0">
                <a:latin typeface="Wingdings" charset="2"/>
              </a:rPr>
              <a:t>➢ </a:t>
            </a:r>
          </a:p>
          <a:p>
            <a:r>
              <a:rPr lang="en-US" sz="3400" dirty="0"/>
              <a:t>Clean: </a:t>
            </a:r>
            <a:r>
              <a:rPr lang="en-US" sz="3400" dirty="0">
                <a:latin typeface="Wingdings" charset="2"/>
              </a:rPr>
              <a:t>➢</a:t>
            </a:r>
            <a:r>
              <a:rPr lang="en-US" sz="3400" dirty="0"/>
              <a:t>Ethics: Applicant displays honesty, integrity, and ethical behaviors. </a:t>
            </a:r>
          </a:p>
          <a:p>
            <a:r>
              <a:rPr lang="en-US" sz="3400" dirty="0"/>
              <a:t>Empathy: considerate, sensitive, and tactful in response to others</a:t>
            </a:r>
          </a:p>
          <a:p>
            <a:r>
              <a:rPr lang="en-US" sz="3400" dirty="0"/>
              <a:t>Truthfulness: in daily life and in profession</a:t>
            </a:r>
          </a:p>
          <a:p>
            <a:r>
              <a:rPr lang="en-US" sz="3400" dirty="0"/>
              <a:t>Courage: </a:t>
            </a:r>
            <a:r>
              <a:rPr lang="en-US" sz="3400" dirty="0">
                <a:latin typeface="Wingdings" charset="2"/>
              </a:rPr>
              <a:t>➢ </a:t>
            </a:r>
          </a:p>
          <a:p>
            <a:r>
              <a:rPr lang="en-US" sz="3400" dirty="0"/>
              <a:t>Competence: </a:t>
            </a:r>
            <a:r>
              <a:rPr lang="en-US" sz="3400" dirty="0">
                <a:latin typeface="Wingdings" charset="2"/>
              </a:rPr>
              <a:t>➢  </a:t>
            </a:r>
          </a:p>
          <a:p>
            <a:r>
              <a:rPr lang="en-US" sz="3400" dirty="0"/>
              <a:t>Compliance: </a:t>
            </a:r>
            <a:r>
              <a:rPr lang="en-US" sz="3400" dirty="0">
                <a:latin typeface="Wingdings" charset="2"/>
              </a:rPr>
              <a:t>➢  </a:t>
            </a:r>
          </a:p>
          <a:p>
            <a:endParaRPr lang="en-US" dirty="0"/>
          </a:p>
        </p:txBody>
      </p:sp>
      <p:sp>
        <p:nvSpPr>
          <p:cNvPr id="4" name="Content Placeholder 3"/>
          <p:cNvSpPr>
            <a:spLocks noGrp="1"/>
          </p:cNvSpPr>
          <p:nvPr>
            <p:ph sz="half" idx="2"/>
          </p:nvPr>
        </p:nvSpPr>
        <p:spPr/>
        <p:txBody>
          <a:bodyPr>
            <a:normAutofit fontScale="62500" lnSpcReduction="20000"/>
          </a:bodyPr>
          <a:lstStyle/>
          <a:p>
            <a:pPr marL="0" indent="0">
              <a:buNone/>
            </a:pPr>
            <a:r>
              <a:rPr lang="en-US" sz="4000" i="1" dirty="0">
                <a:solidFill>
                  <a:srgbClr val="FF0000"/>
                </a:solidFill>
              </a:rPr>
              <a:t>Conduct of Employees of the Civil Service, 2065 B.S</a:t>
            </a:r>
            <a:r>
              <a:rPr lang="en-US" sz="4000" i="1" dirty="0" smtClean="0">
                <a:solidFill>
                  <a:srgbClr val="FF0000"/>
                </a:solidFill>
              </a:rPr>
              <a:t>.:</a:t>
            </a:r>
            <a:endParaRPr lang="en-US" sz="5100" i="1" dirty="0" smtClean="0">
              <a:solidFill>
                <a:srgbClr val="FF0000"/>
              </a:solidFill>
            </a:endParaRPr>
          </a:p>
          <a:p>
            <a:r>
              <a:rPr lang="en-US" sz="5100" i="1" dirty="0" smtClean="0">
                <a:solidFill>
                  <a:srgbClr val="FF0000"/>
                </a:solidFill>
              </a:rPr>
              <a:t>Knowledge </a:t>
            </a:r>
            <a:r>
              <a:rPr lang="en-US" sz="5100" i="1" dirty="0">
                <a:solidFill>
                  <a:srgbClr val="FF0000"/>
                </a:solidFill>
              </a:rPr>
              <a:t>of Law and Compliance: (1) A Civil Servant shall have, as a minimum, the knowledge of all the laws that are pertinent to his or her work. </a:t>
            </a:r>
          </a:p>
          <a:p>
            <a:endParaRPr lang="en-US" sz="2400" dirty="0"/>
          </a:p>
        </p:txBody>
      </p:sp>
    </p:spTree>
    <p:extLst>
      <p:ext uri="{BB962C8B-B14F-4D97-AF65-F5344CB8AC3E}">
        <p14:creationId xmlns:p14="http://schemas.microsoft.com/office/powerpoint/2010/main" val="1989328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Heart and the mind game</a:t>
            </a:r>
            <a:endParaRPr lang="en-US" dirty="0"/>
          </a:p>
        </p:txBody>
      </p:sp>
      <p:sp>
        <p:nvSpPr>
          <p:cNvPr id="3" name="Content Placeholder 2"/>
          <p:cNvSpPr>
            <a:spLocks noGrp="1"/>
          </p:cNvSpPr>
          <p:nvPr>
            <p:ph sz="half" idx="1"/>
          </p:nvPr>
        </p:nvSpPr>
        <p:spPr/>
        <p:txBody>
          <a:bodyPr>
            <a:normAutofit fontScale="92500" lnSpcReduction="10000"/>
          </a:bodyPr>
          <a:lstStyle/>
          <a:p>
            <a:endParaRPr lang="en-US" sz="3200" dirty="0"/>
          </a:p>
          <a:p>
            <a:pPr marL="457200" indent="-457200"/>
            <a:r>
              <a:rPr lang="en-US" sz="3200" dirty="0"/>
              <a:t>Personal interest </a:t>
            </a:r>
          </a:p>
          <a:p>
            <a:pPr marL="457200" indent="-457200"/>
            <a:r>
              <a:rPr lang="en-US" sz="3200" dirty="0"/>
              <a:t>Personal Professional interests</a:t>
            </a:r>
          </a:p>
          <a:p>
            <a:pPr marL="457200" indent="-457200"/>
            <a:r>
              <a:rPr lang="en-US" sz="3200" dirty="0"/>
              <a:t>Public interest</a:t>
            </a:r>
          </a:p>
          <a:p>
            <a:pPr marL="457200" indent="-457200"/>
            <a:endParaRPr lang="en-US" sz="3200" dirty="0"/>
          </a:p>
          <a:p>
            <a:pPr marL="457200" indent="-457200"/>
            <a:r>
              <a:rPr lang="en-US" sz="3200" dirty="0"/>
              <a:t>Set your expectations right</a:t>
            </a:r>
          </a:p>
        </p:txBody>
      </p:sp>
      <p:sp>
        <p:nvSpPr>
          <p:cNvPr id="4" name="Content Placeholder 3"/>
          <p:cNvSpPr>
            <a:spLocks noGrp="1"/>
          </p:cNvSpPr>
          <p:nvPr>
            <p:ph sz="half" idx="2"/>
          </p:nvPr>
        </p:nvSpPr>
        <p:spPr/>
        <p:txBody>
          <a:bodyPr>
            <a:normAutofit fontScale="92500" lnSpcReduction="10000"/>
          </a:bodyPr>
          <a:lstStyle/>
          <a:p>
            <a:pPr marL="0" indent="0">
              <a:buNone/>
            </a:pPr>
            <a:r>
              <a:rPr lang="en-US" i="1" dirty="0" smtClean="0">
                <a:solidFill>
                  <a:srgbClr val="FF0000"/>
                </a:solidFill>
              </a:rPr>
              <a:t>Code of Conduct </a:t>
            </a:r>
            <a:r>
              <a:rPr lang="en-US" i="1" dirty="0">
                <a:solidFill>
                  <a:srgbClr val="FF0000"/>
                </a:solidFill>
              </a:rPr>
              <a:t>of Employees of the Civil Service, 2065 B.S</a:t>
            </a:r>
            <a:r>
              <a:rPr lang="en-US" i="1" dirty="0" smtClean="0">
                <a:solidFill>
                  <a:srgbClr val="FF0000"/>
                </a:solidFill>
              </a:rPr>
              <a:t>.:</a:t>
            </a:r>
          </a:p>
          <a:p>
            <a:r>
              <a:rPr lang="en-US" i="1" dirty="0" smtClean="0">
                <a:solidFill>
                  <a:srgbClr val="FF0000"/>
                </a:solidFill>
              </a:rPr>
              <a:t>Making </a:t>
            </a:r>
            <a:r>
              <a:rPr lang="en-US" i="1" dirty="0">
                <a:solidFill>
                  <a:srgbClr val="FF0000"/>
                </a:solidFill>
              </a:rPr>
              <a:t>Efforts to develop one's capacity: A Civil Servant shall always make efforts to develop his or her professional capacity while at the same time discharging his or her official duties. </a:t>
            </a:r>
            <a:endParaRPr lang="en-US" i="1" dirty="0" smtClean="0">
              <a:solidFill>
                <a:srgbClr val="FF0000"/>
              </a:solidFill>
            </a:endParaRPr>
          </a:p>
          <a:p>
            <a:r>
              <a:rPr lang="en-US" i="1" dirty="0" smtClean="0">
                <a:solidFill>
                  <a:srgbClr val="FF0000"/>
                </a:solidFill>
              </a:rPr>
              <a:t>OK: To </a:t>
            </a:r>
            <a:r>
              <a:rPr lang="en-US" i="1" dirty="0">
                <a:solidFill>
                  <a:srgbClr val="FF0000"/>
                </a:solidFill>
              </a:rPr>
              <a:t>participate in a competition opened to all and to accept a prize, medal, certificate or commendation, </a:t>
            </a:r>
          </a:p>
          <a:p>
            <a:endParaRPr lang="en-US" dirty="0"/>
          </a:p>
          <a:p>
            <a:endParaRPr lang="en-US" dirty="0"/>
          </a:p>
        </p:txBody>
      </p:sp>
    </p:spTree>
    <p:extLst>
      <p:ext uri="{BB962C8B-B14F-4D97-AF65-F5344CB8AC3E}">
        <p14:creationId xmlns:p14="http://schemas.microsoft.com/office/powerpoint/2010/main" val="9364398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4958" y="0"/>
            <a:ext cx="5791200" cy="1371600"/>
          </a:xfrm>
        </p:spPr>
        <p:txBody>
          <a:bodyPr>
            <a:normAutofit/>
          </a:bodyPr>
          <a:lstStyle/>
          <a:p>
            <a:r>
              <a:rPr lang="en-US" dirty="0" smtClean="0"/>
              <a:t>The heart and the mind game</a:t>
            </a:r>
            <a:endParaRPr lang="en-US" dirty="0"/>
          </a:p>
        </p:txBody>
      </p:sp>
      <p:pic>
        <p:nvPicPr>
          <p:cNvPr id="4" name="Picture 2" descr="C:\Users\me\Downloads\IMG_6903.JPG"/>
          <p:cNvPicPr>
            <a:picLocks noGrp="1" noChangeAspect="1" noChangeArrowheads="1"/>
          </p:cNvPicPr>
          <p:nvPr>
            <p:ph idx="1"/>
          </p:nvPr>
        </p:nvPicPr>
        <p:blipFill>
          <a:blip r:embed="rId2"/>
          <a:srcRect t="21302" b="21302"/>
          <a:stretch>
            <a:fillRect/>
          </a:stretch>
        </p:blipFill>
        <p:spPr bwMode="auto">
          <a:prstGeom prst="rect">
            <a:avLst/>
          </a:prstGeom>
          <a:noFill/>
        </p:spPr>
      </p:pic>
    </p:spTree>
    <p:extLst>
      <p:ext uri="{BB962C8B-B14F-4D97-AF65-F5344CB8AC3E}">
        <p14:creationId xmlns:p14="http://schemas.microsoft.com/office/powerpoint/2010/main" val="406290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Modus operandi of institutions?</a:t>
            </a:r>
            <a:endParaRPr lang="en-US" dirty="0"/>
          </a:p>
        </p:txBody>
      </p:sp>
      <p:sp>
        <p:nvSpPr>
          <p:cNvPr id="3" name="Content Placeholder 2"/>
          <p:cNvSpPr>
            <a:spLocks noGrp="1"/>
          </p:cNvSpPr>
          <p:nvPr>
            <p:ph sz="half" idx="1"/>
          </p:nvPr>
        </p:nvSpPr>
        <p:spPr/>
        <p:txBody>
          <a:bodyPr>
            <a:normAutofit/>
          </a:bodyPr>
          <a:lstStyle/>
          <a:p>
            <a:pPr marL="457200" indent="-457200"/>
            <a:r>
              <a:rPr lang="en-US" sz="3200" dirty="0" err="1"/>
              <a:t>Particularism</a:t>
            </a:r>
            <a:r>
              <a:rPr lang="en-US" sz="3200" dirty="0"/>
              <a:t>, </a:t>
            </a:r>
            <a:r>
              <a:rPr lang="en-US" sz="3200" dirty="0" err="1"/>
              <a:t>personalism</a:t>
            </a:r>
            <a:r>
              <a:rPr lang="en-US" sz="3200" dirty="0"/>
              <a:t> partiality</a:t>
            </a:r>
          </a:p>
          <a:p>
            <a:pPr lvl="1"/>
            <a:r>
              <a:rPr lang="en-US" sz="3200" dirty="0"/>
              <a:t>Vs</a:t>
            </a:r>
          </a:p>
          <a:p>
            <a:pPr marL="457200" indent="-457200"/>
            <a:r>
              <a:rPr lang="en-US" sz="3200" dirty="0"/>
              <a:t>Universalism-</a:t>
            </a:r>
            <a:r>
              <a:rPr lang="en-US" sz="3200" dirty="0" err="1"/>
              <a:t>impersonalism</a:t>
            </a:r>
            <a:r>
              <a:rPr lang="en-US" sz="3200" dirty="0"/>
              <a:t>-impartiality</a:t>
            </a:r>
          </a:p>
        </p:txBody>
      </p:sp>
      <p:sp>
        <p:nvSpPr>
          <p:cNvPr id="4" name="Content Placeholder 3"/>
          <p:cNvSpPr>
            <a:spLocks noGrp="1"/>
          </p:cNvSpPr>
          <p:nvPr>
            <p:ph sz="half" idx="2"/>
          </p:nvPr>
        </p:nvSpPr>
        <p:spPr/>
        <p:txBody>
          <a:bodyPr>
            <a:normAutofit/>
          </a:bodyPr>
          <a:lstStyle/>
          <a:p>
            <a:r>
              <a:rPr lang="en-US" i="1" dirty="0">
                <a:solidFill>
                  <a:srgbClr val="FF0000"/>
                </a:solidFill>
              </a:rPr>
              <a:t>Due and Uniform Treatment to be Given: (1) A Civil Servant shall give due and uniform treatment to all without distinction as to caste, creed, religion, language, sex, age, political or social standing, geographical factors, political affinity, access or relation, physical condition, marital status or any of these. </a:t>
            </a:r>
          </a:p>
          <a:p>
            <a:endParaRPr lang="en-US" dirty="0"/>
          </a:p>
        </p:txBody>
      </p:sp>
    </p:spTree>
    <p:extLst>
      <p:ext uri="{BB962C8B-B14F-4D97-AF65-F5344CB8AC3E}">
        <p14:creationId xmlns:p14="http://schemas.microsoft.com/office/powerpoint/2010/main" val="13284969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Conflict of Interest, in examples</a:t>
            </a:r>
            <a:endParaRPr lang="en-US" dirty="0"/>
          </a:p>
        </p:txBody>
      </p:sp>
      <p:sp>
        <p:nvSpPr>
          <p:cNvPr id="3" name="Content Placeholder 2"/>
          <p:cNvSpPr>
            <a:spLocks noGrp="1"/>
          </p:cNvSpPr>
          <p:nvPr>
            <p:ph idx="1"/>
          </p:nvPr>
        </p:nvSpPr>
        <p:spPr/>
        <p:txBody>
          <a:bodyPr/>
          <a:lstStyle/>
          <a:p>
            <a:r>
              <a:rPr lang="en-US" dirty="0" smtClean="0"/>
              <a:t>Private practice</a:t>
            </a:r>
          </a:p>
          <a:p>
            <a:r>
              <a:rPr lang="en-US" dirty="0" smtClean="0"/>
              <a:t>First “bribe” offer</a:t>
            </a:r>
          </a:p>
          <a:p>
            <a:r>
              <a:rPr lang="en-US" dirty="0" err="1" smtClean="0"/>
              <a:t>Mathema</a:t>
            </a:r>
            <a:r>
              <a:rPr lang="en-US" dirty="0" smtClean="0"/>
              <a:t> report and </a:t>
            </a:r>
            <a:r>
              <a:rPr lang="en-US" dirty="0" err="1" smtClean="0"/>
              <a:t>Mediciti</a:t>
            </a:r>
            <a:endParaRPr lang="en-US" dirty="0" smtClean="0"/>
          </a:p>
          <a:p>
            <a:r>
              <a:rPr lang="en-US" dirty="0" smtClean="0"/>
              <a:t>Resignation from Teaching Hospital</a:t>
            </a:r>
          </a:p>
        </p:txBody>
      </p:sp>
    </p:spTree>
    <p:extLst>
      <p:ext uri="{BB962C8B-B14F-4D97-AF65-F5344CB8AC3E}">
        <p14:creationId xmlns:p14="http://schemas.microsoft.com/office/powerpoint/2010/main" val="66860973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640</Words>
  <Application>Microsoft Macintosh PowerPoint</Application>
  <PresentationFormat>Widescreen</PresentationFormat>
  <Paragraphs>78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Calibri</vt:lpstr>
      <vt:lpstr>Calibri Light</vt:lpstr>
      <vt:lpstr>Wingdings</vt:lpstr>
      <vt:lpstr>Arial</vt:lpstr>
      <vt:lpstr>Office Theme</vt:lpstr>
      <vt:lpstr>Input, Integrity and impact</vt:lpstr>
      <vt:lpstr>Why is Nepal behind?</vt:lpstr>
      <vt:lpstr>Pick two names from national arena:</vt:lpstr>
      <vt:lpstr>Professionalism</vt:lpstr>
      <vt:lpstr>General qualities of  a Team leader</vt:lpstr>
      <vt:lpstr>Heart and the mind game</vt:lpstr>
      <vt:lpstr>The heart and the mind game</vt:lpstr>
      <vt:lpstr>Modus operandi of institutions?</vt:lpstr>
      <vt:lpstr>Conflict of Interest, in examples</vt:lpstr>
      <vt:lpstr>Input, integrity and impact</vt:lpstr>
      <vt:lpstr>Integrity</vt:lpstr>
      <vt:lpstr>IMPACT </vt:lpstr>
      <vt:lpstr>Lesson I have learned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Input, impact and Integrity</dc:title>
  <dc:creator>Microsoft Office User</dc:creator>
  <cp:lastModifiedBy>Microsoft Office User</cp:lastModifiedBy>
  <cp:revision>11</cp:revision>
  <dcterms:created xsi:type="dcterms:W3CDTF">2019-02-25T04:56:59Z</dcterms:created>
  <dcterms:modified xsi:type="dcterms:W3CDTF">2019-02-27T02:03:03Z</dcterms:modified>
</cp:coreProperties>
</file>