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08" r:id="rId2"/>
    <p:sldId id="304" r:id="rId3"/>
    <p:sldId id="307" r:id="rId4"/>
    <p:sldId id="306" r:id="rId5"/>
    <p:sldId id="310" r:id="rId6"/>
    <p:sldId id="311" r:id="rId7"/>
    <p:sldId id="30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05" r:id="rId17"/>
    <p:sldId id="320" r:id="rId18"/>
    <p:sldId id="321" r:id="rId19"/>
    <p:sldId id="322" r:id="rId20"/>
    <p:sldId id="323" r:id="rId21"/>
    <p:sldId id="326" r:id="rId22"/>
    <p:sldId id="324" r:id="rId23"/>
    <p:sldId id="327" r:id="rId24"/>
    <p:sldId id="325" r:id="rId25"/>
    <p:sldId id="328" r:id="rId2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AEFF7"/>
          </a:solidFill>
        </a:fill>
      </a:tcStyle>
    </a:wholeTbl>
    <a:band1H>
      <a:tcStyle>
        <a:tcBdr/>
        <a:fill>
          <a:solidFill>
            <a:srgbClr val="D2DEE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2DEE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5B9BD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5B9BD5"/>
          </a:solidFill>
        </a:fill>
      </a:tcStyle>
    </a:firstRow>
  </a:tblStyle>
  <a:tblStyle styleId="{93296810-A885-4BE3-A3E7-6D5BEEA58F35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BF1E9"/>
          </a:solidFill>
        </a:fill>
      </a:tcStyle>
    </a:wholeTbl>
    <a:band1H>
      <a:tcStyle>
        <a:tcBdr/>
        <a:fill>
          <a:solidFill>
            <a:srgbClr val="D5E3C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5E3C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70AD47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70AD47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70AD47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70AD47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2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37837" cy="46482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970937" y="0"/>
            <a:ext cx="3037837" cy="46482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6853EB1-5EE7-4B34-AFA0-0EA5AA4E2EF0}" type="datetime1">
              <a:rPr lang="sv-S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pPr marL="0" marR="0" lvl="0" indent="0" algn="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2019-02-28</a:t>
            </a:fld>
            <a:endParaRPr lang="sv-SE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829958"/>
            <a:ext cx="3037837" cy="46482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970937" y="8829958"/>
            <a:ext cx="3037837" cy="46482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34370DF-8744-4F02-AD80-0148B8D0E913}" type="slidenum">
              <a:t>‹#›</a:t>
            </a:fld>
            <a:endParaRPr lang="sv-SE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612133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37837" cy="46482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sv-S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endParaRPr lang="sv-SE"/>
          </a:p>
        </p:txBody>
      </p:sp>
      <p:sp>
        <p:nvSpPr>
          <p:cNvPr id="3" name="Date Placeholder 2"/>
          <p:cNvSpPr txBox="1">
            <a:spLocks noGrp="1"/>
          </p:cNvSpPr>
          <p:nvPr>
            <p:ph type="dt" idx="1"/>
          </p:nvPr>
        </p:nvSpPr>
        <p:spPr>
          <a:xfrm>
            <a:off x="3970937" y="0"/>
            <a:ext cx="3037837" cy="46482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sv-S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9C2D230A-E692-45A0-AF83-7213879B073D}" type="datetime1">
              <a:rPr lang="sv-SE"/>
              <a:pPr lvl="0"/>
              <a:t>2019-02-28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3" y="696909"/>
            <a:ext cx="4648196" cy="348614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701033" y="4415783"/>
            <a:ext cx="5608316" cy="41833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8829958"/>
            <a:ext cx="3037837" cy="46482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sv-S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endParaRPr lang="sv-S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3970937" y="8829958"/>
            <a:ext cx="3037837" cy="46482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sv-S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40028323-3FB2-4587-9E9D-42E742DBB1D4}" type="slidenum"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22856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4572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sv-SE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4572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sv-SE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4572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sv-SE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4572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sv-SE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4572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sv-SE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(cente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 title="Lägg till rubrik"/>
          <p:cNvSpPr txBox="1">
            <a:spLocks noGrp="1"/>
          </p:cNvSpPr>
          <p:nvPr>
            <p:ph sz="quarter" idx="4294967295"/>
          </p:nvPr>
        </p:nvSpPr>
        <p:spPr>
          <a:xfrm>
            <a:off x="1331997" y="3240002"/>
            <a:ext cx="6479996" cy="268023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normAutofit/>
          </a:bodyPr>
          <a:lstStyle>
            <a:lvl1pPr marL="0" marR="0" lvl="0" indent="0" algn="ctr" defTabSz="4572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/>
              <a:defRPr lang="sv-SE" sz="3200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ea typeface=""/>
                <a:cs typeface="Arial" pitchFamily="34"/>
              </a:defRPr>
            </a:lvl1pPr>
          </a:lstStyle>
          <a:p>
            <a:pPr lvl="0"/>
            <a:r>
              <a:rPr lang="sv-SE"/>
              <a:t>Text</a:t>
            </a:r>
          </a:p>
        </p:txBody>
      </p:sp>
      <p:sp>
        <p:nvSpPr>
          <p:cNvPr id="3" name="Title Placeholder 1"/>
          <p:cNvSpPr txBox="1">
            <a:spLocks noGrp="1"/>
          </p:cNvSpPr>
          <p:nvPr>
            <p:ph type="title"/>
          </p:nvPr>
        </p:nvSpPr>
        <p:spPr>
          <a:xfrm>
            <a:off x="1083198" y="2159995"/>
            <a:ext cx="7019400" cy="7716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1" compatLnSpc="1">
            <a:normAutofit/>
          </a:bodyPr>
          <a:lstStyle>
            <a:lvl1pPr marL="0"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sv-SE" b="1" i="0" u="none" strike="noStrike" cap="none" spc="0" baseline="0">
                <a:solidFill>
                  <a:srgbClr val="009639"/>
                </a:solidFill>
                <a:uFillTx/>
                <a:latin typeface="Arial" pitchFamily="34"/>
                <a:ea typeface=""/>
                <a:cs typeface="Arial" pitchFamily="34"/>
              </a:defRPr>
            </a:lvl1pPr>
          </a:lstStyle>
          <a:p>
            <a:pPr lvl="0"/>
            <a:r>
              <a:rPr lang="sv-SE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112658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fault (cente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 title="Lägg till rubrik"/>
          <p:cNvSpPr txBox="1">
            <a:spLocks noGrp="1"/>
          </p:cNvSpPr>
          <p:nvPr>
            <p:ph sz="quarter" idx="4294967295"/>
          </p:nvPr>
        </p:nvSpPr>
        <p:spPr>
          <a:xfrm>
            <a:off x="1331997" y="3240002"/>
            <a:ext cx="6479996" cy="268023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normAutofit/>
          </a:bodyPr>
          <a:lstStyle>
            <a:lvl1pPr marL="0" marR="0" lvl="0" indent="0" algn="ctr" defTabSz="4572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/>
              <a:defRPr lang="sv-SE" sz="3200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ea typeface=""/>
                <a:cs typeface="Arial" pitchFamily="34"/>
              </a:defRPr>
            </a:lvl1pPr>
          </a:lstStyle>
          <a:p>
            <a:pPr lvl="0"/>
            <a:r>
              <a:rPr lang="sv-SE"/>
              <a:t>Text</a:t>
            </a:r>
          </a:p>
        </p:txBody>
      </p:sp>
      <p:sp>
        <p:nvSpPr>
          <p:cNvPr id="3" name="Title Placeholder 1"/>
          <p:cNvSpPr txBox="1">
            <a:spLocks noGrp="1"/>
          </p:cNvSpPr>
          <p:nvPr>
            <p:ph type="title"/>
          </p:nvPr>
        </p:nvSpPr>
        <p:spPr>
          <a:xfrm>
            <a:off x="1083198" y="2159995"/>
            <a:ext cx="7019400" cy="7716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1" compatLnSpc="1">
            <a:normAutofit/>
          </a:bodyPr>
          <a:lstStyle>
            <a:lvl1pPr marL="0"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sv-SE" b="1" i="0" u="none" strike="noStrike" cap="none" spc="0" baseline="0">
                <a:solidFill>
                  <a:srgbClr val="009639"/>
                </a:solidFill>
                <a:uFillTx/>
                <a:latin typeface="Arial" pitchFamily="34"/>
                <a:ea typeface=""/>
                <a:cs typeface="Arial" pitchFamily="34"/>
              </a:defRPr>
            </a:lvl1pPr>
          </a:lstStyle>
          <a:p>
            <a:pPr lvl="0"/>
            <a:r>
              <a:rPr lang="sv-SE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351853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al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1083198" y="2159995"/>
            <a:ext cx="7019400" cy="7716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sv-SE" b="1" i="0" u="none" strike="noStrike" cap="none" spc="0" baseline="0">
                <a:solidFill>
                  <a:srgbClr val="009639"/>
                </a:solidFill>
                <a:uFillTx/>
                <a:latin typeface="Arial" pitchFamily="34"/>
                <a:ea typeface=""/>
                <a:cs typeface="Arial" pitchFamily="34"/>
              </a:defRPr>
            </a:lvl1pPr>
          </a:lstStyle>
          <a:p>
            <a:pPr lvl="0"/>
            <a:r>
              <a:rPr lang="sv-SE"/>
              <a:t>Heading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sz="quarter" idx="4294967295"/>
          </p:nvPr>
        </p:nvSpPr>
        <p:spPr>
          <a:xfrm>
            <a:off x="1083198" y="3240002"/>
            <a:ext cx="7019391" cy="278973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defTabSz="4572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/>
              <a:defRPr lang="sv-SE" sz="3200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ea typeface=""/>
                <a:cs typeface="Arial" pitchFamily="34"/>
              </a:defRPr>
            </a:lvl1pPr>
          </a:lstStyle>
          <a:p>
            <a:pPr lvl="0"/>
            <a:r>
              <a:rPr lang="sv-SE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66047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379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ebgate.ec.europa.eu/europeaid/online-services/index.cfm?ADSSChck=1284977262222&amp;do=publi.welcome&amp;userlanguage=en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c.europa.eu/europeaid/search/site/Calls%20forecast_en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gov.uk/international-development-funding?parent=&amp;keywords=Calls+for+Nepal&amp;fund_state%5b%5d=open&amp;location%5b%5d=nepal&amp;development_sector%5b%5d=agriculture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eeas.europa.eu/sites/eeas/files/2014.10.28_en.pdf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c.europa.eu/europeaid/sectors/energy-0_en" TargetMode="External"/><Relationship Id="rId3" Type="http://schemas.openxmlformats.org/officeDocument/2006/relationships/hyperlink" Target="https://ec.europa.eu/europeaid/sectors/food-and-agriculture_en" TargetMode="External"/><Relationship Id="rId7" Type="http://schemas.openxmlformats.org/officeDocument/2006/relationships/hyperlink" Target="https://ec.europa.eu/europeaid/sectors/environment_en" TargetMode="External"/><Relationship Id="rId2" Type="http://schemas.openxmlformats.org/officeDocument/2006/relationships/hyperlink" Target="https://ec.europa.eu/europeaid/sectors/human-rights-and-governance_en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c.europa.eu/europeaid/sectors/infrastructure_en" TargetMode="External"/><Relationship Id="rId5" Type="http://schemas.openxmlformats.org/officeDocument/2006/relationships/hyperlink" Target="https://ec.europa.eu/europeaid/sectors/human-development_en" TargetMode="External"/><Relationship Id="rId4" Type="http://schemas.openxmlformats.org/officeDocument/2006/relationships/hyperlink" Target="https://ec.europa.eu/europeaid/sectors/economic_en" TargetMode="External"/><Relationship Id="rId9" Type="http://schemas.openxmlformats.org/officeDocument/2006/relationships/hyperlink" Target="https://ec.europa.eu/europeaid/sectors/migration-and-asylum_e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 noGrp="1"/>
          </p:cNvSpPr>
          <p:nvPr>
            <p:ph type="title"/>
          </p:nvPr>
        </p:nvSpPr>
        <p:spPr>
          <a:xfrm>
            <a:off x="1190256" y="344006"/>
            <a:ext cx="7019400" cy="771625"/>
          </a:xfrm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3" name="Content Placeholder 5"/>
          <p:cNvSpPr txBox="1"/>
          <p:nvPr/>
        </p:nvSpPr>
        <p:spPr>
          <a:xfrm>
            <a:off x="740389" y="1480331"/>
            <a:ext cx="8017568" cy="400215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1" i="0" u="none" strike="noStrike" kern="1200" cap="none" spc="0" baseline="0" dirty="0" smtClean="0">
                <a:solidFill>
                  <a:srgbClr val="00B050"/>
                </a:solidFill>
                <a:uFillTx/>
                <a:latin typeface="Calibri"/>
                <a:ea typeface=""/>
                <a:cs typeface=""/>
              </a:rPr>
              <a:t>Ingredients </a:t>
            </a:r>
            <a:r>
              <a:rPr lang="en-US" sz="3600" b="1" i="0" u="none" strike="noStrike" kern="1200" cap="none" spc="0" baseline="0" dirty="0">
                <a:solidFill>
                  <a:srgbClr val="00B050"/>
                </a:solidFill>
                <a:uFillTx/>
                <a:latin typeface="Calibri"/>
                <a:ea typeface=""/>
                <a:cs typeface=""/>
              </a:rPr>
              <a:t>of Institutional Fund Raising</a:t>
            </a:r>
          </a:p>
          <a:p>
            <a:pPr marL="0" marR="0" lvl="0" indent="0" algn="ctr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1" i="0" u="none" strike="noStrike" kern="0" cap="none" spc="0" baseline="0" dirty="0">
                <a:solidFill>
                  <a:srgbClr val="0070C0"/>
                </a:solidFill>
                <a:uFillTx/>
                <a:latin typeface="Calibri"/>
                <a:ea typeface=""/>
                <a:cs typeface=""/>
              </a:rPr>
              <a:t>An experience sharing</a:t>
            </a:r>
          </a:p>
          <a:p>
            <a:pPr marL="0" marR="0" lvl="0" indent="0" algn="ctr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b="1" i="0" u="none" strike="noStrike" kern="1200" cap="none" spc="0" baseline="0" dirty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  <a:p>
            <a:pPr marL="0" marR="0" lvl="0" indent="0" algn="ctr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sng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Presentation by</a:t>
            </a:r>
          </a:p>
          <a:p>
            <a:pPr marL="0" marR="0" lvl="0" indent="0" algn="ctr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Govinda Neupane</a:t>
            </a:r>
          </a:p>
          <a:p>
            <a:pPr marL="0" marR="0" lvl="0" indent="0" algn="ctr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Country Director</a:t>
            </a:r>
          </a:p>
          <a:p>
            <a:pPr marL="0" marR="0" lvl="0" indent="0" algn="ctr" defTabSz="914400" rtl="0" fontAlgn="auto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IM Swedish Development Partner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 noGrp="1"/>
          </p:cNvSpPr>
          <p:nvPr>
            <p:ph type="title"/>
          </p:nvPr>
        </p:nvSpPr>
        <p:spPr>
          <a:xfrm>
            <a:off x="1712780" y="466764"/>
            <a:ext cx="7019400" cy="771625"/>
          </a:xfrm>
        </p:spPr>
        <p:txBody>
          <a:bodyPr anchorCtr="1">
            <a:noAutofit/>
          </a:bodyPr>
          <a:lstStyle/>
          <a:p>
            <a:pPr lvl="0" algn="ctr"/>
            <a:r>
              <a:rPr lang="en-US" sz="2200"/>
              <a:t>Priorities and approaches of Institutional Donors</a:t>
            </a:r>
          </a:p>
        </p:txBody>
      </p:sp>
      <p:sp>
        <p:nvSpPr>
          <p:cNvPr id="3" name="Content Placeholder 5"/>
          <p:cNvSpPr txBox="1">
            <a:spLocks noGrp="1"/>
          </p:cNvSpPr>
          <p:nvPr>
            <p:ph type="body" sz="quarter" idx="4294967295"/>
          </p:nvPr>
        </p:nvSpPr>
        <p:spPr>
          <a:xfrm>
            <a:off x="649361" y="1124263"/>
            <a:ext cx="8299771" cy="52315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lvl="0" indent="0">
              <a:buNone/>
            </a:pPr>
            <a:r>
              <a:rPr lang="en-US" sz="2000" b="1">
                <a:solidFill>
                  <a:srgbClr val="000000"/>
                </a:solidFill>
                <a:latin typeface="Calibri"/>
              </a:rPr>
              <a:t>EU grants searching process:</a:t>
            </a:r>
          </a:p>
          <a:p>
            <a:pPr marL="0" lvl="0" indent="0">
              <a:buNone/>
            </a:pPr>
            <a:r>
              <a:rPr lang="en-US" sz="2000" u="sng">
                <a:solidFill>
                  <a:srgbClr val="000000"/>
                </a:solidFill>
                <a:latin typeface="Calibri"/>
                <a:hlinkClick r:id="rId2"/>
              </a:rPr>
              <a:t>https://webgate.ec.europa.eu/europeaid/online-services/index.cfm?ADSSChck=1284977262222&amp;do=publi.welcome&amp;userlanguage=en</a:t>
            </a:r>
            <a:endParaRPr lang="en-US" sz="2000" u="sng">
              <a:solidFill>
                <a:srgbClr val="000000"/>
              </a:solidFill>
              <a:latin typeface="Calibri"/>
            </a:endParaRPr>
          </a:p>
          <a:p>
            <a:pPr marL="0" lvl="0" indent="0">
              <a:buNone/>
            </a:pPr>
            <a:endParaRPr lang="en-US" sz="2000" u="sng">
              <a:solidFill>
                <a:srgbClr val="000000"/>
              </a:solidFill>
              <a:latin typeface="Calibri"/>
            </a:endParaRPr>
          </a:p>
          <a:p>
            <a:pPr marL="0" lvl="0" indent="0">
              <a:buNone/>
            </a:pPr>
            <a:endParaRPr lang="en-US" sz="2000">
              <a:solidFill>
                <a:srgbClr val="000000"/>
              </a:solidFill>
              <a:latin typeface="Calibri"/>
            </a:endParaRPr>
          </a:p>
          <a:p>
            <a:pPr marL="0" lvl="0" indent="0">
              <a:buNone/>
            </a:pPr>
            <a:endParaRPr lang="en-US" sz="3200">
              <a:solidFill>
                <a:srgbClr val="000000"/>
              </a:solidFill>
              <a:latin typeface="Calibri"/>
            </a:endParaRPr>
          </a:p>
          <a:p>
            <a:pPr marL="0" lvl="0" indent="0">
              <a:buNone/>
            </a:pPr>
            <a:endParaRPr lang="en-US" sz="3200">
              <a:solidFill>
                <a:srgbClr val="000000"/>
              </a:solidFill>
              <a:latin typeface="Calibri"/>
            </a:endParaRPr>
          </a:p>
          <a:p>
            <a:pPr marL="0" lvl="0" indent="0">
              <a:buNone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 </a:t>
            </a:r>
            <a:endParaRPr lang="en-US" sz="240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06" y="2428408"/>
            <a:ext cx="7615004" cy="457949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 noGrp="1"/>
          </p:cNvSpPr>
          <p:nvPr>
            <p:ph type="title"/>
          </p:nvPr>
        </p:nvSpPr>
        <p:spPr>
          <a:xfrm>
            <a:off x="1712780" y="466764"/>
            <a:ext cx="7019400" cy="771625"/>
          </a:xfrm>
        </p:spPr>
        <p:txBody>
          <a:bodyPr anchorCtr="1">
            <a:noAutofit/>
          </a:bodyPr>
          <a:lstStyle/>
          <a:p>
            <a:pPr lvl="0" algn="ctr"/>
            <a:r>
              <a:rPr lang="en-US" sz="2200"/>
              <a:t>Priorities and approaches of Institutional Donors</a:t>
            </a:r>
          </a:p>
        </p:txBody>
      </p:sp>
      <p:sp>
        <p:nvSpPr>
          <p:cNvPr id="3" name="Content Placeholder 5"/>
          <p:cNvSpPr txBox="1">
            <a:spLocks noGrp="1"/>
          </p:cNvSpPr>
          <p:nvPr>
            <p:ph type="body" sz="quarter" idx="4294967295"/>
          </p:nvPr>
        </p:nvSpPr>
        <p:spPr>
          <a:xfrm>
            <a:off x="649361" y="1124263"/>
            <a:ext cx="8299771" cy="481270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lvl="0" indent="0">
              <a:buNone/>
            </a:pPr>
            <a:r>
              <a:rPr lang="en-US" sz="2400" b="1">
                <a:solidFill>
                  <a:srgbClr val="000000"/>
                </a:solidFill>
                <a:latin typeface="Calibri"/>
              </a:rPr>
              <a:t>European Union:</a:t>
            </a:r>
            <a:endParaRPr lang="en-US" sz="2400">
              <a:solidFill>
                <a:srgbClr val="000000"/>
              </a:solidFill>
              <a:latin typeface="Calibri"/>
            </a:endParaRPr>
          </a:p>
          <a:p>
            <a:pPr lvl="0">
              <a:buSzPct val="100000"/>
              <a:buFont typeface="Arial" pitchFamily="34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 </a:t>
            </a:r>
            <a:r>
              <a:rPr lang="en-US" sz="2000" b="1">
                <a:solidFill>
                  <a:srgbClr val="000000"/>
                </a:solidFill>
                <a:latin typeface="Calibri"/>
              </a:rPr>
              <a:t>Search for forecasted global and country calls with timeline (list of projected calls)- very good tool for advance preparation </a:t>
            </a:r>
          </a:p>
          <a:p>
            <a:pPr marL="0" lvl="0" indent="0">
              <a:buNone/>
            </a:pPr>
            <a:r>
              <a:rPr lang="en-US" sz="2000" b="1">
                <a:solidFill>
                  <a:srgbClr val="000000"/>
                </a:solidFill>
                <a:latin typeface="Calibri"/>
                <a:hlinkClick r:id="rId2"/>
              </a:rPr>
              <a:t>https://ec.europa.eu/europeaid/search/site/Calls%20forecast_en</a:t>
            </a:r>
            <a:r>
              <a:rPr lang="en-US" sz="2000" b="1">
                <a:solidFill>
                  <a:srgbClr val="000000"/>
                </a:solidFill>
                <a:latin typeface="Calibri"/>
              </a:rPr>
              <a:t> </a:t>
            </a:r>
          </a:p>
          <a:p>
            <a:pPr lvl="0">
              <a:buSzPct val="100000"/>
              <a:buFont typeface="Arial" pitchFamily="34"/>
            </a:pPr>
            <a:endParaRPr lang="en-US" sz="2000" b="1">
              <a:solidFill>
                <a:srgbClr val="000000"/>
              </a:solidFill>
              <a:latin typeface="Calibri"/>
            </a:endParaRPr>
          </a:p>
          <a:p>
            <a:pPr lvl="0">
              <a:buSzPct val="100000"/>
              <a:buFont typeface="Arial" pitchFamily="34"/>
            </a:pPr>
            <a:endParaRPr lang="en-US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29" y="2683242"/>
            <a:ext cx="7644978" cy="445207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 noGrp="1"/>
          </p:cNvSpPr>
          <p:nvPr>
            <p:ph type="title"/>
          </p:nvPr>
        </p:nvSpPr>
        <p:spPr>
          <a:xfrm>
            <a:off x="1712780" y="466764"/>
            <a:ext cx="7019400" cy="771625"/>
          </a:xfrm>
        </p:spPr>
        <p:txBody>
          <a:bodyPr anchorCtr="1">
            <a:noAutofit/>
          </a:bodyPr>
          <a:lstStyle/>
          <a:p>
            <a:pPr lvl="0" algn="ctr"/>
            <a:r>
              <a:rPr lang="en-US" sz="2200"/>
              <a:t>Priorities and approaches of Institutional Donors</a:t>
            </a:r>
          </a:p>
        </p:txBody>
      </p:sp>
      <p:sp>
        <p:nvSpPr>
          <p:cNvPr id="3" name="Content Placeholder 5"/>
          <p:cNvSpPr txBox="1">
            <a:spLocks noGrp="1"/>
          </p:cNvSpPr>
          <p:nvPr>
            <p:ph type="body" sz="quarter" idx="4294967295"/>
          </p:nvPr>
        </p:nvSpPr>
        <p:spPr>
          <a:xfrm>
            <a:off x="649361" y="1124263"/>
            <a:ext cx="8299771" cy="481270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lvl="0" indent="0">
              <a:buNone/>
            </a:pPr>
            <a:r>
              <a:rPr lang="en-US" sz="3200" b="1">
                <a:solidFill>
                  <a:srgbClr val="000000"/>
                </a:solidFill>
                <a:latin typeface="Calibri"/>
              </a:rPr>
              <a:t>Dfid/Ukaid :</a:t>
            </a:r>
            <a:endParaRPr lang="en-US" sz="3200">
              <a:solidFill>
                <a:srgbClr val="000000"/>
              </a:solidFill>
              <a:latin typeface="Calibri"/>
            </a:endParaRPr>
          </a:p>
          <a:p>
            <a:pPr lvl="0">
              <a:buSzPct val="100000"/>
              <a:buFont typeface="Arial" pitchFamily="34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Economic empowerment/livelihood, </a:t>
            </a:r>
          </a:p>
          <a:p>
            <a:pPr lvl="0">
              <a:buSzPct val="100000"/>
              <a:buFont typeface="Arial" pitchFamily="34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Governance, </a:t>
            </a:r>
          </a:p>
          <a:p>
            <a:pPr lvl="0">
              <a:buSzPct val="100000"/>
              <a:buFont typeface="Arial" pitchFamily="34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Disaster response, </a:t>
            </a:r>
          </a:p>
          <a:p>
            <a:pPr lvl="0">
              <a:buSzPct val="100000"/>
              <a:buFont typeface="Arial" pitchFamily="34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Climate change, </a:t>
            </a:r>
          </a:p>
          <a:p>
            <a:pPr lvl="0">
              <a:buSzPct val="100000"/>
              <a:buFont typeface="Arial" pitchFamily="34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Health</a:t>
            </a:r>
          </a:p>
          <a:p>
            <a:pPr lvl="0">
              <a:buSzPct val="100000"/>
              <a:buFont typeface="Arial" pitchFamily="34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Education</a:t>
            </a:r>
          </a:p>
          <a:p>
            <a:pPr lvl="0">
              <a:buSzPct val="100000"/>
              <a:buFont typeface="Arial" pitchFamily="34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Embassy’s small projects</a:t>
            </a:r>
          </a:p>
          <a:p>
            <a:pPr marL="0" lvl="0" indent="0">
              <a:buNone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 funds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587" y="2188561"/>
            <a:ext cx="5471412" cy="416726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 noGrp="1"/>
          </p:cNvSpPr>
          <p:nvPr>
            <p:ph type="title"/>
          </p:nvPr>
        </p:nvSpPr>
        <p:spPr>
          <a:xfrm>
            <a:off x="1712780" y="466764"/>
            <a:ext cx="7019400" cy="771625"/>
          </a:xfrm>
        </p:spPr>
        <p:txBody>
          <a:bodyPr anchorCtr="1">
            <a:noAutofit/>
          </a:bodyPr>
          <a:lstStyle/>
          <a:p>
            <a:pPr lvl="0" algn="ctr"/>
            <a:r>
              <a:rPr lang="en-US" sz="2200"/>
              <a:t>Priorities and approaches of Institutional Donors</a:t>
            </a:r>
          </a:p>
        </p:txBody>
      </p:sp>
      <p:sp>
        <p:nvSpPr>
          <p:cNvPr id="3" name="Content Placeholder 5"/>
          <p:cNvSpPr txBox="1">
            <a:spLocks noGrp="1"/>
          </p:cNvSpPr>
          <p:nvPr>
            <p:ph type="body" sz="quarter" idx="4294967295"/>
          </p:nvPr>
        </p:nvSpPr>
        <p:spPr>
          <a:xfrm>
            <a:off x="649361" y="1004340"/>
            <a:ext cx="8299771" cy="49326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lvl="0" indent="0">
              <a:buNone/>
            </a:pPr>
            <a:r>
              <a:rPr lang="en-US" sz="2000" b="1">
                <a:solidFill>
                  <a:srgbClr val="000000"/>
                </a:solidFill>
                <a:latin typeface="Calibri"/>
              </a:rPr>
              <a:t>Searching calls:</a:t>
            </a:r>
          </a:p>
          <a:p>
            <a:pPr marL="0" lvl="0" indent="0">
              <a:buNone/>
            </a:pPr>
            <a:r>
              <a:rPr lang="en-US" sz="2000" u="sng">
                <a:solidFill>
                  <a:srgbClr val="000000"/>
                </a:solidFill>
                <a:latin typeface="Calibri"/>
                <a:hlinkClick r:id="rId2"/>
              </a:rPr>
              <a:t>https://www.gov.uk/international-development-funding?parent=&amp;keywords=Calls+for+Nepal&amp;fund_state%5B%5D=open&amp;location%5B%5D=nepal&amp;development_sector%5B%5D=agriculture</a:t>
            </a:r>
            <a:endParaRPr lang="en-US" sz="2000">
              <a:solidFill>
                <a:srgbClr val="000000"/>
              </a:solidFill>
              <a:latin typeface="Calibri"/>
            </a:endParaRPr>
          </a:p>
          <a:p>
            <a:pPr lvl="0">
              <a:buSzPct val="100000"/>
              <a:buFont typeface="Arial" pitchFamily="34"/>
            </a:pPr>
            <a:endParaRPr lang="en-US" sz="320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293" y="2488365"/>
            <a:ext cx="6839263" cy="463499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 noGrp="1"/>
          </p:cNvSpPr>
          <p:nvPr>
            <p:ph type="title"/>
          </p:nvPr>
        </p:nvSpPr>
        <p:spPr>
          <a:xfrm>
            <a:off x="1712780" y="466764"/>
            <a:ext cx="7019400" cy="771625"/>
          </a:xfrm>
        </p:spPr>
        <p:txBody>
          <a:bodyPr anchorCtr="1">
            <a:noAutofit/>
          </a:bodyPr>
          <a:lstStyle/>
          <a:p>
            <a:pPr lvl="0" algn="ctr"/>
            <a:r>
              <a:rPr lang="en-US" sz="2200"/>
              <a:t>Priorities and approaches of Institutional Donors</a:t>
            </a:r>
          </a:p>
        </p:txBody>
      </p:sp>
      <p:sp>
        <p:nvSpPr>
          <p:cNvPr id="3" name="Content Placeholder 5"/>
          <p:cNvSpPr txBox="1">
            <a:spLocks noGrp="1"/>
          </p:cNvSpPr>
          <p:nvPr>
            <p:ph type="body" sz="quarter" idx="4294967295"/>
          </p:nvPr>
        </p:nvSpPr>
        <p:spPr>
          <a:xfrm>
            <a:off x="649361" y="1124263"/>
            <a:ext cx="8299771" cy="481270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lvl="0" indent="0">
              <a:lnSpc>
                <a:spcPct val="80000"/>
              </a:lnSpc>
              <a:buNone/>
            </a:pPr>
            <a:r>
              <a:rPr lang="en-US" sz="3200" b="1">
                <a:solidFill>
                  <a:srgbClr val="000000"/>
                </a:solidFill>
                <a:latin typeface="Calibri"/>
              </a:rPr>
              <a:t>USAID:</a:t>
            </a:r>
            <a:endParaRPr lang="en-US" sz="3200">
              <a:solidFill>
                <a:srgbClr val="000000"/>
              </a:solidFill>
              <a:latin typeface="Calibri"/>
            </a:endParaRPr>
          </a:p>
          <a:p>
            <a:pPr lvl="0">
              <a:lnSpc>
                <a:spcPct val="80000"/>
              </a:lnSpc>
              <a:buSzPct val="100000"/>
              <a:buFont typeface="Arial" pitchFamily="34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Agriculture and food security</a:t>
            </a:r>
          </a:p>
          <a:p>
            <a:pPr lvl="0">
              <a:lnSpc>
                <a:spcPct val="80000"/>
              </a:lnSpc>
              <a:buSzPct val="100000"/>
              <a:buFont typeface="Arial" pitchFamily="34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Democracy, Human Rights and Governance</a:t>
            </a:r>
          </a:p>
          <a:p>
            <a:pPr lvl="0">
              <a:lnSpc>
                <a:spcPct val="80000"/>
              </a:lnSpc>
              <a:buSzPct val="100000"/>
              <a:buFont typeface="Arial" pitchFamily="34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Economic Growth and Trade</a:t>
            </a:r>
          </a:p>
          <a:p>
            <a:pPr lvl="0">
              <a:lnSpc>
                <a:spcPct val="80000"/>
              </a:lnSpc>
              <a:buSzPct val="100000"/>
              <a:buFont typeface="Arial" pitchFamily="34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Education</a:t>
            </a:r>
          </a:p>
          <a:p>
            <a:pPr lvl="0">
              <a:lnSpc>
                <a:spcPct val="80000"/>
              </a:lnSpc>
              <a:buSzPct val="100000"/>
              <a:buFont typeface="Arial" pitchFamily="34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Environment and Global Climate change</a:t>
            </a:r>
          </a:p>
          <a:p>
            <a:pPr lvl="0">
              <a:lnSpc>
                <a:spcPct val="80000"/>
              </a:lnSpc>
              <a:buSzPct val="100000"/>
              <a:buFont typeface="Arial" pitchFamily="34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Global Health</a:t>
            </a:r>
          </a:p>
          <a:p>
            <a:pPr lvl="0">
              <a:lnSpc>
                <a:spcPct val="80000"/>
              </a:lnSpc>
              <a:buSzPct val="100000"/>
              <a:buFont typeface="Arial" pitchFamily="34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Earthquake reconstruction and disaster resilience </a:t>
            </a:r>
          </a:p>
          <a:p>
            <a:pPr marL="0" lvl="0" indent="0">
              <a:lnSpc>
                <a:spcPct val="80000"/>
              </a:lnSpc>
              <a:buNone/>
            </a:pPr>
            <a:endParaRPr lang="en-US" sz="320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 noGrp="1"/>
          </p:cNvSpPr>
          <p:nvPr>
            <p:ph type="title"/>
          </p:nvPr>
        </p:nvSpPr>
        <p:spPr>
          <a:xfrm>
            <a:off x="1712780" y="466764"/>
            <a:ext cx="7019400" cy="771625"/>
          </a:xfrm>
        </p:spPr>
        <p:txBody>
          <a:bodyPr anchorCtr="1">
            <a:noAutofit/>
          </a:bodyPr>
          <a:lstStyle/>
          <a:p>
            <a:pPr lvl="0" algn="ctr"/>
            <a:r>
              <a:rPr lang="en-US" sz="2200"/>
              <a:t>Priorities and approaches of Institutional Donors</a:t>
            </a:r>
          </a:p>
        </p:txBody>
      </p:sp>
      <p:sp>
        <p:nvSpPr>
          <p:cNvPr id="3" name="Content Placeholder 5"/>
          <p:cNvSpPr txBox="1">
            <a:spLocks noGrp="1"/>
          </p:cNvSpPr>
          <p:nvPr>
            <p:ph type="body" sz="quarter" idx="4294967295"/>
          </p:nvPr>
        </p:nvSpPr>
        <p:spPr>
          <a:xfrm>
            <a:off x="649361" y="1124263"/>
            <a:ext cx="8299771" cy="481270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lvl="0" indent="0">
              <a:buNone/>
            </a:pPr>
            <a:r>
              <a:rPr lang="en-US" sz="3200" b="1">
                <a:solidFill>
                  <a:srgbClr val="000000"/>
                </a:solidFill>
                <a:latin typeface="Calibri"/>
              </a:rPr>
              <a:t>Searching USAID grants: grants.gov, </a:t>
            </a:r>
            <a:endParaRPr lang="en-US" sz="3200">
              <a:solidFill>
                <a:srgbClr val="000000"/>
              </a:solidFill>
              <a:latin typeface="Calibri"/>
            </a:endParaRPr>
          </a:p>
          <a:p>
            <a:pPr marL="0" lvl="0" indent="0">
              <a:buNone/>
            </a:pPr>
            <a:endParaRPr lang="en-US" sz="320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221" y="1758318"/>
            <a:ext cx="7704944" cy="489731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757760" y="391152"/>
            <a:ext cx="7019400" cy="77162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sz="quarter" idx="4294967295"/>
          </p:nvPr>
        </p:nvSpPr>
        <p:spPr>
          <a:xfrm>
            <a:off x="1083198" y="3240002"/>
            <a:ext cx="7019391" cy="27897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lvl="0" algn="ctr">
              <a:buSzPct val="100000"/>
              <a:buFont typeface="Arial" pitchFamily="34"/>
            </a:pPr>
            <a:r>
              <a:rPr lang="en-US">
                <a:solidFill>
                  <a:srgbClr val="000000"/>
                </a:solidFill>
                <a:latin typeface="Calibri"/>
              </a:rPr>
              <a:t>Thank you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52" y="1334127"/>
            <a:ext cx="8124672" cy="541144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 noGrp="1"/>
          </p:cNvSpPr>
          <p:nvPr>
            <p:ph type="title"/>
          </p:nvPr>
        </p:nvSpPr>
        <p:spPr>
          <a:xfrm>
            <a:off x="1712780" y="466764"/>
            <a:ext cx="7019400" cy="771625"/>
          </a:xfrm>
        </p:spPr>
        <p:txBody>
          <a:bodyPr anchorCtr="1">
            <a:noAutofit/>
          </a:bodyPr>
          <a:lstStyle/>
          <a:p>
            <a:pPr lvl="0" algn="ctr"/>
            <a:r>
              <a:rPr lang="en-US" sz="2200"/>
              <a:t>Priorities and approaches of Institutional Donors</a:t>
            </a:r>
          </a:p>
        </p:txBody>
      </p:sp>
      <p:sp>
        <p:nvSpPr>
          <p:cNvPr id="3" name="Content Placeholder 5"/>
          <p:cNvSpPr txBox="1">
            <a:spLocks noGrp="1"/>
          </p:cNvSpPr>
          <p:nvPr>
            <p:ph type="body" sz="quarter" idx="4294967295"/>
          </p:nvPr>
        </p:nvSpPr>
        <p:spPr>
          <a:xfrm>
            <a:off x="649361" y="1124263"/>
            <a:ext cx="8299771" cy="481270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lvl="0" indent="0">
              <a:lnSpc>
                <a:spcPct val="70000"/>
              </a:lnSpc>
              <a:buNone/>
            </a:pPr>
            <a:r>
              <a:rPr lang="en-US" sz="2700" b="1" dirty="0">
                <a:solidFill>
                  <a:srgbClr val="000000"/>
                </a:solidFill>
                <a:latin typeface="Calibri"/>
              </a:rPr>
              <a:t>Donors approaches:</a:t>
            </a:r>
            <a:endParaRPr lang="en-US" sz="2700" dirty="0">
              <a:solidFill>
                <a:srgbClr val="000000"/>
              </a:solidFill>
              <a:latin typeface="Calibri"/>
            </a:endParaRPr>
          </a:p>
          <a:p>
            <a:pPr lvl="0">
              <a:lnSpc>
                <a:spcPct val="70000"/>
              </a:lnSpc>
              <a:buSzPct val="100000"/>
              <a:buFont typeface="Arial" pitchFamily="34"/>
            </a:pPr>
            <a:r>
              <a:rPr lang="en-US" sz="2700" dirty="0">
                <a:solidFill>
                  <a:srgbClr val="000000"/>
                </a:solidFill>
                <a:latin typeface="Calibri"/>
              </a:rPr>
              <a:t>Consortium approach- ecosystem and synergetic partnership approach</a:t>
            </a:r>
          </a:p>
          <a:p>
            <a:pPr lvl="0">
              <a:lnSpc>
                <a:spcPct val="70000"/>
              </a:lnSpc>
              <a:buSzPct val="100000"/>
              <a:buFont typeface="Arial" pitchFamily="34"/>
            </a:pPr>
            <a:r>
              <a:rPr lang="en-US" sz="2700" dirty="0">
                <a:solidFill>
                  <a:srgbClr val="000000"/>
                </a:solidFill>
                <a:latin typeface="Calibri"/>
              </a:rPr>
              <a:t>Private sector approach</a:t>
            </a:r>
          </a:p>
          <a:p>
            <a:pPr lvl="0">
              <a:lnSpc>
                <a:spcPct val="70000"/>
              </a:lnSpc>
              <a:buSzPct val="100000"/>
              <a:buFont typeface="Arial" pitchFamily="34"/>
            </a:pPr>
            <a:r>
              <a:rPr lang="en-US" sz="2700" dirty="0">
                <a:solidFill>
                  <a:srgbClr val="000000"/>
                </a:solidFill>
                <a:latin typeface="Calibri"/>
              </a:rPr>
              <a:t>Mobilizing international development contractor- need PR with them</a:t>
            </a:r>
          </a:p>
          <a:p>
            <a:pPr lvl="0">
              <a:lnSpc>
                <a:spcPct val="70000"/>
              </a:lnSpc>
              <a:buSzPct val="100000"/>
              <a:buFont typeface="Arial" pitchFamily="34"/>
            </a:pPr>
            <a:r>
              <a:rPr lang="en-US" sz="2700" dirty="0">
                <a:solidFill>
                  <a:srgbClr val="000000"/>
                </a:solidFill>
                <a:latin typeface="Calibri"/>
              </a:rPr>
              <a:t>Mobilizing resources through government agencies and UN agencies</a:t>
            </a:r>
          </a:p>
          <a:p>
            <a:pPr lvl="0">
              <a:lnSpc>
                <a:spcPct val="70000"/>
              </a:lnSpc>
              <a:buSzPct val="100000"/>
              <a:buFont typeface="Arial" pitchFamily="34"/>
            </a:pPr>
            <a:r>
              <a:rPr lang="en-US" sz="2700" dirty="0">
                <a:solidFill>
                  <a:srgbClr val="000000"/>
                </a:solidFill>
                <a:latin typeface="Calibri"/>
              </a:rPr>
              <a:t>Solicited approach for funding</a:t>
            </a:r>
          </a:p>
          <a:p>
            <a:pPr lvl="0">
              <a:lnSpc>
                <a:spcPct val="70000"/>
              </a:lnSpc>
              <a:buSzPct val="100000"/>
              <a:buFont typeface="Arial" pitchFamily="34"/>
            </a:pPr>
            <a:r>
              <a:rPr lang="en-US" sz="2700" dirty="0">
                <a:solidFill>
                  <a:srgbClr val="000000"/>
                </a:solidFill>
                <a:latin typeface="Calibri"/>
              </a:rPr>
              <a:t>Unsolicited approach for funding- mainly for thematically pioneer organization or small projects by embassies or solidarity funds </a:t>
            </a:r>
          </a:p>
          <a:p>
            <a:pPr lvl="0">
              <a:lnSpc>
                <a:spcPct val="70000"/>
              </a:lnSpc>
              <a:buSzPct val="100000"/>
              <a:buFont typeface="Arial" pitchFamily="34"/>
            </a:pPr>
            <a:r>
              <a:rPr lang="en-US" sz="2700" dirty="0">
                <a:solidFill>
                  <a:srgbClr val="000000"/>
                </a:solidFill>
                <a:latin typeface="Calibri"/>
              </a:rPr>
              <a:t>Co-financing, and pre-financing </a:t>
            </a:r>
          </a:p>
          <a:p>
            <a:pPr marL="0" lvl="0" indent="0">
              <a:lnSpc>
                <a:spcPct val="70000"/>
              </a:lnSpc>
              <a:buNone/>
            </a:pPr>
            <a:endParaRPr lang="en-US" sz="2700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 noGrp="1"/>
          </p:cNvSpPr>
          <p:nvPr>
            <p:ph type="title"/>
          </p:nvPr>
        </p:nvSpPr>
        <p:spPr>
          <a:xfrm>
            <a:off x="1712780" y="466764"/>
            <a:ext cx="7019400" cy="771625"/>
          </a:xfrm>
        </p:spPr>
        <p:txBody>
          <a:bodyPr>
            <a:noAutofit/>
          </a:bodyPr>
          <a:lstStyle/>
          <a:p>
            <a:pPr lvl="0"/>
            <a:r>
              <a:rPr lang="en-US" sz="2400"/>
              <a:t>Potential donors for Nepali I/NGOs </a:t>
            </a:r>
          </a:p>
        </p:txBody>
      </p:sp>
      <p:sp>
        <p:nvSpPr>
          <p:cNvPr id="3" name="Content Placeholder 5"/>
          <p:cNvSpPr txBox="1">
            <a:spLocks noGrp="1"/>
          </p:cNvSpPr>
          <p:nvPr>
            <p:ph type="body" sz="quarter" idx="4294967295"/>
          </p:nvPr>
        </p:nvSpPr>
        <p:spPr>
          <a:xfrm>
            <a:off x="649361" y="1124263"/>
            <a:ext cx="8299771" cy="481270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lvl="0" indent="0">
              <a:lnSpc>
                <a:spcPct val="80000"/>
              </a:lnSpc>
              <a:buNone/>
            </a:pPr>
            <a:r>
              <a:rPr lang="en-US" sz="3200" b="1" dirty="0">
                <a:solidFill>
                  <a:srgbClr val="000000"/>
                </a:solidFill>
                <a:latin typeface="Calibri"/>
              </a:rPr>
              <a:t>Top 5 donors as per AMP/finance ministry </a:t>
            </a:r>
            <a:r>
              <a:rPr lang="en-US" sz="3200" b="1" dirty="0" smtClean="0">
                <a:solidFill>
                  <a:srgbClr val="000000"/>
                </a:solidFill>
                <a:latin typeface="Calibri"/>
              </a:rPr>
              <a:t>fund disbursement reports 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of 2017/18:</a:t>
            </a:r>
          </a:p>
          <a:p>
            <a:pPr marL="514350" lvl="0" indent="-514350">
              <a:lnSpc>
                <a:spcPct val="80000"/>
              </a:lnSpc>
              <a:buSzPct val="100000"/>
              <a:buFont typeface="Calibri Light"/>
              <a:buAutoNum type="arabicPeriod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WB group- USD 533 million</a:t>
            </a:r>
          </a:p>
          <a:p>
            <a:pPr marL="514350" lvl="0" indent="-514350">
              <a:lnSpc>
                <a:spcPct val="80000"/>
              </a:lnSpc>
              <a:buSzPct val="100000"/>
              <a:buFont typeface="Calibri Light"/>
              <a:buAutoNum type="arabicPeriod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ADB- USD 291 millions </a:t>
            </a:r>
          </a:p>
          <a:p>
            <a:pPr marL="514350" lvl="0" indent="-514350">
              <a:lnSpc>
                <a:spcPct val="80000"/>
              </a:lnSpc>
              <a:buSzPct val="100000"/>
              <a:buFont typeface="Calibri Light"/>
              <a:buAutoNum type="arabicPeriod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UK- USD 123 millions</a:t>
            </a:r>
          </a:p>
          <a:p>
            <a:pPr marL="514350" lvl="0" indent="-514350">
              <a:lnSpc>
                <a:spcPct val="80000"/>
              </a:lnSpc>
              <a:buSzPct val="100000"/>
              <a:buFont typeface="Calibri Light"/>
              <a:buAutoNum type="arabicPeriod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USAID- USD 117 millions</a:t>
            </a:r>
          </a:p>
          <a:p>
            <a:pPr marL="514350" lvl="0" indent="-514350">
              <a:lnSpc>
                <a:spcPct val="80000"/>
              </a:lnSpc>
              <a:buSzPct val="100000"/>
              <a:buFont typeface="Calibri Light"/>
              <a:buAutoNum type="arabicPeriod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EU- USD 116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million   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pPr marL="0" lvl="0" indent="0">
              <a:lnSpc>
                <a:spcPct val="80000"/>
              </a:lnSpc>
              <a:buNone/>
            </a:pPr>
            <a:endParaRPr lang="en-US" sz="3200" dirty="0">
              <a:solidFill>
                <a:srgbClr val="000000"/>
              </a:solidFill>
              <a:latin typeface="Calibri"/>
            </a:endParaRPr>
          </a:p>
          <a:p>
            <a:pPr lvl="0">
              <a:lnSpc>
                <a:spcPct val="80000"/>
              </a:lnSpc>
              <a:buSzPct val="100000"/>
              <a:buFont typeface="Arial" pitchFamily="34"/>
            </a:pPr>
            <a:r>
              <a:rPr lang="en-US" sz="3200" b="1" dirty="0">
                <a:solidFill>
                  <a:srgbClr val="000000"/>
                </a:solidFill>
                <a:latin typeface="Calibri"/>
              </a:rPr>
              <a:t>Off budget top donors (USD):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USAID-109 mill, UK- 49 mill, </a:t>
            </a:r>
            <a:r>
              <a:rPr lang="en-US" sz="3200" dirty="0">
                <a:solidFill>
                  <a:srgbClr val="FF0000"/>
                </a:solidFill>
                <a:latin typeface="Calibri"/>
              </a:rPr>
              <a:t>EU-45 mill </a:t>
            </a:r>
            <a:r>
              <a:rPr lang="en-US" sz="3200" dirty="0" smtClean="0">
                <a:solidFill>
                  <a:srgbClr val="FF0000"/>
                </a:solidFill>
                <a:latin typeface="Calibri"/>
              </a:rPr>
              <a:t>(I/NGO be part of it)</a:t>
            </a:r>
            <a:endParaRPr lang="en-US" sz="3200" dirty="0">
              <a:solidFill>
                <a:srgbClr val="FF0000"/>
              </a:solidFill>
              <a:latin typeface="Calibri"/>
            </a:endParaRPr>
          </a:p>
          <a:p>
            <a:pPr marL="0" lvl="0" indent="0">
              <a:lnSpc>
                <a:spcPct val="80000"/>
              </a:lnSpc>
              <a:buNone/>
            </a:pPr>
            <a:endParaRPr lang="en-US" sz="3200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 noGrp="1"/>
          </p:cNvSpPr>
          <p:nvPr>
            <p:ph type="title"/>
          </p:nvPr>
        </p:nvSpPr>
        <p:spPr>
          <a:xfrm>
            <a:off x="1712780" y="466764"/>
            <a:ext cx="7019400" cy="771625"/>
          </a:xfrm>
        </p:spPr>
        <p:txBody>
          <a:bodyPr anchorCtr="1">
            <a:noAutofit/>
          </a:bodyPr>
          <a:lstStyle/>
          <a:p>
            <a:pPr lvl="0" algn="ctr"/>
            <a:r>
              <a:rPr lang="en-US" sz="2200"/>
              <a:t>Potential donors…..</a:t>
            </a:r>
          </a:p>
        </p:txBody>
      </p:sp>
      <p:sp>
        <p:nvSpPr>
          <p:cNvPr id="3" name="Content Placeholder 5"/>
          <p:cNvSpPr txBox="1">
            <a:spLocks noGrp="1"/>
          </p:cNvSpPr>
          <p:nvPr>
            <p:ph type="body" sz="quarter" idx="4294967295"/>
          </p:nvPr>
        </p:nvSpPr>
        <p:spPr>
          <a:xfrm>
            <a:off x="649361" y="1124263"/>
            <a:ext cx="8299771" cy="481270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lvl="0" indent="0">
              <a:lnSpc>
                <a:spcPct val="700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Calibri"/>
              </a:rPr>
              <a:t>Human rights, Democracy and CSOs sector</a:t>
            </a:r>
            <a:endParaRPr lang="en-US" sz="2200" dirty="0">
              <a:solidFill>
                <a:srgbClr val="000000"/>
              </a:solidFill>
              <a:latin typeface="Calibri"/>
            </a:endParaRPr>
          </a:p>
          <a:p>
            <a:pPr lvl="0">
              <a:lnSpc>
                <a:spcPct val="70000"/>
              </a:lnSpc>
              <a:buSzPct val="100000"/>
              <a:buFont typeface="Arial" pitchFamily="34"/>
            </a:pPr>
            <a:r>
              <a:rPr lang="en-US" sz="2200" dirty="0">
                <a:solidFill>
                  <a:srgbClr val="000000"/>
                </a:solidFill>
                <a:latin typeface="Calibri"/>
              </a:rPr>
              <a:t>EU</a:t>
            </a:r>
          </a:p>
          <a:p>
            <a:pPr lvl="0">
              <a:lnSpc>
                <a:spcPct val="70000"/>
              </a:lnSpc>
              <a:buSzPct val="100000"/>
              <a:buFont typeface="Arial" pitchFamily="34"/>
            </a:pPr>
            <a:r>
              <a:rPr lang="en-US" sz="2200" dirty="0" err="1">
                <a:solidFill>
                  <a:srgbClr val="000000"/>
                </a:solidFill>
                <a:latin typeface="Calibri"/>
              </a:rPr>
              <a:t>Finida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200" dirty="0" err="1">
                <a:solidFill>
                  <a:srgbClr val="000000"/>
                </a:solidFill>
                <a:latin typeface="Calibri"/>
              </a:rPr>
              <a:t>Danida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200" dirty="0" err="1">
                <a:solidFill>
                  <a:srgbClr val="000000"/>
                </a:solidFill>
                <a:latin typeface="Calibri"/>
              </a:rPr>
              <a:t>Sida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, NORAD, UK Aid/DFID, </a:t>
            </a:r>
            <a:r>
              <a:rPr lang="en-US" sz="2200" dirty="0" err="1">
                <a:solidFill>
                  <a:srgbClr val="000000"/>
                </a:solidFill>
                <a:latin typeface="Calibri"/>
              </a:rPr>
              <a:t>Ausaid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, USAID</a:t>
            </a:r>
          </a:p>
          <a:p>
            <a:pPr lvl="0">
              <a:lnSpc>
                <a:spcPct val="70000"/>
              </a:lnSpc>
              <a:buSzPct val="100000"/>
              <a:buFont typeface="Arial" pitchFamily="34"/>
            </a:pPr>
            <a:r>
              <a:rPr lang="en-US" sz="2200" dirty="0">
                <a:solidFill>
                  <a:srgbClr val="000000"/>
                </a:solidFill>
                <a:latin typeface="Calibri"/>
              </a:rPr>
              <a:t>Foundations- Amplify Change-UK,  Open Society Foundation (OSF)</a:t>
            </a:r>
          </a:p>
          <a:p>
            <a:pPr marL="0" lvl="0" indent="0">
              <a:lnSpc>
                <a:spcPct val="70000"/>
              </a:lnSpc>
              <a:buNone/>
            </a:pPr>
            <a:endParaRPr lang="en-US" sz="2200" dirty="0">
              <a:solidFill>
                <a:srgbClr val="000000"/>
              </a:solidFill>
              <a:latin typeface="Calibri"/>
            </a:endParaRPr>
          </a:p>
          <a:p>
            <a:pPr lvl="0">
              <a:lnSpc>
                <a:spcPct val="70000"/>
              </a:lnSpc>
              <a:buSzPct val="100000"/>
              <a:buFont typeface="Arial" pitchFamily="34"/>
            </a:pPr>
            <a:r>
              <a:rPr lang="en-US" sz="2200" b="1" dirty="0">
                <a:solidFill>
                  <a:srgbClr val="000000"/>
                </a:solidFill>
                <a:latin typeface="Calibri"/>
              </a:rPr>
              <a:t>Economic empowerment/livelihood/agriculture sectors:</a:t>
            </a:r>
            <a:endParaRPr lang="en-US" sz="2200" dirty="0">
              <a:solidFill>
                <a:srgbClr val="000000"/>
              </a:solidFill>
              <a:latin typeface="Calibri"/>
            </a:endParaRPr>
          </a:p>
          <a:p>
            <a:pPr lvl="0">
              <a:lnSpc>
                <a:spcPct val="70000"/>
              </a:lnSpc>
              <a:buSzPct val="100000"/>
              <a:buFont typeface="Arial" pitchFamily="34"/>
            </a:pPr>
            <a:r>
              <a:rPr lang="en-US" sz="2200" dirty="0">
                <a:solidFill>
                  <a:srgbClr val="000000"/>
                </a:solidFill>
                <a:latin typeface="Calibri"/>
              </a:rPr>
              <a:t>EU, DFID, USAID, Major corporate foundation</a:t>
            </a:r>
          </a:p>
          <a:p>
            <a:pPr marL="0" lvl="0" indent="0">
              <a:lnSpc>
                <a:spcPct val="70000"/>
              </a:lnSpc>
              <a:buNone/>
            </a:pPr>
            <a:endParaRPr lang="en-US" sz="2200" dirty="0">
              <a:solidFill>
                <a:srgbClr val="000000"/>
              </a:solidFill>
              <a:latin typeface="Calibri"/>
            </a:endParaRPr>
          </a:p>
          <a:p>
            <a:pPr lvl="0">
              <a:lnSpc>
                <a:spcPct val="70000"/>
              </a:lnSpc>
              <a:buSzPct val="100000"/>
              <a:buFont typeface="Arial" pitchFamily="34"/>
            </a:pPr>
            <a:r>
              <a:rPr lang="en-US" sz="2200" b="1" dirty="0">
                <a:solidFill>
                  <a:srgbClr val="000000"/>
                </a:solidFill>
                <a:latin typeface="Calibri"/>
              </a:rPr>
              <a:t>Water and Sanitation:</a:t>
            </a:r>
            <a:endParaRPr lang="en-US" sz="2200" dirty="0">
              <a:solidFill>
                <a:srgbClr val="000000"/>
              </a:solidFill>
              <a:latin typeface="Calibri"/>
            </a:endParaRPr>
          </a:p>
          <a:p>
            <a:pPr lvl="0">
              <a:lnSpc>
                <a:spcPct val="70000"/>
              </a:lnSpc>
              <a:buSzPct val="100000"/>
              <a:buFont typeface="Arial" pitchFamily="34"/>
            </a:pPr>
            <a:r>
              <a:rPr lang="en-US" sz="2200" dirty="0" smtClean="0">
                <a:solidFill>
                  <a:srgbClr val="000000"/>
                </a:solidFill>
                <a:latin typeface="Calibri"/>
              </a:rPr>
              <a:t>AUSAID, DFID, International Foundations, </a:t>
            </a:r>
            <a:r>
              <a:rPr lang="en-US" sz="2200" dirty="0" err="1" smtClean="0">
                <a:solidFill>
                  <a:srgbClr val="000000"/>
                </a:solidFill>
                <a:latin typeface="Calibri"/>
              </a:rPr>
              <a:t>Finida</a:t>
            </a:r>
            <a:endParaRPr lang="en-US" sz="2200" dirty="0">
              <a:solidFill>
                <a:srgbClr val="000000"/>
              </a:solidFill>
              <a:latin typeface="Calibri"/>
            </a:endParaRPr>
          </a:p>
          <a:p>
            <a:pPr marL="0" lvl="0" indent="0">
              <a:lnSpc>
                <a:spcPct val="70000"/>
              </a:lnSpc>
              <a:buSzPct val="100000"/>
              <a:buNone/>
            </a:pPr>
            <a:endParaRPr lang="en-US" sz="2200" b="1" dirty="0" smtClean="0">
              <a:solidFill>
                <a:srgbClr val="000000"/>
              </a:solidFill>
              <a:latin typeface="Calibri"/>
            </a:endParaRPr>
          </a:p>
          <a:p>
            <a:pPr marL="0" lvl="0" indent="0">
              <a:lnSpc>
                <a:spcPct val="70000"/>
              </a:lnSpc>
              <a:buSzPct val="100000"/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alibri"/>
              </a:rPr>
              <a:t>Health and Education:</a:t>
            </a:r>
          </a:p>
          <a:p>
            <a:pPr marL="0" lvl="0" indent="0">
              <a:lnSpc>
                <a:spcPct val="70000"/>
              </a:lnSpc>
              <a:buSzPct val="100000"/>
              <a:buNone/>
            </a:pPr>
            <a:r>
              <a:rPr lang="en-US" sz="2200" dirty="0" smtClean="0">
                <a:solidFill>
                  <a:srgbClr val="000000"/>
                </a:solidFill>
                <a:latin typeface="Calibri"/>
              </a:rPr>
              <a:t>All major donors of Nepal and global corporate foundations, CSR </a:t>
            </a:r>
            <a:endParaRPr lang="en-US" sz="2200" dirty="0">
              <a:solidFill>
                <a:srgbClr val="000000"/>
              </a:solidFill>
              <a:latin typeface="Calibri"/>
            </a:endParaRPr>
          </a:p>
          <a:p>
            <a:pPr marL="0" lvl="0" indent="0">
              <a:lnSpc>
                <a:spcPct val="70000"/>
              </a:lnSpc>
              <a:buNone/>
            </a:pPr>
            <a:endParaRPr lang="en-US" sz="2200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 noGrp="1"/>
          </p:cNvSpPr>
          <p:nvPr>
            <p:ph type="title"/>
          </p:nvPr>
        </p:nvSpPr>
        <p:spPr>
          <a:xfrm>
            <a:off x="1175260" y="403963"/>
            <a:ext cx="7019400" cy="771625"/>
          </a:xfrm>
        </p:spPr>
        <p:txBody>
          <a:bodyPr>
            <a:noAutofit/>
          </a:bodyPr>
          <a:lstStyle/>
          <a:p>
            <a:pPr lvl="0"/>
            <a:r>
              <a:rPr lang="en-US" sz="3600"/>
              <a:t>Outline of presentation</a:t>
            </a:r>
          </a:p>
        </p:txBody>
      </p:sp>
      <p:sp>
        <p:nvSpPr>
          <p:cNvPr id="3" name="Content Placeholder 5"/>
          <p:cNvSpPr txBox="1"/>
          <p:nvPr/>
        </p:nvSpPr>
        <p:spPr>
          <a:xfrm>
            <a:off x="755376" y="1289157"/>
            <a:ext cx="8148785" cy="49128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514350" marR="0" lvl="0" indent="-51435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TOP SIX MANTRAS OF INSTITUTIONAL FUND RAISING </a:t>
            </a:r>
          </a:p>
          <a:p>
            <a:pPr marL="514350" marR="0" lvl="0" indent="-51435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  <a:p>
            <a:pPr marL="514350" marR="0" lvl="0" indent="-51435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Prerequisites </a:t>
            </a:r>
            <a:r>
              <a:rPr lang="en-US" sz="3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for writing or designing high quality/winning </a:t>
            </a:r>
            <a:r>
              <a:rPr lang="en-US" sz="30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proposal</a:t>
            </a:r>
            <a:endParaRPr lang="en-US" sz="3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  <a:p>
            <a:pPr marL="514350" marR="0" lvl="0" indent="-51435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  <a:p>
            <a:pPr marL="514350" marR="0" lvl="0" indent="-51435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Priorities and approaches of Institutional Donors in </a:t>
            </a:r>
            <a:r>
              <a:rPr lang="en-US" sz="30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Nepal</a:t>
            </a:r>
          </a:p>
          <a:p>
            <a:pPr marL="514350" marR="0" lvl="0" indent="-51435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  <a:p>
            <a:pPr marL="514350" marR="0" lvl="0" indent="-51435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Potential </a:t>
            </a:r>
            <a:r>
              <a:rPr lang="en-US" sz="3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donors for Nepali I/NGOs </a:t>
            </a:r>
          </a:p>
          <a:p>
            <a:pPr marL="514350" marR="0" lvl="0" indent="-51435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  <a:p>
            <a:pPr marL="514350" marR="0" lvl="0" indent="-51435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Opportunities and Challenges for FR in Nepal</a:t>
            </a:r>
          </a:p>
          <a:p>
            <a:pPr marL="0" marR="0" lvl="0" indent="0" algn="l" defTabSz="914400" rtl="0" fontAlgn="auto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7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9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 noGrp="1"/>
          </p:cNvSpPr>
          <p:nvPr>
            <p:ph type="title"/>
          </p:nvPr>
        </p:nvSpPr>
        <p:spPr>
          <a:xfrm>
            <a:off x="1712780" y="466764"/>
            <a:ext cx="7019400" cy="771625"/>
          </a:xfrm>
        </p:spPr>
        <p:txBody>
          <a:bodyPr anchorCtr="1">
            <a:noAutofit/>
          </a:bodyPr>
          <a:lstStyle/>
          <a:p>
            <a:pPr lvl="0" algn="ctr"/>
            <a:r>
              <a:rPr lang="en-US" sz="2200"/>
              <a:t>Opportunities for Institutional fund raising</a:t>
            </a:r>
          </a:p>
        </p:txBody>
      </p:sp>
      <p:sp>
        <p:nvSpPr>
          <p:cNvPr id="3" name="Content Placeholder 5"/>
          <p:cNvSpPr txBox="1">
            <a:spLocks noGrp="1"/>
          </p:cNvSpPr>
          <p:nvPr>
            <p:ph type="body" sz="quarter" idx="4294967295"/>
          </p:nvPr>
        </p:nvSpPr>
        <p:spPr>
          <a:xfrm>
            <a:off x="649361" y="1124263"/>
            <a:ext cx="8299771" cy="481270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>
              <a:lnSpc>
                <a:spcPct val="70000"/>
              </a:lnSpc>
              <a:buSzPct val="100000"/>
              <a:buFont typeface="Arial" pitchFamily="34"/>
            </a:pPr>
            <a:r>
              <a:rPr lang="en-US" sz="2900">
                <a:solidFill>
                  <a:srgbClr val="000000"/>
                </a:solidFill>
                <a:latin typeface="Calibri"/>
              </a:rPr>
              <a:t>Presence of INGOs and experienced technical I/NGOs- good for strategic alliance/consortium</a:t>
            </a:r>
          </a:p>
          <a:p>
            <a:pPr lvl="0">
              <a:lnSpc>
                <a:spcPct val="70000"/>
              </a:lnSpc>
              <a:buSzPct val="100000"/>
              <a:buFont typeface="Arial" pitchFamily="34"/>
            </a:pPr>
            <a:endParaRPr lang="en-US" sz="2900">
              <a:solidFill>
                <a:srgbClr val="000000"/>
              </a:solidFill>
              <a:latin typeface="Calibri"/>
            </a:endParaRPr>
          </a:p>
          <a:p>
            <a:pPr lvl="0">
              <a:lnSpc>
                <a:spcPct val="70000"/>
              </a:lnSpc>
              <a:buSzPct val="100000"/>
              <a:buFont typeface="Arial" pitchFamily="34"/>
            </a:pPr>
            <a:r>
              <a:rPr lang="en-US" sz="2900">
                <a:solidFill>
                  <a:srgbClr val="000000"/>
                </a:solidFill>
                <a:latin typeface="Calibri"/>
              </a:rPr>
              <a:t>Potentiality for partnership or promoting different sets of complementing roles from many I/NGOs</a:t>
            </a:r>
          </a:p>
          <a:p>
            <a:pPr lvl="0">
              <a:lnSpc>
                <a:spcPct val="70000"/>
              </a:lnSpc>
              <a:buSzPct val="100000"/>
              <a:buFont typeface="Arial" pitchFamily="34"/>
            </a:pPr>
            <a:endParaRPr lang="en-US" sz="2900">
              <a:solidFill>
                <a:srgbClr val="000000"/>
              </a:solidFill>
              <a:latin typeface="Calibri"/>
            </a:endParaRPr>
          </a:p>
          <a:p>
            <a:pPr lvl="0">
              <a:lnSpc>
                <a:spcPct val="70000"/>
              </a:lnSpc>
              <a:buSzPct val="100000"/>
              <a:buFont typeface="Arial" pitchFamily="34"/>
            </a:pPr>
            <a:r>
              <a:rPr lang="en-US" sz="2900">
                <a:solidFill>
                  <a:srgbClr val="000000"/>
                </a:solidFill>
                <a:latin typeface="Calibri"/>
              </a:rPr>
              <a:t>Shifting giving trend in Asia- Increasing Business sectors in Asia</a:t>
            </a:r>
          </a:p>
          <a:p>
            <a:pPr lvl="0">
              <a:lnSpc>
                <a:spcPct val="70000"/>
              </a:lnSpc>
              <a:buSzPct val="100000"/>
              <a:buFont typeface="Arial" pitchFamily="34"/>
            </a:pPr>
            <a:endParaRPr lang="en-US" sz="2900">
              <a:solidFill>
                <a:srgbClr val="000000"/>
              </a:solidFill>
              <a:latin typeface="Calibri"/>
            </a:endParaRPr>
          </a:p>
          <a:p>
            <a:pPr lvl="0">
              <a:lnSpc>
                <a:spcPct val="70000"/>
              </a:lnSpc>
              <a:buSzPct val="100000"/>
              <a:buFont typeface="Arial" pitchFamily="34"/>
            </a:pPr>
            <a:r>
              <a:rPr lang="en-US" sz="2900">
                <a:solidFill>
                  <a:srgbClr val="000000"/>
                </a:solidFill>
                <a:latin typeface="Calibri"/>
              </a:rPr>
              <a:t>Corporate Social Responsibilities (CSR) in Asia and Nepal business and companies- e.g. Bank has CSR of 1.5 %</a:t>
            </a:r>
          </a:p>
          <a:p>
            <a:pPr marL="0" lvl="0" indent="0">
              <a:lnSpc>
                <a:spcPct val="70000"/>
              </a:lnSpc>
              <a:buNone/>
            </a:pPr>
            <a:endParaRPr lang="en-US" sz="150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 noGrp="1"/>
          </p:cNvSpPr>
          <p:nvPr>
            <p:ph type="title"/>
          </p:nvPr>
        </p:nvSpPr>
        <p:spPr>
          <a:xfrm>
            <a:off x="1712780" y="466764"/>
            <a:ext cx="7019400" cy="771625"/>
          </a:xfrm>
        </p:spPr>
        <p:txBody>
          <a:bodyPr anchorCtr="1">
            <a:noAutofit/>
          </a:bodyPr>
          <a:lstStyle/>
          <a:p>
            <a:pPr lvl="0" algn="ctr"/>
            <a:r>
              <a:rPr lang="en-US" sz="2200"/>
              <a:t>Opportunities for Institutional fund raising</a:t>
            </a:r>
          </a:p>
        </p:txBody>
      </p:sp>
      <p:sp>
        <p:nvSpPr>
          <p:cNvPr id="3" name="Content Placeholder 5"/>
          <p:cNvSpPr txBox="1">
            <a:spLocks noGrp="1"/>
          </p:cNvSpPr>
          <p:nvPr>
            <p:ph type="body" sz="quarter" idx="4294967295"/>
          </p:nvPr>
        </p:nvSpPr>
        <p:spPr>
          <a:xfrm>
            <a:off x="649361" y="1124263"/>
            <a:ext cx="8299771" cy="481270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>
              <a:lnSpc>
                <a:spcPct val="70000"/>
              </a:lnSpc>
              <a:buSzPct val="100000"/>
              <a:buFont typeface="Arial" pitchFamily="34"/>
            </a:pPr>
            <a:r>
              <a:rPr lang="en-US" sz="3300">
                <a:solidFill>
                  <a:srgbClr val="000000"/>
                </a:solidFill>
                <a:latin typeface="Calibri"/>
              </a:rPr>
              <a:t>Private Corporate Foundation Funding in Asia and Nepal</a:t>
            </a:r>
          </a:p>
          <a:p>
            <a:pPr lvl="0">
              <a:lnSpc>
                <a:spcPct val="70000"/>
              </a:lnSpc>
              <a:buSzPct val="100000"/>
              <a:buFont typeface="Arial" pitchFamily="34"/>
            </a:pPr>
            <a:endParaRPr lang="en-US" sz="3300">
              <a:solidFill>
                <a:srgbClr val="000000"/>
              </a:solidFill>
              <a:latin typeface="Calibri"/>
            </a:endParaRPr>
          </a:p>
          <a:p>
            <a:pPr lvl="0">
              <a:lnSpc>
                <a:spcPct val="70000"/>
              </a:lnSpc>
              <a:buSzPct val="100000"/>
              <a:buFont typeface="Arial" pitchFamily="34"/>
            </a:pPr>
            <a:r>
              <a:rPr lang="en-US" sz="3300">
                <a:solidFill>
                  <a:srgbClr val="000000"/>
                </a:solidFill>
                <a:latin typeface="Calibri"/>
              </a:rPr>
              <a:t>New donors from Asia and middle east e.g. KOICA, China Aid, Ausaid, bilateral donors from Arab country governments, Israel </a:t>
            </a:r>
          </a:p>
          <a:p>
            <a:pPr lvl="0">
              <a:lnSpc>
                <a:spcPct val="70000"/>
              </a:lnSpc>
              <a:buSzPct val="100000"/>
              <a:buFont typeface="Arial" pitchFamily="34"/>
            </a:pPr>
            <a:endParaRPr lang="en-US" sz="3300">
              <a:solidFill>
                <a:srgbClr val="000000"/>
              </a:solidFill>
              <a:latin typeface="Calibri"/>
            </a:endParaRPr>
          </a:p>
          <a:p>
            <a:pPr lvl="0">
              <a:lnSpc>
                <a:spcPct val="70000"/>
              </a:lnSpc>
              <a:buSzPct val="100000"/>
              <a:buFont typeface="Arial" pitchFamily="34"/>
            </a:pPr>
            <a:r>
              <a:rPr lang="en-US" sz="3300">
                <a:solidFill>
                  <a:srgbClr val="000000"/>
                </a:solidFill>
                <a:latin typeface="Calibri"/>
              </a:rPr>
              <a:t>Crowd funding/individual funding/giving trend- increasing middle classes in Nepal too</a:t>
            </a:r>
          </a:p>
          <a:p>
            <a:pPr lvl="0">
              <a:lnSpc>
                <a:spcPct val="70000"/>
              </a:lnSpc>
              <a:buSzPct val="100000"/>
              <a:buFont typeface="Arial" pitchFamily="34"/>
            </a:pPr>
            <a:endParaRPr lang="en-US" sz="3300">
              <a:solidFill>
                <a:srgbClr val="000000"/>
              </a:solidFill>
              <a:latin typeface="Calibri"/>
            </a:endParaRPr>
          </a:p>
          <a:p>
            <a:pPr lvl="0">
              <a:lnSpc>
                <a:spcPct val="70000"/>
              </a:lnSpc>
              <a:buSzPct val="100000"/>
              <a:buFont typeface="Arial" pitchFamily="34"/>
            </a:pPr>
            <a:r>
              <a:rPr lang="en-US" sz="3300">
                <a:solidFill>
                  <a:srgbClr val="000000"/>
                </a:solidFill>
                <a:latin typeface="Calibri"/>
              </a:rPr>
              <a:t>Government funding to NGOs</a:t>
            </a:r>
          </a:p>
          <a:p>
            <a:pPr marL="0" lvl="0" indent="0">
              <a:lnSpc>
                <a:spcPct val="70000"/>
              </a:lnSpc>
              <a:buNone/>
            </a:pPr>
            <a:endParaRPr lang="en-US" sz="180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 noGrp="1"/>
          </p:cNvSpPr>
          <p:nvPr>
            <p:ph type="title"/>
          </p:nvPr>
        </p:nvSpPr>
        <p:spPr>
          <a:xfrm>
            <a:off x="1712780" y="466764"/>
            <a:ext cx="7019400" cy="771625"/>
          </a:xfrm>
        </p:spPr>
        <p:txBody>
          <a:bodyPr anchorCtr="1">
            <a:noAutofit/>
          </a:bodyPr>
          <a:lstStyle/>
          <a:p>
            <a:pPr lvl="0" algn="ctr"/>
            <a:r>
              <a:rPr lang="en-US" sz="2200"/>
              <a:t>Challenges for Institutional FR</a:t>
            </a:r>
          </a:p>
        </p:txBody>
      </p:sp>
      <p:sp>
        <p:nvSpPr>
          <p:cNvPr id="3" name="Content Placeholder 5"/>
          <p:cNvSpPr txBox="1">
            <a:spLocks noGrp="1"/>
          </p:cNvSpPr>
          <p:nvPr>
            <p:ph type="body" sz="quarter" idx="4294967295"/>
          </p:nvPr>
        </p:nvSpPr>
        <p:spPr>
          <a:xfrm>
            <a:off x="649361" y="1124263"/>
            <a:ext cx="8299771" cy="481270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>
              <a:lnSpc>
                <a:spcPct val="80000"/>
              </a:lnSpc>
              <a:buSzPct val="100000"/>
              <a:buFont typeface="Arial" pitchFamily="34"/>
            </a:pPr>
            <a:r>
              <a:rPr lang="en-US">
                <a:solidFill>
                  <a:srgbClr val="000000"/>
                </a:solidFill>
                <a:latin typeface="Calibri"/>
              </a:rPr>
              <a:t>Highly competitive </a:t>
            </a:r>
          </a:p>
          <a:p>
            <a:pPr marL="0" lvl="0" indent="0">
              <a:lnSpc>
                <a:spcPct val="80000"/>
              </a:lnSpc>
              <a:buNone/>
            </a:pPr>
            <a:endParaRPr lang="en-US">
              <a:solidFill>
                <a:srgbClr val="000000"/>
              </a:solidFill>
              <a:latin typeface="Calibri"/>
            </a:endParaRPr>
          </a:p>
          <a:p>
            <a:pPr lvl="0">
              <a:lnSpc>
                <a:spcPct val="80000"/>
              </a:lnSpc>
              <a:buSzPct val="100000"/>
              <a:buFont typeface="Arial" pitchFamily="34"/>
            </a:pPr>
            <a:r>
              <a:rPr lang="en-US">
                <a:solidFill>
                  <a:srgbClr val="000000"/>
                </a:solidFill>
                <a:latin typeface="Calibri"/>
              </a:rPr>
              <a:t>Access of institutional donors- e.g. language barrier in their website for non-English speaking donors e.g. Finida, NORAD, Danida, NORAD- only keeps in website</a:t>
            </a:r>
          </a:p>
          <a:p>
            <a:pPr lvl="0">
              <a:lnSpc>
                <a:spcPct val="80000"/>
              </a:lnSpc>
              <a:buSzPct val="100000"/>
              <a:buFont typeface="Arial" pitchFamily="34"/>
            </a:pPr>
            <a:endParaRPr lang="en-US">
              <a:solidFill>
                <a:srgbClr val="000000"/>
              </a:solidFill>
              <a:latin typeface="Calibri"/>
            </a:endParaRPr>
          </a:p>
          <a:p>
            <a:pPr lvl="0">
              <a:lnSpc>
                <a:spcPct val="80000"/>
              </a:lnSpc>
              <a:buSzPct val="100000"/>
              <a:buFont typeface="Arial" pitchFamily="34"/>
            </a:pPr>
            <a:r>
              <a:rPr lang="en-US">
                <a:solidFill>
                  <a:srgbClr val="000000"/>
                </a:solidFill>
                <a:latin typeface="Calibri"/>
              </a:rPr>
              <a:t>Difficult processes for finalizing budget and LFA in EU formats</a:t>
            </a:r>
          </a:p>
          <a:p>
            <a:pPr marL="0" lvl="0" indent="0">
              <a:lnSpc>
                <a:spcPct val="80000"/>
              </a:lnSpc>
              <a:buNone/>
            </a:pPr>
            <a:endParaRPr lang="en-US">
              <a:solidFill>
                <a:srgbClr val="000000"/>
              </a:solidFill>
              <a:latin typeface="Calibri"/>
            </a:endParaRPr>
          </a:p>
          <a:p>
            <a:pPr lvl="0">
              <a:lnSpc>
                <a:spcPct val="80000"/>
              </a:lnSpc>
              <a:buSzPct val="100000"/>
              <a:buFont typeface="Arial" pitchFamily="34"/>
            </a:pPr>
            <a:r>
              <a:rPr lang="en-US">
                <a:solidFill>
                  <a:srgbClr val="000000"/>
                </a:solidFill>
                <a:latin typeface="Calibri"/>
              </a:rPr>
              <a:t>Shrinking space of CSOs/NGOs in Nepal due to government policies </a:t>
            </a:r>
          </a:p>
          <a:p>
            <a:pPr marL="0" lvl="0" indent="0">
              <a:lnSpc>
                <a:spcPct val="80000"/>
              </a:lnSpc>
              <a:buNone/>
            </a:pPr>
            <a:endParaRPr lang="en-US" sz="270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 noGrp="1"/>
          </p:cNvSpPr>
          <p:nvPr>
            <p:ph type="title"/>
          </p:nvPr>
        </p:nvSpPr>
        <p:spPr>
          <a:xfrm>
            <a:off x="1712780" y="466764"/>
            <a:ext cx="7019400" cy="771625"/>
          </a:xfrm>
        </p:spPr>
        <p:txBody>
          <a:bodyPr anchorCtr="1">
            <a:noAutofit/>
          </a:bodyPr>
          <a:lstStyle/>
          <a:p>
            <a:pPr lvl="0" algn="ctr"/>
            <a:r>
              <a:rPr lang="en-US" sz="2200"/>
              <a:t>Challenges for Institutional FR</a:t>
            </a:r>
          </a:p>
        </p:txBody>
      </p:sp>
      <p:sp>
        <p:nvSpPr>
          <p:cNvPr id="3" name="Content Placeholder 5"/>
          <p:cNvSpPr txBox="1">
            <a:spLocks noGrp="1"/>
          </p:cNvSpPr>
          <p:nvPr>
            <p:ph type="body" sz="quarter" idx="4294967295"/>
          </p:nvPr>
        </p:nvSpPr>
        <p:spPr>
          <a:xfrm>
            <a:off x="649361" y="1124263"/>
            <a:ext cx="8299771" cy="481270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>
              <a:lnSpc>
                <a:spcPct val="70000"/>
              </a:lnSpc>
              <a:buSzPct val="100000"/>
              <a:buFont typeface="Arial" pitchFamily="34"/>
            </a:pPr>
            <a:r>
              <a:rPr lang="en-US" sz="2600" dirty="0">
                <a:solidFill>
                  <a:srgbClr val="000000"/>
                </a:solidFill>
                <a:latin typeface="Calibri"/>
              </a:rPr>
              <a:t>Global shrinking of funding- especially from EU countries, US, Canada, UK for long term development work 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US" sz="2600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lvl="0">
              <a:lnSpc>
                <a:spcPct val="70000"/>
              </a:lnSpc>
              <a:buSzPct val="100000"/>
              <a:buFont typeface="Arial" pitchFamily="34"/>
            </a:pPr>
            <a:r>
              <a:rPr lang="en-US" sz="2600" dirty="0">
                <a:solidFill>
                  <a:srgbClr val="000000"/>
                </a:solidFill>
                <a:latin typeface="Calibri"/>
              </a:rPr>
              <a:t>Donors or host government priorities- could be difficult for I/NGOs</a:t>
            </a:r>
          </a:p>
          <a:p>
            <a:pPr marL="0" lvl="0" indent="0">
              <a:lnSpc>
                <a:spcPct val="70000"/>
              </a:lnSpc>
              <a:buNone/>
            </a:pPr>
            <a:endParaRPr lang="en-US" sz="2600" dirty="0">
              <a:solidFill>
                <a:srgbClr val="000000"/>
              </a:solidFill>
              <a:latin typeface="Calibri"/>
            </a:endParaRPr>
          </a:p>
          <a:p>
            <a:pPr lvl="0">
              <a:lnSpc>
                <a:spcPct val="70000"/>
              </a:lnSpc>
              <a:buSzPct val="100000"/>
              <a:buFont typeface="Arial" pitchFamily="34"/>
            </a:pPr>
            <a:r>
              <a:rPr lang="en-US" sz="2600" dirty="0">
                <a:solidFill>
                  <a:srgbClr val="000000"/>
                </a:solidFill>
                <a:latin typeface="Calibri"/>
              </a:rPr>
              <a:t>Fund cut off- more focus on other countries, except disaster in the Asia</a:t>
            </a:r>
          </a:p>
          <a:p>
            <a:pPr marL="0" lvl="0" indent="0">
              <a:lnSpc>
                <a:spcPct val="70000"/>
              </a:lnSpc>
              <a:buNone/>
            </a:pPr>
            <a:endParaRPr lang="en-US" sz="2600" dirty="0">
              <a:solidFill>
                <a:srgbClr val="000000"/>
              </a:solidFill>
              <a:latin typeface="Calibri"/>
            </a:endParaRPr>
          </a:p>
          <a:p>
            <a:pPr lvl="0">
              <a:lnSpc>
                <a:spcPct val="70000"/>
              </a:lnSpc>
              <a:buSzPct val="100000"/>
              <a:buFont typeface="Arial" pitchFamily="34"/>
            </a:pPr>
            <a:r>
              <a:rPr lang="en-US" sz="2600" dirty="0">
                <a:solidFill>
                  <a:srgbClr val="000000"/>
                </a:solidFill>
                <a:latin typeface="Calibri"/>
              </a:rPr>
              <a:t>No enabling environment</a:t>
            </a:r>
          </a:p>
          <a:p>
            <a:pPr marL="0" lvl="0" indent="0">
              <a:lnSpc>
                <a:spcPct val="70000"/>
              </a:lnSpc>
              <a:buNone/>
            </a:pPr>
            <a:endParaRPr lang="en-US" sz="2600" dirty="0">
              <a:solidFill>
                <a:srgbClr val="000000"/>
              </a:solidFill>
              <a:latin typeface="Calibri"/>
            </a:endParaRPr>
          </a:p>
          <a:p>
            <a:pPr lvl="0">
              <a:lnSpc>
                <a:spcPct val="70000"/>
              </a:lnSpc>
              <a:buSzPct val="100000"/>
              <a:buFont typeface="Arial" pitchFamily="34"/>
            </a:pPr>
            <a:r>
              <a:rPr lang="en-US" sz="2600" dirty="0">
                <a:solidFill>
                  <a:srgbClr val="000000"/>
                </a:solidFill>
                <a:latin typeface="Calibri"/>
              </a:rPr>
              <a:t>CSOS/NGOs/INGOs capacity on fund raising skills/systems</a:t>
            </a:r>
          </a:p>
          <a:p>
            <a:pPr marL="0" lvl="0" indent="0">
              <a:lnSpc>
                <a:spcPct val="70000"/>
              </a:lnSpc>
              <a:buNone/>
            </a:pPr>
            <a:endParaRPr lang="en-US" sz="2500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 noGrp="1"/>
          </p:cNvSpPr>
          <p:nvPr>
            <p:ph type="title"/>
          </p:nvPr>
        </p:nvSpPr>
        <p:spPr>
          <a:xfrm>
            <a:off x="1712780" y="466764"/>
            <a:ext cx="7019400" cy="771625"/>
          </a:xfrm>
        </p:spPr>
        <p:txBody>
          <a:bodyPr anchorCtr="1">
            <a:noAutofit/>
          </a:bodyPr>
          <a:lstStyle/>
          <a:p>
            <a:pPr lvl="0" algn="ctr"/>
            <a:r>
              <a:rPr lang="en-US" sz="2200" dirty="0" smtClean="0"/>
              <a:t>Lesson learnt and Way forward ….</a:t>
            </a:r>
            <a:endParaRPr lang="en-US" sz="2200" dirty="0"/>
          </a:p>
        </p:txBody>
      </p:sp>
      <p:sp>
        <p:nvSpPr>
          <p:cNvPr id="3" name="Content Placeholder 5"/>
          <p:cNvSpPr txBox="1">
            <a:spLocks noGrp="1"/>
          </p:cNvSpPr>
          <p:nvPr>
            <p:ph type="body" sz="quarter" idx="4294967295"/>
          </p:nvPr>
        </p:nvSpPr>
        <p:spPr>
          <a:xfrm>
            <a:off x="479685" y="1124263"/>
            <a:ext cx="8664315" cy="52465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 fontScale="92500" lnSpcReduction="20000"/>
          </a:bodyPr>
          <a:lstStyle/>
          <a:p>
            <a:pPr lvl="0">
              <a:lnSpc>
                <a:spcPct val="70000"/>
              </a:lnSpc>
              <a:buSzPct val="100000"/>
              <a:buFont typeface="Arial" pitchFamily="34"/>
            </a:pPr>
            <a:r>
              <a:rPr lang="en-US" sz="3300" dirty="0" smtClean="0">
                <a:solidFill>
                  <a:srgbClr val="000000"/>
                </a:solidFill>
                <a:latin typeface="Calibri"/>
              </a:rPr>
              <a:t>Institutional FR takes time- could be 1-5 years</a:t>
            </a:r>
          </a:p>
          <a:p>
            <a:pPr marL="0" lvl="0" indent="0">
              <a:lnSpc>
                <a:spcPct val="70000"/>
              </a:lnSpc>
              <a:buSzPct val="100000"/>
              <a:buNone/>
            </a:pPr>
            <a:endParaRPr lang="en-US" sz="3300" dirty="0" smtClean="0">
              <a:solidFill>
                <a:srgbClr val="000000"/>
              </a:solidFill>
              <a:latin typeface="Calibri"/>
            </a:endParaRPr>
          </a:p>
          <a:p>
            <a:pPr lvl="0">
              <a:lnSpc>
                <a:spcPct val="70000"/>
              </a:lnSpc>
              <a:buSzPct val="100000"/>
              <a:buFont typeface="Arial" pitchFamily="34"/>
            </a:pPr>
            <a:r>
              <a:rPr lang="en-US" sz="3300" dirty="0" smtClean="0">
                <a:solidFill>
                  <a:srgbClr val="000000"/>
                </a:solidFill>
                <a:latin typeface="Calibri"/>
              </a:rPr>
              <a:t>Adopt </a:t>
            </a:r>
            <a:r>
              <a:rPr lang="en-US" sz="3300" dirty="0">
                <a:solidFill>
                  <a:srgbClr val="000000"/>
                </a:solidFill>
                <a:latin typeface="Calibri"/>
              </a:rPr>
              <a:t>the six Mantras </a:t>
            </a:r>
          </a:p>
          <a:p>
            <a:pPr lvl="0">
              <a:lnSpc>
                <a:spcPct val="70000"/>
              </a:lnSpc>
              <a:buSzPct val="100000"/>
              <a:buFont typeface="Arial" pitchFamily="34"/>
            </a:pPr>
            <a:endParaRPr lang="en-US" sz="3300" dirty="0">
              <a:solidFill>
                <a:srgbClr val="000000"/>
              </a:solidFill>
              <a:latin typeface="Calibri"/>
            </a:endParaRPr>
          </a:p>
          <a:p>
            <a:pPr lvl="0">
              <a:lnSpc>
                <a:spcPct val="70000"/>
              </a:lnSpc>
              <a:buSzPct val="100000"/>
              <a:buFont typeface="Arial" pitchFamily="34"/>
            </a:pPr>
            <a:r>
              <a:rPr lang="en-US" sz="3300" dirty="0">
                <a:solidFill>
                  <a:srgbClr val="000000"/>
                </a:solidFill>
                <a:latin typeface="Calibri"/>
              </a:rPr>
              <a:t>Develop capacity building at all levels</a:t>
            </a:r>
          </a:p>
          <a:p>
            <a:pPr lvl="0">
              <a:lnSpc>
                <a:spcPct val="70000"/>
              </a:lnSpc>
              <a:buSzPct val="100000"/>
              <a:buFont typeface="Arial" pitchFamily="34"/>
            </a:pPr>
            <a:endParaRPr lang="en-US" sz="3300" dirty="0">
              <a:solidFill>
                <a:srgbClr val="000000"/>
              </a:solidFill>
              <a:latin typeface="Calibri"/>
            </a:endParaRPr>
          </a:p>
          <a:p>
            <a:pPr lvl="0">
              <a:lnSpc>
                <a:spcPct val="70000"/>
              </a:lnSpc>
              <a:buSzPct val="100000"/>
              <a:buFont typeface="Arial" pitchFamily="34"/>
            </a:pPr>
            <a:r>
              <a:rPr lang="en-US" sz="3300" dirty="0">
                <a:solidFill>
                  <a:srgbClr val="000000"/>
                </a:solidFill>
                <a:latin typeface="Calibri"/>
              </a:rPr>
              <a:t>Be </a:t>
            </a:r>
            <a:r>
              <a:rPr lang="en-US" sz="3300" dirty="0" smtClean="0">
                <a:solidFill>
                  <a:srgbClr val="000000"/>
                </a:solidFill>
                <a:latin typeface="Calibri"/>
              </a:rPr>
              <a:t>patience, learn from failure, continue hard work  </a:t>
            </a:r>
          </a:p>
          <a:p>
            <a:pPr lvl="0">
              <a:lnSpc>
                <a:spcPct val="70000"/>
              </a:lnSpc>
              <a:buSzPct val="100000"/>
              <a:buFont typeface="Arial" pitchFamily="34"/>
            </a:pPr>
            <a:endParaRPr lang="en-US" sz="3300" dirty="0" smtClean="0">
              <a:solidFill>
                <a:srgbClr val="000000"/>
              </a:solidFill>
              <a:latin typeface="Calibri"/>
            </a:endParaRPr>
          </a:p>
          <a:p>
            <a:pPr lvl="0">
              <a:lnSpc>
                <a:spcPct val="70000"/>
              </a:lnSpc>
              <a:buSzPct val="100000"/>
              <a:buFont typeface="Arial" pitchFamily="34"/>
            </a:pPr>
            <a:r>
              <a:rPr lang="en-US" sz="3300" dirty="0" smtClean="0">
                <a:solidFill>
                  <a:srgbClr val="000000"/>
                </a:solidFill>
                <a:latin typeface="Calibri"/>
              </a:rPr>
              <a:t>Be open</a:t>
            </a:r>
            <a:r>
              <a:rPr lang="en-US" sz="3300" dirty="0">
                <a:solidFill>
                  <a:srgbClr val="000000"/>
                </a:solidFill>
                <a:latin typeface="Calibri"/>
              </a:rPr>
              <a:t>, transparent </a:t>
            </a:r>
            <a:r>
              <a:rPr lang="en-US" sz="3300" dirty="0" smtClean="0">
                <a:solidFill>
                  <a:srgbClr val="000000"/>
                </a:solidFill>
                <a:latin typeface="Calibri"/>
              </a:rPr>
              <a:t>about your work</a:t>
            </a:r>
            <a:endParaRPr lang="en-US" sz="3300" dirty="0">
              <a:solidFill>
                <a:srgbClr val="000000"/>
              </a:solidFill>
              <a:latin typeface="Calibri"/>
            </a:endParaRPr>
          </a:p>
          <a:p>
            <a:pPr lvl="0">
              <a:lnSpc>
                <a:spcPct val="70000"/>
              </a:lnSpc>
              <a:buSzPct val="100000"/>
              <a:buFont typeface="Arial" pitchFamily="34"/>
            </a:pPr>
            <a:endParaRPr lang="en-US" sz="3300" dirty="0">
              <a:solidFill>
                <a:srgbClr val="000000"/>
              </a:solidFill>
              <a:latin typeface="Calibri"/>
            </a:endParaRPr>
          </a:p>
          <a:p>
            <a:pPr lvl="0">
              <a:lnSpc>
                <a:spcPct val="70000"/>
              </a:lnSpc>
              <a:buSzPct val="100000"/>
              <a:buFont typeface="Arial" pitchFamily="34"/>
            </a:pPr>
            <a:r>
              <a:rPr lang="en-US" sz="3300" dirty="0">
                <a:solidFill>
                  <a:srgbClr val="000000"/>
                </a:solidFill>
                <a:latin typeface="Calibri"/>
              </a:rPr>
              <a:t>Promote networking as much as possible</a:t>
            </a:r>
          </a:p>
          <a:p>
            <a:pPr lvl="0">
              <a:lnSpc>
                <a:spcPct val="70000"/>
              </a:lnSpc>
              <a:buSzPct val="100000"/>
              <a:buFont typeface="Arial" pitchFamily="34"/>
            </a:pPr>
            <a:endParaRPr lang="en-US" sz="3300" dirty="0">
              <a:solidFill>
                <a:srgbClr val="000000"/>
              </a:solidFill>
              <a:latin typeface="Calibri"/>
            </a:endParaRPr>
          </a:p>
          <a:p>
            <a:pPr lvl="0">
              <a:lnSpc>
                <a:spcPct val="70000"/>
              </a:lnSpc>
              <a:buSzPct val="100000"/>
              <a:buFont typeface="Arial" pitchFamily="34"/>
            </a:pPr>
            <a:r>
              <a:rPr lang="en-US" sz="3300" dirty="0">
                <a:solidFill>
                  <a:srgbClr val="000000"/>
                </a:solidFill>
                <a:latin typeface="Calibri"/>
              </a:rPr>
              <a:t>Work with ecosystem of partners/stakeholders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 noGrp="1"/>
          </p:cNvSpPr>
          <p:nvPr>
            <p:ph type="title"/>
          </p:nvPr>
        </p:nvSpPr>
        <p:spPr>
          <a:xfrm>
            <a:off x="1712780" y="466764"/>
            <a:ext cx="7019400" cy="771625"/>
          </a:xfrm>
        </p:spPr>
        <p:txBody>
          <a:bodyPr anchorCtr="1">
            <a:noAutofit/>
          </a:bodyPr>
          <a:lstStyle/>
          <a:p>
            <a:pPr lvl="0" algn="ctr"/>
            <a:endParaRPr lang="en-US" sz="2200" dirty="0"/>
          </a:p>
        </p:txBody>
      </p:sp>
      <p:sp>
        <p:nvSpPr>
          <p:cNvPr id="3" name="Content Placeholder 5"/>
          <p:cNvSpPr txBox="1">
            <a:spLocks noGrp="1"/>
          </p:cNvSpPr>
          <p:nvPr>
            <p:ph type="body" sz="quarter" idx="4294967295"/>
          </p:nvPr>
        </p:nvSpPr>
        <p:spPr>
          <a:xfrm>
            <a:off x="649361" y="1124263"/>
            <a:ext cx="8299771" cy="481270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lvl="0" indent="0" algn="ctr">
              <a:lnSpc>
                <a:spcPct val="70000"/>
              </a:lnSpc>
              <a:buSzPct val="100000"/>
              <a:buNone/>
            </a:pPr>
            <a:endParaRPr lang="en-US" sz="3300" dirty="0" smtClean="0">
              <a:solidFill>
                <a:srgbClr val="000000"/>
              </a:solidFill>
              <a:latin typeface="Calibri"/>
            </a:endParaRPr>
          </a:p>
          <a:p>
            <a:pPr marL="0" lvl="0" indent="0" algn="ctr">
              <a:lnSpc>
                <a:spcPct val="70000"/>
              </a:lnSpc>
              <a:buSzPct val="100000"/>
              <a:buNone/>
            </a:pPr>
            <a:endParaRPr lang="en-US" sz="3300" dirty="0">
              <a:solidFill>
                <a:srgbClr val="000000"/>
              </a:solidFill>
              <a:latin typeface="Calibri"/>
            </a:endParaRPr>
          </a:p>
          <a:p>
            <a:pPr marL="0" lvl="0" indent="0" algn="ctr">
              <a:lnSpc>
                <a:spcPct val="70000"/>
              </a:lnSpc>
              <a:buSzPct val="100000"/>
              <a:buNone/>
            </a:pPr>
            <a:endParaRPr lang="en-US" sz="3300" dirty="0" smtClean="0">
              <a:solidFill>
                <a:srgbClr val="000000"/>
              </a:solidFill>
              <a:latin typeface="Calibri"/>
            </a:endParaRPr>
          </a:p>
          <a:p>
            <a:pPr marL="0" lvl="0" indent="0" algn="ctr">
              <a:lnSpc>
                <a:spcPct val="70000"/>
              </a:lnSpc>
              <a:buSzPct val="100000"/>
              <a:buNone/>
            </a:pPr>
            <a:r>
              <a:rPr lang="en-US" sz="4000" b="1" dirty="0" smtClean="0">
                <a:solidFill>
                  <a:srgbClr val="00B050"/>
                </a:solidFill>
                <a:latin typeface="Calibri"/>
              </a:rPr>
              <a:t>Thank you for your attentive listening!</a:t>
            </a:r>
          </a:p>
          <a:p>
            <a:pPr marL="0" lvl="0" indent="0" algn="ctr">
              <a:lnSpc>
                <a:spcPct val="70000"/>
              </a:lnSpc>
              <a:buSzPct val="100000"/>
              <a:buNone/>
            </a:pPr>
            <a:endParaRPr lang="en-US" sz="4000" b="1" dirty="0">
              <a:solidFill>
                <a:srgbClr val="00B050"/>
              </a:solidFill>
              <a:latin typeface="Calibri"/>
            </a:endParaRPr>
          </a:p>
          <a:p>
            <a:pPr marL="0" lvl="0" indent="0" algn="ctr">
              <a:lnSpc>
                <a:spcPct val="70000"/>
              </a:lnSpc>
              <a:buSzPct val="100000"/>
              <a:buNone/>
            </a:pPr>
            <a:r>
              <a:rPr lang="en-US" sz="4400" b="1" dirty="0" smtClean="0">
                <a:solidFill>
                  <a:srgbClr val="00B050"/>
                </a:solidFill>
                <a:latin typeface="Calibri"/>
              </a:rPr>
              <a:t>Questions and comments? </a:t>
            </a:r>
            <a:endParaRPr lang="en-US" sz="4400" b="1" dirty="0">
              <a:solidFill>
                <a:srgbClr val="00B05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30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 noGrp="1"/>
          </p:cNvSpPr>
          <p:nvPr>
            <p:ph type="title"/>
          </p:nvPr>
        </p:nvSpPr>
        <p:spPr>
          <a:xfrm>
            <a:off x="1655603" y="404622"/>
            <a:ext cx="7019400" cy="771625"/>
          </a:xfrm>
        </p:spPr>
        <p:txBody>
          <a:bodyPr/>
          <a:lstStyle/>
          <a:p>
            <a:pPr lvl="0"/>
            <a:r>
              <a:rPr lang="en-US" sz="2800"/>
              <a:t>Six Mantras for institutional fund raising</a:t>
            </a:r>
          </a:p>
        </p:txBody>
      </p:sp>
      <p:sp>
        <p:nvSpPr>
          <p:cNvPr id="3" name="Content Placeholder 5"/>
          <p:cNvSpPr txBox="1"/>
          <p:nvPr/>
        </p:nvSpPr>
        <p:spPr>
          <a:xfrm>
            <a:off x="649361" y="1349114"/>
            <a:ext cx="8119890" cy="49324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514350" marR="0" lvl="0" indent="-5143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Strong internal control system (program and financial management)- organizational, technical and financial management capacity- transparency, accountability, Integrity</a:t>
            </a:r>
          </a:p>
          <a:p>
            <a:pPr marL="514350" marR="0" lvl="0" indent="-5143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  <a:p>
            <a:pPr marL="514350" marR="0" lvl="0" indent="-5143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Reputation of organization-Visible impacts/results of your work (strong </a:t>
            </a:r>
            <a:r>
              <a:rPr lang="en-US" sz="2200" b="0" i="0" u="sng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relevant</a:t>
            </a:r>
            <a:r>
              <a:rPr lang="en-US" sz="2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 past experience) </a:t>
            </a:r>
          </a:p>
          <a:p>
            <a:pPr marL="514350" marR="0" lvl="0" indent="-5143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  <a:p>
            <a:pPr marL="514350" marR="0" lvl="0" indent="-5143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Visibility (documentation and branding) of the organization’s work</a:t>
            </a:r>
          </a:p>
          <a:p>
            <a:pPr marL="514350" marR="0" lvl="0" indent="-5143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  <a:p>
            <a:pPr marL="514350" marR="0" lvl="0" indent="-5143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Well established RELEVANT partners’ portfolio/consortium</a:t>
            </a:r>
          </a:p>
          <a:p>
            <a:pPr marL="514350" marR="0" lvl="0" indent="-5143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  <a:p>
            <a:pPr marL="514350" marR="0" lvl="0" indent="-5143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High quality proposal/concept note</a:t>
            </a:r>
          </a:p>
          <a:p>
            <a:pPr marL="514350" marR="0" lvl="0" indent="-5143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 smtClean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  <a:p>
            <a:pPr marL="514350" marR="0" lvl="0" indent="-5143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Public Relation/Networking/Engagement with </a:t>
            </a:r>
            <a:r>
              <a:rPr lang="en-US" sz="2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potential donors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 noGrp="1"/>
          </p:cNvSpPr>
          <p:nvPr>
            <p:ph type="title"/>
          </p:nvPr>
        </p:nvSpPr>
        <p:spPr>
          <a:xfrm>
            <a:off x="1490709" y="419618"/>
            <a:ext cx="7083664" cy="944492"/>
          </a:xfrm>
        </p:spPr>
        <p:txBody>
          <a:bodyPr>
            <a:noAutofit/>
          </a:bodyPr>
          <a:lstStyle/>
          <a:p>
            <a:pPr lvl="0"/>
            <a:r>
              <a:rPr lang="en-US" sz="2800"/>
              <a:t>Pre requisites for high quality proposal/grant writing</a:t>
            </a:r>
          </a:p>
        </p:txBody>
      </p:sp>
      <p:sp>
        <p:nvSpPr>
          <p:cNvPr id="3" name="Content Placeholder 5"/>
          <p:cNvSpPr txBox="1"/>
          <p:nvPr/>
        </p:nvSpPr>
        <p:spPr>
          <a:xfrm>
            <a:off x="649361" y="1588952"/>
            <a:ext cx="8254791" cy="470582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 lnSpcReduction="10000"/>
          </a:bodyPr>
          <a:lstStyle/>
          <a:p>
            <a:pPr marL="0" marR="0" lvl="0" indent="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00" b="1" i="0" u="none" strike="noStrike" kern="1200" cap="none" spc="0" baseline="0" dirty="0">
                <a:solidFill>
                  <a:srgbClr val="FF0000"/>
                </a:solidFill>
                <a:uFillTx/>
                <a:latin typeface="Calibri"/>
                <a:ea typeface=""/>
                <a:cs typeface=""/>
              </a:rPr>
              <a:t>Institutional FR is not a short-cut road and [Note: average success rate in FR is </a:t>
            </a:r>
            <a:r>
              <a:rPr lang="en-US" sz="2100" b="1" i="0" u="none" strike="noStrike" kern="1200" cap="none" spc="0" baseline="0" dirty="0" smtClean="0">
                <a:solidFill>
                  <a:srgbClr val="FF0000"/>
                </a:solidFill>
                <a:uFillTx/>
                <a:latin typeface="Calibri"/>
                <a:ea typeface=""/>
                <a:cs typeface=""/>
              </a:rPr>
              <a:t>10-20% </a:t>
            </a:r>
            <a:r>
              <a:rPr lang="en-US" sz="2100" b="1" i="0" u="none" strike="noStrike" kern="1200" cap="none" spc="0" baseline="0" dirty="0">
                <a:solidFill>
                  <a:srgbClr val="FF0000"/>
                </a:solidFill>
                <a:uFillTx/>
                <a:latin typeface="Calibri"/>
                <a:ea typeface=""/>
                <a:cs typeface=""/>
              </a:rPr>
              <a:t>for </a:t>
            </a:r>
            <a:r>
              <a:rPr lang="en-US" sz="2100" b="1" i="0" u="none" strike="noStrike" kern="1200" cap="none" spc="0" baseline="0" dirty="0" smtClean="0">
                <a:solidFill>
                  <a:srgbClr val="FF0000"/>
                </a:solidFill>
                <a:uFillTx/>
                <a:latin typeface="Calibri"/>
                <a:ea typeface=""/>
                <a:cs typeface=""/>
              </a:rPr>
              <a:t>capable</a:t>
            </a:r>
            <a:r>
              <a:rPr lang="en-US" sz="2100" b="1" i="0" u="none" strike="noStrike" kern="1200" cap="none" spc="0" dirty="0" smtClean="0">
                <a:solidFill>
                  <a:srgbClr val="FF0000"/>
                </a:solidFill>
                <a:uFillTx/>
                <a:latin typeface="Calibri"/>
                <a:ea typeface=""/>
                <a:cs typeface=""/>
              </a:rPr>
              <a:t> </a:t>
            </a:r>
            <a:r>
              <a:rPr lang="en-US" sz="2100" b="1" i="0" u="none" strike="noStrike" kern="1200" cap="none" spc="0" baseline="0" dirty="0" smtClean="0">
                <a:solidFill>
                  <a:srgbClr val="FF0000"/>
                </a:solidFill>
                <a:uFillTx/>
                <a:latin typeface="Calibri"/>
                <a:ea typeface=""/>
                <a:cs typeface=""/>
              </a:rPr>
              <a:t>organization </a:t>
            </a:r>
            <a:r>
              <a:rPr lang="en-US" sz="2100" b="1" i="0" u="none" strike="noStrike" kern="1200" cap="none" spc="0" baseline="0" dirty="0">
                <a:solidFill>
                  <a:srgbClr val="FF0000"/>
                </a:solidFill>
                <a:uFillTx/>
                <a:latin typeface="Calibri"/>
                <a:ea typeface=""/>
                <a:cs typeface=""/>
              </a:rPr>
              <a:t>and 5-10% young organization] </a:t>
            </a:r>
          </a:p>
          <a:p>
            <a:pPr marL="0" marR="0" lvl="0" indent="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 </a:t>
            </a:r>
          </a:p>
          <a:p>
            <a:pPr marL="457200" marR="0" lvl="0" indent="-45720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Well thought and analytical Strategic Plan and Thematic Programmatic Strategies </a:t>
            </a:r>
            <a:r>
              <a:rPr lang="en-US" sz="20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in place</a:t>
            </a:r>
            <a:endParaRPr lang="en-U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  <a:p>
            <a:pPr marL="0" marR="0" lvl="0" indent="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  <a:p>
            <a:pPr marL="457200" marR="0" lvl="0" indent="-45720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Fund raising </a:t>
            </a:r>
            <a:r>
              <a:rPr lang="en-US" sz="20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strategy 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and separate dedicated </a:t>
            </a:r>
            <a:r>
              <a:rPr lang="en-US" sz="20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staff 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in place</a:t>
            </a:r>
          </a:p>
          <a:p>
            <a:pPr marL="0" marR="0" lvl="0" indent="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  <a:p>
            <a:pPr marL="457200" marR="0" lvl="0" indent="-45720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Regular updated research and </a:t>
            </a:r>
            <a:r>
              <a:rPr lang="en-US" sz="2000" b="0" i="0" u="sng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intelligence gathering 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of donor’s priorities, plans and focuses</a:t>
            </a:r>
          </a:p>
          <a:p>
            <a:pPr marL="0" marR="0" lvl="0" indent="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 </a:t>
            </a:r>
          </a:p>
          <a:p>
            <a:pPr marL="457200" marR="0" lvl="0" indent="-45720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Quality review of the thematic priorities and approaches of donors or call guidelines and evaluation criteria, formats </a:t>
            </a:r>
          </a:p>
          <a:p>
            <a:pPr marL="0" marR="0" lvl="0" indent="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  <a:p>
            <a:pPr marL="457200" marR="0" lvl="0" indent="-45720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Ensure the match of own priorities and approaches with donors  </a:t>
            </a:r>
          </a:p>
          <a:p>
            <a:pPr marL="0" marR="0" lvl="0" indent="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  <a:p>
            <a:pPr marL="457200" marR="0" lvl="0" indent="-45720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Research and establish </a:t>
            </a:r>
            <a:r>
              <a:rPr lang="en-US" sz="2000" b="0" i="0" u="sng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Relevant </a:t>
            </a:r>
            <a:r>
              <a:rPr lang="en-US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Consortium or partners portfolio with different sets of added values- 1+1=3 or more- consider active partnership with government and private sectors </a:t>
            </a:r>
          </a:p>
          <a:p>
            <a:pPr marL="457200" marR="0" lvl="0" indent="-457200" algn="l" defTabSz="914400" rtl="0" fontAlgn="auto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5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6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 noGrp="1"/>
          </p:cNvSpPr>
          <p:nvPr>
            <p:ph type="body" sz="quarter" idx="4294967295"/>
          </p:nvPr>
        </p:nvSpPr>
        <p:spPr>
          <a:xfrm>
            <a:off x="779489" y="1124263"/>
            <a:ext cx="7989752" cy="532150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 fontScale="25000" lnSpcReduction="20000"/>
          </a:bodyPr>
          <a:lstStyle/>
          <a:p>
            <a:pPr lvl="0">
              <a:lnSpc>
                <a:spcPct val="120000"/>
              </a:lnSpc>
              <a:spcBef>
                <a:spcPts val="600"/>
              </a:spcBef>
              <a:buSzPct val="100000"/>
              <a:buFont typeface="Arial" pitchFamily="34"/>
            </a:pPr>
            <a:r>
              <a:rPr lang="en-US" sz="8000" dirty="0">
                <a:solidFill>
                  <a:srgbClr val="000000"/>
                </a:solidFill>
                <a:latin typeface="Calibri"/>
              </a:rPr>
              <a:t>Quality and authentic and participatory context analysis, </a:t>
            </a:r>
            <a:r>
              <a:rPr lang="en-US" sz="8000" dirty="0" smtClean="0">
                <a:solidFill>
                  <a:srgbClr val="000000"/>
                </a:solidFill>
                <a:latin typeface="Calibri"/>
              </a:rPr>
              <a:t>policy </a:t>
            </a:r>
            <a:r>
              <a:rPr lang="en-US" sz="8000" dirty="0">
                <a:solidFill>
                  <a:srgbClr val="000000"/>
                </a:solidFill>
                <a:latin typeface="Calibri"/>
              </a:rPr>
              <a:t>analysis and stakeholders and target groups </a:t>
            </a:r>
            <a:r>
              <a:rPr lang="en-US" sz="8000" dirty="0" smtClean="0">
                <a:solidFill>
                  <a:srgbClr val="000000"/>
                </a:solidFill>
                <a:latin typeface="Calibri"/>
              </a:rPr>
              <a:t>analysis</a:t>
            </a:r>
          </a:p>
          <a:p>
            <a:pPr marL="0" lvl="0" indent="0">
              <a:lnSpc>
                <a:spcPct val="120000"/>
              </a:lnSpc>
              <a:spcBef>
                <a:spcPts val="600"/>
              </a:spcBef>
              <a:buSzPct val="100000"/>
              <a:buNone/>
            </a:pPr>
            <a:endParaRPr lang="en-US" sz="80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8000" dirty="0" smtClean="0">
                <a:solidFill>
                  <a:srgbClr val="000000"/>
                </a:solidFill>
                <a:latin typeface="Calibri"/>
              </a:rPr>
              <a:t> Innovative </a:t>
            </a:r>
            <a:r>
              <a:rPr lang="en-US" sz="8000" dirty="0">
                <a:solidFill>
                  <a:srgbClr val="000000"/>
                </a:solidFill>
                <a:latin typeface="Calibri"/>
              </a:rPr>
              <a:t>concept/ideas 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SzPct val="100000"/>
              <a:buFont typeface="Arial" pitchFamily="34"/>
            </a:pPr>
            <a:r>
              <a:rPr lang="en-US" sz="8000" dirty="0">
                <a:solidFill>
                  <a:srgbClr val="000000"/>
                </a:solidFill>
                <a:latin typeface="Calibri"/>
              </a:rPr>
              <a:t>Find out the Niche or added values of your organization or consortium partners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SzPct val="100000"/>
              <a:buFont typeface="Arial" pitchFamily="34"/>
            </a:pPr>
            <a:r>
              <a:rPr lang="en-US" sz="8000" dirty="0" smtClean="0">
                <a:solidFill>
                  <a:srgbClr val="000000"/>
                </a:solidFill>
                <a:latin typeface="Calibri"/>
              </a:rPr>
              <a:t>Apply Growth </a:t>
            </a:r>
            <a:r>
              <a:rPr lang="en-US" sz="8000" dirty="0">
                <a:solidFill>
                  <a:srgbClr val="000000"/>
                </a:solidFill>
                <a:latin typeface="Calibri"/>
              </a:rPr>
              <a:t>mind sets building on your past </a:t>
            </a:r>
            <a:r>
              <a:rPr lang="en-US" sz="8000" dirty="0" smtClean="0">
                <a:solidFill>
                  <a:srgbClr val="000000"/>
                </a:solidFill>
                <a:latin typeface="Calibri"/>
              </a:rPr>
              <a:t>experience/results</a:t>
            </a: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SzPct val="100000"/>
              <a:buNone/>
            </a:pPr>
            <a:r>
              <a:rPr lang="en-US" sz="8000" dirty="0" smtClean="0">
                <a:solidFill>
                  <a:srgbClr val="000000"/>
                </a:solidFill>
                <a:latin typeface="Calibri"/>
              </a:rPr>
              <a:t> </a:t>
            </a:r>
          </a:p>
          <a:p>
            <a:pPr lvl="0">
              <a:lnSpc>
                <a:spcPct val="120000"/>
              </a:lnSpc>
              <a:spcBef>
                <a:spcPts val="600"/>
              </a:spcBef>
              <a:buSzPct val="100000"/>
              <a:buFont typeface="Arial" pitchFamily="34"/>
            </a:pPr>
            <a:r>
              <a:rPr lang="en-US" sz="8000" dirty="0" smtClean="0">
                <a:solidFill>
                  <a:srgbClr val="000000"/>
                </a:solidFill>
                <a:latin typeface="Calibri"/>
              </a:rPr>
              <a:t>High quality proposal/concepts-concise/direct writing, clear, analytical write up, well-articulated, good presentation skills</a:t>
            </a:r>
          </a:p>
          <a:p>
            <a:pPr marL="0" lvl="0" indent="0">
              <a:lnSpc>
                <a:spcPct val="120000"/>
              </a:lnSpc>
              <a:spcBef>
                <a:spcPts val="600"/>
              </a:spcBef>
              <a:buSzPct val="100000"/>
              <a:buNone/>
            </a:pPr>
            <a:endParaRPr lang="en-US" sz="80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8000" dirty="0" smtClean="0">
                <a:solidFill>
                  <a:srgbClr val="000000"/>
                </a:solidFill>
              </a:rPr>
              <a:t>Relevance </a:t>
            </a:r>
            <a:r>
              <a:rPr lang="en-US" sz="8000" dirty="0">
                <a:solidFill>
                  <a:srgbClr val="000000"/>
                </a:solidFill>
              </a:rPr>
              <a:t>with priorities of donors, government and </a:t>
            </a:r>
            <a:r>
              <a:rPr lang="en-US" sz="8000" dirty="0" smtClean="0">
                <a:solidFill>
                  <a:srgbClr val="000000"/>
                </a:solidFill>
              </a:rPr>
              <a:t>own org and sustainability section </a:t>
            </a:r>
            <a:r>
              <a:rPr lang="en-US" sz="8000" dirty="0" smtClean="0">
                <a:solidFill>
                  <a:srgbClr val="FF0000"/>
                </a:solidFill>
              </a:rPr>
              <a:t>(majority proposals fail in this section)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en-US" sz="7200" b="1" dirty="0" smtClean="0">
                <a:solidFill>
                  <a:srgbClr val="000000"/>
                </a:solidFill>
              </a:rPr>
              <a:t>[</a:t>
            </a:r>
            <a:r>
              <a:rPr lang="en-US" sz="7200" b="1" dirty="0">
                <a:solidFill>
                  <a:srgbClr val="000000"/>
                </a:solidFill>
              </a:rPr>
              <a:t>Note: proposal reviewer/consultant has hardly </a:t>
            </a:r>
            <a:r>
              <a:rPr lang="en-US" sz="7200" b="1" dirty="0">
                <a:solidFill>
                  <a:srgbClr val="FF0000"/>
                </a:solidFill>
              </a:rPr>
              <a:t>? hours </a:t>
            </a:r>
            <a:r>
              <a:rPr lang="en-US" sz="7200" b="1" dirty="0">
                <a:solidFill>
                  <a:srgbClr val="000000"/>
                </a:solidFill>
              </a:rPr>
              <a:t>for one concept note of four pages]</a:t>
            </a:r>
          </a:p>
          <a:p>
            <a:pPr marL="0" lvl="0" indent="0">
              <a:lnSpc>
                <a:spcPct val="120000"/>
              </a:lnSpc>
              <a:buNone/>
            </a:pPr>
            <a:endParaRPr lang="en-US" sz="12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1353019" y="369463"/>
            <a:ext cx="7026478" cy="619880"/>
          </a:xfrm>
        </p:spPr>
        <p:txBody>
          <a:bodyPr>
            <a:normAutofit fontScale="90000"/>
          </a:bodyPr>
          <a:lstStyle/>
          <a:p>
            <a:pPr lvl="0"/>
            <a:r>
              <a:rPr lang="en-US" sz="3600"/>
              <a:t>Pre-requisite contd…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 noGrp="1"/>
          </p:cNvSpPr>
          <p:nvPr>
            <p:ph type="body" sz="quarter" idx="4294967295"/>
          </p:nvPr>
        </p:nvSpPr>
        <p:spPr>
          <a:xfrm>
            <a:off x="689549" y="1304144"/>
            <a:ext cx="7899812" cy="496174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>
              <a:buSzPct val="100000"/>
              <a:buFont typeface="Arial" pitchFamily="34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High quality LFA- clear, logically linked as per your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project’s theory 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of change</a:t>
            </a:r>
          </a:p>
          <a:p>
            <a:pPr lvl="0">
              <a:buSzPct val="100000"/>
              <a:buFont typeface="Arial" pitchFamily="34"/>
            </a:pPr>
            <a:endParaRPr lang="en-US" dirty="0">
              <a:solidFill>
                <a:srgbClr val="000000"/>
              </a:solidFill>
              <a:latin typeface="Calibri"/>
            </a:endParaRPr>
          </a:p>
          <a:p>
            <a:pPr lvl="0">
              <a:buSzPct val="100000"/>
              <a:buFont typeface="Arial" pitchFamily="34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High Quality Budget- based on your organization rule, practice and market price, cost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effective </a:t>
            </a:r>
            <a:r>
              <a:rPr lang="en-US" dirty="0" smtClean="0">
                <a:solidFill>
                  <a:srgbClr val="FF0000"/>
                </a:solidFill>
                <a:latin typeface="Calibri"/>
              </a:rPr>
              <a:t>(majority fails in this)</a:t>
            </a:r>
            <a:endParaRPr lang="en-US" dirty="0">
              <a:solidFill>
                <a:srgbClr val="FF0000"/>
              </a:solidFill>
              <a:latin typeface="Calibri"/>
            </a:endParaRPr>
          </a:p>
          <a:p>
            <a:pPr lvl="0">
              <a:buSzPct val="100000"/>
              <a:buFont typeface="Arial" pitchFamily="34"/>
            </a:pPr>
            <a:endParaRPr lang="en-US" sz="1400" dirty="0">
              <a:solidFill>
                <a:srgbClr val="000000"/>
              </a:solidFill>
              <a:latin typeface="Calibri"/>
            </a:endParaRPr>
          </a:p>
          <a:p>
            <a:pPr lvl="0">
              <a:buSzPct val="100000"/>
              <a:buFont typeface="Arial" pitchFamily="34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Quality implementation- show-case visible and tangible impacts!</a:t>
            </a:r>
          </a:p>
          <a:p>
            <a:pPr marL="0" lvl="0" indent="0">
              <a:buNone/>
            </a:pPr>
            <a:endParaRPr lang="en-US" sz="1400" dirty="0">
              <a:solidFill>
                <a:srgbClr val="000000"/>
              </a:solidFill>
              <a:latin typeface="Calibri"/>
            </a:endParaRPr>
          </a:p>
          <a:p>
            <a:pPr lvl="0">
              <a:buSzPct val="100000"/>
              <a:buFont typeface="Arial" pitchFamily="34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Involve donors in implementation in different ways! Strategic philanthropy or partnership</a:t>
            </a:r>
          </a:p>
        </p:txBody>
      </p:sp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1757751" y="421136"/>
            <a:ext cx="7019400" cy="771625"/>
          </a:xfrm>
        </p:spPr>
        <p:txBody>
          <a:bodyPr/>
          <a:lstStyle/>
          <a:p>
            <a:pPr lvl="0"/>
            <a:r>
              <a:rPr lang="en-US"/>
              <a:t>Pre-requisite contd..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 noGrp="1"/>
          </p:cNvSpPr>
          <p:nvPr>
            <p:ph type="title"/>
          </p:nvPr>
        </p:nvSpPr>
        <p:spPr>
          <a:xfrm>
            <a:off x="1712780" y="466764"/>
            <a:ext cx="7019400" cy="771625"/>
          </a:xfrm>
        </p:spPr>
        <p:txBody>
          <a:bodyPr anchorCtr="1">
            <a:noAutofit/>
          </a:bodyPr>
          <a:lstStyle/>
          <a:p>
            <a:pPr lvl="0" algn="ctr"/>
            <a:r>
              <a:rPr lang="en-US" sz="2200"/>
              <a:t>Priorities and approaches of Institutional Donors</a:t>
            </a:r>
          </a:p>
        </p:txBody>
      </p:sp>
      <p:sp>
        <p:nvSpPr>
          <p:cNvPr id="3" name="Content Placeholder 5"/>
          <p:cNvSpPr txBox="1">
            <a:spLocks noGrp="1"/>
          </p:cNvSpPr>
          <p:nvPr>
            <p:ph type="body" sz="quarter" idx="4294967295"/>
          </p:nvPr>
        </p:nvSpPr>
        <p:spPr>
          <a:xfrm>
            <a:off x="649361" y="1124263"/>
            <a:ext cx="8299771" cy="481270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 lnSpcReduction="10000"/>
          </a:bodyPr>
          <a:lstStyle/>
          <a:p>
            <a:pPr marL="0" lvl="0" indent="0">
              <a:buNone/>
            </a:pPr>
            <a:r>
              <a:rPr lang="en-US" sz="3200" b="1" dirty="0">
                <a:solidFill>
                  <a:srgbClr val="000000"/>
                </a:solidFill>
                <a:latin typeface="Calibri"/>
              </a:rPr>
              <a:t>European Union:</a:t>
            </a:r>
            <a:endParaRPr lang="en-US" sz="3200" dirty="0">
              <a:solidFill>
                <a:srgbClr val="000000"/>
              </a:solidFill>
              <a:latin typeface="Calibri"/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 </a:t>
            </a:r>
            <a:r>
              <a:rPr lang="en-US" sz="2000" u="sng" dirty="0">
                <a:solidFill>
                  <a:srgbClr val="000000"/>
                </a:solidFill>
                <a:latin typeface="Calibri"/>
                <a:hlinkClick r:id="rId2"/>
              </a:rPr>
              <a:t>Multiannual Indicative </a:t>
            </a:r>
            <a:r>
              <a:rPr lang="en-US" sz="2000" u="sng" dirty="0" smtClean="0">
                <a:solidFill>
                  <a:srgbClr val="000000"/>
                </a:solidFill>
                <a:latin typeface="Calibri"/>
                <a:hlinkClick r:id="rId2"/>
              </a:rPr>
              <a:t>Programme (MIP) 2014-2020</a:t>
            </a:r>
            <a:r>
              <a:rPr lang="en-US" sz="2000" u="sng" dirty="0" smtClean="0">
                <a:solidFill>
                  <a:srgbClr val="000000"/>
                </a:solidFill>
                <a:latin typeface="Calibri"/>
              </a:rPr>
              <a:t> for Nepal</a:t>
            </a: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mentions</a:t>
            </a:r>
          </a:p>
          <a:p>
            <a:pPr lvl="0">
              <a:buSzPct val="100000"/>
              <a:buFont typeface="Arial" pitchFamily="34"/>
            </a:pPr>
            <a:r>
              <a:rPr lang="en-US" sz="2400" b="1" dirty="0">
                <a:solidFill>
                  <a:srgbClr val="000000"/>
                </a:solidFill>
                <a:latin typeface="Calibri"/>
              </a:rPr>
              <a:t>Budget: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 indicative budget of €360 million for MIP 2014-20</a:t>
            </a:r>
          </a:p>
          <a:p>
            <a:pPr lvl="0">
              <a:buSzPct val="100000"/>
              <a:buFont typeface="Arial" pitchFamily="34"/>
            </a:pPr>
            <a:r>
              <a:rPr lang="en-US" sz="2400" b="1" dirty="0">
                <a:solidFill>
                  <a:srgbClr val="000000"/>
                </a:solidFill>
                <a:latin typeface="Calibri"/>
              </a:rPr>
              <a:t>Sector 1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Sustainable Rural Development (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EUR 146 million 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– 40.5 %) </a:t>
            </a:r>
          </a:p>
          <a:p>
            <a:pPr lvl="0">
              <a:buSzPct val="100000"/>
              <a:buFont typeface="Arial" pitchFamily="34"/>
            </a:pPr>
            <a:r>
              <a:rPr lang="en-US" sz="2400" b="1" dirty="0">
                <a:solidFill>
                  <a:srgbClr val="000000"/>
                </a:solidFill>
                <a:latin typeface="Calibri"/>
              </a:rPr>
              <a:t>Sector 2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Education (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EUR 136.4 million 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– 38 %) </a:t>
            </a:r>
          </a:p>
          <a:p>
            <a:pPr lvl="0">
              <a:buSzPct val="100000"/>
              <a:buFont typeface="Arial" pitchFamily="34"/>
            </a:pPr>
            <a:r>
              <a:rPr lang="en-US" sz="2400" b="1" dirty="0">
                <a:solidFill>
                  <a:srgbClr val="000000"/>
                </a:solidFill>
                <a:latin typeface="Calibri"/>
              </a:rPr>
              <a:t>Sector 3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Strengthening democracy and decentralization (EUR 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74 million 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– 20.5 %) </a:t>
            </a:r>
          </a:p>
          <a:p>
            <a:pPr lvl="0">
              <a:buSzPct val="100000"/>
              <a:buFont typeface="Arial" pitchFamily="34"/>
            </a:pP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Channelize via Government 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on-budget support- 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approx. </a:t>
            </a: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100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%</a:t>
            </a:r>
          </a:p>
          <a:p>
            <a:pPr lvl="0">
              <a:buSzPct val="100000"/>
              <a:buFont typeface="Arial" pitchFamily="34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National and International CSOs support/complementary role- approx. </a:t>
            </a:r>
            <a:r>
              <a:rPr lang="en-US" sz="2400" b="1" dirty="0" smtClean="0">
                <a:solidFill>
                  <a:srgbClr val="000000"/>
                </a:solidFill>
                <a:latin typeface="Calibri"/>
              </a:rPr>
              <a:t>10% i.e. 10-12 mill EUROs annually- at least 20-25 projects including internal calls</a:t>
            </a:r>
            <a:endParaRPr lang="en-US" sz="2400" b="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 noGrp="1"/>
          </p:cNvSpPr>
          <p:nvPr>
            <p:ph type="title"/>
          </p:nvPr>
        </p:nvSpPr>
        <p:spPr>
          <a:xfrm>
            <a:off x="1712780" y="466764"/>
            <a:ext cx="7019400" cy="771625"/>
          </a:xfrm>
        </p:spPr>
        <p:txBody>
          <a:bodyPr anchorCtr="1">
            <a:noAutofit/>
          </a:bodyPr>
          <a:lstStyle/>
          <a:p>
            <a:pPr lvl="0" algn="ctr"/>
            <a:r>
              <a:rPr lang="en-US" sz="2200"/>
              <a:t>Priorities and approaches of Institutional Donors</a:t>
            </a:r>
          </a:p>
        </p:txBody>
      </p:sp>
      <p:sp>
        <p:nvSpPr>
          <p:cNvPr id="3" name="Content Placeholder 5"/>
          <p:cNvSpPr txBox="1">
            <a:spLocks noGrp="1"/>
          </p:cNvSpPr>
          <p:nvPr>
            <p:ph type="body" sz="quarter" idx="4294967295"/>
          </p:nvPr>
        </p:nvSpPr>
        <p:spPr>
          <a:xfrm>
            <a:off x="649361" y="1124263"/>
            <a:ext cx="8299771" cy="481270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lvl="0" indent="0">
              <a:lnSpc>
                <a:spcPct val="80000"/>
              </a:lnSpc>
              <a:buNone/>
            </a:pPr>
            <a:r>
              <a:rPr lang="en-US" sz="3200" b="1" dirty="0">
                <a:solidFill>
                  <a:srgbClr val="000000"/>
                </a:solidFill>
                <a:latin typeface="Calibri"/>
              </a:rPr>
              <a:t>European Union:</a:t>
            </a:r>
            <a:endParaRPr lang="en-US" sz="3200" dirty="0">
              <a:solidFill>
                <a:srgbClr val="000000"/>
              </a:solidFill>
              <a:latin typeface="Calibri"/>
            </a:endParaRPr>
          </a:p>
          <a:p>
            <a:pPr lvl="0">
              <a:lnSpc>
                <a:spcPct val="80000"/>
              </a:lnSpc>
              <a:buSzPct val="100000"/>
              <a:buFont typeface="Arial" pitchFamily="34"/>
            </a:pPr>
            <a:r>
              <a:rPr lang="en-US" dirty="0" smtClean="0">
                <a:solidFill>
                  <a:srgbClr val="000000"/>
                </a:solidFill>
                <a:latin typeface="Calibri"/>
              </a:rPr>
              <a:t>reconstruction 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is an important </a:t>
            </a:r>
            <a:r>
              <a:rPr lang="en-US" dirty="0" smtClean="0">
                <a:solidFill>
                  <a:srgbClr val="000000"/>
                </a:solidFill>
              </a:rPr>
              <a:t>focus (After </a:t>
            </a:r>
            <a:r>
              <a:rPr lang="en-US" dirty="0">
                <a:solidFill>
                  <a:srgbClr val="000000"/>
                </a:solidFill>
              </a:rPr>
              <a:t>2015 </a:t>
            </a:r>
            <a:r>
              <a:rPr lang="en-US" dirty="0" smtClean="0">
                <a:solidFill>
                  <a:srgbClr val="000000"/>
                </a:solidFill>
              </a:rPr>
              <a:t>earthquakes)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pPr lvl="0">
              <a:lnSpc>
                <a:spcPct val="80000"/>
              </a:lnSpc>
              <a:buSzPct val="100000"/>
              <a:buFont typeface="Arial" pitchFamily="34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Human rights and democracy (EIDHR)</a:t>
            </a:r>
          </a:p>
          <a:p>
            <a:pPr lvl="0">
              <a:lnSpc>
                <a:spcPct val="80000"/>
              </a:lnSpc>
              <a:buSzPct val="100000"/>
              <a:buFont typeface="Arial" pitchFamily="34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Humanitarian Aid (ECHO) - Relief and DRR</a:t>
            </a:r>
          </a:p>
          <a:p>
            <a:pPr lvl="0">
              <a:lnSpc>
                <a:spcPct val="80000"/>
              </a:lnSpc>
              <a:buSzPct val="100000"/>
              <a:buFont typeface="Arial" pitchFamily="34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Regional programs like Switch Asia, 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Aid for Trade 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pPr lvl="0">
              <a:lnSpc>
                <a:spcPct val="80000"/>
              </a:lnSpc>
              <a:buSzPct val="100000"/>
              <a:buFont typeface="Arial" pitchFamily="34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Global programs/funding instruments: </a:t>
            </a:r>
          </a:p>
          <a:p>
            <a:pPr lvl="0">
              <a:lnSpc>
                <a:spcPct val="80000"/>
              </a:lnSpc>
              <a:buSzPct val="100000"/>
              <a:buFont typeface="Arial" pitchFamily="34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NSA-LA for poverty reduction and sustainable development strategies</a:t>
            </a:r>
          </a:p>
          <a:p>
            <a:pPr lvl="0">
              <a:lnSpc>
                <a:spcPct val="80000"/>
              </a:lnSpc>
              <a:buSzPct val="100000"/>
              <a:buFont typeface="Arial" pitchFamily="34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Civil Society Organizations and Local Authorities’ (CSO&amp;LA)</a:t>
            </a:r>
          </a:p>
          <a:p>
            <a:pPr marL="0" lvl="0" indent="0">
              <a:lnSpc>
                <a:spcPct val="80000"/>
              </a:lnSpc>
              <a:buNone/>
            </a:pPr>
            <a:endParaRPr lang="en-US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 noGrp="1"/>
          </p:cNvSpPr>
          <p:nvPr>
            <p:ph type="title"/>
          </p:nvPr>
        </p:nvSpPr>
        <p:spPr>
          <a:xfrm>
            <a:off x="1712780" y="466764"/>
            <a:ext cx="7019400" cy="771625"/>
          </a:xfrm>
        </p:spPr>
        <p:txBody>
          <a:bodyPr anchorCtr="1">
            <a:noAutofit/>
          </a:bodyPr>
          <a:lstStyle/>
          <a:p>
            <a:pPr lvl="0" algn="ctr"/>
            <a:r>
              <a:rPr lang="en-US" sz="2200"/>
              <a:t>Priorities and approaches of Institutional Donors</a:t>
            </a:r>
          </a:p>
        </p:txBody>
      </p:sp>
      <p:sp>
        <p:nvSpPr>
          <p:cNvPr id="3" name="Content Placeholder 5"/>
          <p:cNvSpPr txBox="1">
            <a:spLocks noGrp="1"/>
          </p:cNvSpPr>
          <p:nvPr>
            <p:ph type="body" sz="quarter" idx="4294967295"/>
          </p:nvPr>
        </p:nvSpPr>
        <p:spPr>
          <a:xfrm>
            <a:off x="649361" y="1124263"/>
            <a:ext cx="8299771" cy="481270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lvl="0" indent="0">
              <a:buNone/>
            </a:pPr>
            <a:r>
              <a:rPr lang="en-US" sz="3200" b="1">
                <a:solidFill>
                  <a:srgbClr val="000000"/>
                </a:solidFill>
                <a:latin typeface="Calibri"/>
              </a:rPr>
              <a:t>European Union:</a:t>
            </a:r>
            <a:endParaRPr lang="en-US" sz="3200">
              <a:solidFill>
                <a:srgbClr val="000000"/>
              </a:solidFill>
              <a:latin typeface="Calibri"/>
            </a:endParaRPr>
          </a:p>
          <a:p>
            <a:pPr lvl="0">
              <a:buSzPct val="100000"/>
              <a:buFont typeface="Arial" pitchFamily="34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 </a:t>
            </a:r>
            <a:r>
              <a:rPr lang="en-US" sz="2400" b="1" cap="all">
                <a:solidFill>
                  <a:srgbClr val="000000"/>
                </a:solidFill>
                <a:latin typeface="Calibri"/>
              </a:rPr>
              <a:t>Global SECTORs/priorities</a:t>
            </a:r>
            <a:endParaRPr lang="en-US" sz="2400">
              <a:solidFill>
                <a:srgbClr val="000000"/>
              </a:solidFill>
              <a:latin typeface="Calibri"/>
            </a:endParaRPr>
          </a:p>
          <a:p>
            <a:pPr lvl="0">
              <a:buSzPct val="100000"/>
              <a:buFont typeface="Arial" pitchFamily="34"/>
            </a:pPr>
            <a:r>
              <a:rPr lang="en-US" sz="2400">
                <a:solidFill>
                  <a:srgbClr val="000000"/>
                </a:solidFill>
                <a:latin typeface="Calibri"/>
                <a:hlinkClick r:id="rId2"/>
              </a:rPr>
              <a:t>Human rights and democratic governance</a:t>
            </a:r>
            <a:endParaRPr lang="en-US" sz="2400">
              <a:solidFill>
                <a:srgbClr val="000000"/>
              </a:solidFill>
              <a:latin typeface="Calibri"/>
            </a:endParaRPr>
          </a:p>
          <a:p>
            <a:pPr lvl="0">
              <a:buSzPct val="100000"/>
              <a:buFont typeface="Arial" pitchFamily="34"/>
            </a:pPr>
            <a:r>
              <a:rPr lang="en-US" sz="2400">
                <a:solidFill>
                  <a:srgbClr val="000000"/>
                </a:solidFill>
                <a:latin typeface="Calibri"/>
                <a:hlinkClick r:id="rId3"/>
              </a:rPr>
              <a:t>Food and agriculture</a:t>
            </a:r>
            <a:endParaRPr lang="en-US" sz="2400">
              <a:solidFill>
                <a:srgbClr val="000000"/>
              </a:solidFill>
              <a:latin typeface="Calibri"/>
            </a:endParaRPr>
          </a:p>
          <a:p>
            <a:pPr lvl="0">
              <a:buSzPct val="100000"/>
              <a:buFont typeface="Arial" pitchFamily="34"/>
            </a:pPr>
            <a:r>
              <a:rPr lang="en-US" sz="2400">
                <a:solidFill>
                  <a:srgbClr val="000000"/>
                </a:solidFill>
                <a:latin typeface="Calibri"/>
                <a:hlinkClick r:id="rId4"/>
              </a:rPr>
              <a:t>Economic growth</a:t>
            </a:r>
            <a:endParaRPr lang="en-US" sz="2400">
              <a:solidFill>
                <a:srgbClr val="000000"/>
              </a:solidFill>
              <a:latin typeface="Calibri"/>
            </a:endParaRPr>
          </a:p>
          <a:p>
            <a:pPr lvl="0">
              <a:buSzPct val="100000"/>
              <a:buFont typeface="Arial" pitchFamily="34"/>
            </a:pPr>
            <a:r>
              <a:rPr lang="en-US" sz="2400">
                <a:solidFill>
                  <a:srgbClr val="000000"/>
                </a:solidFill>
                <a:latin typeface="Calibri"/>
                <a:hlinkClick r:id="rId5"/>
              </a:rPr>
              <a:t>Human development</a:t>
            </a:r>
            <a:endParaRPr lang="en-US" sz="2400">
              <a:solidFill>
                <a:srgbClr val="000000"/>
              </a:solidFill>
              <a:latin typeface="Calibri"/>
            </a:endParaRPr>
          </a:p>
          <a:p>
            <a:pPr lvl="0">
              <a:buSzPct val="100000"/>
              <a:buFont typeface="Arial" pitchFamily="34"/>
            </a:pPr>
            <a:r>
              <a:rPr lang="en-US" sz="2400">
                <a:solidFill>
                  <a:srgbClr val="000000"/>
                </a:solidFill>
                <a:latin typeface="Calibri"/>
                <a:hlinkClick r:id="rId6"/>
              </a:rPr>
              <a:t>Infrastructure</a:t>
            </a:r>
            <a:endParaRPr lang="en-US" sz="2400">
              <a:solidFill>
                <a:srgbClr val="000000"/>
              </a:solidFill>
              <a:latin typeface="Calibri"/>
            </a:endParaRPr>
          </a:p>
          <a:p>
            <a:pPr lvl="0">
              <a:buSzPct val="100000"/>
              <a:buFont typeface="Arial" pitchFamily="34"/>
            </a:pPr>
            <a:r>
              <a:rPr lang="en-US" sz="2400">
                <a:solidFill>
                  <a:srgbClr val="000000"/>
                </a:solidFill>
                <a:latin typeface="Calibri"/>
                <a:hlinkClick r:id="rId7"/>
              </a:rPr>
              <a:t>Environment</a:t>
            </a:r>
            <a:endParaRPr lang="en-US" sz="2400">
              <a:solidFill>
                <a:srgbClr val="000000"/>
              </a:solidFill>
              <a:latin typeface="Calibri"/>
            </a:endParaRPr>
          </a:p>
          <a:p>
            <a:pPr lvl="0">
              <a:buSzPct val="100000"/>
              <a:buFont typeface="Arial" pitchFamily="34"/>
            </a:pPr>
            <a:r>
              <a:rPr lang="en-US" sz="2400">
                <a:solidFill>
                  <a:srgbClr val="000000"/>
                </a:solidFill>
                <a:latin typeface="Calibri"/>
                <a:hlinkClick r:id="rId8"/>
              </a:rPr>
              <a:t>Energy</a:t>
            </a:r>
            <a:endParaRPr lang="en-US" sz="2400">
              <a:solidFill>
                <a:srgbClr val="000000"/>
              </a:solidFill>
              <a:latin typeface="Calibri"/>
            </a:endParaRPr>
          </a:p>
          <a:p>
            <a:pPr lvl="0">
              <a:buSzPct val="100000"/>
              <a:buFont typeface="Arial" pitchFamily="34"/>
            </a:pPr>
            <a:r>
              <a:rPr lang="en-US" sz="2400">
                <a:solidFill>
                  <a:srgbClr val="000000"/>
                </a:solidFill>
                <a:latin typeface="Calibri"/>
                <a:hlinkClick r:id="rId9"/>
              </a:rPr>
              <a:t>Migration and asylum</a:t>
            </a:r>
            <a:endParaRPr lang="en-US" sz="2400">
              <a:solidFill>
                <a:srgbClr val="000000"/>
              </a:solidFill>
              <a:latin typeface="Calibri"/>
            </a:endParaRPr>
          </a:p>
          <a:p>
            <a:pPr marL="0" lvl="0" indent="0">
              <a:buNone/>
            </a:pPr>
            <a:endParaRPr lang="en-US" sz="240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1_ppt_screensize_rgb_4_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IM%20CPAC%2016%20Sept%2016</Template>
  <TotalTime>1571</TotalTime>
  <Words>1083</Words>
  <Application>Microsoft Office PowerPoint</Application>
  <PresentationFormat>On-screen Show (4:3)</PresentationFormat>
  <Paragraphs>215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1_ppt_screensize_rgb_4_3</vt:lpstr>
      <vt:lpstr>PowerPoint Presentation</vt:lpstr>
      <vt:lpstr>Outline of presentation</vt:lpstr>
      <vt:lpstr>Six Mantras for institutional fund raising</vt:lpstr>
      <vt:lpstr>Pre requisites for high quality proposal/grant writing</vt:lpstr>
      <vt:lpstr>Pre-requisite contd…</vt:lpstr>
      <vt:lpstr>Pre-requisite contd..</vt:lpstr>
      <vt:lpstr>Priorities and approaches of Institutional Donors</vt:lpstr>
      <vt:lpstr>Priorities and approaches of Institutional Donors</vt:lpstr>
      <vt:lpstr>Priorities and approaches of Institutional Donors</vt:lpstr>
      <vt:lpstr>Priorities and approaches of Institutional Donors</vt:lpstr>
      <vt:lpstr>Priorities and approaches of Institutional Donors</vt:lpstr>
      <vt:lpstr>Priorities and approaches of Institutional Donors</vt:lpstr>
      <vt:lpstr>Priorities and approaches of Institutional Donors</vt:lpstr>
      <vt:lpstr>Priorities and approaches of Institutional Donors</vt:lpstr>
      <vt:lpstr>Priorities and approaches of Institutional Donors</vt:lpstr>
      <vt:lpstr>PowerPoint Presentation</vt:lpstr>
      <vt:lpstr>Priorities and approaches of Institutional Donors</vt:lpstr>
      <vt:lpstr>Potential donors for Nepali I/NGOs </vt:lpstr>
      <vt:lpstr>Potential donors…..</vt:lpstr>
      <vt:lpstr>Opportunities for Institutional fund raising</vt:lpstr>
      <vt:lpstr>Opportunities for Institutional fund raising</vt:lpstr>
      <vt:lpstr>Challenges for Institutional FR</vt:lpstr>
      <vt:lpstr>Challenges for Institutional FR</vt:lpstr>
      <vt:lpstr>Lesson learnt and Way forward ….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Keshab Dahal</dc:creator>
  <cp:lastModifiedBy>Govinda Neupane</cp:lastModifiedBy>
  <cp:revision>54</cp:revision>
  <cp:lastPrinted>2017-08-11T08:39:54Z</cp:lastPrinted>
  <dcterms:created xsi:type="dcterms:W3CDTF">2016-09-12T07:17:32Z</dcterms:created>
  <dcterms:modified xsi:type="dcterms:W3CDTF">2019-02-28T08:32:08Z</dcterms:modified>
</cp:coreProperties>
</file>