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3" r:id="rId2"/>
    <p:sldId id="274" r:id="rId3"/>
    <p:sldId id="276" r:id="rId4"/>
    <p:sldId id="294" r:id="rId5"/>
    <p:sldId id="296" r:id="rId6"/>
    <p:sldId id="297" r:id="rId7"/>
    <p:sldId id="298" r:id="rId8"/>
    <p:sldId id="277" r:id="rId9"/>
    <p:sldId id="279" r:id="rId10"/>
    <p:sldId id="281" r:id="rId11"/>
    <p:sldId id="289" r:id="rId12"/>
    <p:sldId id="290" r:id="rId13"/>
    <p:sldId id="291" r:id="rId14"/>
    <p:sldId id="293" r:id="rId15"/>
    <p:sldId id="288" r:id="rId16"/>
    <p:sldId id="299" r:id="rId17"/>
    <p:sldId id="301" r:id="rId18"/>
    <p:sldId id="302" r:id="rId19"/>
    <p:sldId id="303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7D101A-EFE1-4005-9273-3EAA0348914B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C0AAD8-D6D5-4DCC-BA81-F201080564B9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Collection</a:t>
          </a:r>
        </a:p>
      </dgm:t>
    </dgm:pt>
    <dgm:pt modelId="{ED1A4BD0-7B80-4E6D-9CAE-E1A1B9FA9CEF}" type="parTrans" cxnId="{D37F0C2F-CAED-4A70-8CE8-1AAA30C89829}">
      <dgm:prSet/>
      <dgm:spPr/>
      <dgm:t>
        <a:bodyPr/>
        <a:lstStyle/>
        <a:p>
          <a:endParaRPr lang="en-US"/>
        </a:p>
      </dgm:t>
    </dgm:pt>
    <dgm:pt modelId="{9759FF96-33FD-4800-9D03-D7E4B7C206C8}" type="sibTrans" cxnId="{D37F0C2F-CAED-4A70-8CE8-1AAA30C89829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29E4F3F-3CAC-4011-B67C-7ED86D2F8F6E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Processing</a:t>
          </a:r>
        </a:p>
      </dgm:t>
    </dgm:pt>
    <dgm:pt modelId="{FADDA6C6-826A-478C-9A67-BDBF989E5A2C}" type="parTrans" cxnId="{A3F32B53-D039-4C0E-A454-172C9FC098E4}">
      <dgm:prSet/>
      <dgm:spPr/>
      <dgm:t>
        <a:bodyPr/>
        <a:lstStyle/>
        <a:p>
          <a:endParaRPr lang="en-US"/>
        </a:p>
      </dgm:t>
    </dgm:pt>
    <dgm:pt modelId="{05CDBC8E-0803-4D97-BE9E-FAEACBBEA99F}" type="sibTrans" cxnId="{A3F32B53-D039-4C0E-A454-172C9FC098E4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5CC0919-E8E2-49C6-973E-362A268B1370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Selecting Appropriate models</a:t>
          </a:r>
        </a:p>
      </dgm:t>
    </dgm:pt>
    <dgm:pt modelId="{6FAAAC9D-3CC3-4F37-9F5E-72FC5B69FEC4}" type="parTrans" cxnId="{E2E7C27D-3969-4ECE-8692-0F714873CAEB}">
      <dgm:prSet/>
      <dgm:spPr/>
      <dgm:t>
        <a:bodyPr/>
        <a:lstStyle/>
        <a:p>
          <a:endParaRPr lang="en-US"/>
        </a:p>
      </dgm:t>
    </dgm:pt>
    <dgm:pt modelId="{03863EAC-F0B2-4851-8023-66DF394090B3}" type="sibTrans" cxnId="{E2E7C27D-3969-4ECE-8692-0F714873CAE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58948A6-6D8C-4502-B701-36162F9C2638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 training</a:t>
          </a:r>
        </a:p>
      </dgm:t>
    </dgm:pt>
    <dgm:pt modelId="{54F07F08-A723-421A-B615-547610FF0DE4}" type="parTrans" cxnId="{424EF733-9EB0-4A88-895C-B6481A60DC6E}">
      <dgm:prSet/>
      <dgm:spPr/>
      <dgm:t>
        <a:bodyPr/>
        <a:lstStyle/>
        <a:p>
          <a:endParaRPr lang="en-US"/>
        </a:p>
      </dgm:t>
    </dgm:pt>
    <dgm:pt modelId="{4E88C1DF-FEDB-4735-A509-8D1720BEB4EE}" type="sibTrans" cxnId="{424EF733-9EB0-4A88-895C-B6481A60DC6E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D2C54A2-2728-4690-9F95-C508F7FB4F7E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 evaluation</a:t>
          </a:r>
        </a:p>
      </dgm:t>
    </dgm:pt>
    <dgm:pt modelId="{969917CD-CC96-4A9C-9BA2-32AB3B10E062}" type="parTrans" cxnId="{A941039B-496B-47A6-9057-D6346FD1215E}">
      <dgm:prSet/>
      <dgm:spPr/>
      <dgm:t>
        <a:bodyPr/>
        <a:lstStyle/>
        <a:p>
          <a:endParaRPr lang="en-US"/>
        </a:p>
      </dgm:t>
    </dgm:pt>
    <dgm:pt modelId="{A66A4411-6378-4BD0-8CB0-EE3A34064103}" type="sibTrans" cxnId="{A941039B-496B-47A6-9057-D6346FD1215E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E7D35B0-EB67-458C-A866-65554E9E752A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Gathering feedback and interaction</a:t>
          </a:r>
        </a:p>
      </dgm:t>
    </dgm:pt>
    <dgm:pt modelId="{320F8539-1A30-478B-B192-ED9640931928}" type="parTrans" cxnId="{CD5759E1-34E3-47FE-9FF3-BC5E320FF03F}">
      <dgm:prSet/>
      <dgm:spPr/>
      <dgm:t>
        <a:bodyPr/>
        <a:lstStyle/>
        <a:p>
          <a:endParaRPr lang="en-US"/>
        </a:p>
      </dgm:t>
    </dgm:pt>
    <dgm:pt modelId="{300188D6-3EA0-4262-A903-7BE4370A66B6}" type="sibTrans" cxnId="{CD5759E1-34E3-47FE-9FF3-BC5E320FF03F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DC74F71-22D7-4E39-B2E6-DC0355C323F2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Deployment</a:t>
          </a:r>
        </a:p>
      </dgm:t>
    </dgm:pt>
    <dgm:pt modelId="{40F656C4-1F7C-466F-8416-0FC0E15062A5}" type="parTrans" cxnId="{330C8610-073E-4B6D-A169-DACDD8DD3240}">
      <dgm:prSet/>
      <dgm:spPr/>
      <dgm:t>
        <a:bodyPr/>
        <a:lstStyle/>
        <a:p>
          <a:endParaRPr lang="en-US"/>
        </a:p>
      </dgm:t>
    </dgm:pt>
    <dgm:pt modelId="{CBDAC677-716D-4F2C-98D3-64BC8F780755}" type="sibTrans" cxnId="{330C8610-073E-4B6D-A169-DACDD8DD324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9652390-E983-4093-A88E-FA248C1D94DF}" type="pres">
      <dgm:prSet presAssocID="{D47D101A-EFE1-4005-9273-3EAA0348914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2F4BDF6-D5B9-40B0-A60B-8B7367E0DAFF}" type="pres">
      <dgm:prSet presAssocID="{2DC0AAD8-D6D5-4DCC-BA81-F201080564B9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EEACA93-E7D2-4BE9-A887-6E0AA446002C}" type="pres">
      <dgm:prSet presAssocID="{2DC0AAD8-D6D5-4DCC-BA81-F201080564B9}" presName="spNode" presStyleCnt="0"/>
      <dgm:spPr/>
    </dgm:pt>
    <dgm:pt modelId="{89F20603-9228-478B-B40F-E11B91C155F6}" type="pres">
      <dgm:prSet presAssocID="{9759FF96-33FD-4800-9D03-D7E4B7C206C8}" presName="sibTrans" presStyleLbl="sibTrans1D1" presStyleIdx="0" presStyleCnt="7"/>
      <dgm:spPr/>
      <dgm:t>
        <a:bodyPr/>
        <a:lstStyle/>
        <a:p>
          <a:endParaRPr lang="en-IN"/>
        </a:p>
      </dgm:t>
    </dgm:pt>
    <dgm:pt modelId="{D93B231C-A774-4623-9660-F9B5B7A910C5}" type="pres">
      <dgm:prSet presAssocID="{929E4F3F-3CAC-4011-B67C-7ED86D2F8F6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CDB74C-0174-477E-885C-E7A54BBD6072}" type="pres">
      <dgm:prSet presAssocID="{929E4F3F-3CAC-4011-B67C-7ED86D2F8F6E}" presName="spNode" presStyleCnt="0"/>
      <dgm:spPr/>
    </dgm:pt>
    <dgm:pt modelId="{C71A5655-272D-4294-B060-3E5DD4B8B6C5}" type="pres">
      <dgm:prSet presAssocID="{05CDBC8E-0803-4D97-BE9E-FAEACBBEA99F}" presName="sibTrans" presStyleLbl="sibTrans1D1" presStyleIdx="1" presStyleCnt="7"/>
      <dgm:spPr/>
      <dgm:t>
        <a:bodyPr/>
        <a:lstStyle/>
        <a:p>
          <a:endParaRPr lang="en-IN"/>
        </a:p>
      </dgm:t>
    </dgm:pt>
    <dgm:pt modelId="{9D72060B-0385-45DB-A1D7-C861E1D9D519}" type="pres">
      <dgm:prSet presAssocID="{75CC0919-E8E2-49C6-973E-362A268B1370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F6C2B1-F9B0-4E45-B13B-0A2B281A68FB}" type="pres">
      <dgm:prSet presAssocID="{75CC0919-E8E2-49C6-973E-362A268B1370}" presName="spNode" presStyleCnt="0"/>
      <dgm:spPr/>
    </dgm:pt>
    <dgm:pt modelId="{1A4881C8-42D2-4585-A464-B7B785B65AFE}" type="pres">
      <dgm:prSet presAssocID="{03863EAC-F0B2-4851-8023-66DF394090B3}" presName="sibTrans" presStyleLbl="sibTrans1D1" presStyleIdx="2" presStyleCnt="7"/>
      <dgm:spPr/>
      <dgm:t>
        <a:bodyPr/>
        <a:lstStyle/>
        <a:p>
          <a:endParaRPr lang="en-IN"/>
        </a:p>
      </dgm:t>
    </dgm:pt>
    <dgm:pt modelId="{25BF94A7-83B8-4069-B037-D5D812C69195}" type="pres">
      <dgm:prSet presAssocID="{058948A6-6D8C-4502-B701-36162F9C2638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96D0E26-EE4D-416D-B4DF-83F32E8A5A5B}" type="pres">
      <dgm:prSet presAssocID="{058948A6-6D8C-4502-B701-36162F9C2638}" presName="spNode" presStyleCnt="0"/>
      <dgm:spPr/>
    </dgm:pt>
    <dgm:pt modelId="{E98D361F-C813-455A-AAE8-83C34BDACAE0}" type="pres">
      <dgm:prSet presAssocID="{4E88C1DF-FEDB-4735-A509-8D1720BEB4EE}" presName="sibTrans" presStyleLbl="sibTrans1D1" presStyleIdx="3" presStyleCnt="7"/>
      <dgm:spPr/>
      <dgm:t>
        <a:bodyPr/>
        <a:lstStyle/>
        <a:p>
          <a:endParaRPr lang="en-IN"/>
        </a:p>
      </dgm:t>
    </dgm:pt>
    <dgm:pt modelId="{F1D060BE-5C0B-40EE-8D3E-FAACBAB6F0BA}" type="pres">
      <dgm:prSet presAssocID="{5D2C54A2-2728-4690-9F95-C508F7FB4F7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2D34C29-CAE1-4241-9E17-412F0CDF7862}" type="pres">
      <dgm:prSet presAssocID="{5D2C54A2-2728-4690-9F95-C508F7FB4F7E}" presName="spNode" presStyleCnt="0"/>
      <dgm:spPr/>
    </dgm:pt>
    <dgm:pt modelId="{8A04A917-11BE-49C9-BD33-6A7EC331A81F}" type="pres">
      <dgm:prSet presAssocID="{A66A4411-6378-4BD0-8CB0-EE3A34064103}" presName="sibTrans" presStyleLbl="sibTrans1D1" presStyleIdx="4" presStyleCnt="7"/>
      <dgm:spPr/>
      <dgm:t>
        <a:bodyPr/>
        <a:lstStyle/>
        <a:p>
          <a:endParaRPr lang="en-IN"/>
        </a:p>
      </dgm:t>
    </dgm:pt>
    <dgm:pt modelId="{438BB202-0441-44CD-AD54-97011F0A29ED}" type="pres">
      <dgm:prSet presAssocID="{FDC74F71-22D7-4E39-B2E6-DC0355C323F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42FA3E-02AE-4963-BAA8-E747B96C4E44}" type="pres">
      <dgm:prSet presAssocID="{FDC74F71-22D7-4E39-B2E6-DC0355C323F2}" presName="spNode" presStyleCnt="0"/>
      <dgm:spPr/>
    </dgm:pt>
    <dgm:pt modelId="{C0D3F749-438C-4557-9E51-F4BFEFF7181F}" type="pres">
      <dgm:prSet presAssocID="{CBDAC677-716D-4F2C-98D3-64BC8F780755}" presName="sibTrans" presStyleLbl="sibTrans1D1" presStyleIdx="5" presStyleCnt="7"/>
      <dgm:spPr/>
      <dgm:t>
        <a:bodyPr/>
        <a:lstStyle/>
        <a:p>
          <a:endParaRPr lang="en-IN"/>
        </a:p>
      </dgm:t>
    </dgm:pt>
    <dgm:pt modelId="{DE9022E6-2A82-43C4-A77A-76A84C3B7B68}" type="pres">
      <dgm:prSet presAssocID="{CE7D35B0-EB67-458C-A866-65554E9E752A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E51431B-17BB-4797-9396-3455D1A1936B}" type="pres">
      <dgm:prSet presAssocID="{CE7D35B0-EB67-458C-A866-65554E9E752A}" presName="spNode" presStyleCnt="0"/>
      <dgm:spPr/>
    </dgm:pt>
    <dgm:pt modelId="{27E1D69A-A277-488C-9425-57D531AF275E}" type="pres">
      <dgm:prSet presAssocID="{300188D6-3EA0-4262-A903-7BE4370A66B6}" presName="sibTrans" presStyleLbl="sibTrans1D1" presStyleIdx="6" presStyleCnt="7"/>
      <dgm:spPr/>
      <dgm:t>
        <a:bodyPr/>
        <a:lstStyle/>
        <a:p>
          <a:endParaRPr lang="en-IN"/>
        </a:p>
      </dgm:t>
    </dgm:pt>
  </dgm:ptLst>
  <dgm:cxnLst>
    <dgm:cxn modelId="{CD5759E1-34E3-47FE-9FF3-BC5E320FF03F}" srcId="{D47D101A-EFE1-4005-9273-3EAA0348914B}" destId="{CE7D35B0-EB67-458C-A866-65554E9E752A}" srcOrd="6" destOrd="0" parTransId="{320F8539-1A30-478B-B192-ED9640931928}" sibTransId="{300188D6-3EA0-4262-A903-7BE4370A66B6}"/>
    <dgm:cxn modelId="{A941039B-496B-47A6-9057-D6346FD1215E}" srcId="{D47D101A-EFE1-4005-9273-3EAA0348914B}" destId="{5D2C54A2-2728-4690-9F95-C508F7FB4F7E}" srcOrd="4" destOrd="0" parTransId="{969917CD-CC96-4A9C-9BA2-32AB3B10E062}" sibTransId="{A66A4411-6378-4BD0-8CB0-EE3A34064103}"/>
    <dgm:cxn modelId="{D37F0C2F-CAED-4A70-8CE8-1AAA30C89829}" srcId="{D47D101A-EFE1-4005-9273-3EAA0348914B}" destId="{2DC0AAD8-D6D5-4DCC-BA81-F201080564B9}" srcOrd="0" destOrd="0" parTransId="{ED1A4BD0-7B80-4E6D-9CAE-E1A1B9FA9CEF}" sibTransId="{9759FF96-33FD-4800-9D03-D7E4B7C206C8}"/>
    <dgm:cxn modelId="{78752B45-93D7-480E-B175-311ED43B44DC}" type="presOf" srcId="{300188D6-3EA0-4262-A903-7BE4370A66B6}" destId="{27E1D69A-A277-488C-9425-57D531AF275E}" srcOrd="0" destOrd="0" presId="urn:microsoft.com/office/officeart/2005/8/layout/cycle5"/>
    <dgm:cxn modelId="{A3F32B53-D039-4C0E-A454-172C9FC098E4}" srcId="{D47D101A-EFE1-4005-9273-3EAA0348914B}" destId="{929E4F3F-3CAC-4011-B67C-7ED86D2F8F6E}" srcOrd="1" destOrd="0" parTransId="{FADDA6C6-826A-478C-9A67-BDBF989E5A2C}" sibTransId="{05CDBC8E-0803-4D97-BE9E-FAEACBBEA99F}"/>
    <dgm:cxn modelId="{A6A2FB49-222D-449F-AE74-CD5396C7FB29}" type="presOf" srcId="{FDC74F71-22D7-4E39-B2E6-DC0355C323F2}" destId="{438BB202-0441-44CD-AD54-97011F0A29ED}" srcOrd="0" destOrd="0" presId="urn:microsoft.com/office/officeart/2005/8/layout/cycle5"/>
    <dgm:cxn modelId="{64A026F7-933A-499F-9AE1-3DCF47BE87DA}" type="presOf" srcId="{75CC0919-E8E2-49C6-973E-362A268B1370}" destId="{9D72060B-0385-45DB-A1D7-C861E1D9D519}" srcOrd="0" destOrd="0" presId="urn:microsoft.com/office/officeart/2005/8/layout/cycle5"/>
    <dgm:cxn modelId="{0D082C81-5B2A-4460-B5C1-998CB0068C2F}" type="presOf" srcId="{CBDAC677-716D-4F2C-98D3-64BC8F780755}" destId="{C0D3F749-438C-4557-9E51-F4BFEFF7181F}" srcOrd="0" destOrd="0" presId="urn:microsoft.com/office/officeart/2005/8/layout/cycle5"/>
    <dgm:cxn modelId="{E2E7C27D-3969-4ECE-8692-0F714873CAEB}" srcId="{D47D101A-EFE1-4005-9273-3EAA0348914B}" destId="{75CC0919-E8E2-49C6-973E-362A268B1370}" srcOrd="2" destOrd="0" parTransId="{6FAAAC9D-3CC3-4F37-9F5E-72FC5B69FEC4}" sibTransId="{03863EAC-F0B2-4851-8023-66DF394090B3}"/>
    <dgm:cxn modelId="{F8F27716-0179-4B87-9268-8619534E9228}" type="presOf" srcId="{058948A6-6D8C-4502-B701-36162F9C2638}" destId="{25BF94A7-83B8-4069-B037-D5D812C69195}" srcOrd="0" destOrd="0" presId="urn:microsoft.com/office/officeart/2005/8/layout/cycle5"/>
    <dgm:cxn modelId="{AF74DCE7-ED98-49E5-96CB-AC7CC1EC47BF}" type="presOf" srcId="{929E4F3F-3CAC-4011-B67C-7ED86D2F8F6E}" destId="{D93B231C-A774-4623-9660-F9B5B7A910C5}" srcOrd="0" destOrd="0" presId="urn:microsoft.com/office/officeart/2005/8/layout/cycle5"/>
    <dgm:cxn modelId="{342681C3-BC28-4C2F-AE6D-B26226554222}" type="presOf" srcId="{A66A4411-6378-4BD0-8CB0-EE3A34064103}" destId="{8A04A917-11BE-49C9-BD33-6A7EC331A81F}" srcOrd="0" destOrd="0" presId="urn:microsoft.com/office/officeart/2005/8/layout/cycle5"/>
    <dgm:cxn modelId="{D0AC0BC9-8AE0-40F4-9E32-D02874237655}" type="presOf" srcId="{2DC0AAD8-D6D5-4DCC-BA81-F201080564B9}" destId="{F2F4BDF6-D5B9-40B0-A60B-8B7367E0DAFF}" srcOrd="0" destOrd="0" presId="urn:microsoft.com/office/officeart/2005/8/layout/cycle5"/>
    <dgm:cxn modelId="{49E41B5B-9AE5-42E2-8FA9-B65C03C6046B}" type="presOf" srcId="{D47D101A-EFE1-4005-9273-3EAA0348914B}" destId="{69652390-E983-4093-A88E-FA248C1D94DF}" srcOrd="0" destOrd="0" presId="urn:microsoft.com/office/officeart/2005/8/layout/cycle5"/>
    <dgm:cxn modelId="{1F68BC91-6BC1-48B2-B9A5-88F08F931CB0}" type="presOf" srcId="{05CDBC8E-0803-4D97-BE9E-FAEACBBEA99F}" destId="{C71A5655-272D-4294-B060-3E5DD4B8B6C5}" srcOrd="0" destOrd="0" presId="urn:microsoft.com/office/officeart/2005/8/layout/cycle5"/>
    <dgm:cxn modelId="{7FA8DE55-4D95-466B-9FF4-1C34092203C3}" type="presOf" srcId="{5D2C54A2-2728-4690-9F95-C508F7FB4F7E}" destId="{F1D060BE-5C0B-40EE-8D3E-FAACBAB6F0BA}" srcOrd="0" destOrd="0" presId="urn:microsoft.com/office/officeart/2005/8/layout/cycle5"/>
    <dgm:cxn modelId="{424EF733-9EB0-4A88-895C-B6481A60DC6E}" srcId="{D47D101A-EFE1-4005-9273-3EAA0348914B}" destId="{058948A6-6D8C-4502-B701-36162F9C2638}" srcOrd="3" destOrd="0" parTransId="{54F07F08-A723-421A-B615-547610FF0DE4}" sibTransId="{4E88C1DF-FEDB-4735-A509-8D1720BEB4EE}"/>
    <dgm:cxn modelId="{330C8610-073E-4B6D-A169-DACDD8DD3240}" srcId="{D47D101A-EFE1-4005-9273-3EAA0348914B}" destId="{FDC74F71-22D7-4E39-B2E6-DC0355C323F2}" srcOrd="5" destOrd="0" parTransId="{40F656C4-1F7C-466F-8416-0FC0E15062A5}" sibTransId="{CBDAC677-716D-4F2C-98D3-64BC8F780755}"/>
    <dgm:cxn modelId="{52FB368A-4FD5-4A06-A532-673E30C6B588}" type="presOf" srcId="{CE7D35B0-EB67-458C-A866-65554E9E752A}" destId="{DE9022E6-2A82-43C4-A77A-76A84C3B7B68}" srcOrd="0" destOrd="0" presId="urn:microsoft.com/office/officeart/2005/8/layout/cycle5"/>
    <dgm:cxn modelId="{0A6B99FF-140F-4AB4-BB22-1A851322B04E}" type="presOf" srcId="{4E88C1DF-FEDB-4735-A509-8D1720BEB4EE}" destId="{E98D361F-C813-455A-AAE8-83C34BDACAE0}" srcOrd="0" destOrd="0" presId="urn:microsoft.com/office/officeart/2005/8/layout/cycle5"/>
    <dgm:cxn modelId="{6FABD4F0-2B1E-420A-AEE5-A839ECCF6546}" type="presOf" srcId="{03863EAC-F0B2-4851-8023-66DF394090B3}" destId="{1A4881C8-42D2-4585-A464-B7B785B65AFE}" srcOrd="0" destOrd="0" presId="urn:microsoft.com/office/officeart/2005/8/layout/cycle5"/>
    <dgm:cxn modelId="{687AEBFE-BED8-4A92-AE3B-021BF0FE345F}" type="presOf" srcId="{9759FF96-33FD-4800-9D03-D7E4B7C206C8}" destId="{89F20603-9228-478B-B40F-E11B91C155F6}" srcOrd="0" destOrd="0" presId="urn:microsoft.com/office/officeart/2005/8/layout/cycle5"/>
    <dgm:cxn modelId="{5A2D15D6-6D01-4EA5-8597-D0AF8ED8F205}" type="presParOf" srcId="{69652390-E983-4093-A88E-FA248C1D94DF}" destId="{F2F4BDF6-D5B9-40B0-A60B-8B7367E0DAFF}" srcOrd="0" destOrd="0" presId="urn:microsoft.com/office/officeart/2005/8/layout/cycle5"/>
    <dgm:cxn modelId="{81C513C1-BC15-48D8-9A08-B9F96B7CF677}" type="presParOf" srcId="{69652390-E983-4093-A88E-FA248C1D94DF}" destId="{6EEACA93-E7D2-4BE9-A887-6E0AA446002C}" srcOrd="1" destOrd="0" presId="urn:microsoft.com/office/officeart/2005/8/layout/cycle5"/>
    <dgm:cxn modelId="{64B3389E-A90E-4CE4-AA0B-65C7BB988658}" type="presParOf" srcId="{69652390-E983-4093-A88E-FA248C1D94DF}" destId="{89F20603-9228-478B-B40F-E11B91C155F6}" srcOrd="2" destOrd="0" presId="urn:microsoft.com/office/officeart/2005/8/layout/cycle5"/>
    <dgm:cxn modelId="{F5DFBDFE-4942-4DEA-9094-A2573CA796EB}" type="presParOf" srcId="{69652390-E983-4093-A88E-FA248C1D94DF}" destId="{D93B231C-A774-4623-9660-F9B5B7A910C5}" srcOrd="3" destOrd="0" presId="urn:microsoft.com/office/officeart/2005/8/layout/cycle5"/>
    <dgm:cxn modelId="{9496D0E4-CD95-4F43-B8BC-63653F182507}" type="presParOf" srcId="{69652390-E983-4093-A88E-FA248C1D94DF}" destId="{7FCDB74C-0174-477E-885C-E7A54BBD6072}" srcOrd="4" destOrd="0" presId="urn:microsoft.com/office/officeart/2005/8/layout/cycle5"/>
    <dgm:cxn modelId="{6E49BBD5-7E16-49E8-8840-241C202B64FA}" type="presParOf" srcId="{69652390-E983-4093-A88E-FA248C1D94DF}" destId="{C71A5655-272D-4294-B060-3E5DD4B8B6C5}" srcOrd="5" destOrd="0" presId="urn:microsoft.com/office/officeart/2005/8/layout/cycle5"/>
    <dgm:cxn modelId="{696A16B5-1FEF-423A-81C9-30C63E5D3E9A}" type="presParOf" srcId="{69652390-E983-4093-A88E-FA248C1D94DF}" destId="{9D72060B-0385-45DB-A1D7-C861E1D9D519}" srcOrd="6" destOrd="0" presId="urn:microsoft.com/office/officeart/2005/8/layout/cycle5"/>
    <dgm:cxn modelId="{60DF5BDC-3EE5-4393-A7EA-76DDACA221DE}" type="presParOf" srcId="{69652390-E983-4093-A88E-FA248C1D94DF}" destId="{3EF6C2B1-F9B0-4E45-B13B-0A2B281A68FB}" srcOrd="7" destOrd="0" presId="urn:microsoft.com/office/officeart/2005/8/layout/cycle5"/>
    <dgm:cxn modelId="{716393EB-8EAC-4D7F-AA61-188B1315B52B}" type="presParOf" srcId="{69652390-E983-4093-A88E-FA248C1D94DF}" destId="{1A4881C8-42D2-4585-A464-B7B785B65AFE}" srcOrd="8" destOrd="0" presId="urn:microsoft.com/office/officeart/2005/8/layout/cycle5"/>
    <dgm:cxn modelId="{F81FF668-59D8-44E0-BD0D-2F8279039E32}" type="presParOf" srcId="{69652390-E983-4093-A88E-FA248C1D94DF}" destId="{25BF94A7-83B8-4069-B037-D5D812C69195}" srcOrd="9" destOrd="0" presId="urn:microsoft.com/office/officeart/2005/8/layout/cycle5"/>
    <dgm:cxn modelId="{0F5A1E75-9357-4A5C-8439-B0041FBD41F0}" type="presParOf" srcId="{69652390-E983-4093-A88E-FA248C1D94DF}" destId="{F96D0E26-EE4D-416D-B4DF-83F32E8A5A5B}" srcOrd="10" destOrd="0" presId="urn:microsoft.com/office/officeart/2005/8/layout/cycle5"/>
    <dgm:cxn modelId="{2EBA9F19-732A-4641-A64F-917B0DEAF8A8}" type="presParOf" srcId="{69652390-E983-4093-A88E-FA248C1D94DF}" destId="{E98D361F-C813-455A-AAE8-83C34BDACAE0}" srcOrd="11" destOrd="0" presId="urn:microsoft.com/office/officeart/2005/8/layout/cycle5"/>
    <dgm:cxn modelId="{7863466C-CCB4-42C8-B4B3-F2A3937A308D}" type="presParOf" srcId="{69652390-E983-4093-A88E-FA248C1D94DF}" destId="{F1D060BE-5C0B-40EE-8D3E-FAACBAB6F0BA}" srcOrd="12" destOrd="0" presId="urn:microsoft.com/office/officeart/2005/8/layout/cycle5"/>
    <dgm:cxn modelId="{B64DFB6B-09E2-4C19-A3C2-2C08B3E78691}" type="presParOf" srcId="{69652390-E983-4093-A88E-FA248C1D94DF}" destId="{72D34C29-CAE1-4241-9E17-412F0CDF7862}" srcOrd="13" destOrd="0" presId="urn:microsoft.com/office/officeart/2005/8/layout/cycle5"/>
    <dgm:cxn modelId="{71A99D77-DA2B-467E-A982-C9A05A930C83}" type="presParOf" srcId="{69652390-E983-4093-A88E-FA248C1D94DF}" destId="{8A04A917-11BE-49C9-BD33-6A7EC331A81F}" srcOrd="14" destOrd="0" presId="urn:microsoft.com/office/officeart/2005/8/layout/cycle5"/>
    <dgm:cxn modelId="{CF4EA971-D582-40D4-B8A1-91F6DE91140E}" type="presParOf" srcId="{69652390-E983-4093-A88E-FA248C1D94DF}" destId="{438BB202-0441-44CD-AD54-97011F0A29ED}" srcOrd="15" destOrd="0" presId="urn:microsoft.com/office/officeart/2005/8/layout/cycle5"/>
    <dgm:cxn modelId="{D02D70F1-F42B-427B-83C3-56D1B346CC60}" type="presParOf" srcId="{69652390-E983-4093-A88E-FA248C1D94DF}" destId="{0542FA3E-02AE-4963-BAA8-E747B96C4E44}" srcOrd="16" destOrd="0" presId="urn:microsoft.com/office/officeart/2005/8/layout/cycle5"/>
    <dgm:cxn modelId="{B03F191D-FC12-4C97-A786-56A67129AB14}" type="presParOf" srcId="{69652390-E983-4093-A88E-FA248C1D94DF}" destId="{C0D3F749-438C-4557-9E51-F4BFEFF7181F}" srcOrd="17" destOrd="0" presId="urn:microsoft.com/office/officeart/2005/8/layout/cycle5"/>
    <dgm:cxn modelId="{4725D848-FB35-470F-A96B-91AF4C9E5D69}" type="presParOf" srcId="{69652390-E983-4093-A88E-FA248C1D94DF}" destId="{DE9022E6-2A82-43C4-A77A-76A84C3B7B68}" srcOrd="18" destOrd="0" presId="urn:microsoft.com/office/officeart/2005/8/layout/cycle5"/>
    <dgm:cxn modelId="{96B6F5F9-84ED-4643-B815-EC8BFD102496}" type="presParOf" srcId="{69652390-E983-4093-A88E-FA248C1D94DF}" destId="{4E51431B-17BB-4797-9396-3455D1A1936B}" srcOrd="19" destOrd="0" presId="urn:microsoft.com/office/officeart/2005/8/layout/cycle5"/>
    <dgm:cxn modelId="{450D01FB-A05B-408C-B72E-5AE859669BE6}" type="presParOf" srcId="{69652390-E983-4093-A88E-FA248C1D94DF}" destId="{27E1D69A-A277-488C-9425-57D531AF275E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4BDF6-D5B9-40B0-A60B-8B7367E0DAFF}">
      <dsp:nvSpPr>
        <dsp:cNvPr id="0" name=""/>
        <dsp:cNvSpPr/>
      </dsp:nvSpPr>
      <dsp:spPr>
        <a:xfrm>
          <a:off x="3350617" y="3168"/>
          <a:ext cx="1426765" cy="9273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Collection</a:t>
          </a:r>
        </a:p>
      </dsp:txBody>
      <dsp:txXfrm>
        <a:off x="3395889" y="48440"/>
        <a:ext cx="1336221" cy="836853"/>
      </dsp:txXfrm>
    </dsp:sp>
    <dsp:sp modelId="{89F20603-9228-478B-B40F-E11B91C155F6}">
      <dsp:nvSpPr>
        <dsp:cNvPr id="0" name=""/>
        <dsp:cNvSpPr/>
      </dsp:nvSpPr>
      <dsp:spPr>
        <a:xfrm>
          <a:off x="1419664" y="466867"/>
          <a:ext cx="5288670" cy="5288670"/>
        </a:xfrm>
        <a:custGeom>
          <a:avLst/>
          <a:gdLst/>
          <a:ahLst/>
          <a:cxnLst/>
          <a:rect l="0" t="0" r="0" b="0"/>
          <a:pathLst>
            <a:path>
              <a:moveTo>
                <a:pt x="3544076" y="157776"/>
              </a:moveTo>
              <a:arcTo wR="2644335" hR="2644335" stAng="17393535" swAng="770794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B231C-A774-4623-9660-F9B5B7A910C5}">
      <dsp:nvSpPr>
        <dsp:cNvPr id="0" name=""/>
        <dsp:cNvSpPr/>
      </dsp:nvSpPr>
      <dsp:spPr>
        <a:xfrm>
          <a:off x="5418041" y="998787"/>
          <a:ext cx="1426765" cy="9273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Processing</a:t>
          </a:r>
        </a:p>
      </dsp:txBody>
      <dsp:txXfrm>
        <a:off x="5463313" y="1044059"/>
        <a:ext cx="1336221" cy="836853"/>
      </dsp:txXfrm>
    </dsp:sp>
    <dsp:sp modelId="{C71A5655-272D-4294-B060-3E5DD4B8B6C5}">
      <dsp:nvSpPr>
        <dsp:cNvPr id="0" name=""/>
        <dsp:cNvSpPr/>
      </dsp:nvSpPr>
      <dsp:spPr>
        <a:xfrm>
          <a:off x="1419664" y="466867"/>
          <a:ext cx="5288670" cy="5288670"/>
        </a:xfrm>
        <a:custGeom>
          <a:avLst/>
          <a:gdLst/>
          <a:ahLst/>
          <a:cxnLst/>
          <a:rect l="0" t="0" r="0" b="0"/>
          <a:pathLst>
            <a:path>
              <a:moveTo>
                <a:pt x="5115960" y="1704347"/>
              </a:moveTo>
              <a:arcTo wR="2644335" hR="2644335" stAng="20350657" swAng="1063446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72060B-0385-45DB-A1D7-C861E1D9D519}">
      <dsp:nvSpPr>
        <dsp:cNvPr id="0" name=""/>
        <dsp:cNvSpPr/>
      </dsp:nvSpPr>
      <dsp:spPr>
        <a:xfrm>
          <a:off x="5928653" y="3235923"/>
          <a:ext cx="1426765" cy="9273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Selecting Appropriate models</a:t>
          </a:r>
        </a:p>
      </dsp:txBody>
      <dsp:txXfrm>
        <a:off x="5973925" y="3281195"/>
        <a:ext cx="1336221" cy="836853"/>
      </dsp:txXfrm>
    </dsp:sp>
    <dsp:sp modelId="{1A4881C8-42D2-4585-A464-B7B785B65AFE}">
      <dsp:nvSpPr>
        <dsp:cNvPr id="0" name=""/>
        <dsp:cNvSpPr/>
      </dsp:nvSpPr>
      <dsp:spPr>
        <a:xfrm>
          <a:off x="1419664" y="466867"/>
          <a:ext cx="5288670" cy="5288670"/>
        </a:xfrm>
        <a:custGeom>
          <a:avLst/>
          <a:gdLst/>
          <a:ahLst/>
          <a:cxnLst/>
          <a:rect l="0" t="0" r="0" b="0"/>
          <a:pathLst>
            <a:path>
              <a:moveTo>
                <a:pt x="4978510" y="3886967"/>
              </a:moveTo>
              <a:arcTo wR="2644335" hR="2644335" stAng="1681755" swAng="834413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F94A7-83B8-4069-B037-D5D812C69195}">
      <dsp:nvSpPr>
        <dsp:cNvPr id="0" name=""/>
        <dsp:cNvSpPr/>
      </dsp:nvSpPr>
      <dsp:spPr>
        <a:xfrm>
          <a:off x="4497951" y="5029967"/>
          <a:ext cx="1426765" cy="9273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 training</a:t>
          </a:r>
        </a:p>
      </dsp:txBody>
      <dsp:txXfrm>
        <a:off x="4543223" y="5075239"/>
        <a:ext cx="1336221" cy="836853"/>
      </dsp:txXfrm>
    </dsp:sp>
    <dsp:sp modelId="{E98D361F-C813-455A-AAE8-83C34BDACAE0}">
      <dsp:nvSpPr>
        <dsp:cNvPr id="0" name=""/>
        <dsp:cNvSpPr/>
      </dsp:nvSpPr>
      <dsp:spPr>
        <a:xfrm>
          <a:off x="1419664" y="466867"/>
          <a:ext cx="5288670" cy="5288670"/>
        </a:xfrm>
        <a:custGeom>
          <a:avLst/>
          <a:gdLst/>
          <a:ahLst/>
          <a:cxnLst/>
          <a:rect l="0" t="0" r="0" b="0"/>
          <a:pathLst>
            <a:path>
              <a:moveTo>
                <a:pt x="2906247" y="5275667"/>
              </a:moveTo>
              <a:arcTo wR="2644335" hR="2644335" stAng="5058944" swAng="682113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060BE-5C0B-40EE-8D3E-FAACBAB6F0BA}">
      <dsp:nvSpPr>
        <dsp:cNvPr id="0" name=""/>
        <dsp:cNvSpPr/>
      </dsp:nvSpPr>
      <dsp:spPr>
        <a:xfrm>
          <a:off x="2203283" y="5029967"/>
          <a:ext cx="1426765" cy="92739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 evaluation</a:t>
          </a:r>
        </a:p>
      </dsp:txBody>
      <dsp:txXfrm>
        <a:off x="2248555" y="5075239"/>
        <a:ext cx="1336221" cy="836853"/>
      </dsp:txXfrm>
    </dsp:sp>
    <dsp:sp modelId="{8A04A917-11BE-49C9-BD33-6A7EC331A81F}">
      <dsp:nvSpPr>
        <dsp:cNvPr id="0" name=""/>
        <dsp:cNvSpPr/>
      </dsp:nvSpPr>
      <dsp:spPr>
        <a:xfrm>
          <a:off x="1419664" y="466867"/>
          <a:ext cx="5288670" cy="5288670"/>
        </a:xfrm>
        <a:custGeom>
          <a:avLst/>
          <a:gdLst/>
          <a:ahLst/>
          <a:cxnLst/>
          <a:rect l="0" t="0" r="0" b="0"/>
          <a:pathLst>
            <a:path>
              <a:moveTo>
                <a:pt x="677240" y="4411549"/>
              </a:moveTo>
              <a:arcTo wR="2644335" hR="2644335" stAng="8283832" swAng="834413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BB202-0441-44CD-AD54-97011F0A29ED}">
      <dsp:nvSpPr>
        <dsp:cNvPr id="0" name=""/>
        <dsp:cNvSpPr/>
      </dsp:nvSpPr>
      <dsp:spPr>
        <a:xfrm>
          <a:off x="772580" y="3235923"/>
          <a:ext cx="1426765" cy="927397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Deployment</a:t>
          </a:r>
        </a:p>
      </dsp:txBody>
      <dsp:txXfrm>
        <a:off x="817852" y="3281195"/>
        <a:ext cx="1336221" cy="836853"/>
      </dsp:txXfrm>
    </dsp:sp>
    <dsp:sp modelId="{C0D3F749-438C-4557-9E51-F4BFEFF7181F}">
      <dsp:nvSpPr>
        <dsp:cNvPr id="0" name=""/>
        <dsp:cNvSpPr/>
      </dsp:nvSpPr>
      <dsp:spPr>
        <a:xfrm>
          <a:off x="1419664" y="466867"/>
          <a:ext cx="5288670" cy="5288670"/>
        </a:xfrm>
        <a:custGeom>
          <a:avLst/>
          <a:gdLst/>
          <a:ahLst/>
          <a:cxnLst/>
          <a:rect l="0" t="0" r="0" b="0"/>
          <a:pathLst>
            <a:path>
              <a:moveTo>
                <a:pt x="3865" y="2501411"/>
              </a:moveTo>
              <a:arcTo wR="2644335" hR="2644335" stAng="10985897" swAng="106344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022E6-2A82-43C4-A77A-76A84C3B7B68}">
      <dsp:nvSpPr>
        <dsp:cNvPr id="0" name=""/>
        <dsp:cNvSpPr/>
      </dsp:nvSpPr>
      <dsp:spPr>
        <a:xfrm>
          <a:off x="1283192" y="998787"/>
          <a:ext cx="1426765" cy="927397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Gathering feedback and interaction</a:t>
          </a:r>
        </a:p>
      </dsp:txBody>
      <dsp:txXfrm>
        <a:off x="1328464" y="1044059"/>
        <a:ext cx="1336221" cy="836853"/>
      </dsp:txXfrm>
    </dsp:sp>
    <dsp:sp modelId="{27E1D69A-A277-488C-9425-57D531AF275E}">
      <dsp:nvSpPr>
        <dsp:cNvPr id="0" name=""/>
        <dsp:cNvSpPr/>
      </dsp:nvSpPr>
      <dsp:spPr>
        <a:xfrm>
          <a:off x="1419664" y="466867"/>
          <a:ext cx="5288670" cy="5288670"/>
        </a:xfrm>
        <a:custGeom>
          <a:avLst/>
          <a:gdLst/>
          <a:ahLst/>
          <a:cxnLst/>
          <a:rect l="0" t="0" r="0" b="0"/>
          <a:pathLst>
            <a:path>
              <a:moveTo>
                <a:pt x="1214251" y="420066"/>
              </a:moveTo>
              <a:arcTo wR="2644335" hR="2644335" stAng="14235671" swAng="770794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46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D47F-775B-418E-9A3E-1EA64DC469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5576-100E-4035-A649-7F8F72F004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D47F-775B-418E-9A3E-1EA64DC469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5576-100E-4035-A649-7F8F72F004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D47F-775B-418E-9A3E-1EA64DC469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5576-100E-4035-A649-7F8F72F004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D47F-775B-418E-9A3E-1EA64DC469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5576-100E-4035-A649-7F8F72F004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0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D47F-775B-418E-9A3E-1EA64DC469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5576-100E-4035-A649-7F8F72F004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D47F-775B-418E-9A3E-1EA64DC469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10486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5576-100E-4035-A649-7F8F72F004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D47F-775B-418E-9A3E-1EA64DC469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104866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5576-100E-4035-A649-7F8F72F004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D47F-775B-418E-9A3E-1EA64DC469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5576-100E-4035-A649-7F8F72F004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D47F-775B-418E-9A3E-1EA64DC469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104866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5576-100E-4035-A649-7F8F72F004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7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D47F-775B-418E-9A3E-1EA64DC469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5576-100E-4035-A649-7F8F72F004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9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4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D47F-775B-418E-9A3E-1EA64DC469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1048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5576-100E-4035-A649-7F8F72F004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6D47F-775B-418E-9A3E-1EA64DC469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D5576-100E-4035-A649-7F8F72F0047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erbose-disco-w6xj7xrqgvr3g5jp.github.dev/?autoStart=false" TargetMode="External"/><Relationship Id="rId2" Type="http://schemas.openxmlformats.org/officeDocument/2006/relationships/hyperlink" Target="http://localhost:8888/notebooks/Notebook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rachetyerr/schizophrenia-detector-si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eswa.2010.07.145" TargetMode="External"/><Relationship Id="rId3" Type="http://schemas.openxmlformats.org/officeDocument/2006/relationships/hyperlink" Target="https://doi.org/10.1016/j.artmed.2019.06.003" TargetMode="External"/><Relationship Id="rId7" Type="http://schemas.openxmlformats.org/officeDocument/2006/relationships/hyperlink" Target="https://www.researchgate.net/publication/352191343_Schizophrenia_A_Survey_of_Artificial_Intelligence_Techniques_Applied_to_Detection_and_Classification" TargetMode="External"/><Relationship Id="rId2" Type="http://schemas.openxmlformats.org/officeDocument/2006/relationships/hyperlink" Target="https://ieeexplore.ieee.org/document/935362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article/10.1007/s12652-023-04536-6" TargetMode="External"/><Relationship Id="rId11" Type="http://schemas.openxmlformats.org/officeDocument/2006/relationships/hyperlink" Target="https://www.jmir.org/2017/8/e289/" TargetMode="External"/><Relationship Id="rId5" Type="http://schemas.openxmlformats.org/officeDocument/2006/relationships/hyperlink" Target="https://www.ncbi.nlm.nih.gov/pmc/articles/PMC9490531/#:~:text=Conclusions,about%20accuracy%20in%20clinical%20situations." TargetMode="External"/><Relationship Id="rId10" Type="http://schemas.openxmlformats.org/officeDocument/2006/relationships/hyperlink" Target="https://doi.org/10.1016/j.ebiom.2019.08.023" TargetMode="External"/><Relationship Id="rId4" Type="http://schemas.openxmlformats.org/officeDocument/2006/relationships/hyperlink" Target="https://doi.org/10.1016/j.bspc.2022.104233" TargetMode="External"/><Relationship Id="rId9" Type="http://schemas.openxmlformats.org/officeDocument/2006/relationships/hyperlink" Target="https://doi.org/10.1016/j.eswa.2008.07.03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D9D2ADF-BE95-A63D-6ECB-D0FF8694C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rcRect r="23156"/>
          <a:stretch/>
        </p:blipFill>
        <p:spPr>
          <a:xfrm>
            <a:off x="4276707" y="0"/>
            <a:ext cx="7915293" cy="6854465"/>
          </a:xfrm>
          <a:prstGeom prst="rect">
            <a:avLst/>
          </a:prstGeom>
        </p:spPr>
      </p:pic>
      <p:sp>
        <p:nvSpPr>
          <p:cNvPr id="1048599" name="Title 1"/>
          <p:cNvSpPr>
            <a:spLocks noGrp="1"/>
          </p:cNvSpPr>
          <p:nvPr>
            <p:ph type="ctrTitle"/>
          </p:nvPr>
        </p:nvSpPr>
        <p:spPr>
          <a:xfrm>
            <a:off x="181914" y="2383178"/>
            <a:ext cx="11662611" cy="1719621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Detection of Schizophrenia From Social Media</a:t>
            </a:r>
            <a:endParaRPr lang="en-IN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C18C99E-52F8-6093-D79B-95CD3D8D24F5}"/>
              </a:ext>
            </a:extLst>
          </p:cNvPr>
          <p:cNvSpPr txBox="1"/>
          <p:nvPr/>
        </p:nvSpPr>
        <p:spPr>
          <a:xfrm>
            <a:off x="385379" y="4471916"/>
            <a:ext cx="44388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</a:t>
            </a: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14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21071A6614 – Kalyan Ram Challa</a:t>
            </a:r>
          </a:p>
          <a:p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21071A6634 – M. Vijaya Sai</a:t>
            </a:r>
          </a:p>
          <a:p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21071A6651 – Prachet Yerramalla</a:t>
            </a:r>
          </a:p>
          <a:p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22075A6601 – </a:t>
            </a:r>
            <a:r>
              <a:rPr lang="en-US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Kolloju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Chandan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332ACF-4376-9862-7402-0CF639D91FBF}"/>
              </a:ext>
            </a:extLst>
          </p:cNvPr>
          <p:cNvSpPr txBox="1"/>
          <p:nvPr/>
        </p:nvSpPr>
        <p:spPr>
          <a:xfrm>
            <a:off x="4436172" y="5626079"/>
            <a:ext cx="4438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Guide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Mr. K. Sreenivasa Rao</a:t>
            </a:r>
          </a:p>
          <a:p>
            <a:pPr algn="r"/>
            <a:r>
              <a:rPr lang="en-US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Asst. Professor, Dept. of CSE(AIML &amp; IoT)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838200" y="226199"/>
            <a:ext cx="10515600" cy="954532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Bookman Old Style" panose="02050604050505020204" pitchFamily="18" charset="0"/>
              </a:rPr>
              <a:t>Advantages:</a:t>
            </a: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711266" y="1098998"/>
            <a:ext cx="10515600" cy="501771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system can employ advanced algorithms and machine learning techniques to analyze and provide </a:t>
            </a: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early detection </a:t>
            </a:r>
            <a:r>
              <a:rPr lang="en-US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schizophrenia.</a:t>
            </a:r>
          </a:p>
          <a:p>
            <a:pPr marL="0" indent="0">
              <a:spcBef>
                <a:spcPts val="0"/>
              </a:spcBef>
              <a:buNone/>
            </a:pPr>
            <a:endParaRPr lang="en-US" sz="23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media platforms generate vast amounts of user-generated content. By leveraging all the data, this proposed system can analyze a large number of posts, comments, and interaction that allows for a </a:t>
            </a: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broader scope of analysis </a:t>
            </a:r>
            <a:r>
              <a:rPr lang="en-US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compared to traditional diagnostic methods.</a:t>
            </a:r>
          </a:p>
          <a:p>
            <a:pPr marL="0" indent="0">
              <a:spcBef>
                <a:spcPts val="0"/>
              </a:spcBef>
              <a:buNone/>
            </a:pPr>
            <a:endParaRPr lang="en-US" sz="23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Implementing this system that analyzes social media data can be cost-effective than traditional diagnostic procedures that often involve multiple appointments and clinical evaluations, which can be time-consuming.</a:t>
            </a:r>
          </a:p>
          <a:p>
            <a:pPr>
              <a:spcBef>
                <a:spcPts val="0"/>
              </a:spcBef>
            </a:pPr>
            <a:endParaRPr lang="en-US" sz="23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Social media data can provide a continuous stream of information about an individual's thoughts and emotions, unlike traditional clinical assessments that rely on self-reporting or periodic evaluations.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838200" y="226199"/>
            <a:ext cx="10515600" cy="954532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:</a:t>
            </a:r>
            <a:endParaRPr lang="en-IN" sz="4000" b="1" dirty="0">
              <a:latin typeface="Bookman Old Style" panose="02050604050505020204" pitchFamily="18" charset="0"/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711266" y="1098998"/>
            <a:ext cx="10515600" cy="501771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Integration</a:t>
            </a:r>
          </a:p>
          <a:p>
            <a:pPr algn="just">
              <a:lnSpc>
                <a:spcPct val="100000"/>
              </a:lnSpc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Analysis:</a:t>
            </a:r>
          </a:p>
          <a:p>
            <a:pPr algn="just">
              <a:lnSpc>
                <a:spcPct val="100000"/>
              </a:lnSpc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Temporal Analysis</a:t>
            </a:r>
          </a:p>
          <a:p>
            <a:pPr algn="just">
              <a:lnSpc>
                <a:spcPct val="100000"/>
              </a:lnSpc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Semantic Content Analysis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 Patterns</a:t>
            </a:r>
          </a:p>
          <a:p>
            <a:pPr algn="just">
              <a:lnSpc>
                <a:spcPct val="100000"/>
              </a:lnSpc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Multimodal Data Analysis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56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838200" y="226199"/>
            <a:ext cx="10515600" cy="954532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Requirements</a:t>
            </a:r>
            <a:r>
              <a:rPr lang="en-IN" sz="4000" b="1" dirty="0">
                <a:latin typeface="Bookman Old Style" panose="02050604050505020204" pitchFamily="18" charset="0"/>
              </a:rPr>
              <a:t>:</a:t>
            </a: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711266" y="1098998"/>
            <a:ext cx="10515600" cy="50177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Reliability</a:t>
            </a:r>
          </a:p>
          <a:p>
            <a:pPr>
              <a:lnSpc>
                <a:spcPct val="100000"/>
              </a:lnSpc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 and Data Security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</a:t>
            </a:r>
          </a:p>
          <a:p>
            <a:pPr>
              <a:lnSpc>
                <a:spcPct val="100000"/>
              </a:lnSpc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>
              <a:lnSpc>
                <a:spcPct val="100000"/>
              </a:lnSpc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</a:t>
            </a:r>
          </a:p>
          <a:p>
            <a:pPr>
              <a:lnSpc>
                <a:spcPct val="100000"/>
              </a:lnSpc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Transparency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Bias Mitigation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18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838200" y="226199"/>
            <a:ext cx="10515600" cy="954532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IN" sz="4000" b="1" dirty="0">
              <a:latin typeface="Bookman Old Style" panose="02050604050505020204" pitchFamily="18" charset="0"/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711266" y="1098998"/>
            <a:ext cx="10515600" cy="50177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and Awareness</a:t>
            </a:r>
          </a:p>
          <a:p>
            <a:pPr>
              <a:lnSpc>
                <a:spcPct val="100000"/>
              </a:lnSpc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and Resources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</a:t>
            </a:r>
          </a:p>
          <a:p>
            <a:pPr>
              <a:lnSpc>
                <a:spcPct val="100000"/>
              </a:lnSpc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 and Consent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Positives and Ethical Concerns</a:t>
            </a: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with Healthcare Professionals</a:t>
            </a:r>
          </a:p>
          <a:p>
            <a:pPr>
              <a:lnSpc>
                <a:spcPct val="100000"/>
              </a:lnSpc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 and Validation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29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838200" y="226199"/>
            <a:ext cx="10515600" cy="954532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  <a:endParaRPr lang="en-IN" sz="4000" b="1" dirty="0">
              <a:latin typeface="Bookman Old Style" panose="02050604050505020204" pitchFamily="18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15BBA333-E793-5B71-C761-10A0CD45E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890" y="1499989"/>
            <a:ext cx="8770775" cy="4913555"/>
          </a:xfrm>
        </p:spPr>
      </p:pic>
    </p:spTree>
    <p:extLst>
      <p:ext uri="{BB962C8B-B14F-4D97-AF65-F5344CB8AC3E}">
        <p14:creationId xmlns:p14="http://schemas.microsoft.com/office/powerpoint/2010/main" val="179659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4406653" y="2699939"/>
            <a:ext cx="2988076" cy="1458119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 Of Action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29A3042A-5760-026A-7803-FC395B7756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1426683"/>
              </p:ext>
            </p:extLst>
          </p:nvPr>
        </p:nvGraphicFramePr>
        <p:xfrm>
          <a:off x="1836691" y="448732"/>
          <a:ext cx="8128000" cy="5960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2264EC0-235F-0A50-E18F-E7B4625E62DD}"/>
              </a:ext>
            </a:extLst>
          </p:cNvPr>
          <p:cNvSpPr txBox="1"/>
          <p:nvPr/>
        </p:nvSpPr>
        <p:spPr>
          <a:xfrm>
            <a:off x="6597094" y="106532"/>
            <a:ext cx="3136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media posts from individuals with schizophrenia and a control group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76BF57-31E6-5980-B775-60B1CE9849E9}"/>
              </a:ext>
            </a:extLst>
          </p:cNvPr>
          <p:cNvSpPr txBox="1"/>
          <p:nvPr/>
        </p:nvSpPr>
        <p:spPr>
          <a:xfrm>
            <a:off x="8604931" y="1173330"/>
            <a:ext cx="313677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cleaning, tokenization, and irrelevant info removal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D2D1CBC-5FE3-4715-4A78-D807F6B5BDF9}"/>
              </a:ext>
            </a:extLst>
          </p:cNvPr>
          <p:cNvSpPr txBox="1"/>
          <p:nvPr/>
        </p:nvSpPr>
        <p:spPr>
          <a:xfrm>
            <a:off x="9190853" y="3228066"/>
            <a:ext cx="3136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Multinomial NB (Naïve Bayes) 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text classification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EECCFAF-93F0-1528-E6C9-97C5E3EAFC37}"/>
              </a:ext>
            </a:extLst>
          </p:cNvPr>
          <p:cNvSpPr txBox="1"/>
          <p:nvPr/>
        </p:nvSpPr>
        <p:spPr>
          <a:xfrm>
            <a:off x="7789660" y="5332046"/>
            <a:ext cx="3136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SGD (Stochastic Gradient Descent) for model optimization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D4A6825-CC4D-CB3F-01EA-8D72C5E25493}"/>
              </a:ext>
            </a:extLst>
          </p:cNvPr>
          <p:cNvSpPr txBox="1"/>
          <p:nvPr/>
        </p:nvSpPr>
        <p:spPr>
          <a:xfrm>
            <a:off x="9190852" y="4254826"/>
            <a:ext cx="313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(synonym gathering)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9529460-E932-71D7-3C0A-18D6064B5158}"/>
              </a:ext>
            </a:extLst>
          </p:cNvPr>
          <p:cNvSpPr txBox="1"/>
          <p:nvPr/>
        </p:nvSpPr>
        <p:spPr>
          <a:xfrm>
            <a:off x="937578" y="5431180"/>
            <a:ext cx="3136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Accuracy, F1-score (crucial factor)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04221E1-82AA-B216-5CC9-A8D46F2133DE}"/>
              </a:ext>
            </a:extLst>
          </p:cNvPr>
          <p:cNvSpPr txBox="1"/>
          <p:nvPr/>
        </p:nvSpPr>
        <p:spPr>
          <a:xfrm>
            <a:off x="0" y="3428998"/>
            <a:ext cx="2629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 and scalable system with user-friendly interface containing the trained model.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28A62D-714F-8186-24AB-2CCC9C9368C0}"/>
              </a:ext>
            </a:extLst>
          </p:cNvPr>
          <p:cNvSpPr txBox="1"/>
          <p:nvPr/>
        </p:nvSpPr>
        <p:spPr>
          <a:xfrm>
            <a:off x="450292" y="842045"/>
            <a:ext cx="2701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users and mental health professionals, also helps to improve the model</a:t>
            </a:r>
          </a:p>
        </p:txBody>
      </p:sp>
    </p:spTree>
    <p:extLst>
      <p:ext uri="{BB962C8B-B14F-4D97-AF65-F5344CB8AC3E}">
        <p14:creationId xmlns:p14="http://schemas.microsoft.com/office/powerpoint/2010/main" val="29092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09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5657" y="1421358"/>
            <a:ext cx="7889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2"/>
              </a:rPr>
              <a:t>http://localhost:8888/notebooks/Notebook.ipynb</a:t>
            </a:r>
            <a:endParaRPr lang="en-IN" dirty="0" smtClean="0"/>
          </a:p>
          <a:p>
            <a:endParaRPr lang="en-IN" dirty="0" smtClean="0">
              <a:hlinkClick r:id="rId3"/>
            </a:endParaRPr>
          </a:p>
          <a:p>
            <a:r>
              <a:rPr lang="en-IN" dirty="0" smtClean="0">
                <a:hlinkClick r:id="rId3"/>
              </a:rPr>
              <a:t>https://verbose-disco-w6xj7xrqgvr3g5jp.github.dev/?autoStart=false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>
                <a:hlinkClick r:id="rId4"/>
              </a:rPr>
              <a:t>https://github.com/prachetyerr/schizophrenia-detector-sip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2" y="1626462"/>
            <a:ext cx="6069798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473" y="1626462"/>
            <a:ext cx="5791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5029" y="531223"/>
            <a:ext cx="2555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Screens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1380" y="5482828"/>
            <a:ext cx="13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Light Theme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557510" y="55350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Dark Theme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72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838200" y="226199"/>
            <a:ext cx="10515600" cy="95453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711266" y="1576251"/>
            <a:ext cx="10515600" cy="4540464"/>
          </a:xfrm>
        </p:spPr>
        <p:txBody>
          <a:bodyPr>
            <a:noAutofit/>
          </a:bodyPr>
          <a:lstStyle/>
          <a:p>
            <a:r>
              <a:rPr lang="en-US" sz="2400" dirty="0"/>
              <a:t>The project successfully demonstrated the application of natural language processing and machine learning for the purpose of identifying possible signs of schizophrenia based on textual content.</a:t>
            </a:r>
          </a:p>
          <a:p>
            <a:r>
              <a:rPr lang="en-US" sz="2400" dirty="0"/>
              <a:t>The SGD model, with its 93% accuracy, emerged as the preferred choice for predicting suicidal tendencies.</a:t>
            </a:r>
          </a:p>
          <a:p>
            <a:r>
              <a:rPr lang="en-US" sz="2400" dirty="0"/>
              <a:t>It is essential to approach the model's predictions with caution and consider ethical implications, emphasizing that the tool is intended to be a supportive aid rather than a definitive diagnosis.</a:t>
            </a:r>
          </a:p>
          <a:p>
            <a:r>
              <a:rPr lang="en-US" sz="2400" dirty="0"/>
              <a:t>Future work may involve refining the model, incorporating more diverse datasets, and collaborating with mental health professionals to ensure responsible and ethical use of the tool in real-world scenarios.</a:t>
            </a:r>
          </a:p>
        </p:txBody>
      </p:sp>
    </p:spTree>
    <p:extLst>
      <p:ext uri="{BB962C8B-B14F-4D97-AF65-F5344CB8AC3E}">
        <p14:creationId xmlns:p14="http://schemas.microsoft.com/office/powerpoint/2010/main" val="18535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838200" y="226199"/>
            <a:ext cx="10515600" cy="954532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641598" y="1114697"/>
            <a:ext cx="10515600" cy="5521234"/>
          </a:xfrm>
        </p:spPr>
        <p:txBody>
          <a:bodyPr>
            <a:noAutofit/>
          </a:bodyPr>
          <a:lstStyle/>
          <a:p>
            <a:pPr lvl="0"/>
            <a:r>
              <a:rPr lang="en-IN" sz="2400" u="sng" dirty="0" smtClean="0">
                <a:hlinkClick r:id="rId2"/>
              </a:rPr>
              <a:t>https</a:t>
            </a:r>
            <a:r>
              <a:rPr lang="en-IN" sz="2400" u="sng" dirty="0">
                <a:hlinkClick r:id="rId2"/>
              </a:rPr>
              <a:t>://ieeexplore.ieee.org/document/9353622</a:t>
            </a:r>
            <a:endParaRPr lang="en-IN" sz="2400" dirty="0"/>
          </a:p>
          <a:p>
            <a:pPr lvl="0"/>
            <a:r>
              <a:rPr lang="en-IN" sz="2400" u="sng" dirty="0">
                <a:hlinkClick r:id="rId3"/>
              </a:rPr>
              <a:t>https://doi.org/10.1016/j.artmed.2019.06.003</a:t>
            </a:r>
            <a:endParaRPr lang="en-IN" sz="2400" dirty="0"/>
          </a:p>
          <a:p>
            <a:pPr lvl="0"/>
            <a:r>
              <a:rPr lang="en-IN" sz="2400" u="sng" dirty="0">
                <a:hlinkClick r:id="rId4"/>
              </a:rPr>
              <a:t>https://doi.org/10.1016/j.bspc.2022.104233</a:t>
            </a:r>
            <a:endParaRPr lang="en-IN" sz="2400" dirty="0"/>
          </a:p>
          <a:p>
            <a:pPr lvl="0"/>
            <a:r>
              <a:rPr lang="en-IN" sz="2400" u="sng" dirty="0">
                <a:hlinkClick r:id="rId5"/>
              </a:rPr>
              <a:t>https://www.ncbi.nlm.nih.gov/pmc/articles/PMC9490531/#:~:text=Conclusions,about%20accuracy%20in%20clinical%20situations.</a:t>
            </a:r>
            <a:endParaRPr lang="en-IN" sz="2400" dirty="0"/>
          </a:p>
          <a:p>
            <a:pPr lvl="0"/>
            <a:r>
              <a:rPr lang="en-IN" sz="2400" u="sng" dirty="0">
                <a:hlinkClick r:id="rId6"/>
              </a:rPr>
              <a:t>https://link.springer.com/article/10.1007/s12652-023-04536-6</a:t>
            </a:r>
            <a:endParaRPr lang="en-IN" sz="2400" dirty="0"/>
          </a:p>
          <a:p>
            <a:pPr lvl="0"/>
            <a:r>
              <a:rPr lang="en-IN" sz="2400" u="sng" dirty="0">
                <a:hlinkClick r:id="rId7"/>
              </a:rPr>
              <a:t>https://www.researchgate.net/publication/352191343_Schizophrenia_A_Survey_of_Artificial_Intelligence_Techniques_Applied_to_Detection_and_Classification</a:t>
            </a:r>
            <a:endParaRPr lang="en-IN" sz="2400" dirty="0"/>
          </a:p>
          <a:p>
            <a:pPr lvl="0"/>
            <a:r>
              <a:rPr lang="en-IN" sz="2400" u="sng" dirty="0">
                <a:hlinkClick r:id="rId8"/>
              </a:rPr>
              <a:t>https://doi.org/10.1016/j.eswa.2010.07.145</a:t>
            </a:r>
            <a:endParaRPr lang="en-IN" sz="2400" dirty="0"/>
          </a:p>
          <a:p>
            <a:pPr lvl="0"/>
            <a:r>
              <a:rPr lang="en-IN" sz="2400" u="sng" dirty="0">
                <a:hlinkClick r:id="rId9"/>
              </a:rPr>
              <a:t>https://doi.org/10.1016/j.eswa.2008.07.037</a:t>
            </a:r>
            <a:endParaRPr lang="en-IN" sz="2400" dirty="0"/>
          </a:p>
          <a:p>
            <a:pPr lvl="0"/>
            <a:r>
              <a:rPr lang="en-IN" sz="2400" u="sng" dirty="0">
                <a:hlinkClick r:id="rId10"/>
              </a:rPr>
              <a:t>https://doi.org/10.1016/j.ebiom.2019.08.023</a:t>
            </a:r>
            <a:endParaRPr lang="en-IN" sz="2400" dirty="0"/>
          </a:p>
          <a:p>
            <a:pPr lvl="0"/>
            <a:r>
              <a:rPr lang="en-IN" sz="2400" u="sng" dirty="0">
                <a:hlinkClick r:id="rId11"/>
              </a:rPr>
              <a:t>https://www.jmir.org/2017/8/e289/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078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838200" y="48645"/>
            <a:ext cx="10515600" cy="81248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500" b="1" dirty="0">
                <a:latin typeface="Bookman Old Style" panose="02050604050505020204" pitchFamily="18" charset="0"/>
              </a:rPr>
              <a:t>Abstract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838200" y="1052004"/>
            <a:ext cx="10515600" cy="5579615"/>
          </a:xfrm>
        </p:spPr>
        <p:txBody>
          <a:bodyPr>
            <a:normAutofit fontScale="70714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Schizophrenia is a mental disorder that affects a person's ability to think, feel and behave clearly.</a:t>
            </a:r>
          </a:p>
          <a:p>
            <a:pPr algn="just">
              <a:lnSpc>
                <a:spcPct val="120000"/>
              </a:lnSpc>
            </a:pPr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Early detection and intervention are crucial for preventing the disorder to grow in to dangerous level.</a:t>
            </a:r>
          </a:p>
          <a:p>
            <a:pPr algn="just">
              <a:lnSpc>
                <a:spcPct val="120000"/>
              </a:lnSpc>
            </a:pPr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However, many cases of schizophrenia remain untreated due to failure to diagnose and self-denial.</a:t>
            </a:r>
          </a:p>
          <a:p>
            <a:pPr algn="just">
              <a:lnSpc>
                <a:spcPct val="120000"/>
              </a:lnSpc>
            </a:pPr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the advent of social media, individuals suffering from schizophrenia share their mental health problems.</a:t>
            </a:r>
          </a:p>
          <a:p>
            <a:pPr algn="just">
              <a:lnSpc>
                <a:spcPct val="120000"/>
              </a:lnSpc>
            </a:pPr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approaches are increasingly used for detecting schizophrenia from social media posts.</a:t>
            </a:r>
          </a:p>
          <a:p>
            <a:pPr algn="just">
              <a:lnSpc>
                <a:spcPct val="120000"/>
              </a:lnSpc>
            </a:pPr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project aims to determine whether machine learning could be effectively used to detect signs of schizophrenia in social media users by analyzing their social media texts.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838200" y="3061493"/>
            <a:ext cx="10515600" cy="735014"/>
          </a:xfrm>
        </p:spPr>
        <p:txBody>
          <a:bodyPr>
            <a:noAutofit/>
          </a:bodyPr>
          <a:lstStyle/>
          <a:p>
            <a:pPr algn="ctr"/>
            <a:r>
              <a:rPr lang="en-IN" sz="6000" b="1" dirty="0">
                <a:latin typeface="Bookman Old Style" panose="02050604050505020204" pitchFamily="18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3278"/>
          </a:xfrm>
        </p:spPr>
        <p:txBody>
          <a:bodyPr>
            <a:normAutofit/>
          </a:bodyPr>
          <a:lstStyle/>
          <a:p>
            <a:pPr algn="ctr"/>
            <a:r>
              <a:rPr lang="en-IN" sz="5000" b="1" dirty="0">
                <a:latin typeface="Bookman Old Style" panose="02050604050505020204" pitchFamily="18" charset="0"/>
              </a:rPr>
              <a:t>Introduction</a:t>
            </a: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284084" y="1000002"/>
            <a:ext cx="6169981" cy="5551718"/>
          </a:xfrm>
        </p:spPr>
        <p:txBody>
          <a:bodyPr>
            <a:normAutofit fontScale="9375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Schizophrenia presents both positive, negative and 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cognitive symptoms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Individuals with schizophrenia are at an elevated suicide risk, a lifetime rate of suicide in individuals is approximately 10%.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media is increasingly used by those with schizophrenia for sharing mental health concerns, connecting with others who have similar mental health experiences.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84EA85B-CB50-3996-83DE-D1275826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065" y="1358284"/>
            <a:ext cx="5229780" cy="3486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DEBF67-A31E-31A4-9BBF-5CAB8BBA3AB1}"/>
              </a:ext>
            </a:extLst>
          </p:cNvPr>
          <p:cNvSpPr txBox="1"/>
          <p:nvPr/>
        </p:nvSpPr>
        <p:spPr>
          <a:xfrm>
            <a:off x="6454065" y="4921527"/>
            <a:ext cx="5229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Reference: https://www.verywellmind.com/what-are-the-symptoms-of-schizophrenia-2953120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3278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latin typeface="Bookman Old Style" panose="02050604050505020204" pitchFamily="18" charset="0"/>
              </a:rPr>
              <a:t>Literature Survey</a:t>
            </a:r>
            <a:endParaRPr lang="en-IN" sz="5500" b="1" dirty="0"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6D1C74E-FD94-7BCC-54DE-20521E6E9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322" y="1082351"/>
            <a:ext cx="7203233" cy="5469262"/>
          </a:xfrm>
        </p:spPr>
      </p:pic>
    </p:spTree>
    <p:extLst>
      <p:ext uri="{BB962C8B-B14F-4D97-AF65-F5344CB8AC3E}">
        <p14:creationId xmlns:p14="http://schemas.microsoft.com/office/powerpoint/2010/main" val="3728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53F43A6D-9547-6737-B714-435356AD0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156" y="564776"/>
            <a:ext cx="7265688" cy="595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8D775FDC-999C-1F33-0DA2-F1C0951AE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090" y="439272"/>
            <a:ext cx="7679094" cy="5737692"/>
          </a:xfrm>
        </p:spPr>
      </p:pic>
    </p:spTree>
    <p:extLst>
      <p:ext uri="{BB962C8B-B14F-4D97-AF65-F5344CB8AC3E}">
        <p14:creationId xmlns:p14="http://schemas.microsoft.com/office/powerpoint/2010/main" val="22909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C3CB1EA-E628-A30A-BBCF-1CF2AC12E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825" y="537883"/>
            <a:ext cx="8658808" cy="5406680"/>
          </a:xfrm>
        </p:spPr>
      </p:pic>
    </p:spTree>
    <p:extLst>
      <p:ext uri="{BB962C8B-B14F-4D97-AF65-F5344CB8AC3E}">
        <p14:creationId xmlns:p14="http://schemas.microsoft.com/office/powerpoint/2010/main" val="224683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838200" y="-102277"/>
            <a:ext cx="10515600" cy="1034433"/>
          </a:xfrm>
        </p:spPr>
        <p:txBody>
          <a:bodyPr>
            <a:normAutofit/>
          </a:bodyPr>
          <a:lstStyle/>
          <a:p>
            <a:pPr algn="ctr"/>
            <a:r>
              <a:rPr lang="en-IN" sz="5500" b="1" dirty="0">
                <a:latin typeface="Bookman Old Style" panose="02050604050505020204" pitchFamily="18" charset="0"/>
              </a:rPr>
              <a:t>Existing System</a:t>
            </a:r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>
          <a:xfrm>
            <a:off x="838200" y="1091953"/>
            <a:ext cx="10515600" cy="5486400"/>
          </a:xfrm>
        </p:spPr>
        <p:txBody>
          <a:bodyPr>
            <a:normAutofit fontScale="89375" lnSpcReduction="10000"/>
          </a:bodyPr>
          <a:lstStyle/>
          <a:p>
            <a:pPr marL="457200" lvl="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Oswald"/>
              <a:buChar char="●"/>
            </a:pPr>
            <a:r>
              <a:rPr lang="en-IN" sz="29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swald"/>
              </a:rPr>
              <a:t>In the existing system, schizophrenia is detected by using the machine Learning algorithm with Magnetic Resonance Images (MRI) datasets that contains MR images of human brains.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Oswald"/>
              <a:buChar char="●"/>
            </a:pPr>
            <a:endParaRPr lang="en-IN" sz="29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swald"/>
            </a:endParaRP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Oswald"/>
              <a:buChar char="●"/>
            </a:pPr>
            <a:r>
              <a:rPr lang="en-IN" sz="29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swald"/>
              </a:rPr>
              <a:t>Previously, SVMs (support vector machines) were used for classifying the schizophrenic posts.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Oswald"/>
              <a:buChar char="●"/>
            </a:pPr>
            <a:endParaRPr lang="en-IN" sz="29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swald"/>
            </a:endParaRPr>
          </a:p>
          <a:p>
            <a:pPr marL="11430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IN" sz="2900" b="1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swald"/>
              </a:rPr>
              <a:t>Disadvantages: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Oswald"/>
              <a:buChar char="●"/>
            </a:pPr>
            <a:endParaRPr lang="en-IN" sz="29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swald"/>
            </a:endParaRPr>
          </a:p>
          <a:p>
            <a:pPr marL="457200" lvl="0" indent="-342900" algn="just">
              <a:spcBef>
                <a:spcPts val="0"/>
              </a:spcBef>
              <a:buClr>
                <a:schemeClr val="dk1"/>
              </a:buClr>
              <a:buSzPts val="1800"/>
              <a:buFont typeface="Oswald"/>
              <a:buChar char="●"/>
            </a:pPr>
            <a:r>
              <a:rPr lang="en-US" sz="28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swald"/>
              </a:rPr>
              <a:t>The quality of MRI scans can vary with costs and depends on various other factors so we cannot use it as a standard dataset.</a:t>
            </a:r>
          </a:p>
          <a:p>
            <a:pPr marL="457200" lvl="0" indent="-342900" algn="just">
              <a:spcBef>
                <a:spcPts val="0"/>
              </a:spcBef>
              <a:buClr>
                <a:schemeClr val="dk1"/>
              </a:buClr>
              <a:buSzPts val="1800"/>
              <a:buFont typeface="Oswald"/>
              <a:buChar char="●"/>
            </a:pPr>
            <a:endParaRPr lang="en-US" sz="28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swald"/>
            </a:endParaRPr>
          </a:p>
          <a:p>
            <a:pPr marL="457200" lvl="0" indent="-342900" algn="just">
              <a:spcBef>
                <a:spcPts val="0"/>
              </a:spcBef>
              <a:buClr>
                <a:schemeClr val="dk1"/>
              </a:buClr>
              <a:buSzPts val="1800"/>
              <a:buFont typeface="Oswald"/>
              <a:buChar char="●"/>
            </a:pPr>
            <a:r>
              <a:rPr lang="en-US" sz="28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swald"/>
              </a:rPr>
              <a:t>It also needs the user to know that he </a:t>
            </a:r>
            <a:r>
              <a:rPr lang="en-US" sz="2800" i="1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swald"/>
              </a:rPr>
              <a:t>might</a:t>
            </a:r>
            <a:r>
              <a:rPr lang="en-US" sz="28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swald"/>
              </a:rPr>
              <a:t> have schizophrenia beforehand and only then it can be predicted.</a:t>
            </a:r>
          </a:p>
          <a:p>
            <a:pPr marL="457200" lvl="0" indent="-342900" algn="just">
              <a:spcBef>
                <a:spcPts val="0"/>
              </a:spcBef>
              <a:buClr>
                <a:schemeClr val="dk1"/>
              </a:buClr>
              <a:buSzPts val="1800"/>
              <a:buFont typeface="Oswald"/>
              <a:buChar char="●"/>
            </a:pPr>
            <a:endParaRPr lang="en-US" sz="28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swald"/>
            </a:endParaRPr>
          </a:p>
          <a:p>
            <a:pPr marL="457200" lvl="0" indent="-342900" algn="just">
              <a:spcBef>
                <a:spcPts val="0"/>
              </a:spcBef>
              <a:buClr>
                <a:schemeClr val="dk1"/>
              </a:buClr>
              <a:buSzPts val="1800"/>
              <a:buFont typeface="Oswald"/>
              <a:buChar char="●"/>
            </a:pPr>
            <a:r>
              <a:rPr lang="en-US" sz="28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swald"/>
              </a:rPr>
              <a:t>It needs MRI scans of the patients for predicting schizophrenia. 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Oswald"/>
              <a:buChar char="●"/>
            </a:pPr>
            <a:endParaRPr lang="en-IN" sz="29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swald"/>
            </a:endParaRPr>
          </a:p>
          <a:p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693510" y="1050172"/>
            <a:ext cx="10515600" cy="5705735"/>
          </a:xfrm>
        </p:spPr>
        <p:txBody>
          <a:bodyPr>
            <a:noAutofit/>
          </a:bodyPr>
          <a:lstStyle/>
          <a:p>
            <a:pPr marL="457200" indent="-342900" eaLnBrk="0" fontAlgn="base" hangingPunct="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SzPts val="1800"/>
            </a:pPr>
            <a:r>
              <a:rPr lang="en-US" sz="24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swald"/>
              </a:rPr>
              <a:t>The main objective is to detect Schizophrenia using social media posts.</a:t>
            </a:r>
          </a:p>
          <a:p>
            <a:pPr marL="457200" indent="-342900" eaLnBrk="0" fontAlgn="base" hangingPunct="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SzPts val="1800"/>
            </a:pPr>
            <a:r>
              <a:rPr lang="en-US" sz="24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swald"/>
              </a:rPr>
              <a:t>It aims to identify schizophrenia in the early stages itself so that it can be easily diagnosed preventing the disorder to grow into dangerous levels.</a:t>
            </a:r>
          </a:p>
          <a:p>
            <a:pPr marL="457200" indent="-342900" eaLnBrk="0" fontAlgn="base" hangingPunct="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SzPts val="1800"/>
            </a:pPr>
            <a:r>
              <a:rPr lang="en-US" sz="24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collected posts from the social media platform Reddit focusing on schizophrenia, along with non-mental health related posts for the control group. </a:t>
            </a:r>
          </a:p>
          <a:p>
            <a:pPr marL="457200" indent="-342900" eaLnBrk="0" fontAlgn="base" hangingPunct="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SzPts val="1800"/>
            </a:pPr>
            <a:r>
              <a:rPr lang="en-US" sz="24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supervised machine learning, we classified posts belonging to schizophrenia and interpreted important features to identify linguistic markers of schizophrenia</a:t>
            </a:r>
            <a:r>
              <a:rPr lang="en-US" sz="24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342900" eaLnBrk="0" fontAlgn="base" hangingPunct="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SzPts val="1800"/>
            </a:pPr>
            <a:r>
              <a:rPr lang="en-US" sz="24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identified significant differences in linguistic features and topics including increased use of third person plural pronouns and negative emotion words and symptom-related topics. </a:t>
            </a:r>
          </a:p>
          <a:p>
            <a:pPr marL="457200" indent="-342900" eaLnBrk="0" fontAlgn="base" hangingPunct="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SzPts val="1800"/>
            </a:pPr>
            <a:endParaRPr lang="en-US" sz="2400" dirty="0">
              <a:solidFill>
                <a:prstClr val="black"/>
              </a:solidFill>
            </a:endParaRPr>
          </a:p>
          <a:p>
            <a:pPr marL="342900" lvl="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3200" dirty="0">
              <a:solidFill>
                <a:prstClr val="black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lang="en-US" sz="3200" dirty="0">
              <a:solidFill>
                <a:prstClr val="black"/>
              </a:solidFill>
              <a:latin typeface="Bookman Old Style" pitchFamily="18" charset="0"/>
            </a:endParaRPr>
          </a:p>
          <a:p>
            <a:endParaRPr lang="en-IN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050C612-2244-876C-A688-2D3465C1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5644"/>
            <a:ext cx="10515600" cy="1034433"/>
          </a:xfrm>
        </p:spPr>
        <p:txBody>
          <a:bodyPr>
            <a:normAutofit/>
          </a:bodyPr>
          <a:lstStyle/>
          <a:p>
            <a:pPr algn="ctr"/>
            <a:r>
              <a:rPr lang="en-IN" sz="5500" b="1" dirty="0">
                <a:latin typeface="Bookman Old Style" panose="02050604050505020204" pitchFamily="18" charset="0"/>
              </a:rPr>
              <a:t>Proposed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899</Words>
  <Application>Microsoft Office PowerPoint</Application>
  <PresentationFormat>Widescreen</PresentationFormat>
  <Paragraphs>119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Bookman Old Style</vt:lpstr>
      <vt:lpstr>Calibri</vt:lpstr>
      <vt:lpstr>Calibri Light</vt:lpstr>
      <vt:lpstr>Oswald</vt:lpstr>
      <vt:lpstr>Tahoma</vt:lpstr>
      <vt:lpstr>Times New Roman</vt:lpstr>
      <vt:lpstr>Office Theme</vt:lpstr>
      <vt:lpstr>Detection of Schizophrenia From Social Media</vt:lpstr>
      <vt:lpstr>Abstract</vt:lpstr>
      <vt:lpstr>Introduction</vt:lpstr>
      <vt:lpstr>Literature Survey</vt:lpstr>
      <vt:lpstr>PowerPoint Presentation</vt:lpstr>
      <vt:lpstr>PowerPoint Presentation</vt:lpstr>
      <vt:lpstr>PowerPoint Presentation</vt:lpstr>
      <vt:lpstr>Existing System</vt:lpstr>
      <vt:lpstr>Proposed System</vt:lpstr>
      <vt:lpstr>Advantages:</vt:lpstr>
      <vt:lpstr>Functional Requirements :</vt:lpstr>
      <vt:lpstr>Non Functional Requirements:</vt:lpstr>
      <vt:lpstr>Scope</vt:lpstr>
      <vt:lpstr>UML Diagrams</vt:lpstr>
      <vt:lpstr>Plan Of Action</vt:lpstr>
      <vt:lpstr>Implementation</vt:lpstr>
      <vt:lpstr>PowerPoint Presentation</vt:lpstr>
      <vt:lpstr>Conclusion</vt:lpstr>
      <vt:lpstr>Reference Links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Schizophrenia From Social Media</dc:title>
  <dc:creator>Microsoft account</dc:creator>
  <cp:lastModifiedBy>Microsoft account</cp:lastModifiedBy>
  <cp:revision>18</cp:revision>
  <dcterms:created xsi:type="dcterms:W3CDTF">2023-09-15T05:57:58Z</dcterms:created>
  <dcterms:modified xsi:type="dcterms:W3CDTF">2023-12-23T09:44:23Z</dcterms:modified>
</cp:coreProperties>
</file>