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61" r:id="rId6"/>
    <p:sldId id="353" r:id="rId7"/>
    <p:sldId id="365" r:id="rId8"/>
    <p:sldId id="366" r:id="rId9"/>
    <p:sldId id="367" r:id="rId10"/>
    <p:sldId id="368" r:id="rId11"/>
    <p:sldId id="369"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226" autoAdjust="0"/>
  </p:normalViewPr>
  <p:slideViewPr>
    <p:cSldViewPr snapToGrid="0">
      <p:cViewPr varScale="1">
        <p:scale>
          <a:sx n="77" d="100"/>
          <a:sy n="77" d="100"/>
        </p:scale>
        <p:origin x="723" y="55"/>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January 12,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January 12,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12,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388241" y="159440"/>
            <a:ext cx="7088151" cy="1701210"/>
          </a:xfrm>
        </p:spPr>
        <p:txBody>
          <a:bodyPr/>
          <a:lstStyle/>
          <a:p>
            <a:r>
              <a:rPr lang="en-US" sz="4800" dirty="0"/>
              <a:t>Customer Loan Analysis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9181472" y="2301588"/>
            <a:ext cx="2726993" cy="3912781"/>
          </a:xfrm>
        </p:spPr>
        <p:txBody>
          <a:bodyPr/>
          <a:lstStyle/>
          <a:p>
            <a:endParaRPr lang="en-US" dirty="0">
              <a:latin typeface="+mj-lt"/>
            </a:endParaRPr>
          </a:p>
          <a:p>
            <a:pPr>
              <a:lnSpc>
                <a:spcPct val="100000"/>
              </a:lnSpc>
            </a:pPr>
            <a:endParaRPr lang="en-US" dirty="0"/>
          </a:p>
          <a:p>
            <a:pPr>
              <a:lnSpc>
                <a:spcPct val="100000"/>
              </a:lnSpc>
            </a:pPr>
            <a:r>
              <a:rPr lang="en-US" dirty="0"/>
              <a:t>Miss. Prachi Waghmare</a:t>
            </a:r>
          </a:p>
          <a:p>
            <a:pPr>
              <a:lnSpc>
                <a:spcPct val="100000"/>
              </a:lnSpc>
            </a:pPr>
            <a:r>
              <a:rPr lang="en-US" dirty="0"/>
              <a:t>Mr. </a:t>
            </a:r>
            <a:r>
              <a:rPr lang="en-US" dirty="0" err="1"/>
              <a:t>Parth</a:t>
            </a:r>
            <a:r>
              <a:rPr lang="en-US" dirty="0"/>
              <a:t> </a:t>
            </a:r>
            <a:r>
              <a:rPr lang="en-US" dirty="0" err="1"/>
              <a:t>Sutariya</a:t>
            </a:r>
            <a:endParaRPr lang="en-US" dirty="0"/>
          </a:p>
          <a:p>
            <a:pPr>
              <a:lnSpc>
                <a:spcPct val="100000"/>
              </a:lnSpc>
            </a:pPr>
            <a:r>
              <a:rPr lang="en-US" dirty="0"/>
              <a:t>Mr. Reman Thacker</a:t>
            </a:r>
          </a:p>
          <a:p>
            <a:pPr>
              <a:lnSpc>
                <a:spcPct val="100000"/>
              </a:lnSpc>
            </a:pPr>
            <a:r>
              <a:rPr lang="en-US" dirty="0"/>
              <a:t>Miss. Sneha </a:t>
            </a:r>
            <a:r>
              <a:rPr lang="en-US" dirty="0" err="1"/>
              <a:t>Chogale</a:t>
            </a:r>
            <a:endParaRPr lang="en-US" dirty="0"/>
          </a:p>
          <a:p>
            <a:pPr>
              <a:lnSpc>
                <a:spcPct val="100000"/>
              </a:lnSpc>
            </a:pPr>
            <a:r>
              <a:rPr lang="en-US" dirty="0"/>
              <a:t>Miss. Akanksha Tiwari</a:t>
            </a:r>
          </a:p>
          <a:p>
            <a:pPr>
              <a:lnSpc>
                <a:spcPct val="100000"/>
              </a:lnSpc>
            </a:pPr>
            <a:r>
              <a:rPr lang="en-US" dirty="0"/>
              <a:t>Miss. Smitha P M</a:t>
            </a:r>
          </a:p>
          <a:p>
            <a:pPr>
              <a:lnSpc>
                <a:spcPct val="100000"/>
              </a:lnSpc>
            </a:pPr>
            <a:r>
              <a:rPr lang="en-US" dirty="0"/>
              <a:t>Miss. </a:t>
            </a:r>
            <a:r>
              <a:rPr lang="en-US" dirty="0" err="1"/>
              <a:t>Arshdipkaur</a:t>
            </a:r>
            <a:r>
              <a:rPr lang="en-US" dirty="0"/>
              <a:t> Gill</a:t>
            </a:r>
          </a:p>
          <a:p>
            <a:pPr>
              <a:lnSpc>
                <a:spcPct val="100000"/>
              </a:lnSpc>
            </a:pPr>
            <a:endParaRPr lang="en-US" dirty="0"/>
          </a:p>
          <a:p>
            <a:pPr>
              <a:lnSpc>
                <a:spcPct val="100000"/>
              </a:lnSpc>
            </a:pPr>
            <a:endParaRPr lang="en-US" dirty="0"/>
          </a:p>
          <a:p>
            <a:endParaRPr lang="en-US" dirty="0"/>
          </a:p>
          <a:p>
            <a:endParaRPr lang="en-US" dirty="0"/>
          </a:p>
        </p:txBody>
      </p:sp>
      <p:sp>
        <p:nvSpPr>
          <p:cNvPr id="4" name="TextBox 3">
            <a:extLst>
              <a:ext uri="{FF2B5EF4-FFF2-40B4-BE49-F238E27FC236}">
                <a16:creationId xmlns:a16="http://schemas.microsoft.com/office/drawing/2014/main" id="{6D41370E-6216-EFF5-76EE-7BC5FFDF127B}"/>
              </a:ext>
            </a:extLst>
          </p:cNvPr>
          <p:cNvSpPr txBox="1"/>
          <p:nvPr/>
        </p:nvSpPr>
        <p:spPr>
          <a:xfrm>
            <a:off x="3872280" y="2600004"/>
            <a:ext cx="4160875" cy="400110"/>
          </a:xfrm>
          <a:prstGeom prst="rect">
            <a:avLst/>
          </a:prstGeom>
          <a:noFill/>
        </p:spPr>
        <p:txBody>
          <a:bodyPr wrap="square" rtlCol="0">
            <a:spAutoFit/>
          </a:bodyPr>
          <a:lstStyle/>
          <a:p>
            <a:r>
              <a:rPr lang="en-US" sz="2000" b="1" dirty="0">
                <a:solidFill>
                  <a:srgbClr val="0070C0"/>
                </a:solidFill>
              </a:rPr>
              <a:t>Mentor – Mr. Shubham </a:t>
            </a:r>
            <a:r>
              <a:rPr lang="en-US" sz="2000" b="1" dirty="0" err="1">
                <a:solidFill>
                  <a:srgbClr val="0070C0"/>
                </a:solidFill>
              </a:rPr>
              <a:t>Kabre</a:t>
            </a:r>
            <a:endParaRPr lang="en-IN" sz="2000" b="1" dirty="0">
              <a:solidFill>
                <a:srgbClr val="0070C0"/>
              </a:solidFill>
            </a:endParaRPr>
          </a:p>
        </p:txBody>
      </p:sp>
      <p:sp>
        <p:nvSpPr>
          <p:cNvPr id="11" name="TextBox 10">
            <a:extLst>
              <a:ext uri="{FF2B5EF4-FFF2-40B4-BE49-F238E27FC236}">
                <a16:creationId xmlns:a16="http://schemas.microsoft.com/office/drawing/2014/main" id="{B546C9B8-DB30-4542-39B1-1C23EDBA6C6B}"/>
              </a:ext>
            </a:extLst>
          </p:cNvPr>
          <p:cNvSpPr txBox="1"/>
          <p:nvPr/>
        </p:nvSpPr>
        <p:spPr>
          <a:xfrm>
            <a:off x="6422065" y="3611648"/>
            <a:ext cx="2324986" cy="646331"/>
          </a:xfrm>
          <a:prstGeom prst="rect">
            <a:avLst/>
          </a:prstGeom>
          <a:noFill/>
        </p:spPr>
        <p:txBody>
          <a:bodyPr wrap="square" rtlCol="0">
            <a:spAutoFit/>
          </a:bodyPr>
          <a:lstStyle/>
          <a:p>
            <a:r>
              <a:rPr lang="en-US" dirty="0">
                <a:solidFill>
                  <a:schemeClr val="tx2"/>
                </a:solidFill>
                <a:latin typeface="+mj-lt"/>
              </a:rPr>
              <a:t>Group 5 Members:</a:t>
            </a:r>
            <a:r>
              <a:rPr lang="en-US" dirty="0">
                <a:solidFill>
                  <a:schemeClr val="tx2"/>
                </a:solidFill>
              </a:rPr>
              <a:t> </a:t>
            </a:r>
          </a:p>
          <a:p>
            <a:endParaRPr lang="en-IN" dirty="0">
              <a:solidFill>
                <a:schemeClr val="tx2"/>
              </a:solidFill>
            </a:endParaRP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Project Objective</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10731" y="2275186"/>
            <a:ext cx="4941477" cy="2795232"/>
          </a:xfrm>
        </p:spPr>
        <p:txBody>
          <a:bodyPr/>
          <a:lstStyle/>
          <a:p>
            <a:pPr marL="285750" indent="-285750" algn="just">
              <a:buFont typeface="Wingdings" panose="05000000000000000000" pitchFamily="2" charset="2"/>
              <a:buChar char="v"/>
            </a:pPr>
            <a:r>
              <a:rPr lang="en-US" dirty="0"/>
              <a:t>This is Bank loan of Customers project where we were provided with 2 datasets with .csv extension files having 39k rows each and the objective was to analyze the growth that bank got within given years in loans.</a:t>
            </a:r>
          </a:p>
          <a:p>
            <a:pPr marL="285750" indent="-285750" algn="just">
              <a:buFont typeface="Wingdings" panose="05000000000000000000" pitchFamily="2" charset="2"/>
              <a:buChar char="v"/>
            </a:pPr>
            <a:r>
              <a:rPr lang="en-US" dirty="0"/>
              <a:t>We used MS-Excel, MySQL for analyzing, cleaning and removing duplicates from dataset and prepared dashboard using Tableau and Power BI tools where we did calculations, merging and prepared interactive dashboards.</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2</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Annual Review</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fld id="{6FCA8E82-58CD-E045-8B98-B7A85B79B752}" type="datetime4">
              <a:rPr lang="en-US" smtClean="0"/>
              <a:pPr/>
              <a:t>January 12, 2023</a:t>
            </a:fld>
            <a:endParaRPr lang="en-US"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880915"/>
            <a:ext cx="8081654" cy="610863"/>
          </a:xfrm>
        </p:spPr>
        <p:txBody>
          <a:bodyPr/>
          <a:lstStyle/>
          <a:p>
            <a:r>
              <a:rPr lang="en-US" dirty="0"/>
              <a:t>Contents</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3</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a:lstStyle/>
          <a:p>
            <a:fld id="{6FCA8E82-58CD-E045-8B98-B7A85B79B752}" type="datetime4">
              <a:rPr lang="en-US" smtClean="0"/>
              <a:pPr/>
              <a:t>January 12, 2023</a:t>
            </a:fld>
            <a:endParaRPr lang="en-US" dirty="0"/>
          </a:p>
        </p:txBody>
      </p:sp>
      <p:sp>
        <p:nvSpPr>
          <p:cNvPr id="10" name="Text Placeholder 3">
            <a:extLst>
              <a:ext uri="{FF2B5EF4-FFF2-40B4-BE49-F238E27FC236}">
                <a16:creationId xmlns:a16="http://schemas.microsoft.com/office/drawing/2014/main" id="{1C2C717D-5BDF-826A-9105-1E8F05868214}"/>
              </a:ext>
            </a:extLst>
          </p:cNvPr>
          <p:cNvSpPr txBox="1">
            <a:spLocks/>
          </p:cNvSpPr>
          <p:nvPr/>
        </p:nvSpPr>
        <p:spPr>
          <a:xfrm>
            <a:off x="841300" y="1963480"/>
            <a:ext cx="10353455" cy="3934046"/>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IN" sz="2400" dirty="0">
                <a:solidFill>
                  <a:srgbClr val="0070C0"/>
                </a:solidFill>
              </a:rPr>
              <a:t>KPI-1</a:t>
            </a:r>
            <a:r>
              <a:rPr lang="en-IN" sz="2400" dirty="0"/>
              <a:t> : Year wise loan amount Stats</a:t>
            </a:r>
          </a:p>
          <a:p>
            <a:pPr marL="36900"/>
            <a:endParaRPr lang="en-IN" sz="2400" dirty="0"/>
          </a:p>
          <a:p>
            <a:pPr marL="342900" indent="-342900">
              <a:buFont typeface="Wingdings" panose="05000000000000000000" pitchFamily="2" charset="2"/>
              <a:buChar char="Ø"/>
            </a:pPr>
            <a:r>
              <a:rPr lang="en-IN" sz="2400" dirty="0">
                <a:solidFill>
                  <a:srgbClr val="0070C0"/>
                </a:solidFill>
              </a:rPr>
              <a:t>KPI-2</a:t>
            </a:r>
            <a:r>
              <a:rPr lang="en-IN" sz="2400" dirty="0"/>
              <a:t> : Grade and sub grade wise revol_bal</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solidFill>
                  <a:srgbClr val="0070C0"/>
                </a:solidFill>
              </a:rPr>
              <a:t>KPI-3</a:t>
            </a:r>
            <a:r>
              <a:rPr lang="en-IN" sz="2400" dirty="0"/>
              <a:t> : Total Payment for Verified Status Vs Total Payment for Non Verified 		     Status</a:t>
            </a:r>
          </a:p>
          <a:p>
            <a:endParaRPr lang="en-IN" sz="2400" dirty="0"/>
          </a:p>
          <a:p>
            <a:pPr marL="342900" indent="-342900">
              <a:buFont typeface="Wingdings" panose="05000000000000000000" pitchFamily="2" charset="2"/>
              <a:buChar char="Ø"/>
            </a:pPr>
            <a:r>
              <a:rPr lang="en-IN" sz="2400" dirty="0">
                <a:solidFill>
                  <a:srgbClr val="0070C0"/>
                </a:solidFill>
              </a:rPr>
              <a:t>KPI-4</a:t>
            </a:r>
            <a:r>
              <a:rPr lang="en-IN" sz="2400" dirty="0"/>
              <a:t> : State wise and last_credit_pull_d wise loan status</a:t>
            </a:r>
          </a:p>
          <a:p>
            <a:pPr marL="36900"/>
            <a:endParaRPr lang="en-IN" sz="2400" dirty="0"/>
          </a:p>
          <a:p>
            <a:pPr marL="342900" indent="-342900">
              <a:buFont typeface="Wingdings" panose="05000000000000000000" pitchFamily="2" charset="2"/>
              <a:buChar char="Ø"/>
            </a:pPr>
            <a:r>
              <a:rPr lang="en-IN" sz="2400" dirty="0">
                <a:solidFill>
                  <a:srgbClr val="0070C0"/>
                </a:solidFill>
              </a:rPr>
              <a:t>KPI-5</a:t>
            </a:r>
            <a:r>
              <a:rPr lang="en-IN" sz="2400" dirty="0"/>
              <a:t> : Home ownership Vs last payment date stats</a:t>
            </a:r>
          </a:p>
          <a:p>
            <a:pPr marL="342900" indent="-342900">
              <a:buFont typeface="Wingdings" panose="05000000000000000000" pitchFamily="2" charset="2"/>
              <a:buChar char="Ø"/>
            </a:pPr>
            <a:endParaRPr lang="en-US" sz="2400" dirty="0"/>
          </a:p>
        </p:txBody>
      </p:sp>
    </p:spTree>
    <p:extLst>
      <p:ext uri="{BB962C8B-B14F-4D97-AF65-F5344CB8AC3E}">
        <p14:creationId xmlns:p14="http://schemas.microsoft.com/office/powerpoint/2010/main" val="252153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6C67BF-3C41-174A-4AFB-2271BEF6B0F3}"/>
              </a:ext>
            </a:extLst>
          </p:cNvPr>
          <p:cNvSpPr>
            <a:spLocks noGrp="1"/>
          </p:cNvSpPr>
          <p:nvPr>
            <p:ph type="title"/>
          </p:nvPr>
        </p:nvSpPr>
        <p:spPr>
          <a:xfrm>
            <a:off x="340243" y="574159"/>
            <a:ext cx="5565258" cy="915768"/>
          </a:xfrm>
        </p:spPr>
        <p:txBody>
          <a:bodyPr>
            <a:normAutofit fontScale="90000"/>
          </a:bodyPr>
          <a:lstStyle/>
          <a:p>
            <a:r>
              <a:rPr lang="en-IN" sz="3600" dirty="0">
                <a:latin typeface="Franklin Gothic Medium" panose="020B0603020102020204" pitchFamily="34" charset="0"/>
              </a:rPr>
              <a:t>Year wise loan amount Stats </a:t>
            </a:r>
          </a:p>
        </p:txBody>
      </p:sp>
      <p:sp>
        <p:nvSpPr>
          <p:cNvPr id="4" name="Text Placeholder 3">
            <a:extLst>
              <a:ext uri="{FF2B5EF4-FFF2-40B4-BE49-F238E27FC236}">
                <a16:creationId xmlns:a16="http://schemas.microsoft.com/office/drawing/2014/main" id="{1C50A0B3-FAF9-0561-A4A7-4DAE5535B04C}"/>
              </a:ext>
            </a:extLst>
          </p:cNvPr>
          <p:cNvSpPr>
            <a:spLocks noGrp="1"/>
          </p:cNvSpPr>
          <p:nvPr>
            <p:ph type="body" sz="quarter" idx="11"/>
          </p:nvPr>
        </p:nvSpPr>
        <p:spPr>
          <a:xfrm>
            <a:off x="900666" y="2133419"/>
            <a:ext cx="4941477" cy="3671958"/>
          </a:xfrm>
        </p:spPr>
        <p:txBody>
          <a:bodyPr/>
          <a:lstStyle/>
          <a:p>
            <a:pPr marL="36900" indent="0">
              <a:buNone/>
            </a:pPr>
            <a:r>
              <a:rPr lang="en-IN" sz="1800" dirty="0">
                <a:latin typeface="Franklin Gothic Medium" panose="020B0603020102020204" pitchFamily="34" charset="0"/>
              </a:rPr>
              <a:t>By observing the chart we can see how Loan Amount is increasing by year.</a:t>
            </a:r>
          </a:p>
          <a:p>
            <a:pPr marL="36900" indent="0">
              <a:buNone/>
            </a:pPr>
            <a:r>
              <a:rPr lang="en-IN" sz="1800" dirty="0">
                <a:latin typeface="Franklin Gothic Medium" panose="020B0603020102020204" pitchFamily="34" charset="0"/>
              </a:rPr>
              <a:t>Starts from 2007 the loan amount is 22,19,275 and in the 2011 the loan amount is 26,05,06,575. We can subtract the new value to the old value to see the difference </a:t>
            </a:r>
          </a:p>
          <a:p>
            <a:pPr marL="36900" indent="0">
              <a:buNone/>
            </a:pPr>
            <a:r>
              <a:rPr lang="en-IN" sz="1800" dirty="0">
                <a:latin typeface="Franklin Gothic Medium" panose="020B0603020102020204" pitchFamily="34" charset="0"/>
              </a:rPr>
              <a:t>26,05,06,575 - 22,19,275 =</a:t>
            </a:r>
            <a:r>
              <a:rPr lang="en-IN" sz="1800" b="0" i="0" u="none" strike="noStrike" dirty="0">
                <a:solidFill>
                  <a:srgbClr val="000000"/>
                </a:solidFill>
                <a:effectLst/>
                <a:latin typeface="Franklin Gothic Medium" panose="020B0603020102020204" pitchFamily="34" charset="0"/>
              </a:rPr>
              <a:t> </a:t>
            </a:r>
            <a:r>
              <a:rPr lang="en-IN" sz="1800" dirty="0">
                <a:latin typeface="Franklin Gothic Medium" panose="020B0603020102020204" pitchFamily="34" charset="0"/>
              </a:rPr>
              <a:t>258287300</a:t>
            </a:r>
          </a:p>
          <a:p>
            <a:pPr marL="36900" indent="0">
              <a:buNone/>
            </a:pPr>
            <a:r>
              <a:rPr lang="en-IN" sz="1800" dirty="0">
                <a:solidFill>
                  <a:srgbClr val="00B050"/>
                </a:solidFill>
                <a:latin typeface="Franklin Gothic Medium" panose="020B0603020102020204" pitchFamily="34" charset="0"/>
              </a:rPr>
              <a:t>258287300 increased </a:t>
            </a:r>
            <a:r>
              <a:rPr lang="en-IN" sz="1800" dirty="0">
                <a:latin typeface="Franklin Gothic Medium" panose="020B0603020102020204" pitchFamily="34" charset="0"/>
              </a:rPr>
              <a:t>in the duration of </a:t>
            </a:r>
            <a:r>
              <a:rPr lang="en-IN" sz="1800" dirty="0">
                <a:solidFill>
                  <a:srgbClr val="00B050"/>
                </a:solidFill>
                <a:latin typeface="Franklin Gothic Medium" panose="020B0603020102020204" pitchFamily="34" charset="0"/>
              </a:rPr>
              <a:t>4 years</a:t>
            </a:r>
          </a:p>
          <a:p>
            <a:pPr marL="36900" indent="0">
              <a:buNone/>
            </a:pPr>
            <a:r>
              <a:rPr lang="en-IN" sz="1800" dirty="0">
                <a:latin typeface="Franklin Gothic Medium" panose="020B0603020102020204" pitchFamily="34" charset="0"/>
              </a:rPr>
              <a:t>And Grand Total of all years is </a:t>
            </a:r>
            <a:r>
              <a:rPr lang="en-IN" sz="1800" b="1" i="0" u="none" strike="noStrike" dirty="0">
                <a:solidFill>
                  <a:srgbClr val="000000"/>
                </a:solidFill>
                <a:effectLst/>
                <a:latin typeface="Franklin Gothic Medium" panose="020B0603020102020204" pitchFamily="34" charset="0"/>
              </a:rPr>
              <a:t> </a:t>
            </a:r>
            <a:r>
              <a:rPr lang="en-IN" sz="1800" i="0" u="none" strike="noStrike" dirty="0">
                <a:solidFill>
                  <a:srgbClr val="00B050"/>
                </a:solidFill>
                <a:effectLst/>
                <a:latin typeface="Franklin Gothic Medium" panose="020B0603020102020204" pitchFamily="34" charset="0"/>
              </a:rPr>
              <a:t>44,56,02,650.00</a:t>
            </a:r>
            <a:r>
              <a:rPr lang="en-IN" sz="1800" b="1" i="0" u="none" strike="noStrike" dirty="0">
                <a:solidFill>
                  <a:srgbClr val="000000"/>
                </a:solidFill>
                <a:effectLst/>
                <a:latin typeface="Franklin Gothic Medium" panose="020B0603020102020204" pitchFamily="34" charset="0"/>
              </a:rPr>
              <a:t> </a:t>
            </a:r>
            <a:endParaRPr lang="en-IN" sz="1800" dirty="0">
              <a:latin typeface="Franklin Gothic Medium" panose="020B0603020102020204" pitchFamily="34" charset="0"/>
            </a:endParaRPr>
          </a:p>
          <a:p>
            <a:endParaRPr lang="en-IN" sz="2400" dirty="0">
              <a:latin typeface="Franklin Gothic Medium" panose="020B0603020102020204" pitchFamily="34" charset="0"/>
            </a:endParaRPr>
          </a:p>
        </p:txBody>
      </p:sp>
      <p:sp>
        <p:nvSpPr>
          <p:cNvPr id="5" name="Date Placeholder 4">
            <a:extLst>
              <a:ext uri="{FF2B5EF4-FFF2-40B4-BE49-F238E27FC236}">
                <a16:creationId xmlns:a16="http://schemas.microsoft.com/office/drawing/2014/main" id="{5F4DA018-BA22-F33D-7E73-6449F9F7084F}"/>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6" name="Footer Placeholder 5">
            <a:extLst>
              <a:ext uri="{FF2B5EF4-FFF2-40B4-BE49-F238E27FC236}">
                <a16:creationId xmlns:a16="http://schemas.microsoft.com/office/drawing/2014/main" id="{25810894-F688-2313-EC6E-528F0A4A138B}"/>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48A23248-296B-7BA0-321B-F49491C443EB}"/>
              </a:ext>
            </a:extLst>
          </p:cNvPr>
          <p:cNvSpPr>
            <a:spLocks noGrp="1"/>
          </p:cNvSpPr>
          <p:nvPr>
            <p:ph type="sldNum" sz="quarter" idx="16"/>
          </p:nvPr>
        </p:nvSpPr>
        <p:spPr/>
        <p:txBody>
          <a:bodyPr/>
          <a:lstStyle/>
          <a:p>
            <a:fld id="{294A09A9-5501-47C1-A89A-A340965A2BE2}" type="slidenum">
              <a:rPr lang="en-US" smtClean="0"/>
              <a:pPr/>
              <a:t>4</a:t>
            </a:fld>
            <a:endParaRPr lang="en-US" dirty="0">
              <a:latin typeface="+mn-lt"/>
            </a:endParaRPr>
          </a:p>
        </p:txBody>
      </p:sp>
      <p:sp>
        <p:nvSpPr>
          <p:cNvPr id="11" name="Picture Placeholder 10">
            <a:extLst>
              <a:ext uri="{FF2B5EF4-FFF2-40B4-BE49-F238E27FC236}">
                <a16:creationId xmlns:a16="http://schemas.microsoft.com/office/drawing/2014/main" id="{DCB18666-7F61-406F-C8FE-0AD742067A98}"/>
              </a:ext>
            </a:extLst>
          </p:cNvPr>
          <p:cNvSpPr>
            <a:spLocks noGrp="1"/>
          </p:cNvSpPr>
          <p:nvPr>
            <p:ph type="pic" sz="quarter" idx="13"/>
          </p:nvPr>
        </p:nvSpPr>
        <p:spPr/>
      </p:sp>
      <p:pic>
        <p:nvPicPr>
          <p:cNvPr id="16" name="Picture 15">
            <a:extLst>
              <a:ext uri="{FF2B5EF4-FFF2-40B4-BE49-F238E27FC236}">
                <a16:creationId xmlns:a16="http://schemas.microsoft.com/office/drawing/2014/main" id="{A818C50E-7868-FD8A-21B2-26A547491C97}"/>
              </a:ext>
            </a:extLst>
          </p:cNvPr>
          <p:cNvPicPr>
            <a:picLocks noChangeAspect="1"/>
          </p:cNvPicPr>
          <p:nvPr/>
        </p:nvPicPr>
        <p:blipFill>
          <a:blip r:embed="rId2"/>
          <a:stretch>
            <a:fillRect/>
          </a:stretch>
        </p:blipFill>
        <p:spPr>
          <a:xfrm>
            <a:off x="6504153" y="919216"/>
            <a:ext cx="4670094" cy="4411240"/>
          </a:xfrm>
          <a:prstGeom prst="rect">
            <a:avLst/>
          </a:prstGeom>
        </p:spPr>
      </p:pic>
    </p:spTree>
    <p:extLst>
      <p:ext uri="{BB962C8B-B14F-4D97-AF65-F5344CB8AC3E}">
        <p14:creationId xmlns:p14="http://schemas.microsoft.com/office/powerpoint/2010/main" val="2902202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A7E924E-2374-42E5-476D-51E68A3078E7}"/>
              </a:ext>
            </a:extLst>
          </p:cNvPr>
          <p:cNvSpPr>
            <a:spLocks noGrp="1"/>
          </p:cNvSpPr>
          <p:nvPr>
            <p:ph type="subTitle" idx="1"/>
          </p:nvPr>
        </p:nvSpPr>
        <p:spPr>
          <a:xfrm>
            <a:off x="6340552" y="3520214"/>
            <a:ext cx="4903377" cy="3001088"/>
          </a:xfrm>
        </p:spPr>
        <p:txBody>
          <a:bodyPr>
            <a:noAutofit/>
          </a:bodyPr>
          <a:lstStyle/>
          <a:p>
            <a:pPr marL="36900" indent="0">
              <a:buNone/>
            </a:pPr>
            <a:r>
              <a:rPr lang="en-IN" dirty="0">
                <a:latin typeface="Franklin Gothic Medium" panose="020B0603020102020204" pitchFamily="34" charset="0"/>
              </a:rPr>
              <a:t>In this Grade and subgrade wise </a:t>
            </a:r>
            <a:r>
              <a:rPr lang="en-IN" dirty="0" err="1">
                <a:latin typeface="Franklin Gothic Medium" panose="020B0603020102020204" pitchFamily="34" charset="0"/>
              </a:rPr>
              <a:t>revol</a:t>
            </a:r>
            <a:r>
              <a:rPr lang="en-IN" dirty="0">
                <a:latin typeface="Franklin Gothic Medium" panose="020B0603020102020204" pitchFamily="34" charset="0"/>
              </a:rPr>
              <a:t> balance we can notice Grade-B have more </a:t>
            </a:r>
            <a:r>
              <a:rPr lang="en-IN" dirty="0" err="1">
                <a:latin typeface="Franklin Gothic Medium" panose="020B0603020102020204" pitchFamily="34" charset="0"/>
              </a:rPr>
              <a:t>revol</a:t>
            </a:r>
            <a:r>
              <a:rPr lang="en-IN" dirty="0">
                <a:latin typeface="Franklin Gothic Medium" panose="020B0603020102020204" pitchFamily="34" charset="0"/>
              </a:rPr>
              <a:t> balance then any other grade &amp; Grade-G have very low </a:t>
            </a:r>
            <a:r>
              <a:rPr lang="en-IN" dirty="0" err="1">
                <a:latin typeface="Franklin Gothic Medium" panose="020B0603020102020204" pitchFamily="34" charset="0"/>
              </a:rPr>
              <a:t>revol</a:t>
            </a:r>
            <a:r>
              <a:rPr lang="en-IN" dirty="0">
                <a:latin typeface="Franklin Gothic Medium" panose="020B0603020102020204" pitchFamily="34" charset="0"/>
              </a:rPr>
              <a:t> balance.</a:t>
            </a:r>
          </a:p>
          <a:p>
            <a:pPr marL="36900" indent="0">
              <a:buNone/>
            </a:pPr>
            <a:r>
              <a:rPr lang="en-US" dirty="0">
                <a:latin typeface="Franklin Gothic Medium" panose="020B0603020102020204" pitchFamily="34" charset="0"/>
              </a:rPr>
              <a:t>As we can see that Grade B customers has higher annual income for </a:t>
            </a:r>
            <a:r>
              <a:rPr lang="en-US" dirty="0">
                <a:solidFill>
                  <a:srgbClr val="00B050"/>
                </a:solidFill>
                <a:latin typeface="Franklin Gothic Medium" panose="020B0603020102020204" pitchFamily="34" charset="0"/>
              </a:rPr>
              <a:t>10+ </a:t>
            </a:r>
            <a:r>
              <a:rPr lang="en-US" dirty="0" err="1">
                <a:solidFill>
                  <a:srgbClr val="00B050"/>
                </a:solidFill>
                <a:latin typeface="Franklin Gothic Medium" panose="020B0603020102020204" pitchFamily="34" charset="0"/>
              </a:rPr>
              <a:t>yrs</a:t>
            </a:r>
            <a:r>
              <a:rPr lang="en-US" dirty="0">
                <a:solidFill>
                  <a:srgbClr val="00B050"/>
                </a:solidFill>
                <a:latin typeface="Franklin Gothic Medium" panose="020B0603020102020204" pitchFamily="34" charset="0"/>
              </a:rPr>
              <a:t> of employment period</a:t>
            </a:r>
            <a:r>
              <a:rPr lang="en-US" dirty="0">
                <a:latin typeface="Franklin Gothic Medium" panose="020B0603020102020204" pitchFamily="34" charset="0"/>
              </a:rPr>
              <a:t>, so higher the annual income lower the Debt to income ratio and hence, more number of customers took loan in Grade B .</a:t>
            </a:r>
          </a:p>
          <a:p>
            <a:pPr marL="36900" indent="0">
              <a:buNone/>
            </a:pPr>
            <a:r>
              <a:rPr lang="en-US" dirty="0" err="1">
                <a:latin typeface="Franklin Gothic Medium" panose="020B0603020102020204" pitchFamily="34" charset="0"/>
              </a:rPr>
              <a:t>Similary</a:t>
            </a:r>
            <a:r>
              <a:rPr lang="en-US" dirty="0">
                <a:latin typeface="Franklin Gothic Medium" panose="020B0603020102020204" pitchFamily="34" charset="0"/>
              </a:rPr>
              <a:t>, it goes for other grades also </a:t>
            </a:r>
            <a:r>
              <a:rPr lang="en-US" dirty="0">
                <a:solidFill>
                  <a:srgbClr val="00B050"/>
                </a:solidFill>
                <a:latin typeface="Franklin Gothic Medium" panose="020B0603020102020204" pitchFamily="34" charset="0"/>
              </a:rPr>
              <a:t>B&gt;A&gt;C&gt;D&gt;E&gt;F&gt;G </a:t>
            </a:r>
            <a:r>
              <a:rPr lang="en-US" dirty="0">
                <a:latin typeface="Franklin Gothic Medium" panose="020B0603020102020204" pitchFamily="34" charset="0"/>
              </a:rPr>
              <a:t>order for </a:t>
            </a:r>
            <a:r>
              <a:rPr lang="en-US" dirty="0" err="1">
                <a:latin typeface="Franklin Gothic Medium" panose="020B0603020102020204" pitchFamily="34" charset="0"/>
              </a:rPr>
              <a:t>revol</a:t>
            </a:r>
            <a:r>
              <a:rPr lang="en-US" dirty="0">
                <a:latin typeface="Franklin Gothic Medium" panose="020B0603020102020204" pitchFamily="34" charset="0"/>
              </a:rPr>
              <a:t> </a:t>
            </a:r>
            <a:r>
              <a:rPr lang="en-US" dirty="0" err="1">
                <a:latin typeface="Franklin Gothic Medium" panose="020B0603020102020204" pitchFamily="34" charset="0"/>
              </a:rPr>
              <a:t>bal</a:t>
            </a:r>
            <a:r>
              <a:rPr lang="en-US" dirty="0">
                <a:latin typeface="Franklin Gothic Medium" panose="020B0603020102020204" pitchFamily="34" charset="0"/>
              </a:rPr>
              <a:t> as per annual income</a:t>
            </a:r>
            <a:endParaRPr lang="en-IN" dirty="0">
              <a:latin typeface="Franklin Gothic Medium" panose="020B0603020102020204" pitchFamily="34" charset="0"/>
            </a:endParaRPr>
          </a:p>
          <a:p>
            <a:endParaRPr lang="en-IN" dirty="0">
              <a:latin typeface="Franklin Gothic Medium" panose="020B0603020102020204" pitchFamily="34" charset="0"/>
            </a:endParaRPr>
          </a:p>
        </p:txBody>
      </p:sp>
      <p:sp>
        <p:nvSpPr>
          <p:cNvPr id="4" name="Title 3">
            <a:extLst>
              <a:ext uri="{FF2B5EF4-FFF2-40B4-BE49-F238E27FC236}">
                <a16:creationId xmlns:a16="http://schemas.microsoft.com/office/drawing/2014/main" id="{FC6D1434-4EE2-51F8-FEDE-0B8289D8C935}"/>
              </a:ext>
            </a:extLst>
          </p:cNvPr>
          <p:cNvSpPr>
            <a:spLocks noGrp="1"/>
          </p:cNvSpPr>
          <p:nvPr>
            <p:ph type="title"/>
          </p:nvPr>
        </p:nvSpPr>
        <p:spPr>
          <a:xfrm>
            <a:off x="6202325" y="1779182"/>
            <a:ext cx="4903377" cy="1161284"/>
          </a:xfrm>
        </p:spPr>
        <p:txBody>
          <a:bodyPr>
            <a:normAutofit fontScale="90000"/>
          </a:bodyPr>
          <a:lstStyle/>
          <a:p>
            <a:r>
              <a:rPr lang="en-IN" sz="4400" dirty="0">
                <a:latin typeface="Franklin Gothic Medium" panose="020B0603020102020204" pitchFamily="34" charset="0"/>
              </a:rPr>
              <a:t>Grade and sub grade wise </a:t>
            </a:r>
            <a:r>
              <a:rPr lang="en-IN" sz="4400" dirty="0" err="1">
                <a:latin typeface="Franklin Gothic Medium" panose="020B0603020102020204" pitchFamily="34" charset="0"/>
              </a:rPr>
              <a:t>revol_bal</a:t>
            </a:r>
            <a:r>
              <a:rPr lang="en-IN" sz="4400" dirty="0">
                <a:latin typeface="Franklin Gothic Medium" panose="020B0603020102020204" pitchFamily="34" charset="0"/>
              </a:rPr>
              <a:t> </a:t>
            </a:r>
            <a:endParaRPr lang="en-IN" dirty="0">
              <a:latin typeface="Franklin Gothic Medium" panose="020B0603020102020204" pitchFamily="34" charset="0"/>
            </a:endParaRPr>
          </a:p>
        </p:txBody>
      </p:sp>
      <p:sp>
        <p:nvSpPr>
          <p:cNvPr id="5" name="Picture Placeholder 4">
            <a:extLst>
              <a:ext uri="{FF2B5EF4-FFF2-40B4-BE49-F238E27FC236}">
                <a16:creationId xmlns:a16="http://schemas.microsoft.com/office/drawing/2014/main" id="{B6FCD7A1-AA07-01ED-81AE-70E892C8885E}"/>
              </a:ext>
            </a:extLst>
          </p:cNvPr>
          <p:cNvSpPr>
            <a:spLocks noGrp="1"/>
          </p:cNvSpPr>
          <p:nvPr>
            <p:ph type="pic" sz="quarter" idx="13"/>
          </p:nvPr>
        </p:nvSpPr>
        <p:spPr/>
      </p:sp>
      <p:pic>
        <p:nvPicPr>
          <p:cNvPr id="7" name="Picture 6">
            <a:extLst>
              <a:ext uri="{FF2B5EF4-FFF2-40B4-BE49-F238E27FC236}">
                <a16:creationId xmlns:a16="http://schemas.microsoft.com/office/drawing/2014/main" id="{48930669-534E-0230-006E-978A987216F7}"/>
              </a:ext>
            </a:extLst>
          </p:cNvPr>
          <p:cNvPicPr>
            <a:picLocks noChangeAspect="1"/>
          </p:cNvPicPr>
          <p:nvPr/>
        </p:nvPicPr>
        <p:blipFill>
          <a:blip r:embed="rId2"/>
          <a:stretch>
            <a:fillRect/>
          </a:stretch>
        </p:blipFill>
        <p:spPr>
          <a:xfrm>
            <a:off x="177209" y="997383"/>
            <a:ext cx="5656521" cy="5045661"/>
          </a:xfrm>
          <a:prstGeom prst="rect">
            <a:avLst/>
          </a:prstGeom>
        </p:spPr>
      </p:pic>
    </p:spTree>
    <p:extLst>
      <p:ext uri="{BB962C8B-B14F-4D97-AF65-F5344CB8AC3E}">
        <p14:creationId xmlns:p14="http://schemas.microsoft.com/office/powerpoint/2010/main" val="159346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7183C67-3709-7C89-93A5-4C0ED4BB4529}"/>
              </a:ext>
            </a:extLst>
          </p:cNvPr>
          <p:cNvSpPr>
            <a:spLocks noGrp="1"/>
          </p:cNvSpPr>
          <p:nvPr>
            <p:ph type="pic" sz="quarter" idx="13"/>
          </p:nvPr>
        </p:nvSpPr>
        <p:spPr/>
      </p:sp>
      <p:sp>
        <p:nvSpPr>
          <p:cNvPr id="3" name="Title 2">
            <a:extLst>
              <a:ext uri="{FF2B5EF4-FFF2-40B4-BE49-F238E27FC236}">
                <a16:creationId xmlns:a16="http://schemas.microsoft.com/office/drawing/2014/main" id="{BC6D7D8F-FC64-92E0-06A6-6A531BC42DDE}"/>
              </a:ext>
            </a:extLst>
          </p:cNvPr>
          <p:cNvSpPr>
            <a:spLocks noGrp="1"/>
          </p:cNvSpPr>
          <p:nvPr>
            <p:ph type="title"/>
          </p:nvPr>
        </p:nvSpPr>
        <p:spPr>
          <a:xfrm>
            <a:off x="163033" y="-22543"/>
            <a:ext cx="5647217" cy="1801814"/>
          </a:xfrm>
        </p:spPr>
        <p:txBody>
          <a:bodyPr>
            <a:normAutofit fontScale="90000"/>
          </a:bodyPr>
          <a:lstStyle/>
          <a:p>
            <a:r>
              <a:rPr lang="en-IN" sz="4400" dirty="0">
                <a:latin typeface="Franklin Gothic Medium" panose="020B0603020102020204" pitchFamily="34" charset="0"/>
              </a:rPr>
              <a:t>Total Payment for Verified Status Vs  Non Verified Status </a:t>
            </a:r>
            <a:endParaRPr lang="en-IN" dirty="0">
              <a:latin typeface="Franklin Gothic Medium" panose="020B0603020102020204" pitchFamily="34" charset="0"/>
            </a:endParaRPr>
          </a:p>
        </p:txBody>
      </p:sp>
      <p:sp>
        <p:nvSpPr>
          <p:cNvPr id="4" name="Text Placeholder 3">
            <a:extLst>
              <a:ext uri="{FF2B5EF4-FFF2-40B4-BE49-F238E27FC236}">
                <a16:creationId xmlns:a16="http://schemas.microsoft.com/office/drawing/2014/main" id="{D9FCB7A3-8399-704D-97F0-C48060C23C75}"/>
              </a:ext>
            </a:extLst>
          </p:cNvPr>
          <p:cNvSpPr>
            <a:spLocks noGrp="1"/>
          </p:cNvSpPr>
          <p:nvPr>
            <p:ph type="body" sz="quarter" idx="11"/>
          </p:nvPr>
        </p:nvSpPr>
        <p:spPr>
          <a:xfrm>
            <a:off x="1044648" y="2473660"/>
            <a:ext cx="4572001" cy="2795232"/>
          </a:xfrm>
        </p:spPr>
        <p:txBody>
          <a:bodyPr/>
          <a:lstStyle/>
          <a:p>
            <a:pPr marL="36900" indent="0">
              <a:buNone/>
            </a:pPr>
            <a:r>
              <a:rPr lang="en-US" sz="1800" dirty="0">
                <a:latin typeface="Franklin Gothic Medium" panose="020B0603020102020204" pitchFamily="34" charset="0"/>
              </a:rPr>
              <a:t>This is the first stage of the verification process. The bank needs a loan application to initiate the document collection and verification process</a:t>
            </a:r>
          </a:p>
          <a:p>
            <a:pPr marL="36900" indent="0">
              <a:buNone/>
            </a:pPr>
            <a:endParaRPr lang="en-IN" sz="1800" dirty="0">
              <a:latin typeface="Franklin Gothic Medium" panose="020B0603020102020204" pitchFamily="34" charset="0"/>
            </a:endParaRPr>
          </a:p>
          <a:p>
            <a:pPr marL="36900" indent="0">
              <a:buNone/>
            </a:pPr>
            <a:r>
              <a:rPr lang="en-IN" sz="1800" dirty="0">
                <a:latin typeface="Franklin Gothic Medium" panose="020B0603020102020204" pitchFamily="34" charset="0"/>
              </a:rPr>
              <a:t>Looking at pie chart we can observe that verified status have </a:t>
            </a:r>
            <a:r>
              <a:rPr lang="en-IN" sz="1800" dirty="0">
                <a:solidFill>
                  <a:srgbClr val="00B050"/>
                </a:solidFill>
                <a:latin typeface="Franklin Gothic Medium" panose="020B0603020102020204" pitchFamily="34" charset="0"/>
              </a:rPr>
              <a:t>58.88% </a:t>
            </a:r>
            <a:r>
              <a:rPr lang="en-IN" sz="1800" dirty="0">
                <a:latin typeface="Franklin Gothic Medium" panose="020B0603020102020204" pitchFamily="34" charset="0"/>
              </a:rPr>
              <a:t>of total payment and </a:t>
            </a:r>
            <a:r>
              <a:rPr lang="en-IN" sz="1800" dirty="0">
                <a:solidFill>
                  <a:srgbClr val="00B050"/>
                </a:solidFill>
                <a:latin typeface="Franklin Gothic Medium" panose="020B0603020102020204" pitchFamily="34" charset="0"/>
              </a:rPr>
              <a:t>41.12%</a:t>
            </a:r>
            <a:r>
              <a:rPr lang="en-IN" sz="1800" dirty="0">
                <a:latin typeface="Franklin Gothic Medium" panose="020B0603020102020204" pitchFamily="34" charset="0"/>
              </a:rPr>
              <a:t> of total payment which are Not Verified for the Loan Amount </a:t>
            </a:r>
          </a:p>
          <a:p>
            <a:endParaRPr lang="en-IN" dirty="0"/>
          </a:p>
        </p:txBody>
      </p:sp>
      <p:sp>
        <p:nvSpPr>
          <p:cNvPr id="5" name="Date Placeholder 4">
            <a:extLst>
              <a:ext uri="{FF2B5EF4-FFF2-40B4-BE49-F238E27FC236}">
                <a16:creationId xmlns:a16="http://schemas.microsoft.com/office/drawing/2014/main" id="{565B4224-F1ED-845A-65D4-A0E4455826C4}"/>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6" name="Footer Placeholder 5">
            <a:extLst>
              <a:ext uri="{FF2B5EF4-FFF2-40B4-BE49-F238E27FC236}">
                <a16:creationId xmlns:a16="http://schemas.microsoft.com/office/drawing/2014/main" id="{1F36FD53-2787-3271-26A3-2B22C914C8D2}"/>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D31B4CCF-D927-58DD-F856-C05D05A2EC5C}"/>
              </a:ext>
            </a:extLst>
          </p:cNvPr>
          <p:cNvSpPr>
            <a:spLocks noGrp="1"/>
          </p:cNvSpPr>
          <p:nvPr>
            <p:ph type="sldNum" sz="quarter" idx="16"/>
          </p:nvPr>
        </p:nvSpPr>
        <p:spPr/>
        <p:txBody>
          <a:bodyPr/>
          <a:lstStyle/>
          <a:p>
            <a:fld id="{294A09A9-5501-47C1-A89A-A340965A2BE2}" type="slidenum">
              <a:rPr lang="en-US" smtClean="0"/>
              <a:pPr/>
              <a:t>6</a:t>
            </a:fld>
            <a:endParaRPr lang="en-US" dirty="0">
              <a:latin typeface="+mn-lt"/>
            </a:endParaRPr>
          </a:p>
        </p:txBody>
      </p:sp>
      <p:pic>
        <p:nvPicPr>
          <p:cNvPr id="9" name="Picture 8">
            <a:extLst>
              <a:ext uri="{FF2B5EF4-FFF2-40B4-BE49-F238E27FC236}">
                <a16:creationId xmlns:a16="http://schemas.microsoft.com/office/drawing/2014/main" id="{97182EC6-9393-3CAF-B137-7FA34AAB5B12}"/>
              </a:ext>
            </a:extLst>
          </p:cNvPr>
          <p:cNvPicPr>
            <a:picLocks noChangeAspect="1"/>
          </p:cNvPicPr>
          <p:nvPr/>
        </p:nvPicPr>
        <p:blipFill>
          <a:blip r:embed="rId2"/>
          <a:stretch>
            <a:fillRect/>
          </a:stretch>
        </p:blipFill>
        <p:spPr>
          <a:xfrm>
            <a:off x="6224965" y="1291134"/>
            <a:ext cx="5838069" cy="2947713"/>
          </a:xfrm>
          <a:prstGeom prst="rect">
            <a:avLst/>
          </a:prstGeom>
        </p:spPr>
      </p:pic>
    </p:spTree>
    <p:extLst>
      <p:ext uri="{BB962C8B-B14F-4D97-AF65-F5344CB8AC3E}">
        <p14:creationId xmlns:p14="http://schemas.microsoft.com/office/powerpoint/2010/main" val="420038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B8C105A-DE3C-8DC4-2FF7-8B4AA3AC678B}"/>
              </a:ext>
            </a:extLst>
          </p:cNvPr>
          <p:cNvSpPr>
            <a:spLocks noGrp="1"/>
          </p:cNvSpPr>
          <p:nvPr>
            <p:ph type="pic" sz="quarter" idx="13"/>
          </p:nvPr>
        </p:nvSpPr>
        <p:spPr/>
      </p:sp>
      <p:sp>
        <p:nvSpPr>
          <p:cNvPr id="3" name="Title 2">
            <a:extLst>
              <a:ext uri="{FF2B5EF4-FFF2-40B4-BE49-F238E27FC236}">
                <a16:creationId xmlns:a16="http://schemas.microsoft.com/office/drawing/2014/main" id="{F1E1B390-16D7-E854-BC0D-4290F78121C8}"/>
              </a:ext>
            </a:extLst>
          </p:cNvPr>
          <p:cNvSpPr>
            <a:spLocks noGrp="1"/>
          </p:cNvSpPr>
          <p:nvPr>
            <p:ph type="title"/>
          </p:nvPr>
        </p:nvSpPr>
        <p:spPr>
          <a:xfrm>
            <a:off x="347773" y="191385"/>
            <a:ext cx="5273306" cy="1474165"/>
          </a:xfrm>
        </p:spPr>
        <p:txBody>
          <a:bodyPr>
            <a:normAutofit fontScale="90000"/>
          </a:bodyPr>
          <a:lstStyle/>
          <a:p>
            <a:r>
              <a:rPr lang="en-IN" sz="3600" dirty="0">
                <a:latin typeface="Franklin Gothic Medium" panose="020B0603020102020204" pitchFamily="34" charset="0"/>
              </a:rPr>
              <a:t>State wise and last_credit_pull_d wise loan status insights</a:t>
            </a:r>
          </a:p>
        </p:txBody>
      </p:sp>
      <p:sp>
        <p:nvSpPr>
          <p:cNvPr id="4" name="Text Placeholder 3">
            <a:extLst>
              <a:ext uri="{FF2B5EF4-FFF2-40B4-BE49-F238E27FC236}">
                <a16:creationId xmlns:a16="http://schemas.microsoft.com/office/drawing/2014/main" id="{E3AABCE5-B349-1B91-D848-5D1CC43329A0}"/>
              </a:ext>
            </a:extLst>
          </p:cNvPr>
          <p:cNvSpPr>
            <a:spLocks noGrp="1"/>
          </p:cNvSpPr>
          <p:nvPr>
            <p:ph type="body" sz="quarter" idx="11"/>
          </p:nvPr>
        </p:nvSpPr>
        <p:spPr/>
        <p:txBody>
          <a:bodyPr/>
          <a:lstStyle/>
          <a:p>
            <a:pPr>
              <a:buFont typeface="Arial" panose="020B0604020202020204" pitchFamily="34" charset="0"/>
              <a:buChar char="•"/>
            </a:pPr>
            <a:r>
              <a:rPr lang="en-IN" sz="2000" dirty="0">
                <a:latin typeface="Franklin Gothic Medium" panose="020B0603020102020204" pitchFamily="34" charset="0"/>
              </a:rPr>
              <a:t>The right graph shows the count of Loan Status in each state of USA on particular last credit pull date.</a:t>
            </a:r>
          </a:p>
          <a:p>
            <a:pPr>
              <a:buFont typeface="Arial" panose="020B0604020202020204" pitchFamily="34" charset="0"/>
              <a:buChar char="•"/>
            </a:pPr>
            <a:r>
              <a:rPr lang="en-IN" sz="2000" dirty="0">
                <a:latin typeface="Franklin Gothic Medium" panose="020B0603020102020204" pitchFamily="34" charset="0"/>
              </a:rPr>
              <a:t>As we can see </a:t>
            </a:r>
            <a:r>
              <a:rPr lang="en-IN" sz="2000" dirty="0">
                <a:solidFill>
                  <a:srgbClr val="00B050"/>
                </a:solidFill>
                <a:latin typeface="Franklin Gothic Medium" panose="020B0603020102020204" pitchFamily="34" charset="0"/>
              </a:rPr>
              <a:t>CA </a:t>
            </a:r>
            <a:r>
              <a:rPr lang="en-IN" sz="2000" dirty="0">
                <a:latin typeface="Franklin Gothic Medium" panose="020B0603020102020204" pitchFamily="34" charset="0"/>
              </a:rPr>
              <a:t>has given maximum customers who took Loan </a:t>
            </a:r>
            <a:r>
              <a:rPr lang="en-IN" sz="2000" dirty="0" err="1">
                <a:latin typeface="Franklin Gothic Medium" panose="020B0603020102020204" pitchFamily="34" charset="0"/>
              </a:rPr>
              <a:t>i.e</a:t>
            </a:r>
            <a:r>
              <a:rPr lang="en-IN" sz="2000" dirty="0">
                <a:latin typeface="Franklin Gothic Medium" panose="020B0603020102020204" pitchFamily="34" charset="0"/>
              </a:rPr>
              <a:t> </a:t>
            </a:r>
            <a:r>
              <a:rPr lang="en-IN" sz="2000" dirty="0">
                <a:solidFill>
                  <a:srgbClr val="00B050"/>
                </a:solidFill>
                <a:latin typeface="Franklin Gothic Medium" panose="020B0603020102020204" pitchFamily="34" charset="0"/>
              </a:rPr>
              <a:t>&gt;5000 </a:t>
            </a:r>
            <a:r>
              <a:rPr lang="en-IN" sz="2000" dirty="0">
                <a:latin typeface="Franklin Gothic Medium" panose="020B0603020102020204" pitchFamily="34" charset="0"/>
              </a:rPr>
              <a:t>is the count of loan status</a:t>
            </a:r>
          </a:p>
          <a:p>
            <a:pPr>
              <a:buFont typeface="Arial" panose="020B0604020202020204" pitchFamily="34" charset="0"/>
              <a:buChar char="•"/>
            </a:pPr>
            <a:r>
              <a:rPr lang="en-IN" sz="2000" dirty="0">
                <a:latin typeface="Franklin Gothic Medium" panose="020B0603020102020204" pitchFamily="34" charset="0"/>
              </a:rPr>
              <a:t>This clearly shows that </a:t>
            </a:r>
            <a:r>
              <a:rPr lang="en-IN" sz="2000" dirty="0">
                <a:solidFill>
                  <a:srgbClr val="00B050"/>
                </a:solidFill>
                <a:latin typeface="Franklin Gothic Medium" panose="020B0603020102020204" pitchFamily="34" charset="0"/>
              </a:rPr>
              <a:t>97% of bank customers </a:t>
            </a:r>
            <a:r>
              <a:rPr lang="en-IN" sz="2000" dirty="0">
                <a:latin typeface="Franklin Gothic Medium" panose="020B0603020102020204" pitchFamily="34" charset="0"/>
              </a:rPr>
              <a:t>have f</a:t>
            </a:r>
            <a:r>
              <a:rPr lang="en-IN" sz="2000" dirty="0">
                <a:solidFill>
                  <a:srgbClr val="00B050"/>
                </a:solidFill>
                <a:latin typeface="Franklin Gothic Medium" panose="020B0603020102020204" pitchFamily="34" charset="0"/>
              </a:rPr>
              <a:t>ully paid status </a:t>
            </a:r>
            <a:r>
              <a:rPr lang="en-IN" sz="2000" dirty="0">
                <a:latin typeface="Franklin Gothic Medium" panose="020B0603020102020204" pitchFamily="34" charset="0"/>
              </a:rPr>
              <a:t>for each state.</a:t>
            </a:r>
          </a:p>
          <a:p>
            <a:endParaRPr lang="en-IN" dirty="0"/>
          </a:p>
        </p:txBody>
      </p:sp>
      <p:sp>
        <p:nvSpPr>
          <p:cNvPr id="5" name="Date Placeholder 4">
            <a:extLst>
              <a:ext uri="{FF2B5EF4-FFF2-40B4-BE49-F238E27FC236}">
                <a16:creationId xmlns:a16="http://schemas.microsoft.com/office/drawing/2014/main" id="{32A92032-A472-750A-5413-4415253AF865}"/>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6" name="Footer Placeholder 5">
            <a:extLst>
              <a:ext uri="{FF2B5EF4-FFF2-40B4-BE49-F238E27FC236}">
                <a16:creationId xmlns:a16="http://schemas.microsoft.com/office/drawing/2014/main" id="{97B16635-155F-0EF4-E9C0-B23DBD40F18B}"/>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4EB554F5-689C-4FD6-FEC3-E90D3699F5A8}"/>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9" name="Picture 8">
            <a:extLst>
              <a:ext uri="{FF2B5EF4-FFF2-40B4-BE49-F238E27FC236}">
                <a16:creationId xmlns:a16="http://schemas.microsoft.com/office/drawing/2014/main" id="{4954D759-34E4-9A29-869D-93A48A34AE31}"/>
              </a:ext>
            </a:extLst>
          </p:cNvPr>
          <p:cNvPicPr>
            <a:picLocks noChangeAspect="1"/>
          </p:cNvPicPr>
          <p:nvPr/>
        </p:nvPicPr>
        <p:blipFill>
          <a:blip r:embed="rId2"/>
          <a:stretch>
            <a:fillRect/>
          </a:stretch>
        </p:blipFill>
        <p:spPr>
          <a:xfrm>
            <a:off x="6216502" y="1489926"/>
            <a:ext cx="5864729" cy="3594669"/>
          </a:xfrm>
          <a:prstGeom prst="rect">
            <a:avLst/>
          </a:prstGeom>
        </p:spPr>
      </p:pic>
    </p:spTree>
    <p:extLst>
      <p:ext uri="{BB962C8B-B14F-4D97-AF65-F5344CB8AC3E}">
        <p14:creationId xmlns:p14="http://schemas.microsoft.com/office/powerpoint/2010/main" val="3493234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5714D48-9888-54F0-1567-CD3F214C4686}"/>
              </a:ext>
            </a:extLst>
          </p:cNvPr>
          <p:cNvSpPr>
            <a:spLocks noGrp="1"/>
          </p:cNvSpPr>
          <p:nvPr>
            <p:ph type="pic" sz="quarter" idx="13"/>
          </p:nvPr>
        </p:nvSpPr>
        <p:spPr/>
      </p:sp>
      <p:sp>
        <p:nvSpPr>
          <p:cNvPr id="3" name="Title 2">
            <a:extLst>
              <a:ext uri="{FF2B5EF4-FFF2-40B4-BE49-F238E27FC236}">
                <a16:creationId xmlns:a16="http://schemas.microsoft.com/office/drawing/2014/main" id="{A4196289-0D36-13E5-7105-302E99D5D28F}"/>
              </a:ext>
            </a:extLst>
          </p:cNvPr>
          <p:cNvSpPr>
            <a:spLocks noGrp="1"/>
          </p:cNvSpPr>
          <p:nvPr>
            <p:ph type="title"/>
          </p:nvPr>
        </p:nvSpPr>
        <p:spPr>
          <a:xfrm>
            <a:off x="382773" y="278129"/>
            <a:ext cx="5522728" cy="1211797"/>
          </a:xfrm>
        </p:spPr>
        <p:txBody>
          <a:bodyPr>
            <a:normAutofit/>
          </a:bodyPr>
          <a:lstStyle/>
          <a:p>
            <a:r>
              <a:rPr lang="en-US" sz="4400" dirty="0" err="1">
                <a:latin typeface="Gloucester MT Extra Condensed" panose="02030808020601010101" pitchFamily="18" charset="0"/>
              </a:rPr>
              <a:t>Home_ownership</a:t>
            </a:r>
            <a:r>
              <a:rPr lang="en-US" sz="4400" dirty="0">
                <a:latin typeface="Gloucester MT Extra Condensed" panose="02030808020601010101" pitchFamily="18" charset="0"/>
              </a:rPr>
              <a:t> versus last payment date stats insights</a:t>
            </a:r>
            <a:endParaRPr lang="en-IN" dirty="0"/>
          </a:p>
        </p:txBody>
      </p:sp>
      <p:sp>
        <p:nvSpPr>
          <p:cNvPr id="4" name="Text Placeholder 3">
            <a:extLst>
              <a:ext uri="{FF2B5EF4-FFF2-40B4-BE49-F238E27FC236}">
                <a16:creationId xmlns:a16="http://schemas.microsoft.com/office/drawing/2014/main" id="{2E9338DD-868E-7A4C-4455-09FD40364671}"/>
              </a:ext>
            </a:extLst>
          </p:cNvPr>
          <p:cNvSpPr>
            <a:spLocks noGrp="1"/>
          </p:cNvSpPr>
          <p:nvPr>
            <p:ph type="body" sz="quarter" idx="11"/>
          </p:nvPr>
        </p:nvSpPr>
        <p:spPr/>
        <p:txBody>
          <a:bodyPr/>
          <a:lstStyle/>
          <a:p>
            <a:pPr>
              <a:buFont typeface="Arial" panose="020B0604020202020204" pitchFamily="34" charset="0"/>
              <a:buChar char="•"/>
            </a:pPr>
            <a:r>
              <a:rPr lang="en-US" sz="1800" dirty="0">
                <a:latin typeface="Franklin Gothic Medium" panose="020B0603020102020204" pitchFamily="34" charset="0"/>
              </a:rPr>
              <a:t>The right graph shows the Home ownership and the amount paid for each on last payment date.</a:t>
            </a:r>
          </a:p>
          <a:p>
            <a:pPr>
              <a:buFont typeface="Arial" panose="020B0604020202020204" pitchFamily="34" charset="0"/>
              <a:buChar char="•"/>
            </a:pPr>
            <a:r>
              <a:rPr lang="en-US" sz="1800" dirty="0">
                <a:latin typeface="Franklin Gothic Medium" panose="020B0603020102020204" pitchFamily="34" charset="0"/>
              </a:rPr>
              <a:t>Here, we can see that maximum latest amount paid by customers with </a:t>
            </a:r>
            <a:r>
              <a:rPr lang="en-US" sz="1800" dirty="0">
                <a:solidFill>
                  <a:srgbClr val="00B050"/>
                </a:solidFill>
                <a:latin typeface="Franklin Gothic Medium" panose="020B0603020102020204" pitchFamily="34" charset="0"/>
              </a:rPr>
              <a:t>MORTGAGE</a:t>
            </a:r>
            <a:r>
              <a:rPr lang="en-US" sz="1800" dirty="0">
                <a:latin typeface="Franklin Gothic Medium" panose="020B0603020102020204" pitchFamily="34" charset="0"/>
              </a:rPr>
              <a:t> home ownership is </a:t>
            </a:r>
            <a:r>
              <a:rPr lang="en-US" sz="1800" dirty="0">
                <a:solidFill>
                  <a:srgbClr val="00B050"/>
                </a:solidFill>
                <a:latin typeface="Franklin Gothic Medium" panose="020B0603020102020204" pitchFamily="34" charset="0"/>
              </a:rPr>
              <a:t>Rs.310,798</a:t>
            </a:r>
            <a:r>
              <a:rPr lang="en-US" sz="1800" dirty="0">
                <a:latin typeface="Franklin Gothic Medium" panose="020B0603020102020204" pitchFamily="34" charset="0"/>
              </a:rPr>
              <a:t>.</a:t>
            </a:r>
          </a:p>
          <a:p>
            <a:pPr>
              <a:buFont typeface="Arial" panose="020B0604020202020204" pitchFamily="34" charset="0"/>
              <a:buChar char="•"/>
            </a:pPr>
            <a:r>
              <a:rPr lang="en-US" sz="1800" dirty="0">
                <a:latin typeface="Franklin Gothic Medium" panose="020B0603020102020204" pitchFamily="34" charset="0"/>
              </a:rPr>
              <a:t>It concludes that many of the customers are about to repay their loan amount for their particular home ownership.</a:t>
            </a:r>
          </a:p>
          <a:p>
            <a:endParaRPr lang="en-IN" sz="1800" dirty="0">
              <a:latin typeface="Franklin Gothic Medium" panose="020B0603020102020204" pitchFamily="34" charset="0"/>
            </a:endParaRPr>
          </a:p>
        </p:txBody>
      </p:sp>
      <p:sp>
        <p:nvSpPr>
          <p:cNvPr id="5" name="Date Placeholder 4">
            <a:extLst>
              <a:ext uri="{FF2B5EF4-FFF2-40B4-BE49-F238E27FC236}">
                <a16:creationId xmlns:a16="http://schemas.microsoft.com/office/drawing/2014/main" id="{448F6011-BF76-0BDA-B8AF-C4CEA68E5F99}"/>
              </a:ext>
            </a:extLst>
          </p:cNvPr>
          <p:cNvSpPr>
            <a:spLocks noGrp="1"/>
          </p:cNvSpPr>
          <p:nvPr>
            <p:ph type="dt" sz="half" idx="14"/>
          </p:nvPr>
        </p:nvSpPr>
        <p:spPr/>
        <p:txBody>
          <a:bodyPr/>
          <a:lstStyle/>
          <a:p>
            <a:fld id="{6FCA8E82-58CD-E045-8B98-B7A85B79B752}" type="datetime4">
              <a:rPr lang="en-US" smtClean="0"/>
              <a:pPr/>
              <a:t>January 12, 2023</a:t>
            </a:fld>
            <a:endParaRPr lang="en-US" dirty="0">
              <a:latin typeface="+mn-lt"/>
            </a:endParaRPr>
          </a:p>
        </p:txBody>
      </p:sp>
      <p:sp>
        <p:nvSpPr>
          <p:cNvPr id="6" name="Footer Placeholder 5">
            <a:extLst>
              <a:ext uri="{FF2B5EF4-FFF2-40B4-BE49-F238E27FC236}">
                <a16:creationId xmlns:a16="http://schemas.microsoft.com/office/drawing/2014/main" id="{F41F656E-D94C-54A6-56DA-09A60040B0B4}"/>
              </a:ext>
            </a:extLst>
          </p:cNvPr>
          <p:cNvSpPr>
            <a:spLocks noGrp="1"/>
          </p:cNvSpPr>
          <p:nvPr>
            <p:ph type="ftr" sz="quarter" idx="15"/>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9DEA157F-5428-1316-B174-8A8A4529A8D8}"/>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13" name="Picture 12">
            <a:extLst>
              <a:ext uri="{FF2B5EF4-FFF2-40B4-BE49-F238E27FC236}">
                <a16:creationId xmlns:a16="http://schemas.microsoft.com/office/drawing/2014/main" id="{2DB93573-3426-9EBA-708B-2F1A0DF7B329}"/>
              </a:ext>
            </a:extLst>
          </p:cNvPr>
          <p:cNvPicPr>
            <a:picLocks noChangeAspect="1"/>
          </p:cNvPicPr>
          <p:nvPr/>
        </p:nvPicPr>
        <p:blipFill>
          <a:blip r:embed="rId2"/>
          <a:stretch>
            <a:fillRect/>
          </a:stretch>
        </p:blipFill>
        <p:spPr>
          <a:xfrm>
            <a:off x="6096000" y="1225778"/>
            <a:ext cx="5982586" cy="3651023"/>
          </a:xfrm>
          <a:prstGeom prst="rect">
            <a:avLst/>
          </a:prstGeom>
        </p:spPr>
      </p:pic>
    </p:spTree>
    <p:extLst>
      <p:ext uri="{BB962C8B-B14F-4D97-AF65-F5344CB8AC3E}">
        <p14:creationId xmlns:p14="http://schemas.microsoft.com/office/powerpoint/2010/main" val="323512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Bank of America </a:t>
            </a:r>
            <a:r>
              <a:rPr lang="en-US" dirty="0"/>
              <a:t>  </a:t>
            </a:r>
          </a:p>
          <a:p>
            <a:r>
              <a:rPr lang="en-US" dirty="0"/>
              <a:t>sales@boa.com</a:t>
            </a:r>
          </a:p>
        </p:txBody>
      </p:sp>
      <p:sp>
        <p:nvSpPr>
          <p:cNvPr id="4" name="Subtitle 3">
            <a:extLst>
              <a:ext uri="{FF2B5EF4-FFF2-40B4-BE49-F238E27FC236}">
                <a16:creationId xmlns:a16="http://schemas.microsoft.com/office/drawing/2014/main" id="{5EC945D7-9AF1-5901-8622-AC05BA8EA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123</TotalTime>
  <Words>600</Words>
  <Application>Microsoft Office PowerPoint</Application>
  <PresentationFormat>Widescreen</PresentationFormat>
  <Paragraphs>71</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Franklin Gothic Book</vt:lpstr>
      <vt:lpstr>Franklin Gothic Demi</vt:lpstr>
      <vt:lpstr>Franklin Gothic Medium</vt:lpstr>
      <vt:lpstr>Gloucester MT Extra Condensed</vt:lpstr>
      <vt:lpstr>Wingdings</vt:lpstr>
      <vt:lpstr>Theme1</vt:lpstr>
      <vt:lpstr>Customer Loan Analysis</vt:lpstr>
      <vt:lpstr>Project Objective</vt:lpstr>
      <vt:lpstr>Contents</vt:lpstr>
      <vt:lpstr>Year wise loan amount Stats </vt:lpstr>
      <vt:lpstr>Grade and sub grade wise revol_bal </vt:lpstr>
      <vt:lpstr>Total Payment for Verified Status Vs  Non Verified Status </vt:lpstr>
      <vt:lpstr>State wise and last_credit_pull_d wise loan status insights</vt:lpstr>
      <vt:lpstr>Home_ownership versus last payment date stats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Loan Analysis</dc:title>
  <dc:creator>ShuPra Jadhav</dc:creator>
  <cp:lastModifiedBy>ShuPra Jadhav</cp:lastModifiedBy>
  <cp:revision>5</cp:revision>
  <dcterms:created xsi:type="dcterms:W3CDTF">2023-01-10T08:28:14Z</dcterms:created>
  <dcterms:modified xsi:type="dcterms:W3CDTF">2023-01-12T09:30:08Z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