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67" r:id="rId5"/>
    <p:sldId id="259" r:id="rId6"/>
    <p:sldId id="260" r:id="rId7"/>
    <p:sldId id="261" r:id="rId8"/>
    <p:sldId id="263" r:id="rId9"/>
    <p:sldId id="264" r:id="rId10"/>
    <p:sldId id="266"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 roundtripDataSignature="AMtx7mhtX/c2ses93PbZAV/OvIXmUxk7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e1d6533fc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e1d6533fc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5e1d6533fc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e1d6533fc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e1d6533fc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5e1d6533fc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e1d6533fc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e1d6533fc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5e1d6533fc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e1d6533fc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e1d6533fc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5e1d6533fc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e1d6533f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e1d6533f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5e1d6533f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a:t>News Article Summarisation</a:t>
            </a:r>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IN"/>
              <a:t>Falgunee Warutkar</a:t>
            </a:r>
            <a:endParaRPr/>
          </a:p>
          <a:p>
            <a:pPr marL="0" lvl="0" indent="0" algn="ctr" rtl="0">
              <a:lnSpc>
                <a:spcPct val="90000"/>
              </a:lnSpc>
              <a:spcBef>
                <a:spcPts val="1000"/>
              </a:spcBef>
              <a:spcAft>
                <a:spcPts val="0"/>
              </a:spcAft>
              <a:buClr>
                <a:schemeClr val="dk1"/>
              </a:buClr>
              <a:buSzPts val="2400"/>
              <a:buNone/>
            </a:pPr>
            <a:r>
              <a:rPr lang="en-IN"/>
              <a:t>Prachi Bari</a:t>
            </a:r>
            <a:endParaRPr/>
          </a:p>
          <a:p>
            <a:pPr marL="0" lvl="0" indent="0" algn="ctr" rtl="0">
              <a:lnSpc>
                <a:spcPct val="90000"/>
              </a:lnSpc>
              <a:spcBef>
                <a:spcPts val="1000"/>
              </a:spcBef>
              <a:spcAft>
                <a:spcPts val="0"/>
              </a:spcAft>
              <a:buClr>
                <a:schemeClr val="dk1"/>
              </a:buClr>
              <a:buSzPts val="2400"/>
              <a:buNone/>
            </a:pPr>
            <a:r>
              <a:rPr lang="en-IN"/>
              <a:t>Prachi Ghadge</a:t>
            </a:r>
            <a:endParaRPr/>
          </a:p>
          <a:p>
            <a:pPr marL="0" lvl="0" indent="0" algn="ctr" rtl="0">
              <a:lnSpc>
                <a:spcPct val="90000"/>
              </a:lnSpc>
              <a:spcBef>
                <a:spcPts val="100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C41C-D86A-4D55-B4E3-E54856CEE390}"/>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AAB35895-FF2F-48CB-B31B-568AEEBF168B}"/>
              </a:ext>
            </a:extLst>
          </p:cNvPr>
          <p:cNvSpPr>
            <a:spLocks noGrp="1"/>
          </p:cNvSpPr>
          <p:nvPr>
            <p:ph type="body" idx="1"/>
          </p:nvPr>
        </p:nvSpPr>
        <p:spPr/>
        <p:txBody>
          <a:bodyPr>
            <a:normAutofit fontScale="92500" lnSpcReduction="10000"/>
          </a:bodyPr>
          <a:lstStyle/>
          <a:p>
            <a:r>
              <a:rPr lang="en-IN" dirty="0"/>
              <a:t>Staying aware in today’s world is very crucial</a:t>
            </a:r>
          </a:p>
          <a:p>
            <a:r>
              <a:rPr lang="en-US" dirty="0"/>
              <a:t>Text Summarization is one of those applications of Natural Language Processing (NLP) which is bound to have a huge impact on our lives. </a:t>
            </a:r>
          </a:p>
          <a:p>
            <a:r>
              <a:rPr lang="en-US" dirty="0"/>
              <a:t>With growing digital media and ever growing publishing – who has the time to go through entire articles / documents / books to decide whether they are useful or not?</a:t>
            </a:r>
            <a:endParaRPr lang="en-IN" dirty="0"/>
          </a:p>
          <a:p>
            <a:r>
              <a:rPr lang="en-IN" dirty="0"/>
              <a:t>This particular technique in our project helps users get the gist of the article with less reading time</a:t>
            </a:r>
          </a:p>
          <a:p>
            <a:r>
              <a:rPr lang="en-US" dirty="0">
                <a:latin typeface="Calibri" panose="020F0502020204030204" pitchFamily="34" charset="0"/>
                <a:ea typeface="Times New Roman"/>
                <a:cs typeface="Calibri" panose="020F0502020204030204" pitchFamily="34" charset="0"/>
                <a:sym typeface="Times New Roman"/>
              </a:rPr>
              <a:t>As natural language understanding improves, computers will be able to learn from the information on-line and apply what they learned in the real world</a:t>
            </a:r>
            <a:endParaRPr lang="en-IN" dirty="0">
              <a:latin typeface="Calibri" panose="020F0502020204030204" pitchFamily="34" charset="0"/>
              <a:cs typeface="Calibri" panose="020F0502020204030204" pitchFamily="34" charset="0"/>
            </a:endParaRPr>
          </a:p>
          <a:p>
            <a:pPr marL="114300" indent="0">
              <a:buNone/>
            </a:pPr>
            <a:endParaRPr lang="en-IN" dirty="0"/>
          </a:p>
          <a:p>
            <a:pPr marL="114300" indent="0">
              <a:buNone/>
            </a:pPr>
            <a:endParaRPr lang="en-IN" dirty="0"/>
          </a:p>
          <a:p>
            <a:endParaRPr lang="en-IN" dirty="0"/>
          </a:p>
        </p:txBody>
      </p:sp>
    </p:spTree>
    <p:extLst>
      <p:ext uri="{BB962C8B-B14F-4D97-AF65-F5344CB8AC3E}">
        <p14:creationId xmlns:p14="http://schemas.microsoft.com/office/powerpoint/2010/main" val="1958266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5e1d6533fc_0_0"/>
          <p:cNvSpPr txBox="1">
            <a:spLocks noGrp="1"/>
          </p:cNvSpPr>
          <p:nvPr>
            <p:ph type="body" idx="1"/>
          </p:nvPr>
        </p:nvSpPr>
        <p:spPr>
          <a:xfrm>
            <a:off x="723900" y="2343175"/>
            <a:ext cx="10515600" cy="32193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r>
              <a:rPr lang="en-I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66675"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b="1"/>
              <a:t>OBJECTIVE</a:t>
            </a:r>
            <a:endParaRPr/>
          </a:p>
        </p:txBody>
      </p:sp>
      <p:sp>
        <p:nvSpPr>
          <p:cNvPr id="95" name="Google Shape;95;p2"/>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IN"/>
              <a:t>The aim is to build an automatic news summarization system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IN"/>
              <a:t>Provide the user with a short summary of the news articles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5e1d6533fc_0_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4800" dirty="0"/>
              <a:t>Techniques:</a:t>
            </a:r>
            <a:endParaRPr sz="4800" dirty="0"/>
          </a:p>
        </p:txBody>
      </p:sp>
      <p:sp>
        <p:nvSpPr>
          <p:cNvPr id="102" name="Google Shape;102;g5e1d6533fc_0_1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IN" sz="3600" dirty="0"/>
              <a:t>Text Rank Algorithm</a:t>
            </a:r>
            <a:endParaRPr sz="3600" dirty="0"/>
          </a:p>
          <a:p>
            <a:pPr marL="0" lvl="0" indent="0" algn="l" rtl="0">
              <a:lnSpc>
                <a:spcPct val="100000"/>
              </a:lnSpc>
              <a:spcBef>
                <a:spcPts val="0"/>
              </a:spcBef>
              <a:spcAft>
                <a:spcPts val="0"/>
              </a:spcAft>
              <a:buClr>
                <a:schemeClr val="dk1"/>
              </a:buClr>
              <a:buSzPts val="1100"/>
              <a:buFont typeface="Arial"/>
              <a:buNone/>
            </a:pPr>
            <a:r>
              <a:rPr lang="en-IN" sz="3600" dirty="0"/>
              <a:t>Word Frequency Algorithm</a:t>
            </a:r>
            <a:endParaRPr sz="3600"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9E2B-8C7A-4F0D-898C-64B36B4B83E1}"/>
              </a:ext>
            </a:extLst>
          </p:cNvPr>
          <p:cNvSpPr>
            <a:spLocks noGrp="1"/>
          </p:cNvSpPr>
          <p:nvPr>
            <p:ph type="title"/>
          </p:nvPr>
        </p:nvSpPr>
        <p:spPr>
          <a:xfrm>
            <a:off x="0" y="0"/>
            <a:ext cx="11480800" cy="1325563"/>
          </a:xfrm>
        </p:spPr>
        <p:txBody>
          <a:bodyPr/>
          <a:lstStyle/>
          <a:p>
            <a:pPr lvl="0">
              <a:lnSpc>
                <a:spcPct val="100000"/>
              </a:lnSpc>
            </a:pPr>
            <a:r>
              <a:rPr lang="en-IN" dirty="0"/>
              <a:t>Text Rank Algorithm</a:t>
            </a:r>
          </a:p>
        </p:txBody>
      </p:sp>
      <p:pic>
        <p:nvPicPr>
          <p:cNvPr id="5" name="Picture 4">
            <a:extLst>
              <a:ext uri="{FF2B5EF4-FFF2-40B4-BE49-F238E27FC236}">
                <a16:creationId xmlns:a16="http://schemas.microsoft.com/office/drawing/2014/main" id="{4C0D29EC-899C-48BF-8565-E674E8A7EE0F}"/>
              </a:ext>
            </a:extLst>
          </p:cNvPr>
          <p:cNvPicPr>
            <a:picLocks noChangeAspect="1"/>
          </p:cNvPicPr>
          <p:nvPr/>
        </p:nvPicPr>
        <p:blipFill>
          <a:blip r:embed="rId2"/>
          <a:stretch>
            <a:fillRect/>
          </a:stretch>
        </p:blipFill>
        <p:spPr>
          <a:xfrm>
            <a:off x="634365" y="1873250"/>
            <a:ext cx="10496550" cy="4619625"/>
          </a:xfrm>
          <a:prstGeom prst="rect">
            <a:avLst/>
          </a:prstGeom>
        </p:spPr>
      </p:pic>
    </p:spTree>
    <p:extLst>
      <p:ext uri="{BB962C8B-B14F-4D97-AF65-F5344CB8AC3E}">
        <p14:creationId xmlns:p14="http://schemas.microsoft.com/office/powerpoint/2010/main" val="1905081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TextRank Algorithm Results</a:t>
            </a:r>
            <a:endParaRPr b="1"/>
          </a:p>
        </p:txBody>
      </p:sp>
      <p:sp>
        <p:nvSpPr>
          <p:cNvPr id="108" name="Google Shape;10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r>
              <a:rPr lang="en-IN" b="1" i="1">
                <a:highlight>
                  <a:srgbClr val="FFFFFF"/>
                </a:highlight>
              </a:rPr>
              <a:t>Input article → split into sentences → remove stop words → build a similarity matrix → generate rank based on matrix → pick top 5 sentences for summary.</a:t>
            </a:r>
            <a:endParaRPr b="1" i="1">
              <a:highlight>
                <a:srgbClr val="FFFFFF"/>
              </a:highlight>
            </a:endParaRPr>
          </a:p>
          <a:p>
            <a:pPr marL="228600" lvl="0" indent="-50800" algn="l" rtl="0">
              <a:lnSpc>
                <a:spcPct val="90000"/>
              </a:lnSpc>
              <a:spcBef>
                <a:spcPts val="0"/>
              </a:spcBef>
              <a:spcAft>
                <a:spcPts val="0"/>
              </a:spcAft>
              <a:buClr>
                <a:schemeClr val="dk1"/>
              </a:buClr>
              <a:buSzPts val="2800"/>
              <a:buNone/>
            </a:pPr>
            <a:endParaRPr b="1" i="1">
              <a:highlight>
                <a:srgbClr val="FFFFFF"/>
              </a:highlight>
            </a:endParaRPr>
          </a:p>
          <a:p>
            <a:pPr marL="228600" lvl="0" indent="-50800" algn="l" rtl="0">
              <a:lnSpc>
                <a:spcPct val="90000"/>
              </a:lnSpc>
              <a:spcBef>
                <a:spcPts val="0"/>
              </a:spcBef>
              <a:spcAft>
                <a:spcPts val="0"/>
              </a:spcAft>
              <a:buClr>
                <a:schemeClr val="dk1"/>
              </a:buClr>
              <a:buSzPts val="2800"/>
              <a:buNone/>
            </a:pPr>
            <a:endParaRPr b="1" i="1">
              <a:highlight>
                <a:srgbClr val="FFFFFF"/>
              </a:highlight>
            </a:endParaRPr>
          </a:p>
        </p:txBody>
      </p:sp>
      <p:pic>
        <p:nvPicPr>
          <p:cNvPr id="109" name="Google Shape;109;p3"/>
          <p:cNvPicPr preferRelativeResize="0"/>
          <p:nvPr/>
        </p:nvPicPr>
        <p:blipFill rotWithShape="1">
          <a:blip r:embed="rId3">
            <a:alphaModFix/>
          </a:blip>
          <a:srcRect/>
          <a:stretch/>
        </p:blipFill>
        <p:spPr>
          <a:xfrm>
            <a:off x="1162050" y="3390900"/>
            <a:ext cx="4681550" cy="265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5" name="Title 4">
            <a:extLst>
              <a:ext uri="{FF2B5EF4-FFF2-40B4-BE49-F238E27FC236}">
                <a16:creationId xmlns:a16="http://schemas.microsoft.com/office/drawing/2014/main" id="{805B4FF8-1A77-47DD-8EEE-7DEABC6AF433}"/>
              </a:ext>
            </a:extLst>
          </p:cNvPr>
          <p:cNvSpPr>
            <a:spLocks noGrp="1"/>
          </p:cNvSpPr>
          <p:nvPr>
            <p:ph type="title"/>
          </p:nvPr>
        </p:nvSpPr>
        <p:spPr>
          <a:xfrm>
            <a:off x="0" y="-38458"/>
            <a:ext cx="10515600" cy="1325563"/>
          </a:xfrm>
        </p:spPr>
        <p:txBody>
          <a:bodyPr/>
          <a:lstStyle/>
          <a:p>
            <a:r>
              <a:rPr lang="en-IN" dirty="0"/>
              <a:t>Implementation</a:t>
            </a:r>
          </a:p>
        </p:txBody>
      </p:sp>
      <p:grpSp>
        <p:nvGrpSpPr>
          <p:cNvPr id="15" name="Group 14">
            <a:extLst>
              <a:ext uri="{FF2B5EF4-FFF2-40B4-BE49-F238E27FC236}">
                <a16:creationId xmlns:a16="http://schemas.microsoft.com/office/drawing/2014/main" id="{F9A1F641-2446-4D06-84D3-E6E9D6080256}"/>
              </a:ext>
            </a:extLst>
          </p:cNvPr>
          <p:cNvGrpSpPr/>
          <p:nvPr/>
        </p:nvGrpSpPr>
        <p:grpSpPr>
          <a:xfrm>
            <a:off x="4231640" y="873760"/>
            <a:ext cx="3220720" cy="5415280"/>
            <a:chOff x="4552950" y="219075"/>
            <a:chExt cx="1962150" cy="6124575"/>
          </a:xfrm>
        </p:grpSpPr>
        <p:sp>
          <p:nvSpPr>
            <p:cNvPr id="16" name="Rectangle: Rounded Corners 15">
              <a:extLst>
                <a:ext uri="{FF2B5EF4-FFF2-40B4-BE49-F238E27FC236}">
                  <a16:creationId xmlns:a16="http://schemas.microsoft.com/office/drawing/2014/main" id="{8D1E891D-0A04-4B76-A443-7DEFB40557EB}"/>
                </a:ext>
              </a:extLst>
            </p:cNvPr>
            <p:cNvSpPr/>
            <p:nvPr/>
          </p:nvSpPr>
          <p:spPr>
            <a:xfrm>
              <a:off x="4552950" y="219075"/>
              <a:ext cx="1962150" cy="923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Scrape Data</a:t>
              </a:r>
            </a:p>
          </p:txBody>
        </p:sp>
        <p:sp>
          <p:nvSpPr>
            <p:cNvPr id="17" name="Rectangle: Rounded Corners 16">
              <a:extLst>
                <a:ext uri="{FF2B5EF4-FFF2-40B4-BE49-F238E27FC236}">
                  <a16:creationId xmlns:a16="http://schemas.microsoft.com/office/drawing/2014/main" id="{44ADEED3-01D6-4079-A55E-E7DC687E516F}"/>
                </a:ext>
              </a:extLst>
            </p:cNvPr>
            <p:cNvSpPr/>
            <p:nvPr/>
          </p:nvSpPr>
          <p:spPr>
            <a:xfrm>
              <a:off x="4552950" y="5419725"/>
              <a:ext cx="1962150" cy="923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Display the Summaries in the UI</a:t>
              </a:r>
            </a:p>
          </p:txBody>
        </p:sp>
        <p:sp>
          <p:nvSpPr>
            <p:cNvPr id="18" name="Rectangle: Rounded Corners 17">
              <a:extLst>
                <a:ext uri="{FF2B5EF4-FFF2-40B4-BE49-F238E27FC236}">
                  <a16:creationId xmlns:a16="http://schemas.microsoft.com/office/drawing/2014/main" id="{95E2C7CD-F837-440A-BD2B-C2740AB8C3B0}"/>
                </a:ext>
              </a:extLst>
            </p:cNvPr>
            <p:cNvSpPr/>
            <p:nvPr/>
          </p:nvSpPr>
          <p:spPr>
            <a:xfrm>
              <a:off x="4552950" y="1604962"/>
              <a:ext cx="1962150" cy="923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Store in DB</a:t>
              </a:r>
            </a:p>
          </p:txBody>
        </p:sp>
        <p:sp>
          <p:nvSpPr>
            <p:cNvPr id="19" name="Rectangle: Rounded Corners 18">
              <a:extLst>
                <a:ext uri="{FF2B5EF4-FFF2-40B4-BE49-F238E27FC236}">
                  <a16:creationId xmlns:a16="http://schemas.microsoft.com/office/drawing/2014/main" id="{ED1CE2D2-58FD-4582-B7C2-260E7C6AB09D}"/>
                </a:ext>
              </a:extLst>
            </p:cNvPr>
            <p:cNvSpPr/>
            <p:nvPr/>
          </p:nvSpPr>
          <p:spPr>
            <a:xfrm>
              <a:off x="4552950" y="2847975"/>
              <a:ext cx="1962150" cy="923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Extract Data from DB and Summarise the </a:t>
              </a:r>
              <a:r>
                <a:rPr lang="en-IN" sz="1600" dirty="0" err="1"/>
                <a:t>Artcile</a:t>
              </a:r>
              <a:endParaRPr lang="en-IN" sz="1600" dirty="0"/>
            </a:p>
          </p:txBody>
        </p:sp>
        <p:sp>
          <p:nvSpPr>
            <p:cNvPr id="20" name="Rectangle: Rounded Corners 19">
              <a:extLst>
                <a:ext uri="{FF2B5EF4-FFF2-40B4-BE49-F238E27FC236}">
                  <a16:creationId xmlns:a16="http://schemas.microsoft.com/office/drawing/2014/main" id="{C1D22CAF-8E9C-49B2-A47A-D3A157A910D1}"/>
                </a:ext>
              </a:extLst>
            </p:cNvPr>
            <p:cNvSpPr/>
            <p:nvPr/>
          </p:nvSpPr>
          <p:spPr>
            <a:xfrm>
              <a:off x="4552950" y="4090988"/>
              <a:ext cx="1962150" cy="923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Store the Summaries in DB</a:t>
              </a:r>
            </a:p>
          </p:txBody>
        </p:sp>
        <p:sp>
          <p:nvSpPr>
            <p:cNvPr id="21" name="Arrow: Down 20">
              <a:extLst>
                <a:ext uri="{FF2B5EF4-FFF2-40B4-BE49-F238E27FC236}">
                  <a16:creationId xmlns:a16="http://schemas.microsoft.com/office/drawing/2014/main" id="{6635C7C4-BA35-489E-8131-4B94BB3842C0}"/>
                </a:ext>
              </a:extLst>
            </p:cNvPr>
            <p:cNvSpPr/>
            <p:nvPr/>
          </p:nvSpPr>
          <p:spPr>
            <a:xfrm>
              <a:off x="5305425" y="1143000"/>
              <a:ext cx="361950" cy="46196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C64C754E-D68B-4D5F-80AA-36455ED91DB9}"/>
                </a:ext>
              </a:extLst>
            </p:cNvPr>
            <p:cNvSpPr/>
            <p:nvPr/>
          </p:nvSpPr>
          <p:spPr>
            <a:xfrm>
              <a:off x="5362575" y="2495549"/>
              <a:ext cx="361950" cy="46196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01A2B3E9-31BF-4030-A1E7-EA0A1FF60676}"/>
                </a:ext>
              </a:extLst>
            </p:cNvPr>
            <p:cNvSpPr/>
            <p:nvPr/>
          </p:nvSpPr>
          <p:spPr>
            <a:xfrm>
              <a:off x="5353050" y="3738562"/>
              <a:ext cx="361950" cy="46196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A3D154BD-5416-43D5-A4B9-7EB8EEA4C331}"/>
                </a:ext>
              </a:extLst>
            </p:cNvPr>
            <p:cNvSpPr/>
            <p:nvPr/>
          </p:nvSpPr>
          <p:spPr>
            <a:xfrm>
              <a:off x="5353050" y="5022057"/>
              <a:ext cx="361950" cy="46196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5e1d6533fc_0_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Deployment</a:t>
            </a:r>
            <a:endParaRPr/>
          </a:p>
        </p:txBody>
      </p:sp>
      <p:sp>
        <p:nvSpPr>
          <p:cNvPr id="129" name="Google Shape;129;g5e1d6533fc_0_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lnSpc>
                <a:spcPct val="107916"/>
              </a:lnSpc>
              <a:spcBef>
                <a:spcPts val="0"/>
              </a:spcBef>
              <a:spcAft>
                <a:spcPts val="0"/>
              </a:spcAft>
              <a:buClr>
                <a:schemeClr val="dk1"/>
              </a:buClr>
              <a:buSzPts val="1100"/>
              <a:buFont typeface="Arial"/>
              <a:buNone/>
            </a:pPr>
            <a:r>
              <a:rPr lang="en-IN" sz="2000">
                <a:latin typeface="Times New Roman"/>
                <a:ea typeface="Times New Roman"/>
                <a:cs typeface="Times New Roman"/>
                <a:sym typeface="Times New Roman"/>
              </a:rPr>
              <a:t>Landing Page of the product.</a:t>
            </a:r>
            <a:endParaRPr sz="2000">
              <a:latin typeface="Times New Roman"/>
              <a:ea typeface="Times New Roman"/>
              <a:cs typeface="Times New Roman"/>
              <a:sym typeface="Times New Roman"/>
            </a:endParaRPr>
          </a:p>
          <a:p>
            <a:pPr marL="0" lvl="0" indent="0" algn="l" rtl="0">
              <a:lnSpc>
                <a:spcPct val="107916"/>
              </a:lnSpc>
              <a:spcBef>
                <a:spcPts val="800"/>
              </a:spcBef>
              <a:spcAft>
                <a:spcPts val="0"/>
              </a:spcAft>
              <a:buClr>
                <a:schemeClr val="dk1"/>
              </a:buClr>
              <a:buSzPts val="1100"/>
              <a:buFont typeface="Arial"/>
              <a:buNone/>
            </a:pPr>
            <a:r>
              <a:rPr lang="en-IN" sz="2000">
                <a:latin typeface="Times New Roman"/>
                <a:ea typeface="Times New Roman"/>
                <a:cs typeface="Times New Roman"/>
                <a:sym typeface="Times New Roman"/>
              </a:rPr>
              <a:t>Here we have the major categories users can browse through categories like Nation , Lifestyle , Sports , Business etc. and check the top news in each category by the top News Houses in India.</a:t>
            </a:r>
            <a:endParaRPr sz="2000">
              <a:latin typeface="Times New Roman"/>
              <a:ea typeface="Times New Roman"/>
              <a:cs typeface="Times New Roman"/>
              <a:sym typeface="Times New Roman"/>
            </a:endParaRPr>
          </a:p>
          <a:p>
            <a:pPr marL="0" lvl="0" indent="0" algn="l" rtl="0">
              <a:lnSpc>
                <a:spcPct val="107916"/>
              </a:lnSpc>
              <a:spcBef>
                <a:spcPts val="800"/>
              </a:spcBef>
              <a:spcAft>
                <a:spcPts val="800"/>
              </a:spcAft>
              <a:buClr>
                <a:schemeClr val="dk1"/>
              </a:buClr>
              <a:buSzPts val="1100"/>
              <a:buFont typeface="Arial"/>
              <a:buNone/>
            </a:pPr>
            <a:r>
              <a:rPr lang="en-IN" sz="2000">
                <a:latin typeface="Times New Roman"/>
                <a:ea typeface="Times New Roman"/>
                <a:cs typeface="Times New Roman"/>
                <a:sym typeface="Times New Roman"/>
              </a:rPr>
              <a:t>This product is a News Aggregator as well as News Summariser.</a:t>
            </a:r>
            <a:endParaRPr sz="2000"/>
          </a:p>
        </p:txBody>
      </p:sp>
      <p:pic>
        <p:nvPicPr>
          <p:cNvPr id="130" name="Google Shape;130;g5e1d6533fc_0_26"/>
          <p:cNvPicPr preferRelativeResize="0"/>
          <p:nvPr/>
        </p:nvPicPr>
        <p:blipFill rotWithShape="1">
          <a:blip r:embed="rId3">
            <a:alphaModFix/>
          </a:blip>
          <a:srcRect t="9066"/>
          <a:stretch/>
        </p:blipFill>
        <p:spPr>
          <a:xfrm>
            <a:off x="995350" y="1595450"/>
            <a:ext cx="5734050" cy="277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5e1d6533fc_0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Result </a:t>
            </a:r>
            <a:endParaRPr/>
          </a:p>
        </p:txBody>
      </p:sp>
      <p:sp>
        <p:nvSpPr>
          <p:cNvPr id="144" name="Google Shape;144;g5e1d6533fc_0_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45" name="Google Shape;145;g5e1d6533fc_0_6"/>
          <p:cNvPicPr preferRelativeResize="0"/>
          <p:nvPr/>
        </p:nvPicPr>
        <p:blipFill>
          <a:blip r:embed="rId3">
            <a:alphaModFix/>
          </a:blip>
          <a:stretch>
            <a:fillRect/>
          </a:stretch>
        </p:blipFill>
        <p:spPr>
          <a:xfrm>
            <a:off x="635000" y="1825625"/>
            <a:ext cx="3714750" cy="3648075"/>
          </a:xfrm>
          <a:prstGeom prst="rect">
            <a:avLst/>
          </a:prstGeom>
          <a:noFill/>
          <a:ln>
            <a:noFill/>
          </a:ln>
        </p:spPr>
      </p:pic>
      <p:pic>
        <p:nvPicPr>
          <p:cNvPr id="2" name="Picture 1">
            <a:extLst>
              <a:ext uri="{FF2B5EF4-FFF2-40B4-BE49-F238E27FC236}">
                <a16:creationId xmlns:a16="http://schemas.microsoft.com/office/drawing/2014/main" id="{AC2B3655-95A2-4F74-9B0B-EFBAF5B9B079}"/>
              </a:ext>
            </a:extLst>
          </p:cNvPr>
          <p:cNvPicPr>
            <a:picLocks noChangeAspect="1"/>
          </p:cNvPicPr>
          <p:nvPr/>
        </p:nvPicPr>
        <p:blipFill>
          <a:blip r:embed="rId4"/>
          <a:stretch>
            <a:fillRect/>
          </a:stretch>
        </p:blipFill>
        <p:spPr>
          <a:xfrm>
            <a:off x="4349750" y="1825625"/>
            <a:ext cx="4254182" cy="4267624"/>
          </a:xfrm>
          <a:prstGeom prst="rect">
            <a:avLst/>
          </a:prstGeom>
        </p:spPr>
      </p:pic>
      <p:pic>
        <p:nvPicPr>
          <p:cNvPr id="3" name="Picture 2">
            <a:extLst>
              <a:ext uri="{FF2B5EF4-FFF2-40B4-BE49-F238E27FC236}">
                <a16:creationId xmlns:a16="http://schemas.microsoft.com/office/drawing/2014/main" id="{C14AE3B5-A704-4E80-B021-C2A00CB5C4C9}"/>
              </a:ext>
            </a:extLst>
          </p:cNvPr>
          <p:cNvPicPr>
            <a:picLocks noChangeAspect="1"/>
          </p:cNvPicPr>
          <p:nvPr/>
        </p:nvPicPr>
        <p:blipFill>
          <a:blip r:embed="rId5"/>
          <a:stretch>
            <a:fillRect/>
          </a:stretch>
        </p:blipFill>
        <p:spPr>
          <a:xfrm>
            <a:off x="8603932" y="1848167"/>
            <a:ext cx="3370742" cy="38579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50"/>
        <p:cNvGrpSpPr/>
        <p:nvPr/>
      </p:nvGrpSpPr>
      <p:grpSpPr>
        <a:xfrm>
          <a:off x="0" y="0"/>
          <a:ext cx="0" cy="0"/>
          <a:chOff x="0" y="0"/>
          <a:chExt cx="0" cy="0"/>
        </a:xfrm>
      </p:grpSpPr>
      <p:sp>
        <p:nvSpPr>
          <p:cNvPr id="151" name="Google Shape;151;g5e1d6533fc_0_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Conclusion</a:t>
            </a:r>
            <a:endParaRPr/>
          </a:p>
        </p:txBody>
      </p:sp>
      <p:sp>
        <p:nvSpPr>
          <p:cNvPr id="152" name="Google Shape;152;g5e1d6533fc_0_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lnSpc>
                <a:spcPct val="107916"/>
              </a:lnSpc>
              <a:spcBef>
                <a:spcPts val="0"/>
              </a:spcBef>
              <a:spcAft>
                <a:spcPts val="800"/>
              </a:spcAft>
              <a:buClr>
                <a:schemeClr val="dk1"/>
              </a:buClr>
              <a:buSzPts val="1100"/>
              <a:buFont typeface="Arial"/>
              <a:buNone/>
            </a:pPr>
            <a:r>
              <a:rPr lang="en-US" sz="2400" dirty="0">
                <a:latin typeface="Times New Roman"/>
                <a:ea typeface="Times New Roman"/>
                <a:cs typeface="Times New Roman"/>
                <a:sym typeface="Times New Roman"/>
              </a:rPr>
              <a:t>As natural language understanding improves, computers will be able to learn from the information on-line and apply what they learned in the real world. Combined with natural language generation, computers will become more and more capable of receiving and giving instructions. Due to rapid growth of technology and use of Internet, there is information overload. This problem can be solved if there are strong text summarizers which produces a summary of document to help user. Hence there is a need to develop system where a user can efficiently retrieve and get a summarized document. One possible solution is to summarize a document using either extractive or abstractive methods. Text summarization by extractive is easier to build. But text summarization by abstractive technique is stronger because they produce summary which is semantically related but difficult to produce.</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420</Words>
  <Application>Microsoft Office PowerPoint</Application>
  <PresentationFormat>Widescreen</PresentationFormat>
  <Paragraphs>47</Paragraphs>
  <Slides>11</Slides>
  <Notes>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News Article Summarisation</vt:lpstr>
      <vt:lpstr>OBJECTIVE</vt:lpstr>
      <vt:lpstr>Techniques:</vt:lpstr>
      <vt:lpstr>Text Rank Algorithm</vt:lpstr>
      <vt:lpstr>TextRank Algorithm Results</vt:lpstr>
      <vt:lpstr>Implementation</vt:lpstr>
      <vt:lpstr>Deployment</vt:lpstr>
      <vt:lpstr>Result </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Summarisation</dc:title>
  <dc:creator>Prachi Ghadge</dc:creator>
  <cp:lastModifiedBy>Prachi Ghadge</cp:lastModifiedBy>
  <cp:revision>6</cp:revision>
  <dcterms:created xsi:type="dcterms:W3CDTF">2019-07-24T16:44:36Z</dcterms:created>
  <dcterms:modified xsi:type="dcterms:W3CDTF">2019-07-31T21:21:56Z</dcterms:modified>
</cp:coreProperties>
</file>