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4" r:id="rId2"/>
    <p:sldId id="258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66" r:id="rId12"/>
    <p:sldId id="271" r:id="rId13"/>
    <p:sldId id="272" r:id="rId14"/>
    <p:sldId id="279" r:id="rId15"/>
    <p:sldId id="282" r:id="rId16"/>
    <p:sldId id="273" r:id="rId17"/>
    <p:sldId id="275" r:id="rId18"/>
    <p:sldId id="276" r:id="rId19"/>
    <p:sldId id="277" r:id="rId20"/>
    <p:sldId id="281" r:id="rId21"/>
    <p:sldId id="283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64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41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5845-5781-4751-B7DF-7D12E134C0DD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DF91AA-201B-4553-A441-6373B024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tree-data-structure" TargetMode="External"/><Relationship Id="rId2" Type="http://schemas.openxmlformats.org/officeDocument/2006/relationships/hyperlink" Target="http://www.cs.cmu.edu/~clo/www/CMU/DataStructures/Lessons/lesson4_1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620" y="2668570"/>
            <a:ext cx="95434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INVESTMENT ANALYSIS USING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STRUCTURES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2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B0528-4245-434E-A2C9-FD9311D10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36" y="237744"/>
            <a:ext cx="9747564" cy="4662535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First Investment made was FD . Hence, it has to be de-queue first.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500818-9D60-492A-98B8-E9BB898C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836" y="4900279"/>
            <a:ext cx="3803240" cy="1524234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CP=Rs. 50,000</a:t>
            </a:r>
          </a:p>
          <a:p>
            <a:pPr algn="l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Profit= 10%=Rs. 5,000</a:t>
            </a:r>
          </a:p>
          <a:p>
            <a:pPr algn="l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SP= Rs.  55,000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69CB01E-F494-4CCE-89D0-7BE8D319D1B7}"/>
              </a:ext>
            </a:extLst>
          </p:cNvPr>
          <p:cNvCxnSpPr>
            <a:cxnSpLocks/>
          </p:cNvCxnSpPr>
          <p:nvPr/>
        </p:nvCxnSpPr>
        <p:spPr>
          <a:xfrm>
            <a:off x="4709160" y="307730"/>
            <a:ext cx="0" cy="327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367407A-6CF0-49F5-B3B7-0191C39CFEDA}"/>
              </a:ext>
            </a:extLst>
          </p:cNvPr>
          <p:cNvCxnSpPr>
            <a:cxnSpLocks/>
          </p:cNvCxnSpPr>
          <p:nvPr/>
        </p:nvCxnSpPr>
        <p:spPr>
          <a:xfrm>
            <a:off x="7150608" y="307730"/>
            <a:ext cx="0" cy="327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528EA9-25A3-4200-B5E1-844B477F5B27}"/>
              </a:ext>
            </a:extLst>
          </p:cNvPr>
          <p:cNvSpPr/>
          <p:nvPr/>
        </p:nvSpPr>
        <p:spPr>
          <a:xfrm>
            <a:off x="4782316" y="2926080"/>
            <a:ext cx="2276850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559B70-34A3-4F9E-BD15-E09B41BD4419}"/>
              </a:ext>
            </a:extLst>
          </p:cNvPr>
          <p:cNvSpPr/>
          <p:nvPr/>
        </p:nvSpPr>
        <p:spPr>
          <a:xfrm>
            <a:off x="4782316" y="2462198"/>
            <a:ext cx="2276847" cy="40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9952-93A9-4B7D-B652-27C6702FE977}"/>
              </a:ext>
            </a:extLst>
          </p:cNvPr>
          <p:cNvSpPr/>
          <p:nvPr/>
        </p:nvSpPr>
        <p:spPr>
          <a:xfrm>
            <a:off x="4782316" y="1998316"/>
            <a:ext cx="2276841" cy="40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28D754F-18B1-40BE-9814-D3F1AFD546EB}"/>
              </a:ext>
            </a:extLst>
          </p:cNvPr>
          <p:cNvSpPr/>
          <p:nvPr/>
        </p:nvSpPr>
        <p:spPr>
          <a:xfrm>
            <a:off x="4782304" y="1534434"/>
            <a:ext cx="2276850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95768BA-35B9-40C7-A09C-6F90B311EE2E}"/>
              </a:ext>
            </a:extLst>
          </p:cNvPr>
          <p:cNvSpPr/>
          <p:nvPr/>
        </p:nvSpPr>
        <p:spPr>
          <a:xfrm>
            <a:off x="4782296" y="1070552"/>
            <a:ext cx="2276849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Mutual Funds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F909AD-1ECC-4E4D-AC98-5B084A7CB5B1}"/>
              </a:ext>
            </a:extLst>
          </p:cNvPr>
          <p:cNvSpPr/>
          <p:nvPr/>
        </p:nvSpPr>
        <p:spPr>
          <a:xfrm>
            <a:off x="4782296" y="606670"/>
            <a:ext cx="2276839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Farming Land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5D1B3E6-BBE8-4EE7-A9F2-EBEACD350C9A}"/>
              </a:ext>
            </a:extLst>
          </p:cNvPr>
          <p:cNvCxnSpPr/>
          <p:nvPr/>
        </p:nvCxnSpPr>
        <p:spPr>
          <a:xfrm flipV="1">
            <a:off x="5908430" y="3429000"/>
            <a:ext cx="0" cy="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6360A07-4D2B-4590-BDD0-FA23ACAE87A1}"/>
              </a:ext>
            </a:extLst>
          </p:cNvPr>
          <p:cNvCxnSpPr/>
          <p:nvPr/>
        </p:nvCxnSpPr>
        <p:spPr>
          <a:xfrm>
            <a:off x="5908430" y="3968496"/>
            <a:ext cx="2348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F82F7B6-CB99-48EE-BEC4-F4B513E2ACAE}"/>
              </a:ext>
            </a:extLst>
          </p:cNvPr>
          <p:cNvSpPr/>
          <p:nvPr/>
        </p:nvSpPr>
        <p:spPr>
          <a:xfrm>
            <a:off x="8257032" y="3742533"/>
            <a:ext cx="133501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EC7E7D6-E22F-449A-A120-25BFA438F009}"/>
              </a:ext>
            </a:extLst>
          </p:cNvPr>
          <p:cNvCxnSpPr>
            <a:cxnSpLocks/>
          </p:cNvCxnSpPr>
          <p:nvPr/>
        </p:nvCxnSpPr>
        <p:spPr>
          <a:xfrm>
            <a:off x="4974336" y="237744"/>
            <a:ext cx="0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8F7B0C0-E54A-4D4B-980D-4AF519003D53}"/>
              </a:ext>
            </a:extLst>
          </p:cNvPr>
          <p:cNvCxnSpPr/>
          <p:nvPr/>
        </p:nvCxnSpPr>
        <p:spPr>
          <a:xfrm flipH="1">
            <a:off x="3849624" y="237744"/>
            <a:ext cx="112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ABC37731-A2FE-4E96-9AF9-E21982B6FBA7}"/>
              </a:ext>
            </a:extLst>
          </p:cNvPr>
          <p:cNvCxnSpPr/>
          <p:nvPr/>
        </p:nvCxnSpPr>
        <p:spPr>
          <a:xfrm>
            <a:off x="3849624" y="237744"/>
            <a:ext cx="0" cy="36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866FC67-D790-4511-8151-8EE41BF68A76}"/>
              </a:ext>
            </a:extLst>
          </p:cNvPr>
          <p:cNvSpPr/>
          <p:nvPr/>
        </p:nvSpPr>
        <p:spPr>
          <a:xfrm>
            <a:off x="2596903" y="606670"/>
            <a:ext cx="1252721" cy="46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835" y="3968496"/>
            <a:ext cx="41280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OUTPUT USING QUEUES</a:t>
            </a:r>
            <a:endParaRPr lang="en-US" sz="2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D359E-C2F8-4C2F-B08E-A1A99B83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2" y="365125"/>
            <a:ext cx="10738338" cy="4154121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Share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                                    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                   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Home           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Mutual Funds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                                     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         FD         Share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B       Farming Land                                                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F1930F-A1C6-4766-882B-74123D36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15" y="5084437"/>
            <a:ext cx="11037277" cy="106133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Using Trees For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investing ,he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 freedom to choose any asset that he wants to sell. 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Hence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making the profit that he desires.</a:t>
            </a:r>
          </a:p>
          <a:p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FA60DD-933A-40DF-978D-D65D8EECFD82}"/>
              </a:ext>
            </a:extLst>
          </p:cNvPr>
          <p:cNvCxnSpPr>
            <a:cxnSpLocks/>
          </p:cNvCxnSpPr>
          <p:nvPr/>
        </p:nvCxnSpPr>
        <p:spPr>
          <a:xfrm flipH="1">
            <a:off x="4107738" y="1406667"/>
            <a:ext cx="786384" cy="96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14E3955-7503-452D-BB7D-BE4F28B9E865}"/>
              </a:ext>
            </a:extLst>
          </p:cNvPr>
          <p:cNvCxnSpPr>
            <a:cxnSpLocks/>
          </p:cNvCxnSpPr>
          <p:nvPr/>
        </p:nvCxnSpPr>
        <p:spPr>
          <a:xfrm>
            <a:off x="5586984" y="1406667"/>
            <a:ext cx="1042416" cy="96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F9588CE-2475-4736-B32F-F1FBE9ECAB8A}"/>
              </a:ext>
            </a:extLst>
          </p:cNvPr>
          <p:cNvCxnSpPr>
            <a:cxnSpLocks/>
          </p:cNvCxnSpPr>
          <p:nvPr/>
        </p:nvCxnSpPr>
        <p:spPr>
          <a:xfrm flipH="1">
            <a:off x="3120368" y="2890590"/>
            <a:ext cx="676656" cy="88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9D6706C-FD6E-4890-9529-5002D8392BE3}"/>
              </a:ext>
            </a:extLst>
          </p:cNvPr>
          <p:cNvCxnSpPr/>
          <p:nvPr/>
        </p:nvCxnSpPr>
        <p:spPr>
          <a:xfrm>
            <a:off x="6976035" y="28905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8BFA0A2-C11E-45C7-B7CF-EEE558EBC038}"/>
              </a:ext>
            </a:extLst>
          </p:cNvPr>
          <p:cNvCxnSpPr/>
          <p:nvPr/>
        </p:nvCxnSpPr>
        <p:spPr>
          <a:xfrm flipH="1">
            <a:off x="5473973" y="2922460"/>
            <a:ext cx="59436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49722" y="90697"/>
            <a:ext cx="68483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OUTPUT USING TREES</a:t>
            </a:r>
            <a:endParaRPr lang="en-US" sz="4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36" y="2432193"/>
            <a:ext cx="8596668" cy="388077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STEP 1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Create Binary Search Tree With Desired Nodes</a:t>
            </a:r>
          </a:p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STEP 2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Insert Required Nodes </a:t>
            </a:r>
          </a:p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STEP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3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Perform In Order Traversal On The Tree And Display Nodes</a:t>
            </a:r>
          </a:p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STEP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4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Delete Key Node</a:t>
            </a:r>
          </a:p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STEP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5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Perform In Order Traversal On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Modified Tree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 Display 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836" y="570369"/>
            <a:ext cx="4544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ALGORITHM</a:t>
            </a:r>
            <a:endParaRPr lang="en-US" sz="5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8243" y="124547"/>
            <a:ext cx="2098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CODE</a:t>
            </a:r>
            <a:endParaRPr lang="en-US" sz="5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8" y="1047877"/>
            <a:ext cx="4022138" cy="4465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66" y="1047878"/>
            <a:ext cx="4366297" cy="44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1" y="202048"/>
            <a:ext cx="4362674" cy="5639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65" y="202048"/>
            <a:ext cx="4337273" cy="56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5" y="411296"/>
            <a:ext cx="4375911" cy="4848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06" y="411296"/>
            <a:ext cx="4001564" cy="48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2116" y="350882"/>
            <a:ext cx="3299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OUTPUT</a:t>
            </a:r>
            <a:r>
              <a:rPr lang="en-US" sz="5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sz="5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4" y="2223640"/>
            <a:ext cx="9459077" cy="20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58540"/>
              </p:ext>
            </p:extLst>
          </p:nvPr>
        </p:nvGraphicFramePr>
        <p:xfrm>
          <a:off x="0" y="1431514"/>
          <a:ext cx="12192000" cy="542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262756972"/>
                    </a:ext>
                  </a:extLst>
                </a:gridCol>
                <a:gridCol w="3997871">
                  <a:extLst>
                    <a:ext uri="{9D8B030D-6E8A-4147-A177-3AD203B41FA5}">
                      <a16:colId xmlns:a16="http://schemas.microsoft.com/office/drawing/2014/main" xmlns="" val="1289012701"/>
                    </a:ext>
                  </a:extLst>
                </a:gridCol>
                <a:gridCol w="4130129">
                  <a:extLst>
                    <a:ext uri="{9D8B030D-6E8A-4147-A177-3AD203B41FA5}">
                      <a16:colId xmlns:a16="http://schemas.microsoft.com/office/drawing/2014/main" xmlns="" val="1935716839"/>
                    </a:ext>
                  </a:extLst>
                </a:gridCol>
              </a:tblGrid>
              <a:tr h="710540"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           STACKS</a:t>
                      </a:r>
                      <a:endParaRPr lang="en-IN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 smtClean="0"/>
                        <a:t>         </a:t>
                      </a:r>
                      <a:r>
                        <a:rPr lang="en-IN" sz="3600" dirty="0" smtClean="0"/>
                        <a:t>QUEUES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 smtClean="0"/>
                        <a:t>          </a:t>
                      </a:r>
                      <a:r>
                        <a:rPr lang="en-IN" sz="4000" baseline="0" dirty="0" smtClean="0"/>
                        <a:t> </a:t>
                      </a:r>
                      <a:r>
                        <a:rPr lang="en-IN" sz="3600" dirty="0" smtClean="0"/>
                        <a:t>TREES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3826791"/>
                  </a:ext>
                </a:extLst>
              </a:tr>
              <a:tr h="37071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1. It is a linear data structure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1.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It is a linear data structure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1. It is a non-linear data structure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1866477"/>
                  </a:ext>
                </a:extLst>
              </a:tr>
              <a:tr h="120482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2. Structure: Same end is used to insert and delete elements.</a:t>
                      </a:r>
                    </a:p>
                    <a:p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2.  One end is used for insertion i.e. rear end and another end is used for deletion of elements i.e. front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2. A tree is a structure consisting of one node called the root and zero or one or more subtrees. A tree can be empty with no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770387"/>
                  </a:ext>
                </a:extLst>
              </a:tr>
              <a:tr h="231697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3.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Working on the principle of LIFO (Last In First Out)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3. Working on the principle of FIFO (First In First Out)</a:t>
                      </a:r>
                    </a:p>
                    <a:p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3. A tree is a widely used abstract data type (ADT)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or data structure implementing this ADT—that simulates a hierarchical tree structure, with a root value and subtrees of children with a parent node, represented as a set of linked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0504438"/>
                  </a:ext>
                </a:extLst>
              </a:tr>
              <a:tr h="82342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4.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Operations:  Push and Pop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4. Operations: </a:t>
                      </a:r>
                      <a:r>
                        <a:rPr lang="en-IN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Enqueue</a:t>
                      </a:r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and </a:t>
                      </a:r>
                      <a:r>
                        <a:rPr lang="en-IN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Dequeue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4. Operations: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N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Insertion,Deletion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n-IN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inorder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 traversal and post traversal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10304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9852" y="420078"/>
            <a:ext cx="85123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Comic Sans MS" panose="030F0702030302020204" pitchFamily="66" charset="0"/>
              </a:rPr>
              <a:t>COMPARISON BETWEEN STACKS, QUEUES, TREES </a:t>
            </a:r>
            <a:endParaRPr lang="en-US" sz="2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193" y="1811556"/>
            <a:ext cx="8690465" cy="3864967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One reason to use trees might be because you want to store information that naturally forms a hierarchy. For example, the file system on a computer.</a:t>
            </a:r>
          </a:p>
          <a:p>
            <a:pPr algn="l"/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Make information easy to search (tree traversal).</a:t>
            </a:r>
          </a:p>
          <a:p>
            <a:pPr algn="l"/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Manipulate sorted lists of data.</a:t>
            </a:r>
          </a:p>
          <a:p>
            <a:pPr algn="l"/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As a workflow for compositing digital images for visual effects.</a:t>
            </a:r>
          </a:p>
          <a:p>
            <a:pPr algn="l"/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Router algorithms.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3600" dirty="0" smtClean="0"/>
          </a:p>
          <a:p>
            <a:pPr algn="l"/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1070302" y="287509"/>
            <a:ext cx="82044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APPLICATIONS OF </a:t>
            </a:r>
            <a:r>
              <a:rPr lang="en-IN" sz="44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TREES </a:t>
            </a:r>
            <a:endParaRPr lang="en-US" sz="44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7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11" y="1584357"/>
            <a:ext cx="8437829" cy="4445251"/>
          </a:xfrm>
        </p:spPr>
        <p:txBody>
          <a:bodyPr>
            <a:normAutofit fontScale="5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If we organize keys in form of a tree (with some ordering e.g., BST), we can search for a given key in moderate time (quicker than Linked List and slower than arrays). 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We can insert/delete keys in moderate time (quicker than Arrays and slower than Unordered Linked Lists).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Like Linked Lists and unlike Arrays, Pointer implementation of trees don’t have an upper limit on number of nodes as nodes are linked using pointers.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0494" y="269402"/>
            <a:ext cx="73692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ADVANTAGES OF </a:t>
            </a:r>
            <a:r>
              <a:rPr lang="en-IN" sz="36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TREES </a:t>
            </a:r>
            <a:endParaRPr lang="en-US" sz="36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8281" y="291973"/>
            <a:ext cx="7114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 STATEMENT</a:t>
            </a:r>
            <a:endParaRPr lang="en-US" sz="54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8281" y="1777497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All of us make some or the other investment once we are introduced to the corporate life and even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otherwise !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 person has made 6 such investments in the year of 2018.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He wishes to sell one of the investment because of his domestic issues to raise funds on 01 Jan 2019.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From the perspective of a programmer he has 3 data structures to choose from to carry out such an operation i.e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endParaRPr lang="en-US" sz="2000" b="1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Stacks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Queue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Trees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The investment he made are given in the form of a table.</a:t>
            </a:r>
          </a:p>
        </p:txBody>
      </p:sp>
    </p:spTree>
    <p:extLst>
      <p:ext uri="{BB962C8B-B14F-4D97-AF65-F5344CB8AC3E}">
        <p14:creationId xmlns:p14="http://schemas.microsoft.com/office/powerpoint/2010/main" val="41612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21" y="1476748"/>
            <a:ext cx="7994986" cy="498130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It is applicable only for advanced users.</a:t>
            </a:r>
          </a:p>
          <a:p>
            <a:pPr algn="l"/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If any issue occurs it can be solved only by experts.</a:t>
            </a:r>
          </a:p>
          <a:p>
            <a:pPr algn="l"/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S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low access in case of some data types.</a:t>
            </a:r>
          </a:p>
          <a:p>
            <a:pPr algn="l"/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I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 takes O(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logn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) time to modify the list and to retrieve elements with a known location. These can be done in constant time in some other data structures.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096" y="432364"/>
            <a:ext cx="7681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DISADVANTAGES OF TREES</a:t>
            </a:r>
            <a:endParaRPr lang="en-US" sz="40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WEBSITE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http://www.cs.cmu.edu/~clo/www/CMU/DataStructures/Lessons/lesson4_1.htm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https://www.geeksforgeeks.org/binary-tree-data-structure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BOOKS :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DATA STRUCTURES THROUGH C : YASHWANT KANETKAR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543208" y="694914"/>
            <a:ext cx="73692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BIBLIOGRAPHY: </a:t>
            </a:r>
            <a:endParaRPr lang="en-US" sz="36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85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435" y="2266385"/>
            <a:ext cx="8596668" cy="340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Prachi Mate – 2625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Mahima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Mule – 2626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Saniya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Ponkshe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2634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Gayatri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Shirke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- 2638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748" y="830718"/>
            <a:ext cx="5796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PRESENTED BY </a:t>
            </a:r>
            <a:endParaRPr lang="en-US" sz="5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07785"/>
              </p:ext>
            </p:extLst>
          </p:nvPr>
        </p:nvGraphicFramePr>
        <p:xfrm>
          <a:off x="972493" y="316871"/>
          <a:ext cx="7927064" cy="535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996"/>
                <a:gridCol w="2484829"/>
                <a:gridCol w="1585413"/>
                <a:gridCol w="1585413"/>
                <a:gridCol w="1585413"/>
              </a:tblGrid>
              <a:tr h="760494">
                <a:tc>
                  <a:txBody>
                    <a:bodyPr/>
                    <a:lstStyle/>
                    <a:p>
                      <a:r>
                        <a:rPr lang="en-US" dirty="0" smtClean="0"/>
                        <a:t>SR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r>
                        <a:rPr lang="en-US" baseline="0" dirty="0" smtClean="0"/>
                        <a:t> INVESTED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ON INVESTMENT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INVESTMENT</a:t>
                      </a:r>
                      <a:endParaRPr lang="en-US" dirty="0"/>
                    </a:p>
                  </a:txBody>
                  <a:tcPr/>
                </a:tc>
              </a:tr>
              <a:tr h="7665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FD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50,000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+10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01</a:t>
                      </a:r>
                      <a:r>
                        <a:rPr lang="en-US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Jan 2018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7665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</a:t>
                      </a:r>
                    </a:p>
                    <a:p>
                      <a:endParaRPr lang="en-US" sz="2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HOME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10,00,000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+5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 Feb 2018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7665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SHARE A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10,000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+2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 Apr 2018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7665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4.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SHARE B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15,000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+3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30 Jun 2018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7665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5.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MUTUAL FUNDS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5,00,000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+6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01 Aug 2018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7665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6.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FARMING LANDS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3,00,000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 0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 Oct 2018</a:t>
                      </a:r>
                      <a:endParaRPr 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"/>
    </mc:Choice>
    <mc:Fallback xmlns="">
      <p:transition spd="slow" advTm="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95" y="5391648"/>
            <a:ext cx="8981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Now, Let’s </a:t>
            </a:r>
            <a:r>
              <a:rPr lang="en-US" sz="2800" u="sng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take a tour of these data </a:t>
            </a:r>
            <a:r>
              <a:rPr lang="en-US" sz="2800" u="sng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structures….</a:t>
            </a:r>
            <a:endParaRPr lang="en-US" sz="2800" u="sng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endParaRPr lang="en-US" sz="3600" u="sng" dirty="0">
              <a:latin typeface="Comic Sans MS" pitchFamily="66" charset="0"/>
            </a:endParaRPr>
          </a:p>
          <a:p>
            <a:endParaRPr lang="en-US" sz="3600" dirty="0">
              <a:latin typeface="Comic Sans MS" pitchFamily="66" charset="0"/>
            </a:endParaRPr>
          </a:p>
        </p:txBody>
      </p:sp>
      <p:pic>
        <p:nvPicPr>
          <p:cNvPr id="1026" name="Picture 2" descr="Image result for stacks data structure clipart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523831"/>
            <a:ext cx="3748669" cy="2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3" y="2814684"/>
            <a:ext cx="3193367" cy="24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ree data structure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67" y="940616"/>
            <a:ext cx="2571185" cy="257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021" y="0"/>
            <a:ext cx="2541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796" y="992774"/>
            <a:ext cx="7731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 stack is a container of objects that are inserted and removed according to the last-in first-out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LIFO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) principle. In the pushdown stacks only two operations are allowed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PUSH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 the item into the stack, and 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POP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 the item out of the stack. A stack is a limited access data structure - elements can be added and removed from the stack only at the top. 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PUSH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 adds an item to the top of the stack, 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POP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 removes the item from the top. A helpful analogy is to think of a stack of books; you can remove only the top book, also you can add a new book on the top. A stack is a 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RECURSIVE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 data structure. Here is a structural definition of a Stack: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 stack is either empty or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It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consists of a top and the rest which is 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stack.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0780" y="4584182"/>
            <a:ext cx="3258956" cy="2095044"/>
          </a:xfrm>
          <a:prstGeom prst="rect">
            <a:avLst/>
          </a:prstGeom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6798" y="4686093"/>
            <a:ext cx="3276599" cy="20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0483" y="107132"/>
            <a:ext cx="2757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QUEUES</a:t>
            </a:r>
            <a:endParaRPr lang="en-US" sz="54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371" y="1290119"/>
            <a:ext cx="6990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 queue is a container of objects (a linear collection) that are inserted and removed according to the first-in first-out (FIFO) principle. An excellent example of a queue is a line of students in the food court of the UC. New additions to a line made to the back of the queue, while removal (or serving) happens in the front. In the queue only two operations are allowed 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Enqueue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 and 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. Enqueue means to insert an item into the back of the queue, dequeue means removing the front item. The picture demonstrates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FIFO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 access .The difference between stacks and queues is in removing. In a stack we remove the item the most recently added; in a queue, we remove the item the least recently added.</a:t>
            </a:r>
          </a:p>
          <a:p>
            <a:endParaRPr lang="en-US" dirty="0">
              <a:latin typeface="Comic Sans MS" pitchFamily="66" charset="0"/>
            </a:endParaRPr>
          </a:p>
        </p:txBody>
      </p:sp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9298" y="4729681"/>
            <a:ext cx="2819400" cy="1905000"/>
          </a:xfrm>
          <a:prstGeom prst="rect">
            <a:avLst/>
          </a:prstGeom>
        </p:spPr>
      </p:pic>
      <p:pic>
        <p:nvPicPr>
          <p:cNvPr id="7" name="Picture 6" descr="download (4).jp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9573" y="4829529"/>
            <a:ext cx="298359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"/>
    </mc:Choice>
    <mc:Fallback xmlns="">
      <p:transition spd="slow" advTm="88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5649" y="165349"/>
            <a:ext cx="2173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911" y="1440716"/>
            <a:ext cx="84197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Tree is a hierarchical data structure which stores the information naturally in the form of hierarchy style.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Tree is one of the most powerful and advanced data structures.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It is a non-linear data structure compared to arrays, linked lists, stack and queue.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It represents the nodes connected by edges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There are 3 methods for tree traversal – In order, Pre Order 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And Post Order.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endParaRPr lang="en-US" sz="2400" dirty="0">
              <a:latin typeface="Comic Sans MS" pitchFamily="66" charset="0"/>
            </a:endParaRPr>
          </a:p>
        </p:txBody>
      </p:sp>
      <p:pic>
        <p:nvPicPr>
          <p:cNvPr id="7" name="Picture 6" descr="images (1)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767" y="4733925"/>
            <a:ext cx="4478215" cy="1819275"/>
          </a:xfrm>
          <a:prstGeom prst="rect">
            <a:avLst/>
          </a:prstGeom>
        </p:spPr>
      </p:pic>
      <p:pic>
        <p:nvPicPr>
          <p:cNvPr id="8" name="Picture 7" descr="download (5).jp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44563" y="4559320"/>
            <a:ext cx="3200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0D644-B099-4468-868D-AB493A25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8" y="233380"/>
            <a:ext cx="8468762" cy="3297115"/>
          </a:xfrm>
        </p:spPr>
        <p:txBody>
          <a:bodyPr>
            <a:noAutofit/>
          </a:bodyPr>
          <a:lstStyle/>
          <a:p>
            <a:r>
              <a:rPr lang="en-IN" sz="1800" b="1" u="sng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Node </a:t>
            </a:r>
            <a:r>
              <a:rPr lang="en-IN" sz="1800" b="1" u="sng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node is point of intersection/connection within network Trees in data structure made up of a node or vertices and edges Without having any cycle . The tree with no node is called null or empty tree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  <a:b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1800" b="1" u="sng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Traversal :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Traversal is a process to visit all nodes of tree and may print their values too.</a:t>
            </a:r>
            <a:b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Traversal of tree is divided into three types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  <a:b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1]Pre-order    2]Post-order     3]In-order</a:t>
            </a:r>
            <a:b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1800" b="1" u="sng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In-order</a:t>
            </a:r>
            <a:r>
              <a:rPr lang="en-IN" sz="1800" b="1" u="sng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Traversal </a:t>
            </a:r>
            <a:r>
              <a:rPr lang="en-IN" sz="1800" b="1" u="sng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this traversal method , the left subtree is visited first , then the root  and later the right subtree. We should always remember that every node may represent a subtree itself.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Lets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take an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Example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1571A9-2CE0-4DCA-A427-C9B8037ED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2487" y="3613638"/>
            <a:ext cx="3830018" cy="210806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In-order(Left ,Root ,Right):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5  2  6  1  9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 case of binary search tree In-order traversal gives nodes non-decreasing order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To get nodes of BST in non increasing order ,a variation of In-order traversal where In-order traversals reversed order can be used.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1F8D9AB-7E32-42CA-AA5E-0D17E03805C1}"/>
              </a:ext>
            </a:extLst>
          </p:cNvPr>
          <p:cNvSpPr/>
          <p:nvPr/>
        </p:nvSpPr>
        <p:spPr>
          <a:xfrm>
            <a:off x="3270738" y="3613638"/>
            <a:ext cx="562708" cy="545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59A99D2-679B-4F04-824E-051EBCBA34CD}"/>
              </a:ext>
            </a:extLst>
          </p:cNvPr>
          <p:cNvCxnSpPr>
            <a:stCxn id="5" idx="3"/>
          </p:cNvCxnSpPr>
          <p:nvPr/>
        </p:nvCxnSpPr>
        <p:spPr>
          <a:xfrm flipH="1">
            <a:off x="2822331" y="4078930"/>
            <a:ext cx="530814" cy="4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30DEBC7-C460-43D1-A321-57F941560517}"/>
              </a:ext>
            </a:extLst>
          </p:cNvPr>
          <p:cNvCxnSpPr>
            <a:stCxn id="5" idx="5"/>
          </p:cNvCxnSpPr>
          <p:nvPr/>
        </p:nvCxnSpPr>
        <p:spPr>
          <a:xfrm>
            <a:off x="3751039" y="4078930"/>
            <a:ext cx="513230" cy="4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98495CF-E41E-46A6-8F7C-34B1DB82AF4F}"/>
              </a:ext>
            </a:extLst>
          </p:cNvPr>
          <p:cNvSpPr/>
          <p:nvPr/>
        </p:nvSpPr>
        <p:spPr>
          <a:xfrm>
            <a:off x="4123592" y="4563208"/>
            <a:ext cx="513230" cy="465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F5E5439F-FD7D-4452-BEB9-C02F2C42AC9A}"/>
              </a:ext>
            </a:extLst>
          </p:cNvPr>
          <p:cNvSpPr/>
          <p:nvPr/>
        </p:nvSpPr>
        <p:spPr>
          <a:xfrm>
            <a:off x="2470638" y="4563208"/>
            <a:ext cx="530814" cy="48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9601ED4-7B2D-45EA-B876-B72089418CAA}"/>
              </a:ext>
            </a:extLst>
          </p:cNvPr>
          <p:cNvCxnSpPr>
            <a:stCxn id="13" idx="3"/>
          </p:cNvCxnSpPr>
          <p:nvPr/>
        </p:nvCxnSpPr>
        <p:spPr>
          <a:xfrm flipH="1">
            <a:off x="2074985" y="4976565"/>
            <a:ext cx="473389" cy="50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47231F1-802F-49E3-80B2-BF8C481B158C}"/>
              </a:ext>
            </a:extLst>
          </p:cNvPr>
          <p:cNvCxnSpPr>
            <a:cxnSpLocks/>
          </p:cNvCxnSpPr>
          <p:nvPr/>
        </p:nvCxnSpPr>
        <p:spPr>
          <a:xfrm>
            <a:off x="2914720" y="4976565"/>
            <a:ext cx="593207" cy="50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CF202DB-7B21-4254-B9AE-C3F7FDFBEEC4}"/>
              </a:ext>
            </a:extLst>
          </p:cNvPr>
          <p:cNvSpPr/>
          <p:nvPr/>
        </p:nvSpPr>
        <p:spPr>
          <a:xfrm>
            <a:off x="1914491" y="5389922"/>
            <a:ext cx="556147" cy="5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BCC4B71-3B42-4450-81B3-AECB90EFE4D0}"/>
              </a:ext>
            </a:extLst>
          </p:cNvPr>
          <p:cNvSpPr/>
          <p:nvPr/>
        </p:nvSpPr>
        <p:spPr>
          <a:xfrm>
            <a:off x="3334099" y="5398304"/>
            <a:ext cx="556147" cy="48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21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24F24-1359-493C-A384-38B3DE88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438" y="411335"/>
            <a:ext cx="8860325" cy="477352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Last Investment made was Farming land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.Hence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,it has to be popped first.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B90480-2569-43C6-9E48-1AB02DD2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84" y="4672649"/>
            <a:ext cx="3288324" cy="1661745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CP=3,00,000</a:t>
            </a:r>
          </a:p>
          <a:p>
            <a:pPr algn="l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Profit =Rs.0</a:t>
            </a:r>
          </a:p>
          <a:p>
            <a:pPr algn="l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SP=Rs.3,00,000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F13D291-A77A-4AD3-8AB7-295969AA0663}"/>
              </a:ext>
            </a:extLst>
          </p:cNvPr>
          <p:cNvCxnSpPr/>
          <p:nvPr/>
        </p:nvCxnSpPr>
        <p:spPr>
          <a:xfrm>
            <a:off x="4178808" y="813816"/>
            <a:ext cx="0" cy="275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FAE8871-6912-41B5-8511-C0EDAFD73EA1}"/>
              </a:ext>
            </a:extLst>
          </p:cNvPr>
          <p:cNvCxnSpPr/>
          <p:nvPr/>
        </p:nvCxnSpPr>
        <p:spPr>
          <a:xfrm>
            <a:off x="4178808" y="3566160"/>
            <a:ext cx="288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5FD51633-F958-4C42-95F6-308F5A1F75A0}"/>
              </a:ext>
            </a:extLst>
          </p:cNvPr>
          <p:cNvCxnSpPr>
            <a:cxnSpLocks/>
          </p:cNvCxnSpPr>
          <p:nvPr/>
        </p:nvCxnSpPr>
        <p:spPr>
          <a:xfrm flipV="1">
            <a:off x="7059168" y="813816"/>
            <a:ext cx="0" cy="275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AF427B-A08C-4E4D-AA8F-A15374393C74}"/>
              </a:ext>
            </a:extLst>
          </p:cNvPr>
          <p:cNvSpPr/>
          <p:nvPr/>
        </p:nvSpPr>
        <p:spPr>
          <a:xfrm>
            <a:off x="4334256" y="3136395"/>
            <a:ext cx="2569446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43B4D53-1906-4E17-9883-5A27B434C764}"/>
              </a:ext>
            </a:extLst>
          </p:cNvPr>
          <p:cNvSpPr/>
          <p:nvPr/>
        </p:nvSpPr>
        <p:spPr>
          <a:xfrm>
            <a:off x="4334242" y="2706630"/>
            <a:ext cx="2569446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1FDC3F1-9FF0-488F-AB34-98AA8B54AB28}"/>
              </a:ext>
            </a:extLst>
          </p:cNvPr>
          <p:cNvSpPr/>
          <p:nvPr/>
        </p:nvSpPr>
        <p:spPr>
          <a:xfrm>
            <a:off x="4334242" y="2276865"/>
            <a:ext cx="2569425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EA45B12-8958-4A69-9314-2AFF55AB4290}"/>
              </a:ext>
            </a:extLst>
          </p:cNvPr>
          <p:cNvSpPr/>
          <p:nvPr/>
        </p:nvSpPr>
        <p:spPr>
          <a:xfrm>
            <a:off x="4334242" y="1847100"/>
            <a:ext cx="2569419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86B7994-1192-4B65-85D5-D36C76701775}"/>
              </a:ext>
            </a:extLst>
          </p:cNvPr>
          <p:cNvSpPr/>
          <p:nvPr/>
        </p:nvSpPr>
        <p:spPr>
          <a:xfrm>
            <a:off x="4334242" y="1425769"/>
            <a:ext cx="2569413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Mutual Funds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21EDE5A-5837-4B77-9C9F-7F2B90FC49F6}"/>
              </a:ext>
            </a:extLst>
          </p:cNvPr>
          <p:cNvSpPr/>
          <p:nvPr/>
        </p:nvSpPr>
        <p:spPr>
          <a:xfrm>
            <a:off x="4334202" y="987571"/>
            <a:ext cx="2569446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Farming Land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089DFD08-26CE-4AC7-8A77-60052DB10704}"/>
              </a:ext>
            </a:extLst>
          </p:cNvPr>
          <p:cNvCxnSpPr/>
          <p:nvPr/>
        </p:nvCxnSpPr>
        <p:spPr>
          <a:xfrm flipH="1">
            <a:off x="7123176" y="1143000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6120490-081B-4CFD-BB86-5B390771F95F}"/>
              </a:ext>
            </a:extLst>
          </p:cNvPr>
          <p:cNvSpPr/>
          <p:nvPr/>
        </p:nvSpPr>
        <p:spPr>
          <a:xfrm>
            <a:off x="8110728" y="987571"/>
            <a:ext cx="1051533" cy="43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C4A1B59-164F-4BAC-9019-F67BE85A23E4}"/>
              </a:ext>
            </a:extLst>
          </p:cNvPr>
          <p:cNvCxnSpPr/>
          <p:nvPr/>
        </p:nvCxnSpPr>
        <p:spPr>
          <a:xfrm>
            <a:off x="2871216" y="465994"/>
            <a:ext cx="1746504" cy="45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EBA3327-311A-4C1E-B6DD-B2AA2E81C226}"/>
              </a:ext>
            </a:extLst>
          </p:cNvPr>
          <p:cNvSpPr/>
          <p:nvPr/>
        </p:nvSpPr>
        <p:spPr>
          <a:xfrm>
            <a:off x="1618488" y="292608"/>
            <a:ext cx="1252728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Push</a:t>
            </a:r>
          </a:p>
        </p:txBody>
      </p:sp>
      <p:sp>
        <p:nvSpPr>
          <p:cNvPr id="4" name="Rectangle 3"/>
          <p:cNvSpPr/>
          <p:nvPr/>
        </p:nvSpPr>
        <p:spPr>
          <a:xfrm>
            <a:off x="732759" y="3688278"/>
            <a:ext cx="48276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OUTPUT USING STACKS</a:t>
            </a:r>
            <a:endParaRPr lang="en-US" sz="28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2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3059</TotalTime>
  <Words>1076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Comic Sans MS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: A node is point of intersection/connection within network Trees in data structure made up of a node or vertices and edges Without having any cycle . The tree with no node is called null or empty tree.  Traversal : Traversal is a process to visit all nodes of tree and may print their values too. Traversal of tree is divided into three types: 1]Pre-order    2]Post-order     3]In-order  In-order Traversal : In this traversal method , the left subtree is visited first , then the root  and later the right subtree. We should always remember that every node may represent a subtree itself. Lets take an Example :</vt:lpstr>
      <vt:lpstr>Last Investment made was Farming land .Hence ,it has to be popped first. </vt:lpstr>
      <vt:lpstr>First Investment made was FD . Hence, it has to be de-queue first.</vt:lpstr>
      <vt:lpstr>                                Share A                                                                                                               Home            Mutual Funds                                                                        FD         Share B       Farming Land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Prachi Mate – 2625 Mahima Mule – 2626 Saniya Ponkshe – 2634 Gayatri Shirke - 2638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Mate</dc:creator>
  <cp:lastModifiedBy>Prachi Mate</cp:lastModifiedBy>
  <cp:revision>66</cp:revision>
  <dcterms:created xsi:type="dcterms:W3CDTF">2019-01-05T14:16:59Z</dcterms:created>
  <dcterms:modified xsi:type="dcterms:W3CDTF">2020-05-11T18:55:43Z</dcterms:modified>
</cp:coreProperties>
</file>