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embeddedFontLst>
    <p:embeddedFont>
      <p:font typeface="Domine" panose="020B0604020202020204" charset="0"/>
      <p:regular r:id="rId13"/>
      <p:bold r:id="rId14"/>
    </p:embeddedFont>
    <p:embeddedFont>
      <p:font typeface="Rokkitt" panose="020B0604020202020204" charset="0"/>
      <p:regular r:id="rId15"/>
      <p:bold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02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586864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04773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7607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Shape 14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1850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0246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2381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6051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2434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Shape 24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0009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56323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31014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1595269" y="1122362"/>
            <a:ext cx="9001461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Domine"/>
              <a:buNone/>
              <a:defRPr sz="4800" b="1" i="0" u="none" strike="noStrike" cap="none">
                <a:solidFill>
                  <a:schemeClr val="lt1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595269" y="3602037"/>
            <a:ext cx="9001461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457200" marR="0" lvl="1" indent="0" algn="ctr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914400" marR="0" lvl="2" indent="0" algn="ctr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1371600" marR="0" lvl="3" indent="0" algn="ctr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1828800" marR="0" lvl="4" indent="0" algn="ctr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2286000" marR="0" lvl="5" indent="0" algn="ctr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2743200" marR="0" lvl="6" indent="0" algn="ctr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3200400" marR="0" lvl="7" indent="0" algn="ctr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3657600" marR="0" lvl="8" indent="0" algn="ctr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7678735" y="588327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10514010" y="5883275"/>
            <a:ext cx="75354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‹#›</a:t>
            </a:fld>
            <a:endParaRPr lang="en-US" sz="1000" b="0" i="0" u="none" strike="noStrike" cap="non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913805" y="4289371"/>
            <a:ext cx="10367563" cy="8193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Domine"/>
              <a:buNone/>
              <a:defRPr sz="2800" b="1" i="0" u="none" strike="noStrike" cap="none">
                <a:solidFill>
                  <a:schemeClr val="lt1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>
            <a:spLocks noGrp="1"/>
          </p:cNvSpPr>
          <p:nvPr>
            <p:ph type="pic" idx="2"/>
          </p:nvPr>
        </p:nvSpPr>
        <p:spPr>
          <a:xfrm>
            <a:off x="913805" y="621320"/>
            <a:ext cx="10367563" cy="3379734"/>
          </a:xfrm>
          <a:prstGeom prst="rect">
            <a:avLst/>
          </a:prstGeom>
          <a:noFill/>
          <a:ln w="190500" cap="sq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913795" y="5108728"/>
            <a:ext cx="10365998" cy="6824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7678735" y="588327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10514010" y="5883275"/>
            <a:ext cx="75354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‹#›</a:t>
            </a:fld>
            <a:endParaRPr lang="en-US" sz="1000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1" cy="34248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Domine"/>
              <a:buNone/>
              <a:defRPr sz="3200" b="1" i="0" u="none" strike="noStrike" cap="none">
                <a:solidFill>
                  <a:schemeClr val="lt1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913795" y="4204819"/>
            <a:ext cx="10353760" cy="15921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>
            <a:off x="7678735" y="588327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10514010" y="5883275"/>
            <a:ext cx="75354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‹#›</a:t>
            </a:fld>
            <a:endParaRPr lang="en-US" sz="1000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1446212" y="609600"/>
            <a:ext cx="9302752" cy="29929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Domine"/>
              <a:buNone/>
              <a:defRPr sz="3200" b="1" i="0" u="none" strike="noStrike" cap="none">
                <a:solidFill>
                  <a:schemeClr val="lt1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1720643" y="3610032"/>
            <a:ext cx="8752299" cy="4268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2"/>
          </p:nvPr>
        </p:nvSpPr>
        <p:spPr>
          <a:xfrm>
            <a:off x="913794" y="4204821"/>
            <a:ext cx="10353761" cy="15863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dt" idx="10"/>
          </p:nvPr>
        </p:nvSpPr>
        <p:spPr>
          <a:xfrm>
            <a:off x="7678735" y="588327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10514010" y="5883275"/>
            <a:ext cx="75354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‹#›</a:t>
            </a:fld>
            <a:endParaRPr lang="en-US" sz="1000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836612" y="735241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Rokkitt"/>
              <a:buNone/>
            </a:pPr>
            <a:r>
              <a:rPr lang="en-US" sz="8000" b="0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“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10657956" y="2972092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lt1"/>
              </a:buClr>
              <a:buSzPct val="25000"/>
              <a:buFont typeface="Rokkitt"/>
              <a:buNone/>
            </a:pPr>
            <a:r>
              <a:rPr lang="en-US" sz="8000" b="0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913805" y="2126941"/>
            <a:ext cx="10355326" cy="25118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Domine"/>
              <a:buNone/>
              <a:defRPr sz="3200" b="1" i="0" u="none" strike="noStrike" cap="none">
                <a:solidFill>
                  <a:schemeClr val="lt1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913794" y="4650555"/>
            <a:ext cx="10353763" cy="11406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7678735" y="588327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10514010" y="5883275"/>
            <a:ext cx="75354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‹#›</a:t>
            </a:fld>
            <a:endParaRPr lang="en-US" sz="1000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lum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913794" y="609600"/>
            <a:ext cx="10353761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Domine"/>
              <a:buNone/>
              <a:defRPr sz="3400" b="1" i="0" u="none" strike="noStrike" cap="none">
                <a:solidFill>
                  <a:schemeClr val="lt1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913794" y="2088318"/>
            <a:ext cx="3298956" cy="8233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2"/>
          </p:nvPr>
        </p:nvSpPr>
        <p:spPr>
          <a:xfrm>
            <a:off x="913794" y="2911624"/>
            <a:ext cx="3298956" cy="28795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3"/>
          </p:nvPr>
        </p:nvSpPr>
        <p:spPr>
          <a:xfrm>
            <a:off x="4444878" y="2088319"/>
            <a:ext cx="3298558" cy="8233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4"/>
          </p:nvPr>
        </p:nvSpPr>
        <p:spPr>
          <a:xfrm>
            <a:off x="4444878" y="2911624"/>
            <a:ext cx="3299820" cy="28795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5"/>
          </p:nvPr>
        </p:nvSpPr>
        <p:spPr>
          <a:xfrm>
            <a:off x="7973297" y="2088319"/>
            <a:ext cx="3291211" cy="8233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6"/>
          </p:nvPr>
        </p:nvSpPr>
        <p:spPr>
          <a:xfrm>
            <a:off x="7976346" y="2911624"/>
            <a:ext cx="3291211" cy="28795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dt" idx="10"/>
          </p:nvPr>
        </p:nvSpPr>
        <p:spPr>
          <a:xfrm>
            <a:off x="7678735" y="588327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10514010" y="5883275"/>
            <a:ext cx="75354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‹#›</a:t>
            </a:fld>
            <a:endParaRPr lang="en-US" sz="1000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Picture Colum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1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Domine"/>
              <a:buNone/>
              <a:defRPr sz="3400" b="1" i="0" u="none" strike="noStrike" cap="none">
                <a:solidFill>
                  <a:schemeClr val="lt1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913795" y="4195898"/>
            <a:ext cx="3298955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pic" idx="2"/>
          </p:nvPr>
        </p:nvSpPr>
        <p:spPr>
          <a:xfrm>
            <a:off x="1092020" y="2298986"/>
            <a:ext cx="2940049" cy="1524000"/>
          </a:xfrm>
          <a:prstGeom prst="roundRect">
            <a:avLst>
              <a:gd name="adj" fmla="val 0"/>
            </a:avLst>
          </a:prstGeom>
          <a:noFill/>
          <a:ln w="146050" cap="sq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3"/>
          </p:nvPr>
        </p:nvSpPr>
        <p:spPr>
          <a:xfrm>
            <a:off x="913795" y="4772160"/>
            <a:ext cx="3298955" cy="10190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4"/>
          </p:nvPr>
        </p:nvSpPr>
        <p:spPr>
          <a:xfrm>
            <a:off x="4442701" y="4195898"/>
            <a:ext cx="3298982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pic" idx="5"/>
          </p:nvPr>
        </p:nvSpPr>
        <p:spPr>
          <a:xfrm>
            <a:off x="4568996" y="2298986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6"/>
          </p:nvPr>
        </p:nvSpPr>
        <p:spPr>
          <a:xfrm>
            <a:off x="4441348" y="4772160"/>
            <a:ext cx="3300335" cy="10190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body" idx="7"/>
          </p:nvPr>
        </p:nvSpPr>
        <p:spPr>
          <a:xfrm>
            <a:off x="7973422" y="4195898"/>
            <a:ext cx="3289899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endParaRPr/>
          </a:p>
        </p:txBody>
      </p:sp>
      <p:sp>
        <p:nvSpPr>
          <p:cNvPr id="120" name="Shape 120"/>
          <p:cNvSpPr>
            <a:spLocks noGrp="1"/>
          </p:cNvSpPr>
          <p:nvPr>
            <p:ph type="pic" idx="8"/>
          </p:nvPr>
        </p:nvSpPr>
        <p:spPr>
          <a:xfrm>
            <a:off x="8152803" y="2298986"/>
            <a:ext cx="2932112" cy="1524000"/>
          </a:xfrm>
          <a:prstGeom prst="roundRect">
            <a:avLst>
              <a:gd name="adj" fmla="val 0"/>
            </a:avLst>
          </a:prstGeom>
          <a:noFill/>
          <a:ln w="146050" cap="sq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9"/>
          </p:nvPr>
        </p:nvSpPr>
        <p:spPr>
          <a:xfrm>
            <a:off x="7973297" y="4772160"/>
            <a:ext cx="3294257" cy="10190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dt" idx="10"/>
          </p:nvPr>
        </p:nvSpPr>
        <p:spPr>
          <a:xfrm>
            <a:off x="7678735" y="588327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10514010" y="5883275"/>
            <a:ext cx="75354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‹#›</a:t>
            </a:fld>
            <a:endParaRPr lang="en-US" sz="1000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0" cy="13263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Domine"/>
              <a:buNone/>
              <a:defRPr sz="3400" b="1" i="0" u="none" strike="noStrike" cap="none">
                <a:solidFill>
                  <a:schemeClr val="lt1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 rot="5400000">
            <a:off x="4243108" y="-1233248"/>
            <a:ext cx="3695135" cy="10353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10160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685800" marR="0" lvl="1" indent="-1143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1143000" marR="0" lvl="2" indent="-1270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1600200" marR="0" lvl="3" indent="-1397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2057400" marR="0" lvl="4" indent="-1524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2514600" marR="0" lvl="5" indent="-1524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2971800" marR="0" lvl="6" indent="-1524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3429000" marR="0" lvl="7" indent="-1524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3886200" marR="0" lvl="8" indent="-1524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dt" idx="10"/>
          </p:nvPr>
        </p:nvSpPr>
        <p:spPr>
          <a:xfrm>
            <a:off x="7678735" y="588327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10514010" y="5883275"/>
            <a:ext cx="75354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‹#›</a:t>
            </a:fld>
            <a:endParaRPr lang="en-US" sz="1000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 rot="5400000">
            <a:off x="7405427" y="1929071"/>
            <a:ext cx="5181601" cy="25426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Domine"/>
              <a:buNone/>
              <a:defRPr sz="3400" b="1" i="0" u="none" strike="noStrike" cap="none">
                <a:solidFill>
                  <a:schemeClr val="lt1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 rot="5400000">
            <a:off x="2152346" y="-628953"/>
            <a:ext cx="5181601" cy="76587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10160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685800" marR="0" lvl="1" indent="-1143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1143000" marR="0" lvl="2" indent="-1270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1600200" marR="0" lvl="3" indent="-1397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2057400" marR="0" lvl="4" indent="-1524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2514600" marR="0" lvl="5" indent="-1524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2971800" marR="0" lvl="6" indent="-1524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3429000" marR="0" lvl="7" indent="-1524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3886200" marR="0" lvl="8" indent="-1524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dt" idx="10"/>
          </p:nvPr>
        </p:nvSpPr>
        <p:spPr>
          <a:xfrm>
            <a:off x="7678735" y="588327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10514010" y="5883275"/>
            <a:ext cx="75354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‹#›</a:t>
            </a:fld>
            <a:endParaRPr lang="en-US" sz="1000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7678735" y="588327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10514010" y="5883275"/>
            <a:ext cx="75354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‹#›</a:t>
            </a:fld>
            <a:endParaRPr lang="en-US" sz="1000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0" cy="13263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Domine"/>
              <a:buNone/>
              <a:defRPr sz="3400" b="1" i="0" u="none" strike="noStrike" cap="none">
                <a:solidFill>
                  <a:schemeClr val="lt1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913795" y="2096064"/>
            <a:ext cx="10353761" cy="36951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10160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685800" marR="0" lvl="1" indent="-1143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1143000" marR="0" lvl="2" indent="-1270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1600200" marR="0" lvl="3" indent="-1397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2057400" marR="0" lvl="4" indent="-1524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2514600" marR="0" lvl="5" indent="-1524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2971800" marR="0" lvl="6" indent="-1524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3429000" marR="0" lvl="7" indent="-1524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3886200" marR="0" lvl="8" indent="-1524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7678735" y="588327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10514010" y="5883275"/>
            <a:ext cx="75354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‹#›</a:t>
            </a:fld>
            <a:endParaRPr lang="en-US" sz="1000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0" cy="13263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Domine"/>
              <a:buNone/>
              <a:defRPr sz="3400" b="1" i="0" u="none" strike="noStrike" cap="none">
                <a:solidFill>
                  <a:schemeClr val="lt1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7678735" y="588327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10514010" y="5883275"/>
            <a:ext cx="75354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‹#›</a:t>
            </a:fld>
            <a:endParaRPr lang="en-US" sz="1000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229244" y="657225"/>
            <a:ext cx="9733511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Domine"/>
              <a:buNone/>
              <a:defRPr sz="3400" b="1" i="0" u="none" strike="noStrike" cap="none">
                <a:solidFill>
                  <a:schemeClr val="lt1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1229244" y="3602037"/>
            <a:ext cx="9733511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dt" idx="10"/>
          </p:nvPr>
        </p:nvSpPr>
        <p:spPr>
          <a:xfrm>
            <a:off x="7678735" y="588327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10514010" y="5883275"/>
            <a:ext cx="75354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‹#›</a:t>
            </a:fld>
            <a:endParaRPr lang="en-US" sz="1000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0" cy="13263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Domine"/>
              <a:buNone/>
              <a:defRPr sz="3400" b="1" i="0" u="none" strike="noStrike" cap="none">
                <a:solidFill>
                  <a:schemeClr val="lt1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913795" y="2088318"/>
            <a:ext cx="5106003" cy="37028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10160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685800" marR="0" lvl="1" indent="-1143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1143000" marR="0" lvl="2" indent="-1270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1600200" marR="0" lvl="3" indent="-1397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2057400" marR="0" lvl="4" indent="-1524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2514600" marR="0" lvl="5" indent="-1524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2971800" marR="0" lvl="6" indent="-1524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3429000" marR="0" lvl="7" indent="-1524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3886200" marR="0" lvl="8" indent="-1524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6173403" y="2088318"/>
            <a:ext cx="5094154" cy="37028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10160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685800" marR="0" lvl="1" indent="-1143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1143000" marR="0" lvl="2" indent="-1270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1600200" marR="0" lvl="3" indent="-1397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2057400" marR="0" lvl="4" indent="-1524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2514600" marR="0" lvl="5" indent="-1524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2971800" marR="0" lvl="6" indent="-1524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3429000" marR="0" lvl="7" indent="-1524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3886200" marR="0" lvl="8" indent="-1524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7678735" y="588327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10514010" y="5883275"/>
            <a:ext cx="75354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‹#›</a:t>
            </a:fld>
            <a:endParaRPr lang="en-US" sz="1000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Domine"/>
              <a:buNone/>
              <a:defRPr sz="3400" b="1" i="0" u="none" strike="noStrike" cap="none">
                <a:solidFill>
                  <a:schemeClr val="lt1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1141804" y="2088319"/>
            <a:ext cx="4879198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2"/>
          </p:nvPr>
        </p:nvSpPr>
        <p:spPr>
          <a:xfrm>
            <a:off x="913795" y="2912232"/>
            <a:ext cx="5107208" cy="28789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10160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685800" marR="0" lvl="1" indent="-1143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1143000" marR="0" lvl="2" indent="-1270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1600200" marR="0" lvl="3" indent="-1397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2057400" marR="0" lvl="4" indent="-1524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2514600" marR="0" lvl="5" indent="-1524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2971800" marR="0" lvl="6" indent="-1524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3429000" marR="0" lvl="7" indent="-1524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3886200" marR="0" lvl="8" indent="-1524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3"/>
          </p:nvPr>
        </p:nvSpPr>
        <p:spPr>
          <a:xfrm>
            <a:off x="6402003" y="2088319"/>
            <a:ext cx="4865553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4"/>
          </p:nvPr>
        </p:nvSpPr>
        <p:spPr>
          <a:xfrm>
            <a:off x="6172200" y="2912232"/>
            <a:ext cx="5095357" cy="28789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10160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685800" marR="0" lvl="1" indent="-1143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1143000" marR="0" lvl="2" indent="-1270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1600200" marR="0" lvl="3" indent="-1397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2057400" marR="0" lvl="4" indent="-1524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2514600" marR="0" lvl="5" indent="-1524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2971800" marR="0" lvl="6" indent="-1524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3429000" marR="0" lvl="7" indent="-1524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3886200" marR="0" lvl="8" indent="-1524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7678735" y="588327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10514010" y="5883275"/>
            <a:ext cx="75354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‹#›</a:t>
            </a:fld>
            <a:endParaRPr lang="en-US" sz="1000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Domine"/>
              <a:buNone/>
              <a:defRPr sz="2800" b="1" i="0" u="none" strike="noStrike" cap="none">
                <a:solidFill>
                  <a:schemeClr val="lt1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5078064" y="609600"/>
            <a:ext cx="6189491" cy="518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28600" marR="0" lvl="0" indent="-10160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685800" marR="0" lvl="1" indent="-1143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1143000" marR="0" lvl="2" indent="-1270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1600200" marR="0" lvl="3" indent="-1397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2057400" marR="0" lvl="4" indent="-1524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2514600" marR="0" lvl="5" indent="-1524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2971800" marR="0" lvl="6" indent="-1524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3429000" marR="0" lvl="7" indent="-1524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3886200" marR="0" lvl="8" indent="-1524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917228" y="2971800"/>
            <a:ext cx="3932237" cy="2819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7678735" y="588327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10514010" y="5883275"/>
            <a:ext cx="75354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‹#›</a:t>
            </a:fld>
            <a:endParaRPr lang="en-US" sz="1000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917226" y="609600"/>
            <a:ext cx="5929772" cy="236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Domine"/>
              <a:buNone/>
              <a:defRPr sz="3200" b="1" i="0" u="none" strike="noStrike" cap="none">
                <a:solidFill>
                  <a:schemeClr val="lt1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7424803" y="758881"/>
            <a:ext cx="3255355" cy="4883038"/>
          </a:xfrm>
          <a:prstGeom prst="rect">
            <a:avLst/>
          </a:prstGeom>
          <a:noFill/>
          <a:ln w="190500" cap="sq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13794" y="2971800"/>
            <a:ext cx="5934949" cy="281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7678735" y="588327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10514010" y="5883275"/>
            <a:ext cx="75354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‹#›</a:t>
            </a:fld>
            <a:endParaRPr lang="en-US" sz="1000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0" cy="13263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Domine"/>
              <a:buNone/>
              <a:defRPr sz="3400" b="1" i="0" u="none" strike="noStrike" cap="none">
                <a:solidFill>
                  <a:schemeClr val="lt1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913795" y="2096064"/>
            <a:ext cx="10353761" cy="36951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10160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685800" marR="0" lvl="1" indent="-1143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1143000" marR="0" lvl="2" indent="-1270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1600200" marR="0" lvl="3" indent="-1397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2057400" marR="0" lvl="4" indent="-1524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2514600" marR="0" lvl="5" indent="-1524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2971800" marR="0" lvl="6" indent="-1524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3429000" marR="0" lvl="7" indent="-1524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3886200" marR="0" lvl="8" indent="-1524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7678735" y="588327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10514010" y="5883275"/>
            <a:ext cx="75354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‹#›</a:t>
            </a:fld>
            <a:endParaRPr lang="en-US" sz="1000" b="0" i="0" u="none" strike="noStrike" cap="non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ctrTitle"/>
          </p:nvPr>
        </p:nvSpPr>
        <p:spPr>
          <a:xfrm>
            <a:off x="1595269" y="1122362"/>
            <a:ext cx="9001461" cy="2387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Domine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Domine"/>
                <a:ea typeface="Domine"/>
                <a:cs typeface="Domine"/>
                <a:sym typeface="Domine"/>
              </a:rPr>
              <a:t>ARTNET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subTitle" idx="1"/>
          </p:nvPr>
        </p:nvSpPr>
        <p:spPr>
          <a:xfrm>
            <a:off x="1595269" y="3602037"/>
            <a:ext cx="9001461" cy="16557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Automation project guide.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9209314" y="5839096"/>
            <a:ext cx="2046522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- Prachi Pawaskar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title"/>
          </p:nvPr>
        </p:nvSpPr>
        <p:spPr>
          <a:xfrm>
            <a:off x="848480" y="3078481"/>
            <a:ext cx="10353760" cy="13263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Domine"/>
              <a:buNone/>
            </a:pPr>
            <a:r>
              <a:rPr lang="en-US" sz="3400" b="0" i="0" u="none" strike="noStrike" cap="none">
                <a:solidFill>
                  <a:schemeClr val="lt1"/>
                </a:solidFill>
                <a:latin typeface="Domine"/>
                <a:ea typeface="Domine"/>
                <a:cs typeface="Domine"/>
                <a:sym typeface="Domine"/>
              </a:rPr>
              <a:t>THAT’S ALL FOLKS !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/>
        </p:nvSpPr>
        <p:spPr>
          <a:xfrm>
            <a:off x="2165313" y="2967334"/>
            <a:ext cx="7861382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5400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Framework Architecture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913795" y="574766"/>
            <a:ext cx="10353761" cy="54254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System requirement: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Java 7/7+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Maven</a:t>
            </a: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1000" b="0" i="0" u="none" strike="noStrike" cap="non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Framework details: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Build tool/Repository manager: </a:t>
            </a:r>
            <a:r>
              <a:rPr lang="en-US" sz="1600" b="1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Maven 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Testing framework: </a:t>
            </a:r>
            <a:r>
              <a:rPr lang="en-US" sz="1600" b="1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TestNG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Framework type: </a:t>
            </a:r>
            <a:r>
              <a:rPr lang="en-US" sz="1600" b="1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Keyword driven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Web UI testing :  </a:t>
            </a:r>
            <a:r>
              <a:rPr lang="en-US" sz="1600" b="1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Selenium Webdriver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Web API testing :  </a:t>
            </a:r>
            <a:r>
              <a:rPr lang="en-US" sz="1600" b="1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Jersey Client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Logger used:</a:t>
            </a:r>
            <a:r>
              <a:rPr lang="en-US" sz="1600" b="1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 Log4j logger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Reporting used:</a:t>
            </a:r>
            <a:r>
              <a:rPr lang="en-US" sz="1600" b="1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 ExtendReports v2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/>
        </p:nvSpPr>
        <p:spPr>
          <a:xfrm>
            <a:off x="4751803" y="1621170"/>
            <a:ext cx="1335506" cy="2719136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25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TestNG</a:t>
            </a:r>
          </a:p>
        </p:txBody>
      </p:sp>
      <p:sp>
        <p:nvSpPr>
          <p:cNvPr id="160" name="Shape 160"/>
          <p:cNvSpPr/>
          <p:nvPr/>
        </p:nvSpPr>
        <p:spPr>
          <a:xfrm>
            <a:off x="6881395" y="2173276"/>
            <a:ext cx="1094873" cy="66173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API</a:t>
            </a:r>
          </a:p>
        </p:txBody>
      </p:sp>
      <p:sp>
        <p:nvSpPr>
          <p:cNvPr id="161" name="Shape 161"/>
          <p:cNvSpPr/>
          <p:nvPr/>
        </p:nvSpPr>
        <p:spPr>
          <a:xfrm>
            <a:off x="2910973" y="2173276"/>
            <a:ext cx="1094873" cy="66173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UI</a:t>
            </a:r>
          </a:p>
        </p:txBody>
      </p:sp>
      <p:sp>
        <p:nvSpPr>
          <p:cNvPr id="162" name="Shape 162"/>
          <p:cNvSpPr/>
          <p:nvPr/>
        </p:nvSpPr>
        <p:spPr>
          <a:xfrm>
            <a:off x="1575469" y="3220024"/>
            <a:ext cx="1751930" cy="661736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rPr>
              <a:t>Selenium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rPr>
              <a:t>Webdriver</a:t>
            </a:r>
          </a:p>
        </p:txBody>
      </p:sp>
      <p:sp>
        <p:nvSpPr>
          <p:cNvPr id="163" name="Shape 163"/>
          <p:cNvSpPr/>
          <p:nvPr/>
        </p:nvSpPr>
        <p:spPr>
          <a:xfrm>
            <a:off x="1136313" y="2173275"/>
            <a:ext cx="1094873" cy="66173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rPr>
              <a:t>UI Tests</a:t>
            </a:r>
          </a:p>
        </p:txBody>
      </p:sp>
      <p:sp>
        <p:nvSpPr>
          <p:cNvPr id="164" name="Shape 164"/>
          <p:cNvSpPr/>
          <p:nvPr/>
        </p:nvSpPr>
        <p:spPr>
          <a:xfrm>
            <a:off x="8656053" y="2173275"/>
            <a:ext cx="1094873" cy="66173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rPr>
              <a:t>API Tests</a:t>
            </a:r>
          </a:p>
        </p:txBody>
      </p:sp>
      <p:sp>
        <p:nvSpPr>
          <p:cNvPr id="165" name="Shape 165"/>
          <p:cNvSpPr/>
          <p:nvPr/>
        </p:nvSpPr>
        <p:spPr>
          <a:xfrm>
            <a:off x="8613940" y="3215115"/>
            <a:ext cx="1058778" cy="661736"/>
          </a:xfrm>
          <a:prstGeom prst="flowChartMultidocument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973888" y="573077"/>
            <a:ext cx="8891336" cy="57751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rPr>
              <a:t>Building Tool – Maven [pom.xml]</a:t>
            </a:r>
          </a:p>
        </p:txBody>
      </p:sp>
      <p:sp>
        <p:nvSpPr>
          <p:cNvPr id="167" name="Shape 167"/>
          <p:cNvSpPr/>
          <p:nvPr/>
        </p:nvSpPr>
        <p:spPr>
          <a:xfrm>
            <a:off x="6661150" y="3111738"/>
            <a:ext cx="1531017" cy="74596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rPr>
              <a:t>Jersey Client</a:t>
            </a:r>
          </a:p>
        </p:txBody>
      </p:sp>
      <p:sp>
        <p:nvSpPr>
          <p:cNvPr id="168" name="Shape 168"/>
          <p:cNvSpPr/>
          <p:nvPr/>
        </p:nvSpPr>
        <p:spPr>
          <a:xfrm>
            <a:off x="3023935" y="4203087"/>
            <a:ext cx="1058778" cy="661736"/>
          </a:xfrm>
          <a:prstGeom prst="flowChartMultidocument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169" name="Shape 169"/>
          <p:cNvSpPr txBox="1"/>
          <p:nvPr/>
        </p:nvSpPr>
        <p:spPr>
          <a:xfrm>
            <a:off x="2898940" y="4912805"/>
            <a:ext cx="1089914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Browsers: FF, Chrome</a:t>
            </a:r>
          </a:p>
        </p:txBody>
      </p:sp>
      <p:sp>
        <p:nvSpPr>
          <p:cNvPr id="170" name="Shape 170"/>
          <p:cNvSpPr/>
          <p:nvPr/>
        </p:nvSpPr>
        <p:spPr>
          <a:xfrm>
            <a:off x="1046076" y="4191539"/>
            <a:ext cx="1058778" cy="661736"/>
          </a:xfrm>
          <a:prstGeom prst="flowChartMultidocument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171" name="Shape 171"/>
          <p:cNvSpPr txBox="1"/>
          <p:nvPr/>
        </p:nvSpPr>
        <p:spPr>
          <a:xfrm>
            <a:off x="824392" y="4941412"/>
            <a:ext cx="1406795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Object Repositories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8300453" y="3926089"/>
            <a:ext cx="2479653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Test cases Key word driven: XML</a:t>
            </a:r>
          </a:p>
        </p:txBody>
      </p:sp>
      <p:cxnSp>
        <p:nvCxnSpPr>
          <p:cNvPr id="173" name="Shape 173"/>
          <p:cNvCxnSpPr>
            <a:stCxn id="166" idx="2"/>
            <a:endCxn id="159" idx="1"/>
          </p:cNvCxnSpPr>
          <p:nvPr/>
        </p:nvCxnSpPr>
        <p:spPr>
          <a:xfrm>
            <a:off x="5419557" y="1150592"/>
            <a:ext cx="0" cy="4707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74" name="Shape 174"/>
          <p:cNvCxnSpPr>
            <a:stCxn id="161" idx="3"/>
          </p:cNvCxnSpPr>
          <p:nvPr/>
        </p:nvCxnSpPr>
        <p:spPr>
          <a:xfrm>
            <a:off x="4005847" y="2504145"/>
            <a:ext cx="7461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175" name="Shape 175"/>
          <p:cNvCxnSpPr>
            <a:endCxn id="160" idx="1"/>
          </p:cNvCxnSpPr>
          <p:nvPr/>
        </p:nvCxnSpPr>
        <p:spPr>
          <a:xfrm>
            <a:off x="6062695" y="2504145"/>
            <a:ext cx="818699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176" name="Shape 176"/>
          <p:cNvCxnSpPr>
            <a:stCxn id="160" idx="3"/>
            <a:endCxn id="164" idx="1"/>
          </p:cNvCxnSpPr>
          <p:nvPr/>
        </p:nvCxnSpPr>
        <p:spPr>
          <a:xfrm>
            <a:off x="7976269" y="2504145"/>
            <a:ext cx="6798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177" name="Shape 177"/>
          <p:cNvCxnSpPr>
            <a:stCxn id="160" idx="2"/>
            <a:endCxn id="167" idx="0"/>
          </p:cNvCxnSpPr>
          <p:nvPr/>
        </p:nvCxnSpPr>
        <p:spPr>
          <a:xfrm flipH="1">
            <a:off x="7426732" y="2835013"/>
            <a:ext cx="2100" cy="2766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178" name="Shape 178"/>
          <p:cNvCxnSpPr>
            <a:stCxn id="161" idx="1"/>
            <a:endCxn id="163" idx="3"/>
          </p:cNvCxnSpPr>
          <p:nvPr/>
        </p:nvCxnSpPr>
        <p:spPr>
          <a:xfrm rot="10800000">
            <a:off x="2231173" y="2504145"/>
            <a:ext cx="6798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179" name="Shape 179"/>
          <p:cNvCxnSpPr>
            <a:stCxn id="163" idx="2"/>
            <a:endCxn id="162" idx="0"/>
          </p:cNvCxnSpPr>
          <p:nvPr/>
        </p:nvCxnSpPr>
        <p:spPr>
          <a:xfrm>
            <a:off x="1683750" y="2835012"/>
            <a:ext cx="767700" cy="3849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180" name="Shape 180"/>
          <p:cNvCxnSpPr>
            <a:stCxn id="170" idx="0"/>
          </p:cNvCxnSpPr>
          <p:nvPr/>
        </p:nvCxnSpPr>
        <p:spPr>
          <a:xfrm rot="10800000" flipH="1">
            <a:off x="1648306" y="3857339"/>
            <a:ext cx="582900" cy="3342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81" name="Shape 181"/>
          <p:cNvCxnSpPr>
            <a:stCxn id="165" idx="0"/>
            <a:endCxn id="164" idx="2"/>
          </p:cNvCxnSpPr>
          <p:nvPr/>
        </p:nvCxnSpPr>
        <p:spPr>
          <a:xfrm rot="10800000">
            <a:off x="9203570" y="2835015"/>
            <a:ext cx="12600" cy="3801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82" name="Shape 182"/>
          <p:cNvSpPr/>
          <p:nvPr/>
        </p:nvSpPr>
        <p:spPr>
          <a:xfrm>
            <a:off x="4690307" y="5258187"/>
            <a:ext cx="1458495" cy="685800"/>
          </a:xfrm>
          <a:prstGeom prst="flowChartMagneticDisk">
            <a:avLst/>
          </a:prstGeom>
          <a:solidFill>
            <a:schemeClr val="accent1"/>
          </a:solidFill>
          <a:ln w="25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Reports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4529376" y="6102751"/>
            <a:ext cx="2229071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ExtendReport – HTML format</a:t>
            </a:r>
          </a:p>
        </p:txBody>
      </p:sp>
      <p:cxnSp>
        <p:nvCxnSpPr>
          <p:cNvPr id="184" name="Shape 184"/>
          <p:cNvCxnSpPr>
            <a:stCxn id="159" idx="3"/>
            <a:endCxn id="182" idx="1"/>
          </p:cNvCxnSpPr>
          <p:nvPr/>
        </p:nvCxnSpPr>
        <p:spPr>
          <a:xfrm>
            <a:off x="5419556" y="4340306"/>
            <a:ext cx="0" cy="9180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85" name="Shape 185"/>
          <p:cNvCxnSpPr>
            <a:stCxn id="162" idx="5"/>
            <a:endCxn id="168" idx="0"/>
          </p:cNvCxnSpPr>
          <p:nvPr/>
        </p:nvCxnSpPr>
        <p:spPr>
          <a:xfrm>
            <a:off x="3070835" y="3784851"/>
            <a:ext cx="555300" cy="4182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186" name="Shape 186"/>
          <p:cNvSpPr/>
          <p:nvPr/>
        </p:nvSpPr>
        <p:spPr>
          <a:xfrm>
            <a:off x="7128553" y="4418328"/>
            <a:ext cx="1310773" cy="59307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Log file</a:t>
            </a:r>
          </a:p>
        </p:txBody>
      </p:sp>
      <p:sp>
        <p:nvSpPr>
          <p:cNvPr id="187" name="Shape 187"/>
          <p:cNvSpPr/>
          <p:nvPr/>
        </p:nvSpPr>
        <p:spPr>
          <a:xfrm>
            <a:off x="7020092" y="5356792"/>
            <a:ext cx="1531017" cy="74596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rPr>
              <a:t>Log4j logger</a:t>
            </a:r>
          </a:p>
        </p:txBody>
      </p:sp>
      <p:cxnSp>
        <p:nvCxnSpPr>
          <p:cNvPr id="188" name="Shape 188"/>
          <p:cNvCxnSpPr>
            <a:endCxn id="186" idx="1"/>
          </p:cNvCxnSpPr>
          <p:nvPr/>
        </p:nvCxnSpPr>
        <p:spPr>
          <a:xfrm>
            <a:off x="6062653" y="3784863"/>
            <a:ext cx="1065900" cy="93000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189" name="Shape 189"/>
          <p:cNvCxnSpPr/>
          <p:nvPr/>
        </p:nvCxnSpPr>
        <p:spPr>
          <a:xfrm>
            <a:off x="7783939" y="5011398"/>
            <a:ext cx="1661" cy="34539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190" name="Shape 190"/>
          <p:cNvSpPr/>
          <p:nvPr/>
        </p:nvSpPr>
        <p:spPr>
          <a:xfrm>
            <a:off x="852905" y="5587442"/>
            <a:ext cx="1058778" cy="661736"/>
          </a:xfrm>
          <a:prstGeom prst="flowChartMultidocument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  <p:cxnSp>
        <p:nvCxnSpPr>
          <p:cNvPr id="191" name="Shape 191"/>
          <p:cNvCxnSpPr>
            <a:stCxn id="190" idx="0"/>
          </p:cNvCxnSpPr>
          <p:nvPr/>
        </p:nvCxnSpPr>
        <p:spPr>
          <a:xfrm rot="10800000">
            <a:off x="1442535" y="5207342"/>
            <a:ext cx="12600" cy="3801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92" name="Shape 192"/>
          <p:cNvSpPr txBox="1"/>
          <p:nvPr/>
        </p:nvSpPr>
        <p:spPr>
          <a:xfrm>
            <a:off x="498060" y="6379751"/>
            <a:ext cx="2479653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Test cases Key word driven: XML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/>
        </p:nvSpPr>
        <p:spPr>
          <a:xfrm>
            <a:off x="2648167" y="2967334"/>
            <a:ext cx="6895668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5400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Framework Workflow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/>
        </p:nvSpPr>
        <p:spPr>
          <a:xfrm>
            <a:off x="706800" y="1181805"/>
            <a:ext cx="1345629" cy="66173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rPr>
              <a:t>testng.xml</a:t>
            </a:r>
          </a:p>
        </p:txBody>
      </p:sp>
      <p:sp>
        <p:nvSpPr>
          <p:cNvPr id="204" name="Shape 204"/>
          <p:cNvSpPr/>
          <p:nvPr/>
        </p:nvSpPr>
        <p:spPr>
          <a:xfrm>
            <a:off x="739375" y="3082427"/>
            <a:ext cx="1345629" cy="66173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rPr>
              <a:t>Run class</a:t>
            </a:r>
          </a:p>
        </p:txBody>
      </p:sp>
      <p:sp>
        <p:nvSpPr>
          <p:cNvPr id="205" name="Shape 205"/>
          <p:cNvSpPr/>
          <p:nvPr/>
        </p:nvSpPr>
        <p:spPr>
          <a:xfrm>
            <a:off x="6174707" y="3334178"/>
            <a:ext cx="1345629" cy="66173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rPr>
              <a:t>Read Class</a:t>
            </a:r>
          </a:p>
        </p:txBody>
      </p:sp>
      <p:sp>
        <p:nvSpPr>
          <p:cNvPr id="206" name="Shape 206"/>
          <p:cNvSpPr/>
          <p:nvPr/>
        </p:nvSpPr>
        <p:spPr>
          <a:xfrm>
            <a:off x="614106" y="5271446"/>
            <a:ext cx="1531017" cy="74596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rPr>
              <a:t>CSV File</a:t>
            </a:r>
          </a:p>
        </p:txBody>
      </p:sp>
      <p:sp>
        <p:nvSpPr>
          <p:cNvPr id="207" name="Shape 207"/>
          <p:cNvSpPr/>
          <p:nvPr/>
        </p:nvSpPr>
        <p:spPr>
          <a:xfrm>
            <a:off x="4078430" y="2316490"/>
            <a:ext cx="1094873" cy="66173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Active</a:t>
            </a:r>
          </a:p>
        </p:txBody>
      </p:sp>
      <p:sp>
        <p:nvSpPr>
          <p:cNvPr id="208" name="Shape 208"/>
          <p:cNvSpPr/>
          <p:nvPr/>
        </p:nvSpPr>
        <p:spPr>
          <a:xfrm>
            <a:off x="2717833" y="2316490"/>
            <a:ext cx="1094873" cy="66173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Inactive</a:t>
            </a:r>
          </a:p>
        </p:txBody>
      </p:sp>
      <p:sp>
        <p:nvSpPr>
          <p:cNvPr id="209" name="Shape 209"/>
          <p:cNvSpPr/>
          <p:nvPr/>
        </p:nvSpPr>
        <p:spPr>
          <a:xfrm>
            <a:off x="6279894" y="5233853"/>
            <a:ext cx="1058778" cy="661736"/>
          </a:xfrm>
          <a:prstGeom prst="flowChartMultidocument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9395104" y="1025648"/>
            <a:ext cx="1458495" cy="685800"/>
          </a:xfrm>
          <a:prstGeom prst="flowChartMagneticDisk">
            <a:avLst/>
          </a:prstGeom>
          <a:solidFill>
            <a:schemeClr val="accent1"/>
          </a:solidFill>
          <a:ln w="25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Reports</a:t>
            </a:r>
          </a:p>
        </p:txBody>
      </p:sp>
      <p:sp>
        <p:nvSpPr>
          <p:cNvPr id="211" name="Shape 211"/>
          <p:cNvSpPr/>
          <p:nvPr/>
        </p:nvSpPr>
        <p:spPr>
          <a:xfrm>
            <a:off x="7329128" y="1909014"/>
            <a:ext cx="1094873" cy="66173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API</a:t>
            </a:r>
          </a:p>
        </p:txBody>
      </p:sp>
      <p:sp>
        <p:nvSpPr>
          <p:cNvPr id="212" name="Shape 212"/>
          <p:cNvSpPr/>
          <p:nvPr/>
        </p:nvSpPr>
        <p:spPr>
          <a:xfrm>
            <a:off x="5421092" y="1912791"/>
            <a:ext cx="1094873" cy="66173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UI</a:t>
            </a:r>
          </a:p>
        </p:txBody>
      </p:sp>
      <p:sp>
        <p:nvSpPr>
          <p:cNvPr id="213" name="Shape 213"/>
          <p:cNvSpPr/>
          <p:nvPr/>
        </p:nvSpPr>
        <p:spPr>
          <a:xfrm>
            <a:off x="9395104" y="2941493"/>
            <a:ext cx="1458495" cy="685800"/>
          </a:xfrm>
          <a:prstGeom prst="flowChartMagneticDisk">
            <a:avLst/>
          </a:prstGeom>
          <a:solidFill>
            <a:schemeClr val="accent1"/>
          </a:solidFill>
          <a:ln w="25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applog.log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555866" y="1925348"/>
            <a:ext cx="2052164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Run uncommented classes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614106" y="3857173"/>
            <a:ext cx="1712648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@Test method holder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Eg: runApiTest.java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6043251" y="4093521"/>
            <a:ext cx="1856470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readTestCase.xml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Un-marshall xml scripts</a:t>
            </a:r>
          </a:p>
        </p:txBody>
      </p:sp>
      <p:sp>
        <p:nvSpPr>
          <p:cNvPr id="217" name="Shape 217"/>
          <p:cNvSpPr/>
          <p:nvPr/>
        </p:nvSpPr>
        <p:spPr>
          <a:xfrm>
            <a:off x="6185321" y="196467"/>
            <a:ext cx="1397725" cy="949119"/>
          </a:xfrm>
          <a:prstGeom prst="flowChartPunchedCard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rPr>
              <a:t>Execution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555866" y="6051748"/>
            <a:ext cx="1686551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Hold test script name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5903330" y="6033864"/>
            <a:ext cx="2008948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Test scripts in XML format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8921235" y="1912919"/>
            <a:ext cx="3117456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HTML reports: detailTestReport_timestamp.html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9494070" y="3793010"/>
            <a:ext cx="1554271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Log file: applog.log</a:t>
            </a:r>
          </a:p>
        </p:txBody>
      </p:sp>
      <p:cxnSp>
        <p:nvCxnSpPr>
          <p:cNvPr id="222" name="Shape 222"/>
          <p:cNvCxnSpPr>
            <a:endCxn id="204" idx="0"/>
          </p:cNvCxnSpPr>
          <p:nvPr/>
        </p:nvCxnSpPr>
        <p:spPr>
          <a:xfrm>
            <a:off x="1398990" y="2233427"/>
            <a:ext cx="13200" cy="8490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23" name="Shape 223"/>
          <p:cNvCxnSpPr/>
          <p:nvPr/>
        </p:nvCxnSpPr>
        <p:spPr>
          <a:xfrm flipH="1">
            <a:off x="1379612" y="4308362"/>
            <a:ext cx="0" cy="91788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24" name="Shape 224"/>
          <p:cNvSpPr/>
          <p:nvPr/>
        </p:nvSpPr>
        <p:spPr>
          <a:xfrm>
            <a:off x="3183723" y="3801678"/>
            <a:ext cx="1442145" cy="917880"/>
          </a:xfrm>
          <a:prstGeom prst="diamond">
            <a:avLst/>
          </a:prstGeom>
          <a:solidFill>
            <a:schemeClr val="accent1"/>
          </a:solidFill>
          <a:ln w="19050" cap="flat" cmpd="sng">
            <a:solidFill>
              <a:srgbClr val="738F3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Yes/No</a:t>
            </a:r>
          </a:p>
        </p:txBody>
      </p:sp>
      <p:cxnSp>
        <p:nvCxnSpPr>
          <p:cNvPr id="225" name="Shape 225"/>
          <p:cNvCxnSpPr>
            <a:stCxn id="206" idx="6"/>
            <a:endCxn id="224" idx="1"/>
          </p:cNvCxnSpPr>
          <p:nvPr/>
        </p:nvCxnSpPr>
        <p:spPr>
          <a:xfrm rot="10800000" flipH="1">
            <a:off x="2145123" y="4260526"/>
            <a:ext cx="1038600" cy="138390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26" name="Shape 226"/>
          <p:cNvCxnSpPr>
            <a:stCxn id="224" idx="0"/>
            <a:endCxn id="207" idx="2"/>
          </p:cNvCxnSpPr>
          <p:nvPr/>
        </p:nvCxnSpPr>
        <p:spPr>
          <a:xfrm rot="10800000" flipH="1">
            <a:off x="3904795" y="2978178"/>
            <a:ext cx="721200" cy="8235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27" name="Shape 227"/>
          <p:cNvCxnSpPr>
            <a:stCxn id="224" idx="0"/>
            <a:endCxn id="208" idx="2"/>
          </p:cNvCxnSpPr>
          <p:nvPr/>
        </p:nvCxnSpPr>
        <p:spPr>
          <a:xfrm rot="10800000">
            <a:off x="3265195" y="2978178"/>
            <a:ext cx="639600" cy="8235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28" name="Shape 228"/>
          <p:cNvCxnSpPr>
            <a:endCxn id="209" idx="1"/>
          </p:cNvCxnSpPr>
          <p:nvPr/>
        </p:nvCxnSpPr>
        <p:spPr>
          <a:xfrm rot="-5400000" flipH="1">
            <a:off x="4328544" y="3613371"/>
            <a:ext cx="2586600" cy="1316100"/>
          </a:xfrm>
          <a:prstGeom prst="bentConnector2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29" name="Shape 229"/>
          <p:cNvCxnSpPr>
            <a:stCxn id="209" idx="0"/>
          </p:cNvCxnSpPr>
          <p:nvPr/>
        </p:nvCxnSpPr>
        <p:spPr>
          <a:xfrm rot="10800000">
            <a:off x="6856923" y="4617053"/>
            <a:ext cx="25200" cy="6168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30" name="Shape 230"/>
          <p:cNvCxnSpPr>
            <a:stCxn id="205" idx="0"/>
            <a:endCxn id="212" idx="2"/>
          </p:cNvCxnSpPr>
          <p:nvPr/>
        </p:nvCxnSpPr>
        <p:spPr>
          <a:xfrm rot="10800000">
            <a:off x="5968521" y="2574578"/>
            <a:ext cx="879000" cy="7596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31" name="Shape 231"/>
          <p:cNvCxnSpPr>
            <a:stCxn id="205" idx="0"/>
            <a:endCxn id="211" idx="2"/>
          </p:cNvCxnSpPr>
          <p:nvPr/>
        </p:nvCxnSpPr>
        <p:spPr>
          <a:xfrm rot="10800000" flipH="1">
            <a:off x="6847521" y="2570678"/>
            <a:ext cx="1029000" cy="7635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32" name="Shape 232"/>
          <p:cNvCxnSpPr>
            <a:stCxn id="212" idx="0"/>
            <a:endCxn id="217" idx="2"/>
          </p:cNvCxnSpPr>
          <p:nvPr/>
        </p:nvCxnSpPr>
        <p:spPr>
          <a:xfrm rot="10800000" flipH="1">
            <a:off x="5968529" y="1145691"/>
            <a:ext cx="915599" cy="7671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33" name="Shape 233"/>
          <p:cNvCxnSpPr>
            <a:stCxn id="211" idx="0"/>
            <a:endCxn id="217" idx="2"/>
          </p:cNvCxnSpPr>
          <p:nvPr/>
        </p:nvCxnSpPr>
        <p:spPr>
          <a:xfrm rot="10800000">
            <a:off x="6884165" y="1145514"/>
            <a:ext cx="992400" cy="7635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34" name="Shape 234"/>
          <p:cNvCxnSpPr>
            <a:stCxn id="217" idx="3"/>
            <a:endCxn id="210" idx="1"/>
          </p:cNvCxnSpPr>
          <p:nvPr/>
        </p:nvCxnSpPr>
        <p:spPr>
          <a:xfrm>
            <a:off x="7583047" y="671026"/>
            <a:ext cx="2541300" cy="354600"/>
          </a:xfrm>
          <a:prstGeom prst="bentConnector2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5" name="Shape 235"/>
          <p:cNvSpPr/>
          <p:nvPr/>
        </p:nvSpPr>
        <p:spPr>
          <a:xfrm>
            <a:off x="9395104" y="2978225"/>
            <a:ext cx="1458495" cy="685800"/>
          </a:xfrm>
          <a:prstGeom prst="flowChartMagneticDisk">
            <a:avLst/>
          </a:prstGeom>
          <a:solidFill>
            <a:schemeClr val="accent1"/>
          </a:solidFill>
          <a:ln w="25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Log file</a:t>
            </a:r>
          </a:p>
        </p:txBody>
      </p:sp>
      <p:cxnSp>
        <p:nvCxnSpPr>
          <p:cNvPr id="236" name="Shape 236"/>
          <p:cNvCxnSpPr/>
          <p:nvPr/>
        </p:nvCxnSpPr>
        <p:spPr>
          <a:xfrm>
            <a:off x="10124353" y="2170917"/>
            <a:ext cx="13063" cy="73635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7" name="Shape 237"/>
          <p:cNvSpPr/>
          <p:nvPr/>
        </p:nvSpPr>
        <p:spPr>
          <a:xfrm>
            <a:off x="4022244" y="386928"/>
            <a:ext cx="1058778" cy="661736"/>
          </a:xfrm>
          <a:prstGeom prst="flowChartMultidocument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238" name="Shape 238"/>
          <p:cNvSpPr txBox="1"/>
          <p:nvPr/>
        </p:nvSpPr>
        <p:spPr>
          <a:xfrm>
            <a:off x="3776207" y="1085887"/>
            <a:ext cx="1406795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Object Repositories</a:t>
            </a:r>
          </a:p>
        </p:txBody>
      </p:sp>
      <p:cxnSp>
        <p:nvCxnSpPr>
          <p:cNvPr id="239" name="Shape 239"/>
          <p:cNvCxnSpPr/>
          <p:nvPr/>
        </p:nvCxnSpPr>
        <p:spPr>
          <a:xfrm>
            <a:off x="4475069" y="1373748"/>
            <a:ext cx="1464570" cy="498991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240" name="Shape 240"/>
          <p:cNvSpPr/>
          <p:nvPr/>
        </p:nvSpPr>
        <p:spPr>
          <a:xfrm>
            <a:off x="942521" y="133346"/>
            <a:ext cx="939334" cy="642273"/>
          </a:xfrm>
          <a:prstGeom prst="flowChartMultidocument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  <p:cxnSp>
        <p:nvCxnSpPr>
          <p:cNvPr id="241" name="Shape 241"/>
          <p:cNvCxnSpPr>
            <a:stCxn id="240" idx="2"/>
          </p:cNvCxnSpPr>
          <p:nvPr/>
        </p:nvCxnSpPr>
        <p:spPr>
          <a:xfrm>
            <a:off x="1346870" y="751297"/>
            <a:ext cx="32700" cy="3345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42" name="Shape 242"/>
          <p:cNvSpPr txBox="1"/>
          <p:nvPr/>
        </p:nvSpPr>
        <p:spPr>
          <a:xfrm>
            <a:off x="1972513" y="262436"/>
            <a:ext cx="1192057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EnvConfig file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/>
        </p:nvSpPr>
        <p:spPr>
          <a:xfrm>
            <a:off x="2911476" y="2967334"/>
            <a:ext cx="6369051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5400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Adding new scripts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/>
        </p:nvSpPr>
        <p:spPr>
          <a:xfrm>
            <a:off x="2125440" y="2573271"/>
            <a:ext cx="1058778" cy="661736"/>
          </a:xfrm>
          <a:prstGeom prst="flowChartMultidocument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4309300" y="3421635"/>
            <a:ext cx="1531017" cy="74596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rPr>
              <a:t>Add to CSV File</a:t>
            </a:r>
          </a:p>
        </p:txBody>
      </p:sp>
      <p:sp>
        <p:nvSpPr>
          <p:cNvPr id="255" name="Shape 255"/>
          <p:cNvSpPr/>
          <p:nvPr/>
        </p:nvSpPr>
        <p:spPr>
          <a:xfrm>
            <a:off x="5292880" y="5002601"/>
            <a:ext cx="1094873" cy="66173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Active</a:t>
            </a:r>
          </a:p>
        </p:txBody>
      </p:sp>
      <p:sp>
        <p:nvSpPr>
          <p:cNvPr id="256" name="Shape 256"/>
          <p:cNvSpPr/>
          <p:nvPr/>
        </p:nvSpPr>
        <p:spPr>
          <a:xfrm>
            <a:off x="3761862" y="5002601"/>
            <a:ext cx="1094873" cy="66173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Inactive</a:t>
            </a:r>
          </a:p>
        </p:txBody>
      </p:sp>
      <p:sp>
        <p:nvSpPr>
          <p:cNvPr id="257" name="Shape 257"/>
          <p:cNvSpPr/>
          <p:nvPr/>
        </p:nvSpPr>
        <p:spPr>
          <a:xfrm>
            <a:off x="8934804" y="1126850"/>
            <a:ext cx="1345629" cy="661736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rgbClr val="738F3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testng.xml</a:t>
            </a:r>
          </a:p>
        </p:txBody>
      </p:sp>
      <p:cxnSp>
        <p:nvCxnSpPr>
          <p:cNvPr id="258" name="Shape 258"/>
          <p:cNvCxnSpPr>
            <a:stCxn id="253" idx="0"/>
          </p:cNvCxnSpPr>
          <p:nvPr/>
        </p:nvCxnSpPr>
        <p:spPr>
          <a:xfrm rot="10800000" flipH="1">
            <a:off x="2727669" y="1916871"/>
            <a:ext cx="15600" cy="6564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59" name="Shape 259"/>
          <p:cNvCxnSpPr>
            <a:stCxn id="253" idx="3"/>
            <a:endCxn id="254" idx="0"/>
          </p:cNvCxnSpPr>
          <p:nvPr/>
        </p:nvCxnSpPr>
        <p:spPr>
          <a:xfrm>
            <a:off x="3184219" y="2904139"/>
            <a:ext cx="1890600" cy="517499"/>
          </a:xfrm>
          <a:prstGeom prst="bentConnector2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60" name="Shape 260"/>
          <p:cNvCxnSpPr>
            <a:endCxn id="256" idx="0"/>
          </p:cNvCxnSpPr>
          <p:nvPr/>
        </p:nvCxnSpPr>
        <p:spPr>
          <a:xfrm flipH="1">
            <a:off x="4309299" y="4525301"/>
            <a:ext cx="765600" cy="4773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61" name="Shape 261"/>
          <p:cNvCxnSpPr>
            <a:endCxn id="255" idx="0"/>
          </p:cNvCxnSpPr>
          <p:nvPr/>
        </p:nvCxnSpPr>
        <p:spPr>
          <a:xfrm>
            <a:off x="5074717" y="4525301"/>
            <a:ext cx="765600" cy="4773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62" name="Shape 262"/>
          <p:cNvSpPr/>
          <p:nvPr/>
        </p:nvSpPr>
        <p:spPr>
          <a:xfrm>
            <a:off x="6679074" y="2359966"/>
            <a:ext cx="1345629" cy="661736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rgbClr val="738F3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Run class</a:t>
            </a:r>
          </a:p>
        </p:txBody>
      </p:sp>
      <p:cxnSp>
        <p:nvCxnSpPr>
          <p:cNvPr id="263" name="Shape 263"/>
          <p:cNvCxnSpPr>
            <a:stCxn id="254" idx="6"/>
            <a:endCxn id="262" idx="1"/>
          </p:cNvCxnSpPr>
          <p:nvPr/>
        </p:nvCxnSpPr>
        <p:spPr>
          <a:xfrm rot="10800000" flipH="1">
            <a:off x="5840317" y="2690915"/>
            <a:ext cx="838800" cy="1103700"/>
          </a:xfrm>
          <a:prstGeom prst="bentConnector3">
            <a:avLst>
              <a:gd name="adj1" fmla="val 49997"/>
            </a:avLst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64" name="Shape 264"/>
          <p:cNvCxnSpPr>
            <a:stCxn id="262" idx="0"/>
            <a:endCxn id="257" idx="1"/>
          </p:cNvCxnSpPr>
          <p:nvPr/>
        </p:nvCxnSpPr>
        <p:spPr>
          <a:xfrm rot="-5400000">
            <a:off x="7692238" y="1117516"/>
            <a:ext cx="902100" cy="1582800"/>
          </a:xfrm>
          <a:prstGeom prst="bentConnector2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65" name="Shape 265"/>
          <p:cNvSpPr/>
          <p:nvPr/>
        </p:nvSpPr>
        <p:spPr>
          <a:xfrm>
            <a:off x="8908756" y="2768165"/>
            <a:ext cx="1397725" cy="949119"/>
          </a:xfrm>
          <a:prstGeom prst="flowChartPunchedCard">
            <a:avLst/>
          </a:prstGeom>
          <a:solidFill>
            <a:schemeClr val="accent1"/>
          </a:solidFill>
          <a:ln w="19050" cap="flat" cmpd="sng">
            <a:solidFill>
              <a:srgbClr val="738F3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Execution</a:t>
            </a:r>
          </a:p>
        </p:txBody>
      </p:sp>
      <p:cxnSp>
        <p:nvCxnSpPr>
          <p:cNvPr id="266" name="Shape 266"/>
          <p:cNvCxnSpPr>
            <a:stCxn id="257" idx="2"/>
            <a:endCxn id="265" idx="0"/>
          </p:cNvCxnSpPr>
          <p:nvPr/>
        </p:nvCxnSpPr>
        <p:spPr>
          <a:xfrm>
            <a:off x="9607619" y="1788587"/>
            <a:ext cx="0" cy="9795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67" name="Shape 267"/>
          <p:cNvSpPr txBox="1"/>
          <p:nvPr/>
        </p:nvSpPr>
        <p:spPr>
          <a:xfrm>
            <a:off x="2192334" y="444229"/>
            <a:ext cx="1140248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{*TestScripts}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2005585" y="3345132"/>
            <a:ext cx="1513747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Test scripts {*.xml}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4309300" y="4161837"/>
            <a:ext cx="1851789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/</a:t>
            </a:r>
            <a:r>
              <a:rPr lang="en-US" sz="1200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testCases/{*Case}.csv</a:t>
            </a:r>
          </a:p>
        </p:txBody>
      </p:sp>
      <p:sp>
        <p:nvSpPr>
          <p:cNvPr id="270" name="Shape 270"/>
          <p:cNvSpPr txBox="1"/>
          <p:nvPr/>
        </p:nvSpPr>
        <p:spPr>
          <a:xfrm>
            <a:off x="4309300" y="5760342"/>
            <a:ext cx="1426609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active,sampleRun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inactive, dontRun</a:t>
            </a:r>
          </a:p>
        </p:txBody>
      </p:sp>
      <p:sp>
        <p:nvSpPr>
          <p:cNvPr id="271" name="Shape 271"/>
          <p:cNvSpPr/>
          <p:nvPr/>
        </p:nvSpPr>
        <p:spPr>
          <a:xfrm>
            <a:off x="1910963" y="831353"/>
            <a:ext cx="1664407" cy="1085465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19050" cap="flat" cmpd="sng">
            <a:solidFill>
              <a:srgbClr val="738F3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Test Script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Package</a:t>
            </a:r>
          </a:p>
        </p:txBody>
      </p:sp>
      <p:sp>
        <p:nvSpPr>
          <p:cNvPr id="272" name="Shape 272"/>
          <p:cNvSpPr/>
          <p:nvPr/>
        </p:nvSpPr>
        <p:spPr>
          <a:xfrm>
            <a:off x="1461345" y="2696043"/>
            <a:ext cx="444137" cy="466842"/>
          </a:xfrm>
          <a:prstGeom prst="plus">
            <a:avLst>
              <a:gd name="adj" fmla="val 25000"/>
            </a:avLst>
          </a:prstGeom>
          <a:solidFill>
            <a:schemeClr val="accent1"/>
          </a:solidFill>
          <a:ln w="19050" cap="flat" cmpd="sng">
            <a:solidFill>
              <a:srgbClr val="738F3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/>
        </p:nvSpPr>
        <p:spPr>
          <a:xfrm>
            <a:off x="913795" y="574766"/>
            <a:ext cx="10353761" cy="54254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000" b="1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Framework features: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US" sz="1600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Framework Uses open source technology</a:t>
            </a:r>
            <a:r>
              <a:rPr lang="en-US" sz="2000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.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600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Single framework for API and UI base automation testing.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kkitt"/>
              <a:buChar char="•"/>
            </a:pPr>
            <a:r>
              <a:rPr lang="en-US" sz="1600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Supports both XML and JSON  API request format.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600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Single framework can used for multiple environment testing.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600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Reports provide detail case results and dashboard for summary.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600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Deletes system temp files before execution starts to avoid webdriver issues.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600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Allows to overwrite object repo values to facility of flexible approach.</a:t>
            </a:r>
          </a:p>
          <a:p>
            <a:pPr marL="228600" lvl="0" indent="-228600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Rokkitt"/>
              <a:buChar char="•"/>
            </a:pPr>
            <a:r>
              <a:rPr lang="en-US" sz="1600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Allows to execute another test scripts from present test case for reusability of test scripts.</a:t>
            </a:r>
          </a:p>
          <a:p>
            <a:pPr marL="228600" lvl="0" indent="-228600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Rokkitt"/>
              <a:buChar char="•"/>
            </a:pPr>
            <a:r>
              <a:rPr lang="en-US" sz="1600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Have tagging facility for test scripts.</a:t>
            </a: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600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000" b="1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Future of framework: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600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DB connectivity for Database testing and validations.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Damask">
  <a:themeElements>
    <a:clrScheme name="Damask">
      <a:dk1>
        <a:srgbClr val="000000"/>
      </a:dk1>
      <a:lt1>
        <a:srgbClr val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305</Words>
  <Application>Microsoft Office PowerPoint</Application>
  <PresentationFormat>Widescreen</PresentationFormat>
  <Paragraphs>89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Domine</vt:lpstr>
      <vt:lpstr>Arial</vt:lpstr>
      <vt:lpstr>Rokkitt</vt:lpstr>
      <vt:lpstr>Calibri</vt:lpstr>
      <vt:lpstr>Damask</vt:lpstr>
      <vt:lpstr>ARTNET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THAT’S ALL FOLKS 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ARTNET</dc:title>
  <dc:creator>Prachi Pawaskar</dc:creator>
  <cp:lastModifiedBy>Prachi Pawaskar</cp:lastModifiedBy>
  <cp:revision>1</cp:revision>
  <dcterms:modified xsi:type="dcterms:W3CDTF">2016-02-24T14:40:36Z</dcterms:modified>
</cp:coreProperties>
</file>