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BB91431F-2340-4B70-9E7F-F52A44B00FE4}" type="datetimeFigureOut">
              <a:rPr lang="en-US" smtClean="0"/>
              <a:t>9/25/2023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BF293B2-C8FD-40C9-AE4D-01EF801A19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91431F-2340-4B70-9E7F-F52A44B00FE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293B2-C8FD-40C9-AE4D-01EF801A19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91431F-2340-4B70-9E7F-F52A44B00FE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293B2-C8FD-40C9-AE4D-01EF801A19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B91431F-2340-4B70-9E7F-F52A44B00FE4}" type="datetimeFigureOut">
              <a:rPr lang="en-US" smtClean="0"/>
              <a:t>9/25/2023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BF293B2-C8FD-40C9-AE4D-01EF801A19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B91431F-2340-4B70-9E7F-F52A44B00FE4}" type="datetimeFigureOut">
              <a:rPr lang="en-US" smtClean="0"/>
              <a:t>9/25/2023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BF293B2-C8FD-40C9-AE4D-01EF801A19CE}"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B91431F-2340-4B70-9E7F-F52A44B00FE4}" type="datetimeFigureOut">
              <a:rPr lang="en-US" smtClean="0"/>
              <a:t>9/25/2023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BF293B2-C8FD-40C9-AE4D-01EF801A19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B91431F-2340-4B70-9E7F-F52A44B00FE4}" type="datetimeFigureOut">
              <a:rPr lang="en-US" smtClean="0"/>
              <a:t>9/25/2023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BF293B2-C8FD-40C9-AE4D-01EF801A19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91431F-2340-4B70-9E7F-F52A44B00FE4}"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F293B2-C8FD-40C9-AE4D-01EF801A19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B91431F-2340-4B70-9E7F-F52A44B00FE4}" type="datetimeFigureOut">
              <a:rPr lang="en-US" smtClean="0"/>
              <a:t>9/25/2023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BF293B2-C8FD-40C9-AE4D-01EF801A19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B91431F-2340-4B70-9E7F-F52A44B00FE4}" type="datetimeFigureOut">
              <a:rPr lang="en-US" smtClean="0"/>
              <a:t>9/25/2023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BF293B2-C8FD-40C9-AE4D-01EF801A19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B91431F-2340-4B70-9E7F-F52A44B00FE4}" type="datetimeFigureOut">
              <a:rPr lang="en-US" smtClean="0"/>
              <a:t>9/25/2023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BF293B2-C8FD-40C9-AE4D-01EF801A19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B91431F-2340-4B70-9E7F-F52A44B00FE4}" type="datetimeFigureOut">
              <a:rPr lang="en-US" smtClean="0"/>
              <a:t>9/25/2023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BF293B2-C8FD-40C9-AE4D-01EF801A19C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28800"/>
            <a:ext cx="8062912" cy="1470025"/>
          </a:xfrm>
        </p:spPr>
        <p:txBody>
          <a:bodyPr/>
          <a:lstStyle/>
          <a:p>
            <a:r>
              <a:rPr lang="en-US" dirty="0" smtClean="0">
                <a:solidFill>
                  <a:schemeClr val="tx1"/>
                </a:solidFill>
              </a:rPr>
              <a:t>PHARMACY MANAGEMENT</a:t>
            </a:r>
            <a:br>
              <a:rPr lang="en-US" dirty="0" smtClean="0">
                <a:solidFill>
                  <a:schemeClr val="tx1"/>
                </a:solidFill>
              </a:rPr>
            </a:br>
            <a:r>
              <a:rPr lang="en-US" dirty="0" smtClean="0">
                <a:solidFill>
                  <a:schemeClr val="tx1"/>
                </a:solidFill>
              </a:rPr>
              <a:t>SYSTEM</a:t>
            </a:r>
            <a:endParaRPr lang="en-US" dirty="0">
              <a:solidFill>
                <a:schemeClr val="tx1"/>
              </a:solidFill>
            </a:endParaRPr>
          </a:p>
        </p:txBody>
      </p:sp>
    </p:spTree>
    <p:extLst>
      <p:ext uri="{BB962C8B-B14F-4D97-AF65-F5344CB8AC3E}">
        <p14:creationId xmlns:p14="http://schemas.microsoft.com/office/powerpoint/2010/main" val="1992233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IN" sz="1800" dirty="0"/>
              <a:t>Pharmacies are essential healthcare establishments responsible for dispensing medications, providing patient care, and ensuring the safe and </a:t>
            </a:r>
            <a:r>
              <a:rPr lang="en-IN" sz="1800" dirty="0" smtClean="0"/>
              <a:t>efficient </a:t>
            </a:r>
            <a:r>
              <a:rPr lang="en-IN" sz="1800" dirty="0"/>
              <a:t>distribution of pharmaceuticals. </a:t>
            </a:r>
            <a:endParaRPr lang="en-IN" sz="1800" dirty="0" smtClean="0"/>
          </a:p>
          <a:p>
            <a:endParaRPr lang="en-IN" sz="1800" dirty="0"/>
          </a:p>
          <a:p>
            <a:r>
              <a:rPr lang="en-IN" sz="1800" dirty="0"/>
              <a:t>The Pharmacy Management System (PMS) project represents a comprehensive and innovative solution to address the challenges faced by pharmacies and pharmaceutical retailers in effectively </a:t>
            </a:r>
            <a:r>
              <a:rPr lang="en-IN" sz="1800" dirty="0" smtClean="0"/>
              <a:t>managing </a:t>
            </a:r>
            <a:r>
              <a:rPr lang="en-IN" sz="1800" dirty="0"/>
              <a:t>their operations. </a:t>
            </a:r>
            <a:endParaRPr lang="en-IN" sz="1800" dirty="0" smtClean="0"/>
          </a:p>
          <a:p>
            <a:endParaRPr lang="en-IN" sz="1800" dirty="0"/>
          </a:p>
          <a:p>
            <a:r>
              <a:rPr lang="en-IN" sz="1800" dirty="0"/>
              <a:t>The Pharmacy Management System project encompasses a wide range of functionalities and features. It includes inventory management, prescription handling, sales and billing, customer management, reporting and analytics, user access control</a:t>
            </a:r>
            <a:endParaRPr lang="en-US" sz="1800" dirty="0"/>
          </a:p>
        </p:txBody>
      </p:sp>
    </p:spTree>
    <p:extLst>
      <p:ext uri="{BB962C8B-B14F-4D97-AF65-F5344CB8AC3E}">
        <p14:creationId xmlns:p14="http://schemas.microsoft.com/office/powerpoint/2010/main" val="2812661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Technologies / Software Requirements</a:t>
            </a:r>
          </a:p>
        </p:txBody>
      </p:sp>
      <p:sp>
        <p:nvSpPr>
          <p:cNvPr id="3" name="Content Placeholder 2"/>
          <p:cNvSpPr>
            <a:spLocks noGrp="1"/>
          </p:cNvSpPr>
          <p:nvPr>
            <p:ph idx="1"/>
          </p:nvPr>
        </p:nvSpPr>
        <p:spPr/>
        <p:txBody>
          <a:bodyPr>
            <a:normAutofit/>
          </a:bodyPr>
          <a:lstStyle/>
          <a:p>
            <a:r>
              <a:rPr lang="en-US" sz="1600" dirty="0"/>
              <a:t>A Pharmacy Management System is a </a:t>
            </a:r>
            <a:r>
              <a:rPr lang="en-US" sz="1600" b="1" dirty="0"/>
              <a:t>software application </a:t>
            </a:r>
            <a:r>
              <a:rPr lang="en-US" sz="1600" dirty="0"/>
              <a:t>designed to streamline and automate various tasks and processes within a pharmacy. The specific technologies and software requirements for such a project can vary based on the scope and complexity of the system. However, here are some common components and technologies that may be required for a Pharmacy Management </a:t>
            </a:r>
            <a:r>
              <a:rPr lang="en-US" sz="1600" dirty="0" smtClean="0"/>
              <a:t>System:</a:t>
            </a:r>
          </a:p>
          <a:p>
            <a:endParaRPr lang="en-US" sz="1600" dirty="0"/>
          </a:p>
          <a:p>
            <a:r>
              <a:rPr lang="en-US" sz="1600" b="1" u="sng" dirty="0">
                <a:solidFill>
                  <a:srgbClr val="00B0F0"/>
                </a:solidFill>
              </a:rPr>
              <a:t>Programming Languages</a:t>
            </a:r>
            <a:r>
              <a:rPr lang="en-US" sz="1600" b="1" dirty="0">
                <a:solidFill>
                  <a:srgbClr val="00B0F0"/>
                </a:solidFill>
              </a:rPr>
              <a:t>:</a:t>
            </a:r>
          </a:p>
          <a:p>
            <a:endParaRPr lang="en-US" sz="1600" dirty="0"/>
          </a:p>
          <a:p>
            <a:r>
              <a:rPr lang="en-US" sz="1600" b="1" u="sng" dirty="0">
                <a:solidFill>
                  <a:srgbClr val="00B0F0"/>
                </a:solidFill>
                <a:effectLst>
                  <a:outerShdw blurRad="38100" dist="38100" dir="2700000" algn="tl">
                    <a:srgbClr val="000000">
                      <a:alpha val="43137"/>
                    </a:srgbClr>
                  </a:outerShdw>
                </a:effectLst>
              </a:rPr>
              <a:t>Backend: </a:t>
            </a:r>
            <a:r>
              <a:rPr lang="en-US" sz="1600" b="1" u="sng" dirty="0" smtClean="0">
                <a:solidFill>
                  <a:srgbClr val="00B0F0"/>
                </a:solidFill>
                <a:effectLst>
                  <a:outerShdw blurRad="38100" dist="38100" dir="2700000" algn="tl">
                    <a:srgbClr val="000000">
                      <a:alpha val="43137"/>
                    </a:srgbClr>
                  </a:outerShdw>
                </a:effectLst>
              </a:rPr>
              <a:t>Languages</a:t>
            </a:r>
            <a:r>
              <a:rPr lang="en-US" sz="1600" u="sng" dirty="0" smtClean="0">
                <a:solidFill>
                  <a:srgbClr val="00B0F0"/>
                </a:solidFill>
                <a:effectLst>
                  <a:outerShdw blurRad="38100" dist="38100" dir="2700000" algn="tl">
                    <a:srgbClr val="000000">
                      <a:alpha val="43137"/>
                    </a:srgbClr>
                  </a:outerShdw>
                </a:effectLst>
              </a:rPr>
              <a:t>: </a:t>
            </a:r>
            <a:r>
              <a:rPr lang="en-US" sz="1600" dirty="0" smtClean="0"/>
              <a:t>Java</a:t>
            </a:r>
            <a:endParaRPr lang="en-US" sz="1600" dirty="0"/>
          </a:p>
          <a:p>
            <a:r>
              <a:rPr lang="en-US" sz="1600" b="1" u="sng" dirty="0">
                <a:solidFill>
                  <a:srgbClr val="00B0F0"/>
                </a:solidFill>
              </a:rPr>
              <a:t>Frontend</a:t>
            </a:r>
            <a:r>
              <a:rPr lang="en-US" sz="1600" u="sng" dirty="0">
                <a:solidFill>
                  <a:srgbClr val="00B0F0"/>
                </a:solidFill>
              </a:rPr>
              <a:t>:</a:t>
            </a:r>
            <a:r>
              <a:rPr lang="en-US" sz="1600" dirty="0"/>
              <a:t> HTML, CSS, JavaScript, and frameworks like React, Angular, or Vue.js for the user interface</a:t>
            </a:r>
            <a:r>
              <a:rPr lang="en-US" sz="1600" dirty="0" smtClean="0"/>
              <a:t>.</a:t>
            </a:r>
            <a:endParaRPr lang="en-US" sz="1600" b="1" dirty="0">
              <a:solidFill>
                <a:srgbClr val="00B0F0"/>
              </a:solidFill>
            </a:endParaRPr>
          </a:p>
          <a:p>
            <a:r>
              <a:rPr lang="en-US" sz="1600" b="1" u="sng" dirty="0">
                <a:solidFill>
                  <a:srgbClr val="00B0F0"/>
                </a:solidFill>
              </a:rPr>
              <a:t>Operating system : </a:t>
            </a:r>
            <a:r>
              <a:rPr lang="en-US" sz="1600" dirty="0"/>
              <a:t>Windows </a:t>
            </a:r>
            <a:r>
              <a:rPr lang="en-US" sz="1600" dirty="0" smtClean="0"/>
              <a:t>10 </a:t>
            </a:r>
            <a:r>
              <a:rPr lang="en-US" sz="1600" dirty="0"/>
              <a:t>based system</a:t>
            </a:r>
          </a:p>
          <a:p>
            <a:r>
              <a:rPr lang="en-US" sz="1600" b="1" u="sng" dirty="0">
                <a:solidFill>
                  <a:srgbClr val="00B0F0"/>
                </a:solidFill>
                <a:effectLst>
                  <a:outerShdw blurRad="38100" dist="38100" dir="2700000" algn="tl">
                    <a:srgbClr val="000000">
                      <a:alpha val="43137"/>
                    </a:srgbClr>
                  </a:outerShdw>
                </a:effectLst>
              </a:rPr>
              <a:t>Database :</a:t>
            </a:r>
            <a:r>
              <a:rPr lang="en-US" sz="1600" dirty="0"/>
              <a:t> MySQL</a:t>
            </a:r>
          </a:p>
          <a:p>
            <a:pPr marL="64008" indent="0">
              <a:buNone/>
            </a:pPr>
            <a:endParaRPr lang="en-US" sz="1600" dirty="0"/>
          </a:p>
        </p:txBody>
      </p:sp>
    </p:spTree>
    <p:extLst>
      <p:ext uri="{BB962C8B-B14F-4D97-AF65-F5344CB8AC3E}">
        <p14:creationId xmlns:p14="http://schemas.microsoft.com/office/powerpoint/2010/main" val="3179700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solidFill>
                  <a:schemeClr val="tx1"/>
                </a:solidFill>
              </a:rPr>
              <a:t>Hardware requirement / Hardware Used</a:t>
            </a:r>
          </a:p>
        </p:txBody>
      </p:sp>
      <p:sp>
        <p:nvSpPr>
          <p:cNvPr id="3" name="Content Placeholder 2"/>
          <p:cNvSpPr>
            <a:spLocks noGrp="1"/>
          </p:cNvSpPr>
          <p:nvPr>
            <p:ph idx="1"/>
          </p:nvPr>
        </p:nvSpPr>
        <p:spPr/>
        <p:txBody>
          <a:bodyPr>
            <a:normAutofit/>
          </a:bodyPr>
          <a:lstStyle/>
          <a:p>
            <a:pPr marL="64008" indent="0">
              <a:buNone/>
            </a:pPr>
            <a:r>
              <a:rPr lang="en-US" sz="2400" u="sng" dirty="0" smtClean="0">
                <a:solidFill>
                  <a:srgbClr val="00B0F0"/>
                </a:solidFill>
              </a:rPr>
              <a:t>Hardware requirement</a:t>
            </a:r>
            <a:endParaRPr lang="en-US" sz="2400" u="sng" dirty="0">
              <a:solidFill>
                <a:srgbClr val="00B0F0"/>
              </a:solidFill>
            </a:endParaRPr>
          </a:p>
          <a:p>
            <a:r>
              <a:rPr lang="en-US" sz="2400" dirty="0" smtClean="0"/>
              <a:t>Processor </a:t>
            </a:r>
            <a:r>
              <a:rPr lang="en-US" sz="2400" dirty="0"/>
              <a:t>: Intel i3</a:t>
            </a:r>
          </a:p>
          <a:p>
            <a:r>
              <a:rPr lang="en-US" sz="2400" dirty="0"/>
              <a:t>Ram : At least 1GB</a:t>
            </a:r>
          </a:p>
          <a:p>
            <a:r>
              <a:rPr lang="en-US" sz="2400" dirty="0"/>
              <a:t>Hard disk : 20GB or more</a:t>
            </a:r>
          </a:p>
          <a:p>
            <a:endParaRPr lang="en-US" sz="1600" dirty="0" smtClean="0"/>
          </a:p>
        </p:txBody>
      </p:sp>
    </p:spTree>
    <p:extLst>
      <p:ext uri="{BB962C8B-B14F-4D97-AF65-F5344CB8AC3E}">
        <p14:creationId xmlns:p14="http://schemas.microsoft.com/office/powerpoint/2010/main" val="298657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Modules Description</a:t>
            </a:r>
          </a:p>
        </p:txBody>
      </p:sp>
      <p:sp>
        <p:nvSpPr>
          <p:cNvPr id="3" name="Content Placeholder 2"/>
          <p:cNvSpPr>
            <a:spLocks noGrp="1"/>
          </p:cNvSpPr>
          <p:nvPr>
            <p:ph idx="1"/>
          </p:nvPr>
        </p:nvSpPr>
        <p:spPr/>
        <p:txBody>
          <a:bodyPr>
            <a:normAutofit lnSpcReduction="10000"/>
          </a:bodyPr>
          <a:lstStyle/>
          <a:p>
            <a:pPr marL="64008" indent="0">
              <a:buNone/>
            </a:pPr>
            <a:r>
              <a:rPr lang="en-US" sz="1600" b="1" u="sng" dirty="0">
                <a:solidFill>
                  <a:srgbClr val="00B0F0"/>
                </a:solidFill>
              </a:rPr>
              <a:t>Login</a:t>
            </a:r>
            <a:r>
              <a:rPr lang="en-US" sz="1600" b="1" u="sng" dirty="0" smtClean="0">
                <a:solidFill>
                  <a:srgbClr val="00B0F0"/>
                </a:solidFill>
              </a:rPr>
              <a:t>:</a:t>
            </a:r>
            <a:r>
              <a:rPr lang="en-US" sz="1600" b="1" dirty="0" smtClean="0"/>
              <a:t> </a:t>
            </a:r>
            <a:r>
              <a:rPr lang="en-US" sz="1600" dirty="0" smtClean="0"/>
              <a:t>The </a:t>
            </a:r>
            <a:r>
              <a:rPr lang="en-US" sz="1600" dirty="0"/>
              <a:t>pharmacist will get the access to the system by use of this module. They will need to provide the information about the user ID and the password given to them at the time of registration</a:t>
            </a:r>
            <a:r>
              <a:rPr lang="en-US" sz="1600" dirty="0" smtClean="0"/>
              <a:t>.</a:t>
            </a:r>
          </a:p>
          <a:p>
            <a:pPr marL="64008" indent="0">
              <a:buNone/>
            </a:pPr>
            <a:endParaRPr lang="en-US" sz="1600" dirty="0"/>
          </a:p>
          <a:p>
            <a:pPr marL="64008" indent="0">
              <a:buNone/>
            </a:pPr>
            <a:r>
              <a:rPr lang="en-US" sz="1600" b="1" u="sng" dirty="0" smtClean="0">
                <a:solidFill>
                  <a:srgbClr val="00B0F0"/>
                </a:solidFill>
                <a:effectLst>
                  <a:outerShdw blurRad="38100" dist="38100" dir="2700000" algn="tl">
                    <a:srgbClr val="000000">
                      <a:alpha val="43137"/>
                    </a:srgbClr>
                  </a:outerShdw>
                </a:effectLst>
              </a:rPr>
              <a:t>Register: </a:t>
            </a:r>
            <a:r>
              <a:rPr lang="en-US" sz="1600" dirty="0" smtClean="0"/>
              <a:t>The </a:t>
            </a:r>
            <a:r>
              <a:rPr lang="en-US" sz="1600" dirty="0"/>
              <a:t>pharmacist will need to provide some basic details about them into the system after which they will get an ID and the password which they will use to login to the system</a:t>
            </a:r>
            <a:r>
              <a:rPr lang="en-US" sz="1600" dirty="0" smtClean="0"/>
              <a:t>.</a:t>
            </a:r>
          </a:p>
          <a:p>
            <a:pPr marL="64008" indent="0">
              <a:buNone/>
            </a:pPr>
            <a:endParaRPr lang="en-US" sz="1600" dirty="0"/>
          </a:p>
          <a:p>
            <a:pPr marL="64008" indent="0">
              <a:buNone/>
            </a:pPr>
            <a:r>
              <a:rPr lang="en-US" sz="1600" b="1" u="sng" dirty="0" smtClean="0">
                <a:solidFill>
                  <a:srgbClr val="00B0F0"/>
                </a:solidFill>
              </a:rPr>
              <a:t>Record:</a:t>
            </a:r>
            <a:r>
              <a:rPr lang="en-US" sz="1600" b="1" dirty="0" smtClean="0"/>
              <a:t> </a:t>
            </a:r>
            <a:r>
              <a:rPr lang="en-US" sz="1600" dirty="0" smtClean="0"/>
              <a:t>This </a:t>
            </a:r>
            <a:r>
              <a:rPr lang="en-US" sz="1600" dirty="0"/>
              <a:t>module will provide the function to store the information about the drugs. While it will give information about dosage, cost and the place where it is kept</a:t>
            </a:r>
            <a:r>
              <a:rPr lang="en-US" sz="1600" dirty="0" smtClean="0"/>
              <a:t>.</a:t>
            </a:r>
          </a:p>
          <a:p>
            <a:pPr marL="64008" indent="0">
              <a:buNone/>
            </a:pPr>
            <a:endParaRPr lang="en-US" sz="1600" dirty="0"/>
          </a:p>
          <a:p>
            <a:pPr marL="64008" indent="0">
              <a:buNone/>
            </a:pPr>
            <a:r>
              <a:rPr lang="en-US" sz="1600" b="1" u="sng" dirty="0" smtClean="0">
                <a:solidFill>
                  <a:srgbClr val="00B0F0"/>
                </a:solidFill>
              </a:rPr>
              <a:t>Insert: </a:t>
            </a:r>
            <a:r>
              <a:rPr lang="en-US" sz="1600" dirty="0"/>
              <a:t>This module will provide the function to </a:t>
            </a:r>
            <a:r>
              <a:rPr lang="en-US" sz="1600" dirty="0" smtClean="0"/>
              <a:t>insert the </a:t>
            </a:r>
            <a:r>
              <a:rPr lang="en-US" sz="1600" dirty="0"/>
              <a:t>information about the drugs. </a:t>
            </a:r>
            <a:endParaRPr lang="en-US" sz="1600" dirty="0" smtClean="0"/>
          </a:p>
          <a:p>
            <a:pPr marL="64008" indent="0">
              <a:buNone/>
            </a:pPr>
            <a:endParaRPr lang="en-US" sz="1600" dirty="0" smtClean="0"/>
          </a:p>
          <a:p>
            <a:pPr marL="64008" indent="0">
              <a:buNone/>
            </a:pPr>
            <a:r>
              <a:rPr lang="en-US" sz="1600" b="1" u="sng" dirty="0" smtClean="0">
                <a:solidFill>
                  <a:srgbClr val="00B0F0"/>
                </a:solidFill>
                <a:effectLst>
                  <a:outerShdw blurRad="38100" dist="38100" dir="2700000" algn="tl">
                    <a:srgbClr val="000000">
                      <a:alpha val="43137"/>
                    </a:srgbClr>
                  </a:outerShdw>
                </a:effectLst>
              </a:rPr>
              <a:t>Delete:</a:t>
            </a:r>
            <a:r>
              <a:rPr lang="en-US" sz="1600" b="1" dirty="0" smtClean="0"/>
              <a:t> </a:t>
            </a:r>
            <a:r>
              <a:rPr lang="en-US" sz="1600" dirty="0"/>
              <a:t>This module will provide the function to </a:t>
            </a:r>
            <a:r>
              <a:rPr lang="en-US" sz="1600" dirty="0" smtClean="0"/>
              <a:t>delete </a:t>
            </a:r>
            <a:r>
              <a:rPr lang="en-US" sz="1600" dirty="0"/>
              <a:t>the </a:t>
            </a:r>
            <a:r>
              <a:rPr lang="en-US" sz="1600" dirty="0" smtClean="0"/>
              <a:t>information or the particular information.</a:t>
            </a:r>
          </a:p>
          <a:p>
            <a:pPr marL="64008" indent="0">
              <a:buNone/>
            </a:pPr>
            <a:endParaRPr lang="en-US" sz="1600" dirty="0"/>
          </a:p>
        </p:txBody>
      </p:sp>
    </p:spTree>
    <p:extLst>
      <p:ext uri="{BB962C8B-B14F-4D97-AF65-F5344CB8AC3E}">
        <p14:creationId xmlns:p14="http://schemas.microsoft.com/office/powerpoint/2010/main" val="516559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Reports / Outputs</a:t>
            </a:r>
          </a:p>
        </p:txBody>
      </p:sp>
      <p:sp>
        <p:nvSpPr>
          <p:cNvPr id="3" name="Content Placeholder 2"/>
          <p:cNvSpPr>
            <a:spLocks noGrp="1"/>
          </p:cNvSpPr>
          <p:nvPr>
            <p:ph idx="1"/>
          </p:nvPr>
        </p:nvSpPr>
        <p:spPr/>
        <p:txBody>
          <a:bodyPr>
            <a:normAutofit fontScale="47500" lnSpcReduction="20000"/>
          </a:bodyPr>
          <a:lstStyle/>
          <a:p>
            <a:r>
              <a:rPr lang="en-US" sz="2900" dirty="0"/>
              <a:t>A Pharmacy Management System (PMS) generates various reports and outputs to help pharmacy staff and management make informed decisions, maintain regulatory compliance, and optimize operations. Here are some common reports and outputs of a Pharmacy Management System:</a:t>
            </a:r>
          </a:p>
          <a:p>
            <a:r>
              <a:rPr lang="en-US" sz="2900" b="1" u="sng" dirty="0" smtClean="0">
                <a:solidFill>
                  <a:srgbClr val="00B0F0"/>
                </a:solidFill>
              </a:rPr>
              <a:t>Prescription Reports:</a:t>
            </a:r>
          </a:p>
          <a:p>
            <a:pPr lvl="1"/>
            <a:r>
              <a:rPr lang="en-US" sz="2900" dirty="0" smtClean="0"/>
              <a:t>Prescription </a:t>
            </a:r>
            <a:r>
              <a:rPr lang="en-US" sz="2900" dirty="0"/>
              <a:t>history for individual patients.</a:t>
            </a:r>
          </a:p>
          <a:p>
            <a:pPr lvl="1"/>
            <a:r>
              <a:rPr lang="en-US" sz="2900" dirty="0"/>
              <a:t>Prescription fill status (e.g., filled, pending, expired).</a:t>
            </a:r>
          </a:p>
          <a:p>
            <a:pPr lvl="1"/>
            <a:r>
              <a:rPr lang="en-US" sz="2900" dirty="0"/>
              <a:t>Refill reminders and prescription expiration alerts.</a:t>
            </a:r>
          </a:p>
          <a:p>
            <a:r>
              <a:rPr lang="en-US" sz="2900" b="1" u="sng" dirty="0">
                <a:solidFill>
                  <a:srgbClr val="00B0F0"/>
                </a:solidFill>
              </a:rPr>
              <a:t>Billing and Payment Reports</a:t>
            </a:r>
            <a:r>
              <a:rPr lang="en-US" sz="2900" u="sng" dirty="0">
                <a:solidFill>
                  <a:srgbClr val="00B0F0"/>
                </a:solidFill>
              </a:rPr>
              <a:t>:</a:t>
            </a:r>
          </a:p>
          <a:p>
            <a:pPr lvl="1"/>
            <a:r>
              <a:rPr lang="en-US" sz="2900" dirty="0"/>
              <a:t>Invoices and receipts for customer transactions.</a:t>
            </a:r>
          </a:p>
          <a:p>
            <a:pPr lvl="1"/>
            <a:r>
              <a:rPr lang="en-US" sz="2900" dirty="0"/>
              <a:t>Insurance claim submissions and reimbursement reports.</a:t>
            </a:r>
          </a:p>
          <a:p>
            <a:pPr lvl="1"/>
            <a:r>
              <a:rPr lang="en-US" sz="2900" dirty="0"/>
              <a:t>Outstanding balances and overdue payments.</a:t>
            </a:r>
          </a:p>
          <a:p>
            <a:r>
              <a:rPr lang="en-US" sz="2900" b="1" u="sng" dirty="0">
                <a:solidFill>
                  <a:srgbClr val="00B0F0"/>
                </a:solidFill>
              </a:rPr>
              <a:t>Drug Information Reports</a:t>
            </a:r>
            <a:r>
              <a:rPr lang="en-US" sz="2900" u="sng" dirty="0">
                <a:solidFill>
                  <a:srgbClr val="00B0F0"/>
                </a:solidFill>
              </a:rPr>
              <a:t>:</a:t>
            </a:r>
          </a:p>
          <a:p>
            <a:pPr lvl="1"/>
            <a:r>
              <a:rPr lang="en-US" sz="2900" dirty="0"/>
              <a:t>Detailed drug information sheets for patient education.</a:t>
            </a:r>
          </a:p>
          <a:p>
            <a:pPr lvl="1"/>
            <a:r>
              <a:rPr lang="en-US" sz="2900" dirty="0"/>
              <a:t>Medication monographs, including dosages, side effects, and interactions.</a:t>
            </a:r>
          </a:p>
          <a:p>
            <a:r>
              <a:rPr lang="en-US" sz="2900" b="1" u="sng" dirty="0">
                <a:solidFill>
                  <a:srgbClr val="00B0F0"/>
                </a:solidFill>
              </a:rPr>
              <a:t>Patient Profiles and Medication Histories</a:t>
            </a:r>
            <a:r>
              <a:rPr lang="en-US" sz="2900" u="sng" dirty="0">
                <a:solidFill>
                  <a:srgbClr val="00B0F0"/>
                </a:solidFill>
              </a:rPr>
              <a:t>:</a:t>
            </a:r>
          </a:p>
          <a:p>
            <a:pPr lvl="1"/>
            <a:r>
              <a:rPr lang="en-US" sz="2900" dirty="0"/>
              <a:t>Comprehensive patient profiles containing medical history, allergies, and current medications.</a:t>
            </a:r>
          </a:p>
          <a:p>
            <a:pPr lvl="1"/>
            <a:r>
              <a:rPr lang="en-US" sz="2900" dirty="0"/>
              <a:t>Medication history reports for each patient</a:t>
            </a:r>
            <a:r>
              <a:rPr lang="en-US" sz="2900" dirty="0" smtClean="0"/>
              <a:t>.</a:t>
            </a:r>
            <a:endParaRPr lang="en-US" sz="2900" dirty="0"/>
          </a:p>
        </p:txBody>
      </p:sp>
    </p:spTree>
    <p:extLst>
      <p:ext uri="{BB962C8B-B14F-4D97-AF65-F5344CB8AC3E}">
        <p14:creationId xmlns:p14="http://schemas.microsoft.com/office/powerpoint/2010/main" val="248855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Conclusion</a:t>
            </a:r>
          </a:p>
        </p:txBody>
      </p:sp>
      <p:sp>
        <p:nvSpPr>
          <p:cNvPr id="3" name="Content Placeholder 2"/>
          <p:cNvSpPr>
            <a:spLocks noGrp="1"/>
          </p:cNvSpPr>
          <p:nvPr>
            <p:ph idx="1"/>
          </p:nvPr>
        </p:nvSpPr>
        <p:spPr/>
        <p:txBody>
          <a:bodyPr>
            <a:normAutofit/>
          </a:bodyPr>
          <a:lstStyle/>
          <a:p>
            <a:r>
              <a:rPr lang="en-US" sz="1400" dirty="0"/>
              <a:t>In conclusion, a Pharmacy Management System (PMS) is a crucial software solution for the efficient and effective management of pharmacy operations. It plays a vital role in enhancing patient care, optimizing inventory management, and ensuring compliance with healthcare regulations. Here are </a:t>
            </a:r>
            <a:r>
              <a:rPr lang="en-US" sz="1400" dirty="0" smtClean="0"/>
              <a:t>some </a:t>
            </a:r>
            <a:r>
              <a:rPr lang="en-US" sz="1400" dirty="0"/>
              <a:t>key takeaways</a:t>
            </a:r>
            <a:r>
              <a:rPr lang="en-US" sz="1400" dirty="0" smtClean="0"/>
              <a:t>:</a:t>
            </a:r>
          </a:p>
          <a:p>
            <a:endParaRPr lang="en-US" sz="1400" dirty="0"/>
          </a:p>
          <a:p>
            <a:r>
              <a:rPr lang="en-US" sz="1400" b="1" dirty="0"/>
              <a:t>Improved Patient </a:t>
            </a:r>
            <a:r>
              <a:rPr lang="en-US" sz="1400" b="1" dirty="0" smtClean="0"/>
              <a:t>Care</a:t>
            </a:r>
          </a:p>
          <a:p>
            <a:r>
              <a:rPr lang="en-US" sz="1400" b="1" dirty="0"/>
              <a:t>Enhanced Billing and Insurance Processing</a:t>
            </a:r>
            <a:r>
              <a:rPr lang="en-US" sz="1400" dirty="0" smtClean="0"/>
              <a:t>:</a:t>
            </a:r>
          </a:p>
          <a:p>
            <a:r>
              <a:rPr lang="en-US" sz="1400" b="1" dirty="0"/>
              <a:t>Accurate Reporting and </a:t>
            </a:r>
            <a:r>
              <a:rPr lang="en-US" sz="1400" b="1" dirty="0" smtClean="0"/>
              <a:t>Analytics</a:t>
            </a:r>
          </a:p>
          <a:p>
            <a:r>
              <a:rPr lang="en-US" sz="1400" b="1" dirty="0"/>
              <a:t>Data Security</a:t>
            </a:r>
            <a:endParaRPr lang="en-US" sz="1400" dirty="0"/>
          </a:p>
        </p:txBody>
      </p:sp>
    </p:spTree>
    <p:extLst>
      <p:ext uri="{BB962C8B-B14F-4D97-AF65-F5344CB8AC3E}">
        <p14:creationId xmlns:p14="http://schemas.microsoft.com/office/powerpoint/2010/main" val="864992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How to serve the society (If applicable)</a:t>
            </a:r>
          </a:p>
        </p:txBody>
      </p:sp>
      <p:sp>
        <p:nvSpPr>
          <p:cNvPr id="3" name="Content Placeholder 2"/>
          <p:cNvSpPr>
            <a:spLocks noGrp="1"/>
          </p:cNvSpPr>
          <p:nvPr>
            <p:ph idx="1"/>
          </p:nvPr>
        </p:nvSpPr>
        <p:spPr/>
        <p:txBody>
          <a:bodyPr>
            <a:normAutofit/>
          </a:bodyPr>
          <a:lstStyle/>
          <a:p>
            <a:r>
              <a:rPr lang="en-US" sz="1600" dirty="0"/>
              <a:t>A Pharmacy Management System (PMS) can serve society in several meaningful ways, primarily by improving healthcare services, ensuring patient safety, and contributing to the overall well-being of individuals and communities. Here's how a PMS can positively impact society</a:t>
            </a:r>
            <a:r>
              <a:rPr lang="en-US" sz="1600" dirty="0" smtClean="0"/>
              <a:t>:</a:t>
            </a:r>
          </a:p>
          <a:p>
            <a:endParaRPr lang="en-US" sz="1600" dirty="0"/>
          </a:p>
          <a:p>
            <a:r>
              <a:rPr lang="en-US" sz="1600" b="1" u="sng" dirty="0">
                <a:solidFill>
                  <a:schemeClr val="accent1"/>
                </a:solidFill>
              </a:rPr>
              <a:t>Data Security and Privacy</a:t>
            </a:r>
            <a:r>
              <a:rPr lang="en-US" sz="1600" dirty="0"/>
              <a:t>:</a:t>
            </a:r>
          </a:p>
          <a:p>
            <a:pPr marL="64008" indent="0">
              <a:buNone/>
            </a:pPr>
            <a:r>
              <a:rPr lang="en-US" sz="1600" dirty="0"/>
              <a:t>Protecting Patient Data: PMS systems prioritize data security and patient </a:t>
            </a:r>
            <a:r>
              <a:rPr lang="en-US" sz="1600" dirty="0" smtClean="0"/>
              <a:t>privacy.</a:t>
            </a:r>
          </a:p>
          <a:p>
            <a:pPr marL="64008" indent="0">
              <a:buNone/>
            </a:pPr>
            <a:r>
              <a:rPr lang="en-US" sz="1600" dirty="0" smtClean="0"/>
              <a:t>ensuring </a:t>
            </a:r>
            <a:r>
              <a:rPr lang="en-US" sz="1600" dirty="0"/>
              <a:t>that sensitive medical information is safeguarded, contributing to trust in healthcare services.</a:t>
            </a:r>
          </a:p>
          <a:p>
            <a:r>
              <a:rPr lang="en-US" sz="1600" b="1" u="sng" dirty="0">
                <a:solidFill>
                  <a:schemeClr val="accent1"/>
                </a:solidFill>
              </a:rPr>
              <a:t>Billing and Insurance Management:</a:t>
            </a:r>
          </a:p>
          <a:p>
            <a:pPr marL="64008" indent="0">
              <a:buNone/>
            </a:pPr>
            <a:r>
              <a:rPr lang="en-US" sz="1600" dirty="0"/>
              <a:t>Simplified Billing: PMS systems simplify billing processes for both pharmacies and patients, reducing confusion and disputes.</a:t>
            </a:r>
          </a:p>
          <a:p>
            <a:endParaRPr lang="en-US" sz="1600" dirty="0"/>
          </a:p>
        </p:txBody>
      </p:sp>
    </p:spTree>
    <p:extLst>
      <p:ext uri="{BB962C8B-B14F-4D97-AF65-F5344CB8AC3E}">
        <p14:creationId xmlns:p14="http://schemas.microsoft.com/office/powerpoint/2010/main" val="3185058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93</TotalTime>
  <Words>693</Words>
  <Application>Microsoft Office PowerPoint</Application>
  <PresentationFormat>On-screen Show (4:3)</PresentationFormat>
  <Paragraphs>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Verve</vt:lpstr>
      <vt:lpstr>PHARMACY MANAGEMENT SYSTEM</vt:lpstr>
      <vt:lpstr>INTRODUCTION</vt:lpstr>
      <vt:lpstr>Technologies / Software Requirements</vt:lpstr>
      <vt:lpstr>Hardware requirement / Hardware Used</vt:lpstr>
      <vt:lpstr>Modules Description</vt:lpstr>
      <vt:lpstr>Reports / Outputs</vt:lpstr>
      <vt:lpstr>Conclusion</vt:lpstr>
      <vt:lpstr>How to serve the society (If applicable)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Asus</dc:creator>
  <cp:lastModifiedBy>Asus</cp:lastModifiedBy>
  <cp:revision>10</cp:revision>
  <dcterms:created xsi:type="dcterms:W3CDTF">2023-09-24T09:45:39Z</dcterms:created>
  <dcterms:modified xsi:type="dcterms:W3CDTF">2023-09-25T08:38:55Z</dcterms:modified>
</cp:coreProperties>
</file>