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73141a26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73141a26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73141a26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73141a26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73141a26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73141a26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73141a26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73141a26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73141a26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73141a26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73141a26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73141a26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73141a26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73141a26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73141a26d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73141a26d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73141a26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73141a26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73141a26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73141a26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73141a26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73141a26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73141a26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73141a26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73141a26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73141a26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73141a26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73141a26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73141a26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73141a26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73141a26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73141a26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73141a26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73141a26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scikit-learn.org/stable/modules/generated/sklearn.cluster.KMeans.html" TargetMode="External"/><Relationship Id="rId4" Type="http://schemas.openxmlformats.org/officeDocument/2006/relationships/hyperlink" Target="https://scikit-learn.org/stable/modules/generated/sklearn.cluster.KMeans.html" TargetMode="External"/><Relationship Id="rId5" Type="http://schemas.openxmlformats.org/officeDocument/2006/relationships/hyperlink" Target="https://scikit-learn.org/stable/modules/generated/sklearn.metrics.silhouette_score.html" TargetMode="External"/><Relationship Id="rId6" Type="http://schemas.openxmlformats.org/officeDocument/2006/relationships/hyperlink" Target="https://machinelearningmastery.com/smote-oversampling-for-imbalanced-classification/" TargetMode="External"/><Relationship Id="rId7" Type="http://schemas.openxmlformats.org/officeDocument/2006/relationships/hyperlink" Target="https://www.scikit-yb.org/en/latest/quickstar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JoVAC Mini Project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solidFill>
                  <a:srgbClr val="CC0000"/>
                </a:solidFill>
              </a:rPr>
              <a:t>Measuring Cluster Goodness</a:t>
            </a:r>
            <a:endParaRPr b="1">
              <a:solidFill>
                <a:srgbClr val="CC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nvSpPr>
        <p:spPr>
          <a:xfrm>
            <a:off x="1844050" y="324825"/>
            <a:ext cx="372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accent4"/>
                </a:solidFill>
                <a:latin typeface="Open Sans"/>
                <a:ea typeface="Open Sans"/>
                <a:cs typeface="Open Sans"/>
                <a:sym typeface="Open Sans"/>
              </a:rPr>
              <a:t>Standardization</a:t>
            </a:r>
            <a:endParaRPr b="1">
              <a:solidFill>
                <a:schemeClr val="accent4"/>
              </a:solidFill>
              <a:latin typeface="Open Sans"/>
              <a:ea typeface="Open Sans"/>
              <a:cs typeface="Open Sans"/>
              <a:sym typeface="Open Sans"/>
            </a:endParaRPr>
          </a:p>
        </p:txBody>
      </p:sp>
      <p:pic>
        <p:nvPicPr>
          <p:cNvPr id="133" name="Google Shape;133;p22"/>
          <p:cNvPicPr preferRelativeResize="0"/>
          <p:nvPr/>
        </p:nvPicPr>
        <p:blipFill>
          <a:blip r:embed="rId3">
            <a:alphaModFix/>
          </a:blip>
          <a:stretch>
            <a:fillRect/>
          </a:stretch>
        </p:blipFill>
        <p:spPr>
          <a:xfrm>
            <a:off x="111150" y="805275"/>
            <a:ext cx="4905375" cy="2385075"/>
          </a:xfrm>
          <a:prstGeom prst="rect">
            <a:avLst/>
          </a:prstGeom>
          <a:noFill/>
          <a:ln>
            <a:noFill/>
          </a:ln>
        </p:spPr>
      </p:pic>
      <p:sp>
        <p:nvSpPr>
          <p:cNvPr id="134" name="Google Shape;134;p22"/>
          <p:cNvSpPr/>
          <p:nvPr/>
        </p:nvSpPr>
        <p:spPr>
          <a:xfrm>
            <a:off x="5864025" y="1840050"/>
            <a:ext cx="2257500" cy="731700"/>
          </a:xfrm>
          <a:prstGeom prst="lef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Apply MinMaxScaler</a:t>
            </a:r>
            <a:endParaRPr/>
          </a:p>
        </p:txBody>
      </p:sp>
      <p:pic>
        <p:nvPicPr>
          <p:cNvPr id="135" name="Google Shape;135;p22"/>
          <p:cNvPicPr preferRelativeResize="0"/>
          <p:nvPr/>
        </p:nvPicPr>
        <p:blipFill>
          <a:blip r:embed="rId4">
            <a:alphaModFix/>
          </a:blip>
          <a:stretch>
            <a:fillRect/>
          </a:stretch>
        </p:blipFill>
        <p:spPr>
          <a:xfrm>
            <a:off x="772075" y="3443725"/>
            <a:ext cx="8001000" cy="159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276100" y="1100700"/>
            <a:ext cx="3543300" cy="676275"/>
          </a:xfrm>
          <a:prstGeom prst="rect">
            <a:avLst/>
          </a:prstGeom>
          <a:noFill/>
          <a:ln>
            <a:noFill/>
          </a:ln>
        </p:spPr>
      </p:pic>
      <p:sp>
        <p:nvSpPr>
          <p:cNvPr id="141" name="Google Shape;141;p23"/>
          <p:cNvSpPr txBox="1"/>
          <p:nvPr/>
        </p:nvSpPr>
        <p:spPr>
          <a:xfrm>
            <a:off x="2359450" y="232075"/>
            <a:ext cx="36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accent4"/>
                </a:solidFill>
                <a:latin typeface="Open Sans"/>
                <a:ea typeface="Open Sans"/>
                <a:cs typeface="Open Sans"/>
                <a:sym typeface="Open Sans"/>
              </a:rPr>
              <a:t>Apply Kmeans</a:t>
            </a:r>
            <a:endParaRPr b="1">
              <a:solidFill>
                <a:schemeClr val="accent4"/>
              </a:solidFill>
              <a:latin typeface="Open Sans"/>
              <a:ea typeface="Open Sans"/>
              <a:cs typeface="Open Sans"/>
              <a:sym typeface="Open Sans"/>
            </a:endParaRPr>
          </a:p>
        </p:txBody>
      </p:sp>
      <p:sp>
        <p:nvSpPr>
          <p:cNvPr id="142" name="Google Shape;142;p23"/>
          <p:cNvSpPr/>
          <p:nvPr/>
        </p:nvSpPr>
        <p:spPr>
          <a:xfrm>
            <a:off x="4513725" y="1283450"/>
            <a:ext cx="1473900" cy="400200"/>
          </a:xfrm>
          <a:prstGeom prst="lef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Use k=3 </a:t>
            </a:r>
            <a:endParaRPr/>
          </a:p>
        </p:txBody>
      </p:sp>
      <p:pic>
        <p:nvPicPr>
          <p:cNvPr id="143" name="Google Shape;143;p23"/>
          <p:cNvPicPr preferRelativeResize="0"/>
          <p:nvPr/>
        </p:nvPicPr>
        <p:blipFill>
          <a:blip r:embed="rId4">
            <a:alphaModFix/>
          </a:blip>
          <a:stretch>
            <a:fillRect/>
          </a:stretch>
        </p:blipFill>
        <p:spPr>
          <a:xfrm>
            <a:off x="1904700" y="1908750"/>
            <a:ext cx="6603905" cy="3061725"/>
          </a:xfrm>
          <a:prstGeom prst="rect">
            <a:avLst/>
          </a:prstGeom>
          <a:noFill/>
          <a:ln>
            <a:noFill/>
          </a:ln>
        </p:spPr>
      </p:pic>
      <p:sp>
        <p:nvSpPr>
          <p:cNvPr id="144" name="Google Shape;144;p23"/>
          <p:cNvSpPr/>
          <p:nvPr/>
        </p:nvSpPr>
        <p:spPr>
          <a:xfrm>
            <a:off x="308225" y="2747125"/>
            <a:ext cx="1596600" cy="10308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Generate </a:t>
            </a:r>
            <a:r>
              <a:rPr lang="en-GB"/>
              <a:t>silhouette</a:t>
            </a:r>
            <a:r>
              <a:rPr lang="en-GB"/>
              <a:t> graph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4"/>
          <p:cNvPicPr preferRelativeResize="0"/>
          <p:nvPr/>
        </p:nvPicPr>
        <p:blipFill>
          <a:blip r:embed="rId3">
            <a:alphaModFix/>
          </a:blip>
          <a:stretch>
            <a:fillRect/>
          </a:stretch>
        </p:blipFill>
        <p:spPr>
          <a:xfrm>
            <a:off x="214250" y="1420250"/>
            <a:ext cx="8067675" cy="2590800"/>
          </a:xfrm>
          <a:prstGeom prst="rect">
            <a:avLst/>
          </a:prstGeom>
          <a:noFill/>
          <a:ln>
            <a:noFill/>
          </a:ln>
        </p:spPr>
      </p:pic>
      <p:sp>
        <p:nvSpPr>
          <p:cNvPr id="150" name="Google Shape;150;p24"/>
          <p:cNvSpPr txBox="1"/>
          <p:nvPr/>
        </p:nvSpPr>
        <p:spPr>
          <a:xfrm>
            <a:off x="813300" y="335150"/>
            <a:ext cx="7112400" cy="6003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GB" sz="1350">
                <a:solidFill>
                  <a:schemeClr val="accent4"/>
                </a:solidFill>
                <a:highlight>
                  <a:srgbClr val="FFFFFF"/>
                </a:highlight>
              </a:rPr>
              <a:t>Calculate the mean silhouette values for each cluster, as well as the overall mean silhouette for the cluster model</a:t>
            </a:r>
            <a:endParaRPr b="1">
              <a:solidFill>
                <a:schemeClr val="accent4"/>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5"/>
          <p:cNvPicPr preferRelativeResize="0"/>
          <p:nvPr/>
        </p:nvPicPr>
        <p:blipFill>
          <a:blip r:embed="rId3">
            <a:alphaModFix/>
          </a:blip>
          <a:stretch>
            <a:fillRect/>
          </a:stretch>
        </p:blipFill>
        <p:spPr>
          <a:xfrm>
            <a:off x="1605775" y="1028550"/>
            <a:ext cx="5771350" cy="4027474"/>
          </a:xfrm>
          <a:prstGeom prst="rect">
            <a:avLst/>
          </a:prstGeom>
          <a:noFill/>
          <a:ln>
            <a:noFill/>
          </a:ln>
        </p:spPr>
      </p:pic>
      <p:sp>
        <p:nvSpPr>
          <p:cNvPr id="156" name="Google Shape;156;p25"/>
          <p:cNvSpPr txBox="1"/>
          <p:nvPr/>
        </p:nvSpPr>
        <p:spPr>
          <a:xfrm>
            <a:off x="2689275" y="644375"/>
            <a:ext cx="59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57" name="Google Shape;157;p25"/>
          <p:cNvSpPr txBox="1"/>
          <p:nvPr/>
        </p:nvSpPr>
        <p:spPr>
          <a:xfrm>
            <a:off x="782375" y="221750"/>
            <a:ext cx="7359600" cy="10236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GB" sz="1350">
                <a:solidFill>
                  <a:schemeClr val="accent4"/>
                </a:solidFill>
                <a:highlight>
                  <a:srgbClr val="FFFFFF"/>
                </a:highlight>
              </a:rPr>
              <a:t>Provide a two-dimensional scatter plot, using variables of your choice, with an overlay of cluster membership. Choose variables that result in an interesting plot. Note where the cluster boundaries are close, and where they are not so close</a:t>
            </a:r>
            <a:endParaRPr b="1" sz="1350">
              <a:solidFill>
                <a:schemeClr val="accent4"/>
              </a:solidFill>
              <a:highlight>
                <a:srgbClr val="FFFFFF"/>
              </a:highlight>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6"/>
          <p:cNvPicPr preferRelativeResize="0"/>
          <p:nvPr/>
        </p:nvPicPr>
        <p:blipFill>
          <a:blip r:embed="rId3">
            <a:alphaModFix/>
          </a:blip>
          <a:stretch>
            <a:fillRect/>
          </a:stretch>
        </p:blipFill>
        <p:spPr>
          <a:xfrm>
            <a:off x="296975" y="884250"/>
            <a:ext cx="4171950" cy="561975"/>
          </a:xfrm>
          <a:prstGeom prst="rect">
            <a:avLst/>
          </a:prstGeom>
          <a:noFill/>
          <a:ln>
            <a:noFill/>
          </a:ln>
        </p:spPr>
      </p:pic>
      <p:sp>
        <p:nvSpPr>
          <p:cNvPr id="163" name="Google Shape;163;p26"/>
          <p:cNvSpPr txBox="1"/>
          <p:nvPr/>
        </p:nvSpPr>
        <p:spPr>
          <a:xfrm>
            <a:off x="1998675" y="201150"/>
            <a:ext cx="41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accent4"/>
                </a:solidFill>
                <a:latin typeface="Open Sans"/>
                <a:ea typeface="Open Sans"/>
                <a:cs typeface="Open Sans"/>
                <a:sym typeface="Open Sans"/>
              </a:rPr>
              <a:t>Repeated for k = 4</a:t>
            </a:r>
            <a:endParaRPr b="1">
              <a:solidFill>
                <a:schemeClr val="accent4"/>
              </a:solidFill>
              <a:latin typeface="Open Sans"/>
              <a:ea typeface="Open Sans"/>
              <a:cs typeface="Open Sans"/>
              <a:sym typeface="Open Sans"/>
            </a:endParaRPr>
          </a:p>
        </p:txBody>
      </p:sp>
      <p:pic>
        <p:nvPicPr>
          <p:cNvPr id="164" name="Google Shape;164;p26"/>
          <p:cNvPicPr preferRelativeResize="0"/>
          <p:nvPr/>
        </p:nvPicPr>
        <p:blipFill>
          <a:blip r:embed="rId4">
            <a:alphaModFix/>
          </a:blip>
          <a:stretch>
            <a:fillRect/>
          </a:stretch>
        </p:blipFill>
        <p:spPr>
          <a:xfrm>
            <a:off x="2543750" y="1729125"/>
            <a:ext cx="6115050" cy="318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7"/>
          <p:cNvPicPr preferRelativeResize="0"/>
          <p:nvPr/>
        </p:nvPicPr>
        <p:blipFill>
          <a:blip r:embed="rId3">
            <a:alphaModFix/>
          </a:blip>
          <a:stretch>
            <a:fillRect/>
          </a:stretch>
        </p:blipFill>
        <p:spPr>
          <a:xfrm>
            <a:off x="234875" y="1884100"/>
            <a:ext cx="8362950" cy="2295525"/>
          </a:xfrm>
          <a:prstGeom prst="rect">
            <a:avLst/>
          </a:prstGeom>
          <a:noFill/>
          <a:ln>
            <a:noFill/>
          </a:ln>
        </p:spPr>
      </p:pic>
      <p:sp>
        <p:nvSpPr>
          <p:cNvPr id="170" name="Google Shape;170;p27"/>
          <p:cNvSpPr txBox="1"/>
          <p:nvPr/>
        </p:nvSpPr>
        <p:spPr>
          <a:xfrm>
            <a:off x="844225" y="582525"/>
            <a:ext cx="6999000" cy="6003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GB" sz="1350">
                <a:solidFill>
                  <a:schemeClr val="accent4"/>
                </a:solidFill>
                <a:highlight>
                  <a:srgbClr val="FFFFFF"/>
                </a:highlight>
              </a:rPr>
              <a:t>Calculate the mean silhouette values for each cluster, as well as the overall mean silhouette for the cluster model</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8"/>
          <p:cNvPicPr preferRelativeResize="0"/>
          <p:nvPr/>
        </p:nvPicPr>
        <p:blipFill>
          <a:blip r:embed="rId3">
            <a:alphaModFix/>
          </a:blip>
          <a:stretch>
            <a:fillRect/>
          </a:stretch>
        </p:blipFill>
        <p:spPr>
          <a:xfrm>
            <a:off x="2234525" y="578900"/>
            <a:ext cx="6629400" cy="4564599"/>
          </a:xfrm>
          <a:prstGeom prst="rect">
            <a:avLst/>
          </a:prstGeom>
          <a:noFill/>
          <a:ln>
            <a:noFill/>
          </a:ln>
        </p:spPr>
      </p:pic>
      <p:sp>
        <p:nvSpPr>
          <p:cNvPr id="176" name="Google Shape;176;p28"/>
          <p:cNvSpPr txBox="1"/>
          <p:nvPr/>
        </p:nvSpPr>
        <p:spPr>
          <a:xfrm>
            <a:off x="473150" y="850525"/>
            <a:ext cx="13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77" name="Google Shape;177;p28"/>
          <p:cNvSpPr txBox="1"/>
          <p:nvPr/>
        </p:nvSpPr>
        <p:spPr>
          <a:xfrm>
            <a:off x="493775" y="1180375"/>
            <a:ext cx="15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78" name="Google Shape;178;p28"/>
          <p:cNvSpPr txBox="1"/>
          <p:nvPr/>
        </p:nvSpPr>
        <p:spPr>
          <a:xfrm>
            <a:off x="0" y="0"/>
            <a:ext cx="2029500" cy="1639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GB" sz="1350">
                <a:solidFill>
                  <a:schemeClr val="accent4"/>
                </a:solidFill>
                <a:highlight>
                  <a:srgbClr val="FFFFFF"/>
                </a:highlight>
              </a:rPr>
              <a:t>Provide a two-dimensional scatter plot, using variables of your choice, with an overlay of cluster membership</a:t>
            </a:r>
            <a:endParaRPr/>
          </a:p>
        </p:txBody>
      </p:sp>
      <p:sp>
        <p:nvSpPr>
          <p:cNvPr id="179" name="Google Shape;179;p28"/>
          <p:cNvSpPr txBox="1"/>
          <p:nvPr/>
        </p:nvSpPr>
        <p:spPr>
          <a:xfrm>
            <a:off x="1720375" y="1097900"/>
            <a:ext cx="59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9"/>
          <p:cNvPicPr preferRelativeResize="0"/>
          <p:nvPr/>
        </p:nvPicPr>
        <p:blipFill>
          <a:blip r:embed="rId3">
            <a:alphaModFix/>
          </a:blip>
          <a:stretch>
            <a:fillRect/>
          </a:stretch>
        </p:blipFill>
        <p:spPr>
          <a:xfrm>
            <a:off x="1574875" y="1069750"/>
            <a:ext cx="6524625" cy="3934725"/>
          </a:xfrm>
          <a:prstGeom prst="rect">
            <a:avLst/>
          </a:prstGeom>
          <a:noFill/>
          <a:ln>
            <a:noFill/>
          </a:ln>
        </p:spPr>
      </p:pic>
      <p:sp>
        <p:nvSpPr>
          <p:cNvPr id="185" name="Google Shape;185;p29"/>
          <p:cNvSpPr txBox="1"/>
          <p:nvPr/>
        </p:nvSpPr>
        <p:spPr>
          <a:xfrm>
            <a:off x="1740975" y="304225"/>
            <a:ext cx="581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accent4"/>
                </a:solidFill>
                <a:latin typeface="Open Sans"/>
                <a:ea typeface="Open Sans"/>
                <a:cs typeface="Open Sans"/>
                <a:sym typeface="Open Sans"/>
              </a:rPr>
              <a:t>In last Tried to apply PCA to improve model and find n=2 best fit</a:t>
            </a:r>
            <a:endParaRPr b="1">
              <a:solidFill>
                <a:schemeClr val="accent4"/>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191" name="Google Shape;191;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latin typeface="Arial"/>
                <a:ea typeface="Arial"/>
                <a:cs typeface="Arial"/>
                <a:sym typeface="Arial"/>
                <a:hlinkClick r:id="rId3"/>
              </a:rPr>
              <a:t>sklearn.cluster.KMeans — scikit-learn 0.24.2 documentat</a:t>
            </a:r>
            <a:r>
              <a:rPr lang="en-GB" sz="1900" u="sng">
                <a:solidFill>
                  <a:schemeClr val="hlink"/>
                </a:solidFill>
                <a:latin typeface="Arial"/>
                <a:ea typeface="Arial"/>
                <a:cs typeface="Arial"/>
                <a:sym typeface="Arial"/>
                <a:hlinkClick r:id="rId4"/>
              </a:rPr>
              <a:t>ion</a:t>
            </a:r>
            <a:endParaRPr sz="2600"/>
          </a:p>
          <a:p>
            <a:pPr indent="0" lvl="0" marL="0" rtl="0" algn="l">
              <a:spcBef>
                <a:spcPts val="1200"/>
              </a:spcBef>
              <a:spcAft>
                <a:spcPts val="0"/>
              </a:spcAft>
              <a:buNone/>
            </a:pPr>
            <a:r>
              <a:rPr lang="en-GB" sz="1600" u="sng">
                <a:solidFill>
                  <a:schemeClr val="hlink"/>
                </a:solidFill>
                <a:latin typeface="Arial"/>
                <a:ea typeface="Arial"/>
                <a:cs typeface="Arial"/>
                <a:sym typeface="Arial"/>
                <a:hlinkClick r:id="rId5"/>
              </a:rPr>
              <a:t>sklearn.metrics.silhouette_score — scikit-learn 0.24.2 documentation</a:t>
            </a:r>
            <a:endParaRPr sz="3100"/>
          </a:p>
          <a:p>
            <a:pPr indent="0" lvl="0" marL="0" rtl="0" algn="l">
              <a:spcBef>
                <a:spcPts val="1200"/>
              </a:spcBef>
              <a:spcAft>
                <a:spcPts val="0"/>
              </a:spcAft>
              <a:buNone/>
            </a:pPr>
            <a:r>
              <a:rPr lang="en-GB" sz="1600" u="sng">
                <a:solidFill>
                  <a:schemeClr val="hlink"/>
                </a:solidFill>
                <a:latin typeface="Arial"/>
                <a:ea typeface="Arial"/>
                <a:cs typeface="Arial"/>
                <a:sym typeface="Arial"/>
                <a:hlinkClick r:id="rId6"/>
              </a:rPr>
              <a:t>SMOTE for Imbalanced Classification with Python (machinelearningmastery.com)</a:t>
            </a:r>
            <a:endParaRPr sz="3600"/>
          </a:p>
          <a:p>
            <a:pPr indent="0" lvl="0" marL="0" rtl="0" algn="l">
              <a:spcBef>
                <a:spcPts val="1200"/>
              </a:spcBef>
              <a:spcAft>
                <a:spcPts val="1200"/>
              </a:spcAft>
              <a:buNone/>
            </a:pPr>
            <a:r>
              <a:rPr lang="en-GB" sz="1700" u="sng">
                <a:solidFill>
                  <a:schemeClr val="hlink"/>
                </a:solidFill>
                <a:latin typeface="Arial"/>
                <a:ea typeface="Arial"/>
                <a:cs typeface="Arial"/>
                <a:sym typeface="Arial"/>
                <a:hlinkClick r:id="rId7"/>
              </a:rPr>
              <a:t>Quick Start — Yellowbrick v1.3.post1 documentation (scikit-yb.org)</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4900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Mentors								</a:t>
            </a:r>
            <a:r>
              <a:rPr lang="en-GB" sz="3155"/>
              <a:t>Team Members(Vision of US)</a:t>
            </a:r>
            <a:endParaRPr sz="3155"/>
          </a:p>
        </p:txBody>
      </p:sp>
      <p:sp>
        <p:nvSpPr>
          <p:cNvPr id="73" name="Google Shape;73;p14"/>
          <p:cNvSpPr txBox="1"/>
          <p:nvPr>
            <p:ph idx="1" type="body"/>
          </p:nvPr>
        </p:nvSpPr>
        <p:spPr>
          <a:xfrm>
            <a:off x="311700" y="1266325"/>
            <a:ext cx="85725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Mr.Rahul Pradhan(CEA dept)				Prachi Agrawal</a:t>
            </a:r>
            <a:endParaRPr/>
          </a:p>
          <a:p>
            <a:pPr indent="0" lvl="0" marL="0" rtl="0" algn="l">
              <a:spcBef>
                <a:spcPts val="1200"/>
              </a:spcBef>
              <a:spcAft>
                <a:spcPts val="0"/>
              </a:spcAft>
              <a:buNone/>
            </a:pPr>
            <a:r>
              <a:rPr lang="en-GB"/>
              <a:t>Mr. Ashutosh(CEA Dept)					Priya</a:t>
            </a:r>
            <a:endParaRPr/>
          </a:p>
          <a:p>
            <a:pPr indent="0" lvl="0" marL="0" rtl="0" algn="l">
              <a:spcBef>
                <a:spcPts val="1200"/>
              </a:spcBef>
              <a:spcAft>
                <a:spcPts val="0"/>
              </a:spcAft>
              <a:buNone/>
            </a:pPr>
            <a:r>
              <a:rPr lang="en-GB"/>
              <a:t>Ms. Arushi Mangla(MamaEarth)			Dimpal</a:t>
            </a:r>
            <a:endParaRPr/>
          </a:p>
          <a:p>
            <a:pPr indent="0" lvl="0" marL="0" rtl="0" algn="l">
              <a:spcBef>
                <a:spcPts val="1200"/>
              </a:spcBef>
              <a:spcAft>
                <a:spcPts val="0"/>
              </a:spcAft>
              <a:buNone/>
            </a:pPr>
            <a:r>
              <a:rPr lang="en-GB"/>
              <a:t>										Shivani Chaudhary</a:t>
            </a:r>
            <a:endParaRPr/>
          </a:p>
          <a:p>
            <a:pPr indent="0" lvl="0" marL="0" rtl="0" algn="l">
              <a:spcBef>
                <a:spcPts val="1200"/>
              </a:spcBef>
              <a:spcAft>
                <a:spcPts val="0"/>
              </a:spcAft>
              <a:buNone/>
            </a:pPr>
            <a:r>
              <a:rPr lang="en-GB"/>
              <a:t>										Yashasvi Gupta</a:t>
            </a:r>
            <a:endParaRPr/>
          </a:p>
          <a:p>
            <a:pPr indent="0" lvl="0" marL="0" rtl="0" algn="l">
              <a:spcBef>
                <a:spcPts val="1200"/>
              </a:spcBef>
              <a:spcAft>
                <a:spcPts val="1200"/>
              </a:spcAft>
              <a:buNone/>
            </a:pPr>
            <a:r>
              <a:rPr lang="en-GB"/>
              <a:t>										(BTech, CSE, 3rd year)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Use K-Means clustering on loan-train dataset with value of k as 3 and 4. And validate using </a:t>
            </a:r>
            <a:r>
              <a:rPr lang="en-GB"/>
              <a:t>silhouette</a:t>
            </a:r>
            <a:r>
              <a:rPr lang="en-GB"/>
              <a:t> clustering </a:t>
            </a:r>
            <a:r>
              <a:rPr lang="en-GB"/>
              <a:t>which value of k defines good cluster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requirement</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GB"/>
              <a:t>4GB RAM</a:t>
            </a:r>
            <a:endParaRPr/>
          </a:p>
          <a:p>
            <a:pPr indent="-342900" lvl="0" marL="457200" rtl="0" algn="l">
              <a:spcBef>
                <a:spcPts val="0"/>
              </a:spcBef>
              <a:spcAft>
                <a:spcPts val="0"/>
              </a:spcAft>
              <a:buSzPts val="1800"/>
              <a:buAutoNum type="arabicParenR"/>
            </a:pPr>
            <a:r>
              <a:rPr lang="en-GB"/>
              <a:t>Run on Jupyter notebook</a:t>
            </a:r>
            <a:endParaRPr/>
          </a:p>
          <a:p>
            <a:pPr indent="-342900" lvl="0" marL="457200" rtl="0" algn="l">
              <a:spcBef>
                <a:spcPts val="0"/>
              </a:spcBef>
              <a:spcAft>
                <a:spcPts val="0"/>
              </a:spcAft>
              <a:buSzPts val="1800"/>
              <a:buAutoNum type="arabicParenR"/>
            </a:pPr>
            <a:r>
              <a:rPr lang="en-GB"/>
              <a:t>Implementation in python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Steps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arenR"/>
            </a:pPr>
            <a:r>
              <a:rPr lang="en-GB"/>
              <a:t>Load dataset</a:t>
            </a:r>
            <a:endParaRPr/>
          </a:p>
          <a:p>
            <a:pPr indent="-342900" lvl="0" marL="457200" rtl="0" algn="l">
              <a:spcBef>
                <a:spcPts val="0"/>
              </a:spcBef>
              <a:spcAft>
                <a:spcPts val="0"/>
              </a:spcAft>
              <a:buSzPts val="1800"/>
              <a:buAutoNum type="arabicParenR"/>
            </a:pPr>
            <a:r>
              <a:rPr lang="en-GB"/>
              <a:t>Perform EDA</a:t>
            </a:r>
            <a:endParaRPr/>
          </a:p>
          <a:p>
            <a:pPr indent="-317500" lvl="1" marL="914400" rtl="0" algn="l">
              <a:spcBef>
                <a:spcPts val="0"/>
              </a:spcBef>
              <a:spcAft>
                <a:spcPts val="0"/>
              </a:spcAft>
              <a:buSzPts val="1400"/>
              <a:buAutoNum type="alphaLcParenR"/>
            </a:pPr>
            <a:r>
              <a:rPr lang="en-GB"/>
              <a:t>Find and remove null values by dropping columns(since data has less number of null values)</a:t>
            </a:r>
            <a:endParaRPr/>
          </a:p>
          <a:p>
            <a:pPr indent="-317500" lvl="1" marL="914400" rtl="0" algn="l">
              <a:spcBef>
                <a:spcPts val="0"/>
              </a:spcBef>
              <a:spcAft>
                <a:spcPts val="0"/>
              </a:spcAft>
              <a:buSzPts val="1400"/>
              <a:buAutoNum type="alphaLcParenR"/>
            </a:pPr>
            <a:r>
              <a:rPr lang="en-GB"/>
              <a:t>Check for Outliers and remove using IQR</a:t>
            </a:r>
            <a:endParaRPr/>
          </a:p>
          <a:p>
            <a:pPr indent="-342900" lvl="0" marL="457200" rtl="0" algn="l">
              <a:spcBef>
                <a:spcPts val="0"/>
              </a:spcBef>
              <a:spcAft>
                <a:spcPts val="0"/>
              </a:spcAft>
              <a:buSzPts val="1800"/>
              <a:buAutoNum type="arabicParenR"/>
            </a:pPr>
            <a:r>
              <a:rPr lang="en-GB"/>
              <a:t>Encoded categorical variables</a:t>
            </a:r>
            <a:endParaRPr/>
          </a:p>
          <a:p>
            <a:pPr indent="-317500" lvl="1" marL="914400" rtl="0" algn="l">
              <a:spcBef>
                <a:spcPts val="0"/>
              </a:spcBef>
              <a:spcAft>
                <a:spcPts val="0"/>
              </a:spcAft>
              <a:buSzPts val="1400"/>
              <a:buAutoNum type="alphaLcParenR"/>
            </a:pPr>
            <a:r>
              <a:rPr lang="en-GB"/>
              <a:t>Used LabelEncoder from sklearn.preprocessing library</a:t>
            </a:r>
            <a:endParaRPr/>
          </a:p>
          <a:p>
            <a:pPr indent="-342900" lvl="0" marL="457200" rtl="0" algn="l">
              <a:spcBef>
                <a:spcPts val="0"/>
              </a:spcBef>
              <a:spcAft>
                <a:spcPts val="0"/>
              </a:spcAft>
              <a:buSzPts val="1800"/>
              <a:buAutoNum type="arabicParenR"/>
            </a:pPr>
            <a:r>
              <a:rPr lang="en-GB"/>
              <a:t>Balancing dataset</a:t>
            </a:r>
            <a:endParaRPr/>
          </a:p>
          <a:p>
            <a:pPr indent="-317500" lvl="1" marL="914400" rtl="0" algn="l">
              <a:spcBef>
                <a:spcPts val="0"/>
              </a:spcBef>
              <a:spcAft>
                <a:spcPts val="0"/>
              </a:spcAft>
              <a:buSzPts val="1400"/>
              <a:buAutoNum type="alphaLcParenR"/>
            </a:pPr>
            <a:r>
              <a:rPr lang="en-GB"/>
              <a:t>Used oversampling and smote for handling </a:t>
            </a:r>
            <a:r>
              <a:rPr lang="en-GB"/>
              <a:t>imbalance dataset</a:t>
            </a:r>
            <a:endParaRPr/>
          </a:p>
          <a:p>
            <a:pPr indent="-342900" lvl="0" marL="457200" rtl="0" algn="l">
              <a:spcBef>
                <a:spcPts val="0"/>
              </a:spcBef>
              <a:spcAft>
                <a:spcPts val="0"/>
              </a:spcAft>
              <a:buSzPts val="1800"/>
              <a:buAutoNum type="arabicParenR"/>
            </a:pPr>
            <a:r>
              <a:rPr lang="en-GB"/>
              <a:t>Standardization</a:t>
            </a:r>
            <a:endParaRPr/>
          </a:p>
          <a:p>
            <a:pPr indent="-317500" lvl="1" marL="914400" rtl="0" algn="l">
              <a:spcBef>
                <a:spcPts val="0"/>
              </a:spcBef>
              <a:spcAft>
                <a:spcPts val="0"/>
              </a:spcAft>
              <a:buSzPts val="1400"/>
              <a:buAutoNum type="alphaLcParenR"/>
            </a:pPr>
            <a:r>
              <a:rPr lang="en-GB"/>
              <a:t>Before applying K-Means, data should be in standard scale, used MinMaxScaler</a:t>
            </a:r>
            <a:endParaRPr/>
          </a:p>
          <a:p>
            <a:pPr indent="-342900" lvl="0" marL="457200" rtl="0" algn="l">
              <a:spcBef>
                <a:spcPts val="0"/>
              </a:spcBef>
              <a:spcAft>
                <a:spcPts val="0"/>
              </a:spcAft>
              <a:buSzPts val="1800"/>
              <a:buAutoNum type="arabicParenR"/>
            </a:pPr>
            <a:r>
              <a:rPr lang="en-GB"/>
              <a:t>Finally apply K-Means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nvSpPr>
        <p:spPr>
          <a:xfrm>
            <a:off x="607150" y="386675"/>
            <a:ext cx="38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FF9900"/>
                </a:solidFill>
                <a:latin typeface="Open Sans"/>
                <a:ea typeface="Open Sans"/>
                <a:cs typeface="Open Sans"/>
                <a:sym typeface="Open Sans"/>
              </a:rPr>
              <a:t>Reading dataset in jupyter notebook</a:t>
            </a:r>
            <a:endParaRPr b="1">
              <a:solidFill>
                <a:srgbClr val="FF9900"/>
              </a:solidFill>
              <a:latin typeface="Open Sans"/>
              <a:ea typeface="Open Sans"/>
              <a:cs typeface="Open Sans"/>
              <a:sym typeface="Open Sans"/>
            </a:endParaRPr>
          </a:p>
        </p:txBody>
      </p:sp>
      <p:pic>
        <p:nvPicPr>
          <p:cNvPr id="97" name="Google Shape;97;p18"/>
          <p:cNvPicPr preferRelativeResize="0"/>
          <p:nvPr/>
        </p:nvPicPr>
        <p:blipFill>
          <a:blip r:embed="rId3">
            <a:alphaModFix/>
          </a:blip>
          <a:stretch>
            <a:fillRect/>
          </a:stretch>
        </p:blipFill>
        <p:spPr>
          <a:xfrm>
            <a:off x="152400" y="939275"/>
            <a:ext cx="8572500" cy="1746000"/>
          </a:xfrm>
          <a:prstGeom prst="rect">
            <a:avLst/>
          </a:prstGeom>
          <a:noFill/>
          <a:ln>
            <a:noFill/>
          </a:ln>
        </p:spPr>
      </p:pic>
      <p:sp>
        <p:nvSpPr>
          <p:cNvPr id="98" name="Google Shape;98;p18"/>
          <p:cNvSpPr txBox="1"/>
          <p:nvPr/>
        </p:nvSpPr>
        <p:spPr>
          <a:xfrm>
            <a:off x="895750" y="2850200"/>
            <a:ext cx="35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Load dataset and view few top rows</a:t>
            </a:r>
            <a:endParaRPr>
              <a:latin typeface="Open Sans"/>
              <a:ea typeface="Open Sans"/>
              <a:cs typeface="Open Sans"/>
              <a:sym typeface="Open Sans"/>
            </a:endParaRPr>
          </a:p>
        </p:txBody>
      </p:sp>
      <p:pic>
        <p:nvPicPr>
          <p:cNvPr id="99" name="Google Shape;99;p18"/>
          <p:cNvPicPr preferRelativeResize="0"/>
          <p:nvPr/>
        </p:nvPicPr>
        <p:blipFill>
          <a:blip r:embed="rId4">
            <a:alphaModFix/>
          </a:blip>
          <a:stretch>
            <a:fillRect/>
          </a:stretch>
        </p:blipFill>
        <p:spPr>
          <a:xfrm>
            <a:off x="5501000" y="3159425"/>
            <a:ext cx="2183550" cy="1811075"/>
          </a:xfrm>
          <a:prstGeom prst="rect">
            <a:avLst/>
          </a:prstGeom>
          <a:noFill/>
          <a:ln>
            <a:noFill/>
          </a:ln>
        </p:spPr>
      </p:pic>
      <p:sp>
        <p:nvSpPr>
          <p:cNvPr id="100" name="Google Shape;100;p18"/>
          <p:cNvSpPr/>
          <p:nvPr/>
        </p:nvSpPr>
        <p:spPr>
          <a:xfrm>
            <a:off x="2761450" y="3973725"/>
            <a:ext cx="2183700" cy="618300"/>
          </a:xfrm>
          <a:prstGeom prst="homePlate">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Show number of rows having null values and then drop them all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1523325" y="647788"/>
            <a:ext cx="2228850" cy="2466975"/>
          </a:xfrm>
          <a:prstGeom prst="rect">
            <a:avLst/>
          </a:prstGeom>
          <a:noFill/>
          <a:ln>
            <a:noFill/>
          </a:ln>
        </p:spPr>
      </p:pic>
      <p:sp>
        <p:nvSpPr>
          <p:cNvPr id="106" name="Google Shape;106;p19"/>
          <p:cNvSpPr/>
          <p:nvPr/>
        </p:nvSpPr>
        <p:spPr>
          <a:xfrm>
            <a:off x="4853875" y="1520525"/>
            <a:ext cx="2229000" cy="721500"/>
          </a:xfrm>
          <a:prstGeom prst="lef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Finding Categorical features(dtypes=object)</a:t>
            </a:r>
            <a:endParaRPr/>
          </a:p>
        </p:txBody>
      </p:sp>
      <p:pic>
        <p:nvPicPr>
          <p:cNvPr id="107" name="Google Shape;107;p19"/>
          <p:cNvPicPr preferRelativeResize="0"/>
          <p:nvPr/>
        </p:nvPicPr>
        <p:blipFill>
          <a:blip r:embed="rId4">
            <a:alphaModFix/>
          </a:blip>
          <a:stretch>
            <a:fillRect/>
          </a:stretch>
        </p:blipFill>
        <p:spPr>
          <a:xfrm>
            <a:off x="3667275" y="3452075"/>
            <a:ext cx="5305425" cy="1190625"/>
          </a:xfrm>
          <a:prstGeom prst="rect">
            <a:avLst/>
          </a:prstGeom>
          <a:noFill/>
          <a:ln>
            <a:noFill/>
          </a:ln>
        </p:spPr>
      </p:pic>
      <p:sp>
        <p:nvSpPr>
          <p:cNvPr id="108" name="Google Shape;108;p19"/>
          <p:cNvSpPr/>
          <p:nvPr/>
        </p:nvSpPr>
        <p:spPr>
          <a:xfrm>
            <a:off x="565925" y="3901575"/>
            <a:ext cx="2370900" cy="5154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Apply encoding</a:t>
            </a:r>
            <a:endParaRPr/>
          </a:p>
        </p:txBody>
      </p:sp>
      <p:sp>
        <p:nvSpPr>
          <p:cNvPr id="109" name="Google Shape;109;p19"/>
          <p:cNvSpPr txBox="1"/>
          <p:nvPr/>
        </p:nvSpPr>
        <p:spPr>
          <a:xfrm>
            <a:off x="1555450" y="252675"/>
            <a:ext cx="44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accent1"/>
                </a:solidFill>
                <a:latin typeface="Open Sans"/>
                <a:ea typeface="Open Sans"/>
                <a:cs typeface="Open Sans"/>
                <a:sym typeface="Open Sans"/>
              </a:rPr>
              <a:t>Categorical Encoding</a:t>
            </a:r>
            <a:endParaRPr b="1">
              <a:solidFill>
                <a:schemeClr val="accent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276075" y="925500"/>
            <a:ext cx="3175950" cy="4156626"/>
          </a:xfrm>
          <a:prstGeom prst="rect">
            <a:avLst/>
          </a:prstGeom>
          <a:noFill/>
          <a:ln>
            <a:noFill/>
          </a:ln>
        </p:spPr>
      </p:pic>
      <p:sp>
        <p:nvSpPr>
          <p:cNvPr id="115" name="Google Shape;115;p20"/>
          <p:cNvSpPr/>
          <p:nvPr/>
        </p:nvSpPr>
        <p:spPr>
          <a:xfrm>
            <a:off x="3318050" y="2025575"/>
            <a:ext cx="1371000" cy="494700"/>
          </a:xfrm>
          <a:prstGeom prst="lef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ouliers</a:t>
            </a:r>
            <a:endParaRPr/>
          </a:p>
        </p:txBody>
      </p:sp>
      <p:pic>
        <p:nvPicPr>
          <p:cNvPr id="116" name="Google Shape;116;p20"/>
          <p:cNvPicPr preferRelativeResize="0"/>
          <p:nvPr/>
        </p:nvPicPr>
        <p:blipFill>
          <a:blip r:embed="rId4">
            <a:alphaModFix/>
          </a:blip>
          <a:stretch>
            <a:fillRect/>
          </a:stretch>
        </p:blipFill>
        <p:spPr>
          <a:xfrm>
            <a:off x="3573500" y="3888950"/>
            <a:ext cx="5428400" cy="803857"/>
          </a:xfrm>
          <a:prstGeom prst="rect">
            <a:avLst/>
          </a:prstGeom>
          <a:noFill/>
          <a:ln>
            <a:noFill/>
          </a:ln>
        </p:spPr>
      </p:pic>
      <p:sp>
        <p:nvSpPr>
          <p:cNvPr id="117" name="Google Shape;117;p20"/>
          <p:cNvSpPr/>
          <p:nvPr/>
        </p:nvSpPr>
        <p:spPr>
          <a:xfrm>
            <a:off x="5297100" y="2851288"/>
            <a:ext cx="2247000" cy="573000"/>
          </a:xfrm>
          <a:prstGeom prst="downArrowCallout">
            <a:avLst>
              <a:gd fmla="val 25000" name="adj1"/>
              <a:gd fmla="val 25000" name="adj2"/>
              <a:gd fmla="val 25000" name="adj3"/>
              <a:gd fmla="val 64977" name="adj4"/>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Outlier removal</a:t>
            </a:r>
            <a:endParaRPr/>
          </a:p>
        </p:txBody>
      </p:sp>
      <p:sp>
        <p:nvSpPr>
          <p:cNvPr id="118" name="Google Shape;118;p20"/>
          <p:cNvSpPr txBox="1"/>
          <p:nvPr/>
        </p:nvSpPr>
        <p:spPr>
          <a:xfrm>
            <a:off x="1637900" y="180525"/>
            <a:ext cx="35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accent4"/>
                </a:solidFill>
                <a:latin typeface="Open Sans"/>
                <a:ea typeface="Open Sans"/>
                <a:cs typeface="Open Sans"/>
                <a:sym typeface="Open Sans"/>
              </a:rPr>
              <a:t>Treating Outliers</a:t>
            </a:r>
            <a:endParaRPr b="1">
              <a:solidFill>
                <a:schemeClr val="accent4"/>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709000" y="1492400"/>
            <a:ext cx="2971800" cy="857250"/>
          </a:xfrm>
          <a:prstGeom prst="rect">
            <a:avLst/>
          </a:prstGeom>
          <a:noFill/>
          <a:ln>
            <a:noFill/>
          </a:ln>
        </p:spPr>
      </p:pic>
      <p:pic>
        <p:nvPicPr>
          <p:cNvPr id="124" name="Google Shape;124;p21"/>
          <p:cNvPicPr preferRelativeResize="0"/>
          <p:nvPr/>
        </p:nvPicPr>
        <p:blipFill>
          <a:blip r:embed="rId4">
            <a:alphaModFix/>
          </a:blip>
          <a:stretch>
            <a:fillRect/>
          </a:stretch>
        </p:blipFill>
        <p:spPr>
          <a:xfrm>
            <a:off x="4657800" y="2698375"/>
            <a:ext cx="3943350" cy="1619250"/>
          </a:xfrm>
          <a:prstGeom prst="rect">
            <a:avLst/>
          </a:prstGeom>
          <a:noFill/>
          <a:ln>
            <a:noFill/>
          </a:ln>
        </p:spPr>
      </p:pic>
      <p:sp>
        <p:nvSpPr>
          <p:cNvPr id="125" name="Google Shape;125;p21"/>
          <p:cNvSpPr/>
          <p:nvPr/>
        </p:nvSpPr>
        <p:spPr>
          <a:xfrm>
            <a:off x="4194175" y="1492400"/>
            <a:ext cx="1814100" cy="608100"/>
          </a:xfrm>
          <a:prstGeom prst="lef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Imbalance dataset</a:t>
            </a:r>
            <a:endParaRPr/>
          </a:p>
        </p:txBody>
      </p:sp>
      <p:sp>
        <p:nvSpPr>
          <p:cNvPr id="126" name="Google Shape;126;p21"/>
          <p:cNvSpPr/>
          <p:nvPr/>
        </p:nvSpPr>
        <p:spPr>
          <a:xfrm>
            <a:off x="1081300" y="2894750"/>
            <a:ext cx="2743800" cy="10893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Apply smote and random under sampling for balancing </a:t>
            </a:r>
            <a:endParaRPr/>
          </a:p>
        </p:txBody>
      </p:sp>
      <p:sp>
        <p:nvSpPr>
          <p:cNvPr id="127" name="Google Shape;127;p21"/>
          <p:cNvSpPr txBox="1"/>
          <p:nvPr/>
        </p:nvSpPr>
        <p:spPr>
          <a:xfrm>
            <a:off x="1874975" y="262975"/>
            <a:ext cx="36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accent4"/>
                </a:solidFill>
                <a:latin typeface="Open Sans"/>
                <a:ea typeface="Open Sans"/>
                <a:cs typeface="Open Sans"/>
                <a:sym typeface="Open Sans"/>
              </a:rPr>
              <a:t>Handling Imbalance Dataset</a:t>
            </a:r>
            <a:endParaRPr b="1">
              <a:solidFill>
                <a:schemeClr val="accent4"/>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