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88" r:id="rId2"/>
    <p:sldId id="278" r:id="rId3"/>
    <p:sldId id="290" r:id="rId4"/>
    <p:sldId id="291" r:id="rId5"/>
    <p:sldId id="298" r:id="rId6"/>
    <p:sldId id="316" r:id="rId7"/>
    <p:sldId id="317" r:id="rId8"/>
    <p:sldId id="325" r:id="rId9"/>
    <p:sldId id="321" r:id="rId10"/>
    <p:sldId id="322" r:id="rId11"/>
    <p:sldId id="327" r:id="rId12"/>
    <p:sldId id="326" r:id="rId13"/>
    <p:sldId id="318" r:id="rId14"/>
    <p:sldId id="320" r:id="rId15"/>
    <p:sldId id="323" r:id="rId16"/>
    <p:sldId id="319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6241"/>
    <a:srgbClr val="497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52" autoAdjust="0"/>
  </p:normalViewPr>
  <p:slideViewPr>
    <p:cSldViewPr snapToGrid="0" showGuides="1">
      <p:cViewPr varScale="1">
        <p:scale>
          <a:sx n="62" d="100"/>
          <a:sy n="62" d="100"/>
        </p:scale>
        <p:origin x="96" y="34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8/26/2019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TCS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jp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0.svg"/><Relationship Id="rId10" Type="http://schemas.openxmlformats.org/officeDocument/2006/relationships/image" Target="../media/image6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7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601" y="240669"/>
            <a:ext cx="6819253" cy="364697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D0DF77EE-C58E-4D63-8E95-D3A3EB36661E}"/>
              </a:ext>
            </a:extLst>
          </p:cNvPr>
          <p:cNvSpPr txBox="1">
            <a:spLocks/>
          </p:cNvSpPr>
          <p:nvPr/>
        </p:nvSpPr>
        <p:spPr>
          <a:xfrm>
            <a:off x="762559" y="2598676"/>
            <a:ext cx="11171338" cy="16606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 smtClean="0"/>
              <a:t>CMS Ratings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Approach and EDA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E55D5E78-C083-473E-B8A4-FE38D76422B5}"/>
              </a:ext>
            </a:extLst>
          </p:cNvPr>
          <p:cNvSpPr txBox="1">
            <a:spLocks/>
          </p:cNvSpPr>
          <p:nvPr/>
        </p:nvSpPr>
        <p:spPr>
          <a:xfrm>
            <a:off x="388442" y="4793845"/>
            <a:ext cx="6138856" cy="15319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+mj-lt"/>
              </a:rPr>
              <a:t>Group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 smtClean="0">
                <a:latin typeface="+mj-lt"/>
              </a:rPr>
              <a:t>Preethi</a:t>
            </a:r>
            <a:r>
              <a:rPr lang="en-IN" sz="1800" dirty="0" smtClean="0">
                <a:latin typeface="+mj-lt"/>
              </a:rPr>
              <a:t> </a:t>
            </a:r>
            <a:r>
              <a:rPr lang="en-IN" sz="1800" dirty="0" err="1" smtClean="0">
                <a:latin typeface="+mj-lt"/>
              </a:rPr>
              <a:t>Doravari</a:t>
            </a:r>
            <a:endParaRPr lang="en-IN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 smtClean="0">
                <a:latin typeface="+mj-lt"/>
              </a:rPr>
              <a:t>Prachi</a:t>
            </a:r>
            <a:r>
              <a:rPr lang="en-IN" sz="1800" dirty="0" smtClean="0">
                <a:latin typeface="+mj-lt"/>
              </a:rPr>
              <a:t> Agrawal</a:t>
            </a:r>
            <a:endParaRPr lang="en-IN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>
                <a:latin typeface="+mj-lt"/>
              </a:rPr>
              <a:t>Poorva</a:t>
            </a:r>
            <a:r>
              <a:rPr lang="en-IN" sz="1800" dirty="0">
                <a:latin typeface="+mj-lt"/>
              </a:rPr>
              <a:t> Sawant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 err="1" smtClean="0">
                <a:latin typeface="+mj-lt"/>
              </a:rPr>
              <a:t>Rohit</a:t>
            </a:r>
            <a:r>
              <a:rPr lang="en-IN" sz="1800" dirty="0" err="1" smtClean="0">
                <a:latin typeface="+mj-lt"/>
              </a:rPr>
              <a:t>h</a:t>
            </a:r>
            <a:r>
              <a:rPr lang="en-IN" sz="1800" dirty="0" smtClean="0">
                <a:latin typeface="+mj-lt"/>
              </a:rPr>
              <a:t> Krishnamurthy</a:t>
            </a:r>
            <a:endParaRPr lang="en-IN" sz="18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IN" sz="18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3895" cy="852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272" y="36001"/>
            <a:ext cx="3076575" cy="9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3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89375" y="522898"/>
            <a:ext cx="36026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532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Readmissions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999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0">
            <a:extLst>
              <a:ext uri="{FF2B5EF4-FFF2-40B4-BE49-F238E27FC236}">
                <a16:creationId xmlns="" xmlns:a16="http://schemas.microsoft.com/office/drawing/2014/main" id="{D90D00FE-B6DD-4947-87AE-CCB5E51D6566}"/>
              </a:ext>
            </a:extLst>
          </p:cNvPr>
          <p:cNvSpPr>
            <a:spLocks noEditPoints="1"/>
          </p:cNvSpPr>
          <p:nvPr/>
        </p:nvSpPr>
        <p:spPr bwMode="auto">
          <a:xfrm>
            <a:off x="1202840" y="1555437"/>
            <a:ext cx="2197100" cy="2197100"/>
          </a:xfrm>
          <a:custGeom>
            <a:avLst/>
            <a:gdLst>
              <a:gd name="T0" fmla="*/ 178 w 357"/>
              <a:gd name="T1" fmla="*/ 357 h 357"/>
              <a:gd name="T2" fmla="*/ 346 w 357"/>
              <a:gd name="T3" fmla="*/ 178 h 357"/>
              <a:gd name="T4" fmla="*/ 318 w 357"/>
              <a:gd name="T5" fmla="*/ 246 h 357"/>
              <a:gd name="T6" fmla="*/ 283 w 357"/>
              <a:gd name="T7" fmla="*/ 205 h 357"/>
              <a:gd name="T8" fmla="*/ 246 w 357"/>
              <a:gd name="T9" fmla="*/ 193 h 357"/>
              <a:gd name="T10" fmla="*/ 255 w 357"/>
              <a:gd name="T11" fmla="*/ 155 h 357"/>
              <a:gd name="T12" fmla="*/ 295 w 357"/>
              <a:gd name="T13" fmla="*/ 139 h 357"/>
              <a:gd name="T14" fmla="*/ 341 w 357"/>
              <a:gd name="T15" fmla="*/ 144 h 357"/>
              <a:gd name="T16" fmla="*/ 146 w 357"/>
              <a:gd name="T17" fmla="*/ 343 h 357"/>
              <a:gd name="T18" fmla="*/ 141 w 357"/>
              <a:gd name="T19" fmla="*/ 322 h 357"/>
              <a:gd name="T20" fmla="*/ 133 w 357"/>
              <a:gd name="T21" fmla="*/ 275 h 357"/>
              <a:gd name="T22" fmla="*/ 113 w 357"/>
              <a:gd name="T23" fmla="*/ 246 h 357"/>
              <a:gd name="T24" fmla="*/ 84 w 357"/>
              <a:gd name="T25" fmla="*/ 217 h 357"/>
              <a:gd name="T26" fmla="*/ 41 w 357"/>
              <a:gd name="T27" fmla="*/ 197 h 357"/>
              <a:gd name="T28" fmla="*/ 19 w 357"/>
              <a:gd name="T29" fmla="*/ 185 h 357"/>
              <a:gd name="T30" fmla="*/ 40 w 357"/>
              <a:gd name="T31" fmla="*/ 83 h 357"/>
              <a:gd name="T32" fmla="*/ 61 w 357"/>
              <a:gd name="T33" fmla="*/ 77 h 357"/>
              <a:gd name="T34" fmla="*/ 67 w 357"/>
              <a:gd name="T35" fmla="*/ 85 h 357"/>
              <a:gd name="T36" fmla="*/ 62 w 357"/>
              <a:gd name="T37" fmla="*/ 116 h 357"/>
              <a:gd name="T38" fmla="*/ 94 w 357"/>
              <a:gd name="T39" fmla="*/ 120 h 357"/>
              <a:gd name="T40" fmla="*/ 108 w 357"/>
              <a:gd name="T41" fmla="*/ 98 h 357"/>
              <a:gd name="T42" fmla="*/ 132 w 357"/>
              <a:gd name="T43" fmla="*/ 110 h 357"/>
              <a:gd name="T44" fmla="*/ 124 w 357"/>
              <a:gd name="T45" fmla="*/ 131 h 357"/>
              <a:gd name="T46" fmla="*/ 112 w 357"/>
              <a:gd name="T47" fmla="*/ 151 h 357"/>
              <a:gd name="T48" fmla="*/ 98 w 357"/>
              <a:gd name="T49" fmla="*/ 181 h 357"/>
              <a:gd name="T50" fmla="*/ 65 w 357"/>
              <a:gd name="T51" fmla="*/ 197 h 357"/>
              <a:gd name="T52" fmla="*/ 83 w 357"/>
              <a:gd name="T53" fmla="*/ 206 h 357"/>
              <a:gd name="T54" fmla="*/ 114 w 357"/>
              <a:gd name="T55" fmla="*/ 223 h 357"/>
              <a:gd name="T56" fmla="*/ 157 w 357"/>
              <a:gd name="T57" fmla="*/ 224 h 357"/>
              <a:gd name="T58" fmla="*/ 186 w 357"/>
              <a:gd name="T59" fmla="*/ 237 h 357"/>
              <a:gd name="T60" fmla="*/ 205 w 357"/>
              <a:gd name="T61" fmla="*/ 256 h 357"/>
              <a:gd name="T62" fmla="*/ 178 w 357"/>
              <a:gd name="T63" fmla="*/ 305 h 357"/>
              <a:gd name="T64" fmla="*/ 153 w 357"/>
              <a:gd name="T65" fmla="*/ 344 h 357"/>
              <a:gd name="T66" fmla="*/ 311 w 357"/>
              <a:gd name="T67" fmla="*/ 75 h 357"/>
              <a:gd name="T68" fmla="*/ 319 w 357"/>
              <a:gd name="T69" fmla="*/ 125 h 357"/>
              <a:gd name="T70" fmla="*/ 289 w 357"/>
              <a:gd name="T71" fmla="*/ 113 h 357"/>
              <a:gd name="T72" fmla="*/ 264 w 357"/>
              <a:gd name="T73" fmla="*/ 134 h 357"/>
              <a:gd name="T74" fmla="*/ 252 w 357"/>
              <a:gd name="T75" fmla="*/ 130 h 357"/>
              <a:gd name="T76" fmla="*/ 266 w 357"/>
              <a:gd name="T77" fmla="*/ 104 h 357"/>
              <a:gd name="T78" fmla="*/ 290 w 357"/>
              <a:gd name="T79" fmla="*/ 86 h 357"/>
              <a:gd name="T80" fmla="*/ 210 w 357"/>
              <a:gd name="T81" fmla="*/ 14 h 357"/>
              <a:gd name="T82" fmla="*/ 188 w 357"/>
              <a:gd name="T83" fmla="*/ 38 h 357"/>
              <a:gd name="T84" fmla="*/ 200 w 357"/>
              <a:gd name="T85" fmla="*/ 52 h 357"/>
              <a:gd name="T86" fmla="*/ 159 w 357"/>
              <a:gd name="T87" fmla="*/ 82 h 357"/>
              <a:gd name="T88" fmla="*/ 145 w 357"/>
              <a:gd name="T89" fmla="*/ 58 h 357"/>
              <a:gd name="T90" fmla="*/ 113 w 357"/>
              <a:gd name="T91" fmla="*/ 35 h 357"/>
              <a:gd name="T92" fmla="*/ 102 w 357"/>
              <a:gd name="T93" fmla="*/ 29 h 357"/>
              <a:gd name="T94" fmla="*/ 298 w 357"/>
              <a:gd name="T95" fmla="*/ 61 h 357"/>
              <a:gd name="T96" fmla="*/ 290 w 357"/>
              <a:gd name="T97" fmla="*/ 69 h 357"/>
              <a:gd name="T98" fmla="*/ 289 w 357"/>
              <a:gd name="T99" fmla="*/ 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7" h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7"/>
                  <a:pt x="178" y="357"/>
                </a:cubicBezTo>
                <a:cubicBezTo>
                  <a:pt x="277" y="357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346" y="178"/>
                </a:moveTo>
                <a:cubicBezTo>
                  <a:pt x="346" y="209"/>
                  <a:pt x="338" y="238"/>
                  <a:pt x="323" y="263"/>
                </a:cubicBezTo>
                <a:cubicBezTo>
                  <a:pt x="323" y="259"/>
                  <a:pt x="323" y="255"/>
                  <a:pt x="321" y="253"/>
                </a:cubicBezTo>
                <a:cubicBezTo>
                  <a:pt x="319" y="249"/>
                  <a:pt x="316" y="253"/>
                  <a:pt x="318" y="246"/>
                </a:cubicBezTo>
                <a:cubicBezTo>
                  <a:pt x="321" y="239"/>
                  <a:pt x="311" y="226"/>
                  <a:pt x="308" y="222"/>
                </a:cubicBezTo>
                <a:cubicBezTo>
                  <a:pt x="304" y="218"/>
                  <a:pt x="308" y="214"/>
                  <a:pt x="305" y="206"/>
                </a:cubicBezTo>
                <a:cubicBezTo>
                  <a:pt x="302" y="197"/>
                  <a:pt x="291" y="203"/>
                  <a:pt x="283" y="205"/>
                </a:cubicBezTo>
                <a:cubicBezTo>
                  <a:pt x="275" y="206"/>
                  <a:pt x="275" y="210"/>
                  <a:pt x="268" y="211"/>
                </a:cubicBezTo>
                <a:cubicBezTo>
                  <a:pt x="260" y="213"/>
                  <a:pt x="257" y="205"/>
                  <a:pt x="255" y="201"/>
                </a:cubicBezTo>
                <a:cubicBezTo>
                  <a:pt x="253" y="196"/>
                  <a:pt x="250" y="199"/>
                  <a:pt x="246" y="193"/>
                </a:cubicBezTo>
                <a:cubicBezTo>
                  <a:pt x="242" y="187"/>
                  <a:pt x="243" y="180"/>
                  <a:pt x="245" y="178"/>
                </a:cubicBezTo>
                <a:cubicBezTo>
                  <a:pt x="247" y="176"/>
                  <a:pt x="247" y="175"/>
                  <a:pt x="246" y="169"/>
                </a:cubicBezTo>
                <a:cubicBezTo>
                  <a:pt x="246" y="164"/>
                  <a:pt x="254" y="160"/>
                  <a:pt x="255" y="155"/>
                </a:cubicBezTo>
                <a:cubicBezTo>
                  <a:pt x="257" y="149"/>
                  <a:pt x="261" y="146"/>
                  <a:pt x="267" y="145"/>
                </a:cubicBezTo>
                <a:cubicBezTo>
                  <a:pt x="274" y="144"/>
                  <a:pt x="276" y="139"/>
                  <a:pt x="283" y="136"/>
                </a:cubicBezTo>
                <a:cubicBezTo>
                  <a:pt x="291" y="134"/>
                  <a:pt x="292" y="132"/>
                  <a:pt x="295" y="139"/>
                </a:cubicBezTo>
                <a:cubicBezTo>
                  <a:pt x="298" y="145"/>
                  <a:pt x="302" y="142"/>
                  <a:pt x="309" y="145"/>
                </a:cubicBezTo>
                <a:cubicBezTo>
                  <a:pt x="317" y="148"/>
                  <a:pt x="318" y="148"/>
                  <a:pt x="325" y="146"/>
                </a:cubicBezTo>
                <a:cubicBezTo>
                  <a:pt x="332" y="143"/>
                  <a:pt x="331" y="135"/>
                  <a:pt x="341" y="144"/>
                </a:cubicBezTo>
                <a:cubicBezTo>
                  <a:pt x="342" y="145"/>
                  <a:pt x="342" y="146"/>
                  <a:pt x="343" y="147"/>
                </a:cubicBezTo>
                <a:cubicBezTo>
                  <a:pt x="345" y="157"/>
                  <a:pt x="346" y="168"/>
                  <a:pt x="346" y="178"/>
                </a:cubicBezTo>
                <a:close/>
                <a:moveTo>
                  <a:pt x="146" y="343"/>
                </a:moveTo>
                <a:cubicBezTo>
                  <a:pt x="146" y="342"/>
                  <a:pt x="146" y="340"/>
                  <a:pt x="146" y="339"/>
                </a:cubicBezTo>
                <a:cubicBezTo>
                  <a:pt x="146" y="334"/>
                  <a:pt x="145" y="337"/>
                  <a:pt x="141" y="333"/>
                </a:cubicBezTo>
                <a:cubicBezTo>
                  <a:pt x="137" y="329"/>
                  <a:pt x="142" y="327"/>
                  <a:pt x="141" y="322"/>
                </a:cubicBezTo>
                <a:cubicBezTo>
                  <a:pt x="140" y="316"/>
                  <a:pt x="139" y="312"/>
                  <a:pt x="140" y="306"/>
                </a:cubicBezTo>
                <a:cubicBezTo>
                  <a:pt x="141" y="300"/>
                  <a:pt x="144" y="298"/>
                  <a:pt x="142" y="292"/>
                </a:cubicBezTo>
                <a:cubicBezTo>
                  <a:pt x="140" y="286"/>
                  <a:pt x="144" y="277"/>
                  <a:pt x="133" y="275"/>
                </a:cubicBezTo>
                <a:cubicBezTo>
                  <a:pt x="122" y="272"/>
                  <a:pt x="122" y="269"/>
                  <a:pt x="118" y="263"/>
                </a:cubicBezTo>
                <a:cubicBezTo>
                  <a:pt x="113" y="258"/>
                  <a:pt x="112" y="259"/>
                  <a:pt x="111" y="256"/>
                </a:cubicBezTo>
                <a:cubicBezTo>
                  <a:pt x="110" y="253"/>
                  <a:pt x="111" y="251"/>
                  <a:pt x="113" y="246"/>
                </a:cubicBezTo>
                <a:cubicBezTo>
                  <a:pt x="115" y="241"/>
                  <a:pt x="119" y="235"/>
                  <a:pt x="115" y="231"/>
                </a:cubicBezTo>
                <a:cubicBezTo>
                  <a:pt x="110" y="227"/>
                  <a:pt x="107" y="228"/>
                  <a:pt x="99" y="225"/>
                </a:cubicBezTo>
                <a:cubicBezTo>
                  <a:pt x="92" y="223"/>
                  <a:pt x="89" y="217"/>
                  <a:pt x="84" y="217"/>
                </a:cubicBezTo>
                <a:cubicBezTo>
                  <a:pt x="80" y="216"/>
                  <a:pt x="69" y="217"/>
                  <a:pt x="62" y="213"/>
                </a:cubicBezTo>
                <a:cubicBezTo>
                  <a:pt x="55" y="209"/>
                  <a:pt x="55" y="207"/>
                  <a:pt x="50" y="202"/>
                </a:cubicBezTo>
                <a:cubicBezTo>
                  <a:pt x="45" y="197"/>
                  <a:pt x="46" y="201"/>
                  <a:pt x="41" y="197"/>
                </a:cubicBezTo>
                <a:cubicBezTo>
                  <a:pt x="36" y="193"/>
                  <a:pt x="32" y="187"/>
                  <a:pt x="30" y="188"/>
                </a:cubicBezTo>
                <a:cubicBezTo>
                  <a:pt x="27" y="190"/>
                  <a:pt x="33" y="196"/>
                  <a:pt x="31" y="198"/>
                </a:cubicBezTo>
                <a:cubicBezTo>
                  <a:pt x="28" y="199"/>
                  <a:pt x="24" y="188"/>
                  <a:pt x="19" y="185"/>
                </a:cubicBezTo>
                <a:cubicBezTo>
                  <a:pt x="16" y="184"/>
                  <a:pt x="13" y="182"/>
                  <a:pt x="11" y="179"/>
                </a:cubicBezTo>
                <a:cubicBezTo>
                  <a:pt x="11" y="179"/>
                  <a:pt x="11" y="179"/>
                  <a:pt x="11" y="178"/>
                </a:cubicBezTo>
                <a:cubicBezTo>
                  <a:pt x="11" y="143"/>
                  <a:pt x="22" y="110"/>
                  <a:pt x="40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7" y="80"/>
                  <a:pt x="49" y="77"/>
                  <a:pt x="53" y="76"/>
                </a:cubicBezTo>
                <a:cubicBezTo>
                  <a:pt x="56" y="76"/>
                  <a:pt x="58" y="77"/>
                  <a:pt x="61" y="77"/>
                </a:cubicBezTo>
                <a:cubicBezTo>
                  <a:pt x="65" y="77"/>
                  <a:pt x="70" y="73"/>
                  <a:pt x="74" y="73"/>
                </a:cubicBezTo>
                <a:cubicBezTo>
                  <a:pt x="79" y="74"/>
                  <a:pt x="80" y="75"/>
                  <a:pt x="75" y="79"/>
                </a:cubicBezTo>
                <a:cubicBezTo>
                  <a:pt x="70" y="83"/>
                  <a:pt x="72" y="83"/>
                  <a:pt x="67" y="85"/>
                </a:cubicBezTo>
                <a:cubicBezTo>
                  <a:pt x="63" y="87"/>
                  <a:pt x="66" y="89"/>
                  <a:pt x="64" y="93"/>
                </a:cubicBezTo>
                <a:cubicBezTo>
                  <a:pt x="62" y="96"/>
                  <a:pt x="55" y="107"/>
                  <a:pt x="58" y="110"/>
                </a:cubicBezTo>
                <a:cubicBezTo>
                  <a:pt x="62" y="113"/>
                  <a:pt x="60" y="115"/>
                  <a:pt x="62" y="116"/>
                </a:cubicBezTo>
                <a:cubicBezTo>
                  <a:pt x="64" y="117"/>
                  <a:pt x="66" y="124"/>
                  <a:pt x="74" y="120"/>
                </a:cubicBezTo>
                <a:cubicBezTo>
                  <a:pt x="82" y="116"/>
                  <a:pt x="82" y="119"/>
                  <a:pt x="86" y="124"/>
                </a:cubicBezTo>
                <a:cubicBezTo>
                  <a:pt x="90" y="129"/>
                  <a:pt x="93" y="124"/>
                  <a:pt x="94" y="120"/>
                </a:cubicBezTo>
                <a:cubicBezTo>
                  <a:pt x="95" y="116"/>
                  <a:pt x="99" y="116"/>
                  <a:pt x="98" y="112"/>
                </a:cubicBezTo>
                <a:cubicBezTo>
                  <a:pt x="96" y="109"/>
                  <a:pt x="89" y="102"/>
                  <a:pt x="93" y="97"/>
                </a:cubicBezTo>
                <a:cubicBezTo>
                  <a:pt x="97" y="93"/>
                  <a:pt x="106" y="96"/>
                  <a:pt x="108" y="98"/>
                </a:cubicBezTo>
                <a:cubicBezTo>
                  <a:pt x="110" y="100"/>
                  <a:pt x="111" y="102"/>
                  <a:pt x="114" y="103"/>
                </a:cubicBezTo>
                <a:cubicBezTo>
                  <a:pt x="117" y="103"/>
                  <a:pt x="120" y="99"/>
                  <a:pt x="123" y="101"/>
                </a:cubicBezTo>
                <a:cubicBezTo>
                  <a:pt x="127" y="103"/>
                  <a:pt x="128" y="109"/>
                  <a:pt x="132" y="110"/>
                </a:cubicBezTo>
                <a:cubicBezTo>
                  <a:pt x="136" y="111"/>
                  <a:pt x="143" y="119"/>
                  <a:pt x="146" y="122"/>
                </a:cubicBezTo>
                <a:cubicBezTo>
                  <a:pt x="148" y="126"/>
                  <a:pt x="145" y="124"/>
                  <a:pt x="139" y="125"/>
                </a:cubicBezTo>
                <a:cubicBezTo>
                  <a:pt x="132" y="125"/>
                  <a:pt x="117" y="130"/>
                  <a:pt x="124" y="131"/>
                </a:cubicBezTo>
                <a:cubicBezTo>
                  <a:pt x="131" y="132"/>
                  <a:pt x="135" y="135"/>
                  <a:pt x="130" y="137"/>
                </a:cubicBezTo>
                <a:cubicBezTo>
                  <a:pt x="125" y="138"/>
                  <a:pt x="117" y="141"/>
                  <a:pt x="117" y="146"/>
                </a:cubicBezTo>
                <a:cubicBezTo>
                  <a:pt x="117" y="151"/>
                  <a:pt x="116" y="149"/>
                  <a:pt x="112" y="151"/>
                </a:cubicBezTo>
                <a:cubicBezTo>
                  <a:pt x="108" y="152"/>
                  <a:pt x="106" y="155"/>
                  <a:pt x="103" y="161"/>
                </a:cubicBezTo>
                <a:cubicBezTo>
                  <a:pt x="101" y="166"/>
                  <a:pt x="106" y="166"/>
                  <a:pt x="103" y="170"/>
                </a:cubicBezTo>
                <a:cubicBezTo>
                  <a:pt x="101" y="173"/>
                  <a:pt x="101" y="180"/>
                  <a:pt x="98" y="181"/>
                </a:cubicBezTo>
                <a:cubicBezTo>
                  <a:pt x="96" y="182"/>
                  <a:pt x="95" y="177"/>
                  <a:pt x="88" y="179"/>
                </a:cubicBezTo>
                <a:cubicBezTo>
                  <a:pt x="81" y="181"/>
                  <a:pt x="74" y="182"/>
                  <a:pt x="71" y="184"/>
                </a:cubicBezTo>
                <a:cubicBezTo>
                  <a:pt x="67" y="187"/>
                  <a:pt x="63" y="189"/>
                  <a:pt x="65" y="197"/>
                </a:cubicBezTo>
                <a:cubicBezTo>
                  <a:pt x="67" y="205"/>
                  <a:pt x="69" y="209"/>
                  <a:pt x="72" y="209"/>
                </a:cubicBezTo>
                <a:cubicBezTo>
                  <a:pt x="74" y="209"/>
                  <a:pt x="77" y="211"/>
                  <a:pt x="79" y="210"/>
                </a:cubicBezTo>
                <a:cubicBezTo>
                  <a:pt x="81" y="209"/>
                  <a:pt x="78" y="206"/>
                  <a:pt x="83" y="206"/>
                </a:cubicBezTo>
                <a:cubicBezTo>
                  <a:pt x="87" y="207"/>
                  <a:pt x="88" y="207"/>
                  <a:pt x="88" y="211"/>
                </a:cubicBezTo>
                <a:cubicBezTo>
                  <a:pt x="89" y="215"/>
                  <a:pt x="90" y="217"/>
                  <a:pt x="94" y="217"/>
                </a:cubicBezTo>
                <a:cubicBezTo>
                  <a:pt x="98" y="217"/>
                  <a:pt x="106" y="226"/>
                  <a:pt x="114" y="223"/>
                </a:cubicBezTo>
                <a:cubicBezTo>
                  <a:pt x="121" y="220"/>
                  <a:pt x="125" y="220"/>
                  <a:pt x="132" y="219"/>
                </a:cubicBezTo>
                <a:cubicBezTo>
                  <a:pt x="139" y="219"/>
                  <a:pt x="140" y="219"/>
                  <a:pt x="145" y="218"/>
                </a:cubicBezTo>
                <a:cubicBezTo>
                  <a:pt x="150" y="218"/>
                  <a:pt x="150" y="220"/>
                  <a:pt x="157" y="224"/>
                </a:cubicBezTo>
                <a:cubicBezTo>
                  <a:pt x="164" y="227"/>
                  <a:pt x="161" y="227"/>
                  <a:pt x="168" y="228"/>
                </a:cubicBezTo>
                <a:cubicBezTo>
                  <a:pt x="175" y="229"/>
                  <a:pt x="167" y="240"/>
                  <a:pt x="174" y="240"/>
                </a:cubicBezTo>
                <a:cubicBezTo>
                  <a:pt x="182" y="240"/>
                  <a:pt x="181" y="237"/>
                  <a:pt x="186" y="237"/>
                </a:cubicBezTo>
                <a:cubicBezTo>
                  <a:pt x="191" y="238"/>
                  <a:pt x="193" y="244"/>
                  <a:pt x="198" y="243"/>
                </a:cubicBezTo>
                <a:cubicBezTo>
                  <a:pt x="204" y="242"/>
                  <a:pt x="213" y="238"/>
                  <a:pt x="210" y="245"/>
                </a:cubicBezTo>
                <a:cubicBezTo>
                  <a:pt x="208" y="251"/>
                  <a:pt x="208" y="249"/>
                  <a:pt x="205" y="256"/>
                </a:cubicBezTo>
                <a:cubicBezTo>
                  <a:pt x="202" y="263"/>
                  <a:pt x="201" y="278"/>
                  <a:pt x="197" y="281"/>
                </a:cubicBezTo>
                <a:cubicBezTo>
                  <a:pt x="193" y="284"/>
                  <a:pt x="193" y="283"/>
                  <a:pt x="187" y="290"/>
                </a:cubicBezTo>
                <a:cubicBezTo>
                  <a:pt x="182" y="297"/>
                  <a:pt x="182" y="299"/>
                  <a:pt x="178" y="305"/>
                </a:cubicBezTo>
                <a:cubicBezTo>
                  <a:pt x="174" y="310"/>
                  <a:pt x="176" y="311"/>
                  <a:pt x="171" y="316"/>
                </a:cubicBezTo>
                <a:cubicBezTo>
                  <a:pt x="167" y="321"/>
                  <a:pt x="169" y="324"/>
                  <a:pt x="164" y="326"/>
                </a:cubicBezTo>
                <a:cubicBezTo>
                  <a:pt x="160" y="328"/>
                  <a:pt x="157" y="339"/>
                  <a:pt x="153" y="344"/>
                </a:cubicBezTo>
                <a:cubicBezTo>
                  <a:pt x="151" y="344"/>
                  <a:pt x="149" y="344"/>
                  <a:pt x="146" y="343"/>
                </a:cubicBezTo>
                <a:close/>
                <a:moveTo>
                  <a:pt x="311" y="76"/>
                </a:moveTo>
                <a:cubicBezTo>
                  <a:pt x="311" y="75"/>
                  <a:pt x="311" y="75"/>
                  <a:pt x="311" y="75"/>
                </a:cubicBezTo>
                <a:cubicBezTo>
                  <a:pt x="319" y="86"/>
                  <a:pt x="326" y="97"/>
                  <a:pt x="331" y="109"/>
                </a:cubicBezTo>
                <a:cubicBezTo>
                  <a:pt x="331" y="110"/>
                  <a:pt x="330" y="112"/>
                  <a:pt x="330" y="113"/>
                </a:cubicBezTo>
                <a:cubicBezTo>
                  <a:pt x="328" y="115"/>
                  <a:pt x="323" y="127"/>
                  <a:pt x="319" y="125"/>
                </a:cubicBezTo>
                <a:cubicBezTo>
                  <a:pt x="315" y="123"/>
                  <a:pt x="319" y="111"/>
                  <a:pt x="313" y="114"/>
                </a:cubicBezTo>
                <a:cubicBezTo>
                  <a:pt x="306" y="116"/>
                  <a:pt x="303" y="120"/>
                  <a:pt x="300" y="119"/>
                </a:cubicBezTo>
                <a:cubicBezTo>
                  <a:pt x="297" y="118"/>
                  <a:pt x="296" y="111"/>
                  <a:pt x="289" y="113"/>
                </a:cubicBezTo>
                <a:cubicBezTo>
                  <a:pt x="282" y="114"/>
                  <a:pt x="285" y="117"/>
                  <a:pt x="279" y="118"/>
                </a:cubicBezTo>
                <a:cubicBezTo>
                  <a:pt x="273" y="120"/>
                  <a:pt x="275" y="123"/>
                  <a:pt x="273" y="127"/>
                </a:cubicBezTo>
                <a:cubicBezTo>
                  <a:pt x="271" y="131"/>
                  <a:pt x="271" y="133"/>
                  <a:pt x="264" y="134"/>
                </a:cubicBezTo>
                <a:cubicBezTo>
                  <a:pt x="258" y="135"/>
                  <a:pt x="264" y="134"/>
                  <a:pt x="259" y="137"/>
                </a:cubicBezTo>
                <a:cubicBezTo>
                  <a:pt x="254" y="140"/>
                  <a:pt x="254" y="138"/>
                  <a:pt x="251" y="136"/>
                </a:cubicBezTo>
                <a:cubicBezTo>
                  <a:pt x="248" y="135"/>
                  <a:pt x="253" y="135"/>
                  <a:pt x="252" y="130"/>
                </a:cubicBezTo>
                <a:cubicBezTo>
                  <a:pt x="252" y="124"/>
                  <a:pt x="252" y="124"/>
                  <a:pt x="256" y="123"/>
                </a:cubicBezTo>
                <a:cubicBezTo>
                  <a:pt x="260" y="122"/>
                  <a:pt x="266" y="114"/>
                  <a:pt x="264" y="110"/>
                </a:cubicBezTo>
                <a:cubicBezTo>
                  <a:pt x="261" y="106"/>
                  <a:pt x="262" y="106"/>
                  <a:pt x="266" y="104"/>
                </a:cubicBezTo>
                <a:cubicBezTo>
                  <a:pt x="269" y="102"/>
                  <a:pt x="270" y="102"/>
                  <a:pt x="274" y="99"/>
                </a:cubicBezTo>
                <a:cubicBezTo>
                  <a:pt x="279" y="96"/>
                  <a:pt x="279" y="92"/>
                  <a:pt x="281" y="89"/>
                </a:cubicBezTo>
                <a:cubicBezTo>
                  <a:pt x="284" y="85"/>
                  <a:pt x="287" y="85"/>
                  <a:pt x="290" y="86"/>
                </a:cubicBezTo>
                <a:cubicBezTo>
                  <a:pt x="294" y="86"/>
                  <a:pt x="297" y="87"/>
                  <a:pt x="303" y="85"/>
                </a:cubicBezTo>
                <a:cubicBezTo>
                  <a:pt x="309" y="83"/>
                  <a:pt x="309" y="81"/>
                  <a:pt x="311" y="76"/>
                </a:cubicBezTo>
                <a:close/>
                <a:moveTo>
                  <a:pt x="210" y="14"/>
                </a:moveTo>
                <a:cubicBezTo>
                  <a:pt x="209" y="17"/>
                  <a:pt x="206" y="22"/>
                  <a:pt x="207" y="24"/>
                </a:cubicBezTo>
                <a:cubicBezTo>
                  <a:pt x="209" y="27"/>
                  <a:pt x="207" y="31"/>
                  <a:pt x="201" y="32"/>
                </a:cubicBezTo>
                <a:cubicBezTo>
                  <a:pt x="195" y="34"/>
                  <a:pt x="191" y="35"/>
                  <a:pt x="188" y="38"/>
                </a:cubicBezTo>
                <a:cubicBezTo>
                  <a:pt x="186" y="41"/>
                  <a:pt x="202" y="36"/>
                  <a:pt x="205" y="39"/>
                </a:cubicBezTo>
                <a:cubicBezTo>
                  <a:pt x="208" y="41"/>
                  <a:pt x="199" y="43"/>
                  <a:pt x="194" y="45"/>
                </a:cubicBezTo>
                <a:cubicBezTo>
                  <a:pt x="189" y="47"/>
                  <a:pt x="200" y="48"/>
                  <a:pt x="200" y="52"/>
                </a:cubicBezTo>
                <a:cubicBezTo>
                  <a:pt x="199" y="56"/>
                  <a:pt x="181" y="63"/>
                  <a:pt x="174" y="66"/>
                </a:cubicBezTo>
                <a:cubicBezTo>
                  <a:pt x="167" y="69"/>
                  <a:pt x="169" y="72"/>
                  <a:pt x="167" y="78"/>
                </a:cubicBezTo>
                <a:cubicBezTo>
                  <a:pt x="165" y="84"/>
                  <a:pt x="160" y="85"/>
                  <a:pt x="159" y="82"/>
                </a:cubicBezTo>
                <a:cubicBezTo>
                  <a:pt x="158" y="79"/>
                  <a:pt x="151" y="80"/>
                  <a:pt x="149" y="75"/>
                </a:cubicBezTo>
                <a:cubicBezTo>
                  <a:pt x="147" y="70"/>
                  <a:pt x="145" y="68"/>
                  <a:pt x="150" y="65"/>
                </a:cubicBezTo>
                <a:cubicBezTo>
                  <a:pt x="154" y="61"/>
                  <a:pt x="151" y="62"/>
                  <a:pt x="145" y="58"/>
                </a:cubicBezTo>
                <a:cubicBezTo>
                  <a:pt x="139" y="54"/>
                  <a:pt x="135" y="54"/>
                  <a:pt x="137" y="47"/>
                </a:cubicBezTo>
                <a:cubicBezTo>
                  <a:pt x="139" y="40"/>
                  <a:pt x="135" y="41"/>
                  <a:pt x="130" y="38"/>
                </a:cubicBezTo>
                <a:cubicBezTo>
                  <a:pt x="125" y="34"/>
                  <a:pt x="120" y="33"/>
                  <a:pt x="113" y="35"/>
                </a:cubicBezTo>
                <a:cubicBezTo>
                  <a:pt x="107" y="38"/>
                  <a:pt x="106" y="38"/>
                  <a:pt x="105" y="35"/>
                </a:cubicBezTo>
                <a:cubicBezTo>
                  <a:pt x="103" y="32"/>
                  <a:pt x="109" y="33"/>
                  <a:pt x="114" y="29"/>
                </a:cubicBezTo>
                <a:cubicBezTo>
                  <a:pt x="117" y="26"/>
                  <a:pt x="108" y="28"/>
                  <a:pt x="102" y="29"/>
                </a:cubicBezTo>
                <a:cubicBezTo>
                  <a:pt x="125" y="17"/>
                  <a:pt x="151" y="11"/>
                  <a:pt x="178" y="11"/>
                </a:cubicBezTo>
                <a:cubicBezTo>
                  <a:pt x="189" y="11"/>
                  <a:pt x="200" y="12"/>
                  <a:pt x="210" y="14"/>
                </a:cubicBezTo>
                <a:close/>
                <a:moveTo>
                  <a:pt x="298" y="61"/>
                </a:moveTo>
                <a:cubicBezTo>
                  <a:pt x="297" y="65"/>
                  <a:pt x="300" y="67"/>
                  <a:pt x="301" y="71"/>
                </a:cubicBezTo>
                <a:cubicBezTo>
                  <a:pt x="301" y="75"/>
                  <a:pt x="297" y="77"/>
                  <a:pt x="294" y="79"/>
                </a:cubicBezTo>
                <a:cubicBezTo>
                  <a:pt x="292" y="80"/>
                  <a:pt x="292" y="72"/>
                  <a:pt x="290" y="69"/>
                </a:cubicBezTo>
                <a:cubicBezTo>
                  <a:pt x="287" y="67"/>
                  <a:pt x="287" y="71"/>
                  <a:pt x="283" y="71"/>
                </a:cubicBezTo>
                <a:cubicBezTo>
                  <a:pt x="278" y="72"/>
                  <a:pt x="277" y="73"/>
                  <a:pt x="277" y="67"/>
                </a:cubicBezTo>
                <a:cubicBezTo>
                  <a:pt x="277" y="62"/>
                  <a:pt x="287" y="56"/>
                  <a:pt x="289" y="52"/>
                </a:cubicBezTo>
                <a:cubicBezTo>
                  <a:pt x="292" y="55"/>
                  <a:pt x="295" y="58"/>
                  <a:pt x="298" y="61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91" y="4244035"/>
            <a:ext cx="7277100" cy="22652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08" y="1134795"/>
            <a:ext cx="4019550" cy="3105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10" y="1120225"/>
            <a:ext cx="4990777" cy="2476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6357901-4747-4964-A50C-D85A08F86A30}"/>
              </a:ext>
            </a:extLst>
          </p:cNvPr>
          <p:cNvSpPr/>
          <p:nvPr/>
        </p:nvSpPr>
        <p:spPr>
          <a:xfrm>
            <a:off x="7588699" y="4041030"/>
            <a:ext cx="4211189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EDA 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lvl="0"/>
            <a:r>
              <a:rPr lang="en-US" dirty="0" smtClean="0">
                <a:cs typeface="Segoe UI" panose="020B0502040204020203" pitchFamily="34" charset="0"/>
              </a:rPr>
              <a:t>Check for correlations after cleaning the data by measures (heat map)</a:t>
            </a:r>
          </a:p>
          <a:p>
            <a:pPr lvl="0"/>
            <a:r>
              <a:rPr lang="en-US" dirty="0" smtClean="0">
                <a:cs typeface="Segoe UI" panose="020B0502040204020203" pitchFamily="34" charset="0"/>
              </a:rPr>
              <a:t>Check the mean scores for each measure (bar chart)</a:t>
            </a:r>
          </a:p>
          <a:p>
            <a:pPr lvl="0"/>
            <a:r>
              <a:rPr lang="en-US" dirty="0" smtClean="0"/>
              <a:t>Final Dataset for readmissions measure group is also given alongside.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442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2785" y="48446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3710" y="152069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Attachment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4199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309465" y="1710001"/>
            <a:ext cx="950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Here is the Data cleaning and EDA code for two measures – Mortality and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applied similar approach and cleaned /merged files for other measures.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93393" y="3136696"/>
          <a:ext cx="4267201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Packager Shell Object" showAsIcon="1" r:id="rId3" imgW="914400" imgH="771480" progId="Package">
                  <p:embed/>
                </p:oleObj>
              </mc:Choice>
              <mc:Fallback>
                <p:oleObj name="Packager Shell Object" showAsIcon="1" r:id="rId3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3393" y="3136696"/>
                        <a:ext cx="4267201" cy="274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5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59280" y="29486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0205" y="2616299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Future Roadmap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495" y="290622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8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26803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for 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Building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2501210" y="1020143"/>
            <a:ext cx="812851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Data </a:t>
            </a:r>
            <a:r>
              <a:rPr lang="en-US" sz="2800" b="1" u="sng" dirty="0" err="1" smtClean="0">
                <a:cs typeface="Segoe UI" panose="020B0502040204020203" pitchFamily="34" charset="0"/>
              </a:rPr>
              <a:t>Preperation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We will have the final dataset based on the given measure groups /categories.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Create dummies (wherever needed)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Now we should normalize the data using </a:t>
            </a:r>
            <a:r>
              <a:rPr lang="en-US" dirty="0" smtClean="0"/>
              <a:t>Quantile </a:t>
            </a:r>
            <a:r>
              <a:rPr lang="en-US" dirty="0"/>
              <a:t>Transformer which would help in converting a particular distribution to a normal one. This will help </a:t>
            </a:r>
            <a:r>
              <a:rPr lang="en-US" dirty="0" smtClean="0"/>
              <a:t>us in </a:t>
            </a:r>
            <a:r>
              <a:rPr lang="en-US" dirty="0"/>
              <a:t>getting a better linear regression </a:t>
            </a:r>
            <a:r>
              <a:rPr lang="en-US" dirty="0" smtClean="0"/>
              <a:t>model.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Standardize/rescale data (wherever needed)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To further reduce the number of features we can try to PCA (if needed) .</a:t>
            </a:r>
          </a:p>
          <a:p>
            <a:pPr lvl="0"/>
            <a:endParaRPr lang="en-US" dirty="0" smtClean="0">
              <a:cs typeface="Segoe UI" panose="020B0502040204020203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357901-4747-4964-A50C-D85A08F86A30}"/>
              </a:ext>
            </a:extLst>
          </p:cNvPr>
          <p:cNvSpPr/>
          <p:nvPr/>
        </p:nvSpPr>
        <p:spPr>
          <a:xfrm>
            <a:off x="2656193" y="3994988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Supervised Learning Models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For the 1</a:t>
            </a:r>
            <a:r>
              <a:rPr lang="en-US" baseline="30000" dirty="0" smtClean="0"/>
              <a:t>st</a:t>
            </a:r>
            <a:r>
              <a:rPr lang="en-US" dirty="0" smtClean="0"/>
              <a:t> part of the problem we need to calculate the ratings based on supervised learning models –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We can consider various supervised learning models such as Linear Regression , Random Forrest , Decision Tree , SVM etc.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Here as per the approach given we will consider building </a:t>
            </a:r>
            <a:r>
              <a:rPr lang="en-US" b="1" dirty="0" smtClean="0"/>
              <a:t>Linear Regression and Random Forest.</a:t>
            </a:r>
            <a:endParaRPr lang="en-US" b="1" dirty="0"/>
          </a:p>
        </p:txBody>
      </p:sp>
      <p:grpSp>
        <p:nvGrpSpPr>
          <p:cNvPr id="18" name="Group 17" descr="Icon of gear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645359" y="2409752"/>
            <a:ext cx="1371372" cy="1447338"/>
            <a:chOff x="7613650" y="1387475"/>
            <a:chExt cx="284163" cy="284163"/>
          </a:xfrm>
          <a:solidFill>
            <a:schemeClr val="tx1"/>
          </a:solidFill>
        </p:grpSpPr>
        <p:sp>
          <p:nvSpPr>
            <p:cNvPr id="19" name="Free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04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26803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for 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Evaluation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0">
            <a:extLst>
              <a:ext uri="{FF2B5EF4-FFF2-40B4-BE49-F238E27FC236}">
                <a16:creationId xmlns="" xmlns:a16="http://schemas.microsoft.com/office/drawing/2014/main" id="{D90D00FE-B6DD-4947-87AE-CCB5E51D6566}"/>
              </a:ext>
            </a:extLst>
          </p:cNvPr>
          <p:cNvSpPr>
            <a:spLocks noEditPoints="1"/>
          </p:cNvSpPr>
          <p:nvPr/>
        </p:nvSpPr>
        <p:spPr bwMode="auto">
          <a:xfrm>
            <a:off x="1202840" y="1555437"/>
            <a:ext cx="2197100" cy="2197100"/>
          </a:xfrm>
          <a:custGeom>
            <a:avLst/>
            <a:gdLst>
              <a:gd name="T0" fmla="*/ 178 w 357"/>
              <a:gd name="T1" fmla="*/ 357 h 357"/>
              <a:gd name="T2" fmla="*/ 346 w 357"/>
              <a:gd name="T3" fmla="*/ 178 h 357"/>
              <a:gd name="T4" fmla="*/ 318 w 357"/>
              <a:gd name="T5" fmla="*/ 246 h 357"/>
              <a:gd name="T6" fmla="*/ 283 w 357"/>
              <a:gd name="T7" fmla="*/ 205 h 357"/>
              <a:gd name="T8" fmla="*/ 246 w 357"/>
              <a:gd name="T9" fmla="*/ 193 h 357"/>
              <a:gd name="T10" fmla="*/ 255 w 357"/>
              <a:gd name="T11" fmla="*/ 155 h 357"/>
              <a:gd name="T12" fmla="*/ 295 w 357"/>
              <a:gd name="T13" fmla="*/ 139 h 357"/>
              <a:gd name="T14" fmla="*/ 341 w 357"/>
              <a:gd name="T15" fmla="*/ 144 h 357"/>
              <a:gd name="T16" fmla="*/ 146 w 357"/>
              <a:gd name="T17" fmla="*/ 343 h 357"/>
              <a:gd name="T18" fmla="*/ 141 w 357"/>
              <a:gd name="T19" fmla="*/ 322 h 357"/>
              <a:gd name="T20" fmla="*/ 133 w 357"/>
              <a:gd name="T21" fmla="*/ 275 h 357"/>
              <a:gd name="T22" fmla="*/ 113 w 357"/>
              <a:gd name="T23" fmla="*/ 246 h 357"/>
              <a:gd name="T24" fmla="*/ 84 w 357"/>
              <a:gd name="T25" fmla="*/ 217 h 357"/>
              <a:gd name="T26" fmla="*/ 41 w 357"/>
              <a:gd name="T27" fmla="*/ 197 h 357"/>
              <a:gd name="T28" fmla="*/ 19 w 357"/>
              <a:gd name="T29" fmla="*/ 185 h 357"/>
              <a:gd name="T30" fmla="*/ 40 w 357"/>
              <a:gd name="T31" fmla="*/ 83 h 357"/>
              <a:gd name="T32" fmla="*/ 61 w 357"/>
              <a:gd name="T33" fmla="*/ 77 h 357"/>
              <a:gd name="T34" fmla="*/ 67 w 357"/>
              <a:gd name="T35" fmla="*/ 85 h 357"/>
              <a:gd name="T36" fmla="*/ 62 w 357"/>
              <a:gd name="T37" fmla="*/ 116 h 357"/>
              <a:gd name="T38" fmla="*/ 94 w 357"/>
              <a:gd name="T39" fmla="*/ 120 h 357"/>
              <a:gd name="T40" fmla="*/ 108 w 357"/>
              <a:gd name="T41" fmla="*/ 98 h 357"/>
              <a:gd name="T42" fmla="*/ 132 w 357"/>
              <a:gd name="T43" fmla="*/ 110 h 357"/>
              <a:gd name="T44" fmla="*/ 124 w 357"/>
              <a:gd name="T45" fmla="*/ 131 h 357"/>
              <a:gd name="T46" fmla="*/ 112 w 357"/>
              <a:gd name="T47" fmla="*/ 151 h 357"/>
              <a:gd name="T48" fmla="*/ 98 w 357"/>
              <a:gd name="T49" fmla="*/ 181 h 357"/>
              <a:gd name="T50" fmla="*/ 65 w 357"/>
              <a:gd name="T51" fmla="*/ 197 h 357"/>
              <a:gd name="T52" fmla="*/ 83 w 357"/>
              <a:gd name="T53" fmla="*/ 206 h 357"/>
              <a:gd name="T54" fmla="*/ 114 w 357"/>
              <a:gd name="T55" fmla="*/ 223 h 357"/>
              <a:gd name="T56" fmla="*/ 157 w 357"/>
              <a:gd name="T57" fmla="*/ 224 h 357"/>
              <a:gd name="T58" fmla="*/ 186 w 357"/>
              <a:gd name="T59" fmla="*/ 237 h 357"/>
              <a:gd name="T60" fmla="*/ 205 w 357"/>
              <a:gd name="T61" fmla="*/ 256 h 357"/>
              <a:gd name="T62" fmla="*/ 178 w 357"/>
              <a:gd name="T63" fmla="*/ 305 h 357"/>
              <a:gd name="T64" fmla="*/ 153 w 357"/>
              <a:gd name="T65" fmla="*/ 344 h 357"/>
              <a:gd name="T66" fmla="*/ 311 w 357"/>
              <a:gd name="T67" fmla="*/ 75 h 357"/>
              <a:gd name="T68" fmla="*/ 319 w 357"/>
              <a:gd name="T69" fmla="*/ 125 h 357"/>
              <a:gd name="T70" fmla="*/ 289 w 357"/>
              <a:gd name="T71" fmla="*/ 113 h 357"/>
              <a:gd name="T72" fmla="*/ 264 w 357"/>
              <a:gd name="T73" fmla="*/ 134 h 357"/>
              <a:gd name="T74" fmla="*/ 252 w 357"/>
              <a:gd name="T75" fmla="*/ 130 h 357"/>
              <a:gd name="T76" fmla="*/ 266 w 357"/>
              <a:gd name="T77" fmla="*/ 104 h 357"/>
              <a:gd name="T78" fmla="*/ 290 w 357"/>
              <a:gd name="T79" fmla="*/ 86 h 357"/>
              <a:gd name="T80" fmla="*/ 210 w 357"/>
              <a:gd name="T81" fmla="*/ 14 h 357"/>
              <a:gd name="T82" fmla="*/ 188 w 357"/>
              <a:gd name="T83" fmla="*/ 38 h 357"/>
              <a:gd name="T84" fmla="*/ 200 w 357"/>
              <a:gd name="T85" fmla="*/ 52 h 357"/>
              <a:gd name="T86" fmla="*/ 159 w 357"/>
              <a:gd name="T87" fmla="*/ 82 h 357"/>
              <a:gd name="T88" fmla="*/ 145 w 357"/>
              <a:gd name="T89" fmla="*/ 58 h 357"/>
              <a:gd name="T90" fmla="*/ 113 w 357"/>
              <a:gd name="T91" fmla="*/ 35 h 357"/>
              <a:gd name="T92" fmla="*/ 102 w 357"/>
              <a:gd name="T93" fmla="*/ 29 h 357"/>
              <a:gd name="T94" fmla="*/ 298 w 357"/>
              <a:gd name="T95" fmla="*/ 61 h 357"/>
              <a:gd name="T96" fmla="*/ 290 w 357"/>
              <a:gd name="T97" fmla="*/ 69 h 357"/>
              <a:gd name="T98" fmla="*/ 289 w 357"/>
              <a:gd name="T99" fmla="*/ 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7" h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7"/>
                  <a:pt x="178" y="357"/>
                </a:cubicBezTo>
                <a:cubicBezTo>
                  <a:pt x="277" y="357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346" y="178"/>
                </a:moveTo>
                <a:cubicBezTo>
                  <a:pt x="346" y="209"/>
                  <a:pt x="338" y="238"/>
                  <a:pt x="323" y="263"/>
                </a:cubicBezTo>
                <a:cubicBezTo>
                  <a:pt x="323" y="259"/>
                  <a:pt x="323" y="255"/>
                  <a:pt x="321" y="253"/>
                </a:cubicBezTo>
                <a:cubicBezTo>
                  <a:pt x="319" y="249"/>
                  <a:pt x="316" y="253"/>
                  <a:pt x="318" y="246"/>
                </a:cubicBezTo>
                <a:cubicBezTo>
                  <a:pt x="321" y="239"/>
                  <a:pt x="311" y="226"/>
                  <a:pt x="308" y="222"/>
                </a:cubicBezTo>
                <a:cubicBezTo>
                  <a:pt x="304" y="218"/>
                  <a:pt x="308" y="214"/>
                  <a:pt x="305" y="206"/>
                </a:cubicBezTo>
                <a:cubicBezTo>
                  <a:pt x="302" y="197"/>
                  <a:pt x="291" y="203"/>
                  <a:pt x="283" y="205"/>
                </a:cubicBezTo>
                <a:cubicBezTo>
                  <a:pt x="275" y="206"/>
                  <a:pt x="275" y="210"/>
                  <a:pt x="268" y="211"/>
                </a:cubicBezTo>
                <a:cubicBezTo>
                  <a:pt x="260" y="213"/>
                  <a:pt x="257" y="205"/>
                  <a:pt x="255" y="201"/>
                </a:cubicBezTo>
                <a:cubicBezTo>
                  <a:pt x="253" y="196"/>
                  <a:pt x="250" y="199"/>
                  <a:pt x="246" y="193"/>
                </a:cubicBezTo>
                <a:cubicBezTo>
                  <a:pt x="242" y="187"/>
                  <a:pt x="243" y="180"/>
                  <a:pt x="245" y="178"/>
                </a:cubicBezTo>
                <a:cubicBezTo>
                  <a:pt x="247" y="176"/>
                  <a:pt x="247" y="175"/>
                  <a:pt x="246" y="169"/>
                </a:cubicBezTo>
                <a:cubicBezTo>
                  <a:pt x="246" y="164"/>
                  <a:pt x="254" y="160"/>
                  <a:pt x="255" y="155"/>
                </a:cubicBezTo>
                <a:cubicBezTo>
                  <a:pt x="257" y="149"/>
                  <a:pt x="261" y="146"/>
                  <a:pt x="267" y="145"/>
                </a:cubicBezTo>
                <a:cubicBezTo>
                  <a:pt x="274" y="144"/>
                  <a:pt x="276" y="139"/>
                  <a:pt x="283" y="136"/>
                </a:cubicBezTo>
                <a:cubicBezTo>
                  <a:pt x="291" y="134"/>
                  <a:pt x="292" y="132"/>
                  <a:pt x="295" y="139"/>
                </a:cubicBezTo>
                <a:cubicBezTo>
                  <a:pt x="298" y="145"/>
                  <a:pt x="302" y="142"/>
                  <a:pt x="309" y="145"/>
                </a:cubicBezTo>
                <a:cubicBezTo>
                  <a:pt x="317" y="148"/>
                  <a:pt x="318" y="148"/>
                  <a:pt x="325" y="146"/>
                </a:cubicBezTo>
                <a:cubicBezTo>
                  <a:pt x="332" y="143"/>
                  <a:pt x="331" y="135"/>
                  <a:pt x="341" y="144"/>
                </a:cubicBezTo>
                <a:cubicBezTo>
                  <a:pt x="342" y="145"/>
                  <a:pt x="342" y="146"/>
                  <a:pt x="343" y="147"/>
                </a:cubicBezTo>
                <a:cubicBezTo>
                  <a:pt x="345" y="157"/>
                  <a:pt x="346" y="168"/>
                  <a:pt x="346" y="178"/>
                </a:cubicBezTo>
                <a:close/>
                <a:moveTo>
                  <a:pt x="146" y="343"/>
                </a:moveTo>
                <a:cubicBezTo>
                  <a:pt x="146" y="342"/>
                  <a:pt x="146" y="340"/>
                  <a:pt x="146" y="339"/>
                </a:cubicBezTo>
                <a:cubicBezTo>
                  <a:pt x="146" y="334"/>
                  <a:pt x="145" y="337"/>
                  <a:pt x="141" y="333"/>
                </a:cubicBezTo>
                <a:cubicBezTo>
                  <a:pt x="137" y="329"/>
                  <a:pt x="142" y="327"/>
                  <a:pt x="141" y="322"/>
                </a:cubicBezTo>
                <a:cubicBezTo>
                  <a:pt x="140" y="316"/>
                  <a:pt x="139" y="312"/>
                  <a:pt x="140" y="306"/>
                </a:cubicBezTo>
                <a:cubicBezTo>
                  <a:pt x="141" y="300"/>
                  <a:pt x="144" y="298"/>
                  <a:pt x="142" y="292"/>
                </a:cubicBezTo>
                <a:cubicBezTo>
                  <a:pt x="140" y="286"/>
                  <a:pt x="144" y="277"/>
                  <a:pt x="133" y="275"/>
                </a:cubicBezTo>
                <a:cubicBezTo>
                  <a:pt x="122" y="272"/>
                  <a:pt x="122" y="269"/>
                  <a:pt x="118" y="263"/>
                </a:cubicBezTo>
                <a:cubicBezTo>
                  <a:pt x="113" y="258"/>
                  <a:pt x="112" y="259"/>
                  <a:pt x="111" y="256"/>
                </a:cubicBezTo>
                <a:cubicBezTo>
                  <a:pt x="110" y="253"/>
                  <a:pt x="111" y="251"/>
                  <a:pt x="113" y="246"/>
                </a:cubicBezTo>
                <a:cubicBezTo>
                  <a:pt x="115" y="241"/>
                  <a:pt x="119" y="235"/>
                  <a:pt x="115" y="231"/>
                </a:cubicBezTo>
                <a:cubicBezTo>
                  <a:pt x="110" y="227"/>
                  <a:pt x="107" y="228"/>
                  <a:pt x="99" y="225"/>
                </a:cubicBezTo>
                <a:cubicBezTo>
                  <a:pt x="92" y="223"/>
                  <a:pt x="89" y="217"/>
                  <a:pt x="84" y="217"/>
                </a:cubicBezTo>
                <a:cubicBezTo>
                  <a:pt x="80" y="216"/>
                  <a:pt x="69" y="217"/>
                  <a:pt x="62" y="213"/>
                </a:cubicBezTo>
                <a:cubicBezTo>
                  <a:pt x="55" y="209"/>
                  <a:pt x="55" y="207"/>
                  <a:pt x="50" y="202"/>
                </a:cubicBezTo>
                <a:cubicBezTo>
                  <a:pt x="45" y="197"/>
                  <a:pt x="46" y="201"/>
                  <a:pt x="41" y="197"/>
                </a:cubicBezTo>
                <a:cubicBezTo>
                  <a:pt x="36" y="193"/>
                  <a:pt x="32" y="187"/>
                  <a:pt x="30" y="188"/>
                </a:cubicBezTo>
                <a:cubicBezTo>
                  <a:pt x="27" y="190"/>
                  <a:pt x="33" y="196"/>
                  <a:pt x="31" y="198"/>
                </a:cubicBezTo>
                <a:cubicBezTo>
                  <a:pt x="28" y="199"/>
                  <a:pt x="24" y="188"/>
                  <a:pt x="19" y="185"/>
                </a:cubicBezTo>
                <a:cubicBezTo>
                  <a:pt x="16" y="184"/>
                  <a:pt x="13" y="182"/>
                  <a:pt x="11" y="179"/>
                </a:cubicBezTo>
                <a:cubicBezTo>
                  <a:pt x="11" y="179"/>
                  <a:pt x="11" y="179"/>
                  <a:pt x="11" y="178"/>
                </a:cubicBezTo>
                <a:cubicBezTo>
                  <a:pt x="11" y="143"/>
                  <a:pt x="22" y="110"/>
                  <a:pt x="40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7" y="80"/>
                  <a:pt x="49" y="77"/>
                  <a:pt x="53" y="76"/>
                </a:cubicBezTo>
                <a:cubicBezTo>
                  <a:pt x="56" y="76"/>
                  <a:pt x="58" y="77"/>
                  <a:pt x="61" y="77"/>
                </a:cubicBezTo>
                <a:cubicBezTo>
                  <a:pt x="65" y="77"/>
                  <a:pt x="70" y="73"/>
                  <a:pt x="74" y="73"/>
                </a:cubicBezTo>
                <a:cubicBezTo>
                  <a:pt x="79" y="74"/>
                  <a:pt x="80" y="75"/>
                  <a:pt x="75" y="79"/>
                </a:cubicBezTo>
                <a:cubicBezTo>
                  <a:pt x="70" y="83"/>
                  <a:pt x="72" y="83"/>
                  <a:pt x="67" y="85"/>
                </a:cubicBezTo>
                <a:cubicBezTo>
                  <a:pt x="63" y="87"/>
                  <a:pt x="66" y="89"/>
                  <a:pt x="64" y="93"/>
                </a:cubicBezTo>
                <a:cubicBezTo>
                  <a:pt x="62" y="96"/>
                  <a:pt x="55" y="107"/>
                  <a:pt x="58" y="110"/>
                </a:cubicBezTo>
                <a:cubicBezTo>
                  <a:pt x="62" y="113"/>
                  <a:pt x="60" y="115"/>
                  <a:pt x="62" y="116"/>
                </a:cubicBezTo>
                <a:cubicBezTo>
                  <a:pt x="64" y="117"/>
                  <a:pt x="66" y="124"/>
                  <a:pt x="74" y="120"/>
                </a:cubicBezTo>
                <a:cubicBezTo>
                  <a:pt x="82" y="116"/>
                  <a:pt x="82" y="119"/>
                  <a:pt x="86" y="124"/>
                </a:cubicBezTo>
                <a:cubicBezTo>
                  <a:pt x="90" y="129"/>
                  <a:pt x="93" y="124"/>
                  <a:pt x="94" y="120"/>
                </a:cubicBezTo>
                <a:cubicBezTo>
                  <a:pt x="95" y="116"/>
                  <a:pt x="99" y="116"/>
                  <a:pt x="98" y="112"/>
                </a:cubicBezTo>
                <a:cubicBezTo>
                  <a:pt x="96" y="109"/>
                  <a:pt x="89" y="102"/>
                  <a:pt x="93" y="97"/>
                </a:cubicBezTo>
                <a:cubicBezTo>
                  <a:pt x="97" y="93"/>
                  <a:pt x="106" y="96"/>
                  <a:pt x="108" y="98"/>
                </a:cubicBezTo>
                <a:cubicBezTo>
                  <a:pt x="110" y="100"/>
                  <a:pt x="111" y="102"/>
                  <a:pt x="114" y="103"/>
                </a:cubicBezTo>
                <a:cubicBezTo>
                  <a:pt x="117" y="103"/>
                  <a:pt x="120" y="99"/>
                  <a:pt x="123" y="101"/>
                </a:cubicBezTo>
                <a:cubicBezTo>
                  <a:pt x="127" y="103"/>
                  <a:pt x="128" y="109"/>
                  <a:pt x="132" y="110"/>
                </a:cubicBezTo>
                <a:cubicBezTo>
                  <a:pt x="136" y="111"/>
                  <a:pt x="143" y="119"/>
                  <a:pt x="146" y="122"/>
                </a:cubicBezTo>
                <a:cubicBezTo>
                  <a:pt x="148" y="126"/>
                  <a:pt x="145" y="124"/>
                  <a:pt x="139" y="125"/>
                </a:cubicBezTo>
                <a:cubicBezTo>
                  <a:pt x="132" y="125"/>
                  <a:pt x="117" y="130"/>
                  <a:pt x="124" y="131"/>
                </a:cubicBezTo>
                <a:cubicBezTo>
                  <a:pt x="131" y="132"/>
                  <a:pt x="135" y="135"/>
                  <a:pt x="130" y="137"/>
                </a:cubicBezTo>
                <a:cubicBezTo>
                  <a:pt x="125" y="138"/>
                  <a:pt x="117" y="141"/>
                  <a:pt x="117" y="146"/>
                </a:cubicBezTo>
                <a:cubicBezTo>
                  <a:pt x="117" y="151"/>
                  <a:pt x="116" y="149"/>
                  <a:pt x="112" y="151"/>
                </a:cubicBezTo>
                <a:cubicBezTo>
                  <a:pt x="108" y="152"/>
                  <a:pt x="106" y="155"/>
                  <a:pt x="103" y="161"/>
                </a:cubicBezTo>
                <a:cubicBezTo>
                  <a:pt x="101" y="166"/>
                  <a:pt x="106" y="166"/>
                  <a:pt x="103" y="170"/>
                </a:cubicBezTo>
                <a:cubicBezTo>
                  <a:pt x="101" y="173"/>
                  <a:pt x="101" y="180"/>
                  <a:pt x="98" y="181"/>
                </a:cubicBezTo>
                <a:cubicBezTo>
                  <a:pt x="96" y="182"/>
                  <a:pt x="95" y="177"/>
                  <a:pt x="88" y="179"/>
                </a:cubicBezTo>
                <a:cubicBezTo>
                  <a:pt x="81" y="181"/>
                  <a:pt x="74" y="182"/>
                  <a:pt x="71" y="184"/>
                </a:cubicBezTo>
                <a:cubicBezTo>
                  <a:pt x="67" y="187"/>
                  <a:pt x="63" y="189"/>
                  <a:pt x="65" y="197"/>
                </a:cubicBezTo>
                <a:cubicBezTo>
                  <a:pt x="67" y="205"/>
                  <a:pt x="69" y="209"/>
                  <a:pt x="72" y="209"/>
                </a:cubicBezTo>
                <a:cubicBezTo>
                  <a:pt x="74" y="209"/>
                  <a:pt x="77" y="211"/>
                  <a:pt x="79" y="210"/>
                </a:cubicBezTo>
                <a:cubicBezTo>
                  <a:pt x="81" y="209"/>
                  <a:pt x="78" y="206"/>
                  <a:pt x="83" y="206"/>
                </a:cubicBezTo>
                <a:cubicBezTo>
                  <a:pt x="87" y="207"/>
                  <a:pt x="88" y="207"/>
                  <a:pt x="88" y="211"/>
                </a:cubicBezTo>
                <a:cubicBezTo>
                  <a:pt x="89" y="215"/>
                  <a:pt x="90" y="217"/>
                  <a:pt x="94" y="217"/>
                </a:cubicBezTo>
                <a:cubicBezTo>
                  <a:pt x="98" y="217"/>
                  <a:pt x="106" y="226"/>
                  <a:pt x="114" y="223"/>
                </a:cubicBezTo>
                <a:cubicBezTo>
                  <a:pt x="121" y="220"/>
                  <a:pt x="125" y="220"/>
                  <a:pt x="132" y="219"/>
                </a:cubicBezTo>
                <a:cubicBezTo>
                  <a:pt x="139" y="219"/>
                  <a:pt x="140" y="219"/>
                  <a:pt x="145" y="218"/>
                </a:cubicBezTo>
                <a:cubicBezTo>
                  <a:pt x="150" y="218"/>
                  <a:pt x="150" y="220"/>
                  <a:pt x="157" y="224"/>
                </a:cubicBezTo>
                <a:cubicBezTo>
                  <a:pt x="164" y="227"/>
                  <a:pt x="161" y="227"/>
                  <a:pt x="168" y="228"/>
                </a:cubicBezTo>
                <a:cubicBezTo>
                  <a:pt x="175" y="229"/>
                  <a:pt x="167" y="240"/>
                  <a:pt x="174" y="240"/>
                </a:cubicBezTo>
                <a:cubicBezTo>
                  <a:pt x="182" y="240"/>
                  <a:pt x="181" y="237"/>
                  <a:pt x="186" y="237"/>
                </a:cubicBezTo>
                <a:cubicBezTo>
                  <a:pt x="191" y="238"/>
                  <a:pt x="193" y="244"/>
                  <a:pt x="198" y="243"/>
                </a:cubicBezTo>
                <a:cubicBezTo>
                  <a:pt x="204" y="242"/>
                  <a:pt x="213" y="238"/>
                  <a:pt x="210" y="245"/>
                </a:cubicBezTo>
                <a:cubicBezTo>
                  <a:pt x="208" y="251"/>
                  <a:pt x="208" y="249"/>
                  <a:pt x="205" y="256"/>
                </a:cubicBezTo>
                <a:cubicBezTo>
                  <a:pt x="202" y="263"/>
                  <a:pt x="201" y="278"/>
                  <a:pt x="197" y="281"/>
                </a:cubicBezTo>
                <a:cubicBezTo>
                  <a:pt x="193" y="284"/>
                  <a:pt x="193" y="283"/>
                  <a:pt x="187" y="290"/>
                </a:cubicBezTo>
                <a:cubicBezTo>
                  <a:pt x="182" y="297"/>
                  <a:pt x="182" y="299"/>
                  <a:pt x="178" y="305"/>
                </a:cubicBezTo>
                <a:cubicBezTo>
                  <a:pt x="174" y="310"/>
                  <a:pt x="176" y="311"/>
                  <a:pt x="171" y="316"/>
                </a:cubicBezTo>
                <a:cubicBezTo>
                  <a:pt x="167" y="321"/>
                  <a:pt x="169" y="324"/>
                  <a:pt x="164" y="326"/>
                </a:cubicBezTo>
                <a:cubicBezTo>
                  <a:pt x="160" y="328"/>
                  <a:pt x="157" y="339"/>
                  <a:pt x="153" y="344"/>
                </a:cubicBezTo>
                <a:cubicBezTo>
                  <a:pt x="151" y="344"/>
                  <a:pt x="149" y="344"/>
                  <a:pt x="146" y="343"/>
                </a:cubicBezTo>
                <a:close/>
                <a:moveTo>
                  <a:pt x="311" y="76"/>
                </a:moveTo>
                <a:cubicBezTo>
                  <a:pt x="311" y="75"/>
                  <a:pt x="311" y="75"/>
                  <a:pt x="311" y="75"/>
                </a:cubicBezTo>
                <a:cubicBezTo>
                  <a:pt x="319" y="86"/>
                  <a:pt x="326" y="97"/>
                  <a:pt x="331" y="109"/>
                </a:cubicBezTo>
                <a:cubicBezTo>
                  <a:pt x="331" y="110"/>
                  <a:pt x="330" y="112"/>
                  <a:pt x="330" y="113"/>
                </a:cubicBezTo>
                <a:cubicBezTo>
                  <a:pt x="328" y="115"/>
                  <a:pt x="323" y="127"/>
                  <a:pt x="319" y="125"/>
                </a:cubicBezTo>
                <a:cubicBezTo>
                  <a:pt x="315" y="123"/>
                  <a:pt x="319" y="111"/>
                  <a:pt x="313" y="114"/>
                </a:cubicBezTo>
                <a:cubicBezTo>
                  <a:pt x="306" y="116"/>
                  <a:pt x="303" y="120"/>
                  <a:pt x="300" y="119"/>
                </a:cubicBezTo>
                <a:cubicBezTo>
                  <a:pt x="297" y="118"/>
                  <a:pt x="296" y="111"/>
                  <a:pt x="289" y="113"/>
                </a:cubicBezTo>
                <a:cubicBezTo>
                  <a:pt x="282" y="114"/>
                  <a:pt x="285" y="117"/>
                  <a:pt x="279" y="118"/>
                </a:cubicBezTo>
                <a:cubicBezTo>
                  <a:pt x="273" y="120"/>
                  <a:pt x="275" y="123"/>
                  <a:pt x="273" y="127"/>
                </a:cubicBezTo>
                <a:cubicBezTo>
                  <a:pt x="271" y="131"/>
                  <a:pt x="271" y="133"/>
                  <a:pt x="264" y="134"/>
                </a:cubicBezTo>
                <a:cubicBezTo>
                  <a:pt x="258" y="135"/>
                  <a:pt x="264" y="134"/>
                  <a:pt x="259" y="137"/>
                </a:cubicBezTo>
                <a:cubicBezTo>
                  <a:pt x="254" y="140"/>
                  <a:pt x="254" y="138"/>
                  <a:pt x="251" y="136"/>
                </a:cubicBezTo>
                <a:cubicBezTo>
                  <a:pt x="248" y="135"/>
                  <a:pt x="253" y="135"/>
                  <a:pt x="252" y="130"/>
                </a:cubicBezTo>
                <a:cubicBezTo>
                  <a:pt x="252" y="124"/>
                  <a:pt x="252" y="124"/>
                  <a:pt x="256" y="123"/>
                </a:cubicBezTo>
                <a:cubicBezTo>
                  <a:pt x="260" y="122"/>
                  <a:pt x="266" y="114"/>
                  <a:pt x="264" y="110"/>
                </a:cubicBezTo>
                <a:cubicBezTo>
                  <a:pt x="261" y="106"/>
                  <a:pt x="262" y="106"/>
                  <a:pt x="266" y="104"/>
                </a:cubicBezTo>
                <a:cubicBezTo>
                  <a:pt x="269" y="102"/>
                  <a:pt x="270" y="102"/>
                  <a:pt x="274" y="99"/>
                </a:cubicBezTo>
                <a:cubicBezTo>
                  <a:pt x="279" y="96"/>
                  <a:pt x="279" y="92"/>
                  <a:pt x="281" y="89"/>
                </a:cubicBezTo>
                <a:cubicBezTo>
                  <a:pt x="284" y="85"/>
                  <a:pt x="287" y="85"/>
                  <a:pt x="290" y="86"/>
                </a:cubicBezTo>
                <a:cubicBezTo>
                  <a:pt x="294" y="86"/>
                  <a:pt x="297" y="87"/>
                  <a:pt x="303" y="85"/>
                </a:cubicBezTo>
                <a:cubicBezTo>
                  <a:pt x="309" y="83"/>
                  <a:pt x="309" y="81"/>
                  <a:pt x="311" y="76"/>
                </a:cubicBezTo>
                <a:close/>
                <a:moveTo>
                  <a:pt x="210" y="14"/>
                </a:moveTo>
                <a:cubicBezTo>
                  <a:pt x="209" y="17"/>
                  <a:pt x="206" y="22"/>
                  <a:pt x="207" y="24"/>
                </a:cubicBezTo>
                <a:cubicBezTo>
                  <a:pt x="209" y="27"/>
                  <a:pt x="207" y="31"/>
                  <a:pt x="201" y="32"/>
                </a:cubicBezTo>
                <a:cubicBezTo>
                  <a:pt x="195" y="34"/>
                  <a:pt x="191" y="35"/>
                  <a:pt x="188" y="38"/>
                </a:cubicBezTo>
                <a:cubicBezTo>
                  <a:pt x="186" y="41"/>
                  <a:pt x="202" y="36"/>
                  <a:pt x="205" y="39"/>
                </a:cubicBezTo>
                <a:cubicBezTo>
                  <a:pt x="208" y="41"/>
                  <a:pt x="199" y="43"/>
                  <a:pt x="194" y="45"/>
                </a:cubicBezTo>
                <a:cubicBezTo>
                  <a:pt x="189" y="47"/>
                  <a:pt x="200" y="48"/>
                  <a:pt x="200" y="52"/>
                </a:cubicBezTo>
                <a:cubicBezTo>
                  <a:pt x="199" y="56"/>
                  <a:pt x="181" y="63"/>
                  <a:pt x="174" y="66"/>
                </a:cubicBezTo>
                <a:cubicBezTo>
                  <a:pt x="167" y="69"/>
                  <a:pt x="169" y="72"/>
                  <a:pt x="167" y="78"/>
                </a:cubicBezTo>
                <a:cubicBezTo>
                  <a:pt x="165" y="84"/>
                  <a:pt x="160" y="85"/>
                  <a:pt x="159" y="82"/>
                </a:cubicBezTo>
                <a:cubicBezTo>
                  <a:pt x="158" y="79"/>
                  <a:pt x="151" y="80"/>
                  <a:pt x="149" y="75"/>
                </a:cubicBezTo>
                <a:cubicBezTo>
                  <a:pt x="147" y="70"/>
                  <a:pt x="145" y="68"/>
                  <a:pt x="150" y="65"/>
                </a:cubicBezTo>
                <a:cubicBezTo>
                  <a:pt x="154" y="61"/>
                  <a:pt x="151" y="62"/>
                  <a:pt x="145" y="58"/>
                </a:cubicBezTo>
                <a:cubicBezTo>
                  <a:pt x="139" y="54"/>
                  <a:pt x="135" y="54"/>
                  <a:pt x="137" y="47"/>
                </a:cubicBezTo>
                <a:cubicBezTo>
                  <a:pt x="139" y="40"/>
                  <a:pt x="135" y="41"/>
                  <a:pt x="130" y="38"/>
                </a:cubicBezTo>
                <a:cubicBezTo>
                  <a:pt x="125" y="34"/>
                  <a:pt x="120" y="33"/>
                  <a:pt x="113" y="35"/>
                </a:cubicBezTo>
                <a:cubicBezTo>
                  <a:pt x="107" y="38"/>
                  <a:pt x="106" y="38"/>
                  <a:pt x="105" y="35"/>
                </a:cubicBezTo>
                <a:cubicBezTo>
                  <a:pt x="103" y="32"/>
                  <a:pt x="109" y="33"/>
                  <a:pt x="114" y="29"/>
                </a:cubicBezTo>
                <a:cubicBezTo>
                  <a:pt x="117" y="26"/>
                  <a:pt x="108" y="28"/>
                  <a:pt x="102" y="29"/>
                </a:cubicBezTo>
                <a:cubicBezTo>
                  <a:pt x="125" y="17"/>
                  <a:pt x="151" y="11"/>
                  <a:pt x="178" y="11"/>
                </a:cubicBezTo>
                <a:cubicBezTo>
                  <a:pt x="189" y="11"/>
                  <a:pt x="200" y="12"/>
                  <a:pt x="210" y="14"/>
                </a:cubicBezTo>
                <a:close/>
                <a:moveTo>
                  <a:pt x="298" y="61"/>
                </a:moveTo>
                <a:cubicBezTo>
                  <a:pt x="297" y="65"/>
                  <a:pt x="300" y="67"/>
                  <a:pt x="301" y="71"/>
                </a:cubicBezTo>
                <a:cubicBezTo>
                  <a:pt x="301" y="75"/>
                  <a:pt x="297" y="77"/>
                  <a:pt x="294" y="79"/>
                </a:cubicBezTo>
                <a:cubicBezTo>
                  <a:pt x="292" y="80"/>
                  <a:pt x="292" y="72"/>
                  <a:pt x="290" y="69"/>
                </a:cubicBezTo>
                <a:cubicBezTo>
                  <a:pt x="287" y="67"/>
                  <a:pt x="287" y="71"/>
                  <a:pt x="283" y="71"/>
                </a:cubicBezTo>
                <a:cubicBezTo>
                  <a:pt x="278" y="72"/>
                  <a:pt x="277" y="73"/>
                  <a:pt x="277" y="67"/>
                </a:cubicBezTo>
                <a:cubicBezTo>
                  <a:pt x="277" y="62"/>
                  <a:pt x="287" y="56"/>
                  <a:pt x="289" y="52"/>
                </a:cubicBezTo>
                <a:cubicBezTo>
                  <a:pt x="292" y="55"/>
                  <a:pt x="295" y="58"/>
                  <a:pt x="298" y="61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2501210" y="1020143"/>
            <a:ext cx="812851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Model Evaluation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We will evaluate the model based on the accuracy of the model.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We will further do hyper parameter tuning to ensure our model doesn’t </a:t>
            </a:r>
            <a:r>
              <a:rPr lang="en-US" dirty="0" err="1" smtClean="0">
                <a:cs typeface="Segoe UI" panose="020B0502040204020203" pitchFamily="34" charset="0"/>
              </a:rPr>
              <a:t>oevrfit</a:t>
            </a:r>
            <a:endParaRPr lang="en-US" dirty="0"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Finally we compare the results for different values of hyper parameter for each model and pick the one that suits the most for our problem.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Compare the outcomes for both Linear regression model and Random Forest model and choose the final model for our problem.</a:t>
            </a:r>
            <a:endParaRPr lang="en-US" dirty="0" smtClean="0">
              <a:cs typeface="Segoe UI" panose="020B0502040204020203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357901-4747-4964-A50C-D85A08F86A30}"/>
              </a:ext>
            </a:extLst>
          </p:cNvPr>
          <p:cNvSpPr/>
          <p:nvPr/>
        </p:nvSpPr>
        <p:spPr>
          <a:xfrm>
            <a:off x="2656193" y="356547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Report and Insights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We will identify and report </a:t>
            </a:r>
            <a:r>
              <a:rPr lang="en-US" dirty="0"/>
              <a:t>the </a:t>
            </a:r>
            <a:r>
              <a:rPr lang="en-US" dirty="0" smtClean="0"/>
              <a:t>important measures and insights about their </a:t>
            </a:r>
            <a:r>
              <a:rPr lang="en-US" dirty="0"/>
              <a:t>predictive power. 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Finally</a:t>
            </a:r>
            <a:r>
              <a:rPr lang="en-US" dirty="0"/>
              <a:t> </a:t>
            </a:r>
            <a:r>
              <a:rPr lang="en-US" dirty="0" smtClean="0"/>
              <a:t>we </a:t>
            </a:r>
            <a:r>
              <a:rPr lang="en-US" dirty="0"/>
              <a:t>report the overall accuracy of predictions using the actual star ratings for both the models.</a:t>
            </a:r>
            <a:endParaRPr lang="en-US" b="1" dirty="0"/>
          </a:p>
        </p:txBody>
      </p:sp>
      <p:grpSp>
        <p:nvGrpSpPr>
          <p:cNvPr id="13" name="Group 12" descr="Icons of bar chart and line graph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292101" y="2388000"/>
            <a:ext cx="1472339" cy="1556104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16" name="Free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228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26803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for </a:t>
            </a:r>
          </a:p>
          <a:p>
            <a:pPr algn="ctr"/>
            <a:r>
              <a:rPr lang="en-US" sz="2800" b="1" dirty="0"/>
              <a:t>Clustering-Based Rating (Unsupervised)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="" xmlns:a16="http://schemas.microsoft.com/office/drawing/2014/main" id="{DEDC1B97-EE57-44B6-8B20-DFB330169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902" y="1521649"/>
            <a:ext cx="114421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2301390" y="1214981"/>
            <a:ext cx="812851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Method Choice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We will either go for Latent variable analysis or derive our own approach for assigning weights to the variables.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Further if we go for our own method we can use various techniques based on our EDA for measures or use PCA to filter out less significant features etc.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 smtClean="0">
              <a:cs typeface="Segoe UI" panose="020B0502040204020203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357901-4747-4964-A50C-D85A08F86A30}"/>
              </a:ext>
            </a:extLst>
          </p:cNvPr>
          <p:cNvSpPr/>
          <p:nvPr/>
        </p:nvSpPr>
        <p:spPr>
          <a:xfrm>
            <a:off x="2456372" y="3056324"/>
            <a:ext cx="7695017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Model Building and evaluation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Calculate </a:t>
            </a:r>
            <a:r>
              <a:rPr lang="en-US" dirty="0"/>
              <a:t>and report the weights of all the measures within the respective groups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Compare the weights obtained using this method with the ones obtained from the random forest and the linear model.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Report the group score and the final score of each hospital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Report the final star rating of each hospital 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Compare the rating assigned by </a:t>
            </a:r>
            <a:r>
              <a:rPr lang="en-US" dirty="0" smtClean="0"/>
              <a:t>us with </a:t>
            </a:r>
            <a:r>
              <a:rPr lang="en-US" dirty="0"/>
              <a:t>the actual ratings assigned by CMS and report the analysis using relevant evaluation/comparison metrics, i.e., evaluate </a:t>
            </a:r>
            <a:r>
              <a:rPr lang="en-US" dirty="0" smtClean="0"/>
              <a:t>the </a:t>
            </a:r>
            <a:r>
              <a:rPr lang="en-US" dirty="0"/>
              <a:t>unsupervised model</a:t>
            </a:r>
          </a:p>
        </p:txBody>
      </p:sp>
      <p:grpSp>
        <p:nvGrpSpPr>
          <p:cNvPr id="13" name="Group 12" descr="Icon of gear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898902" y="4033731"/>
            <a:ext cx="1371372" cy="1447338"/>
            <a:chOff x="7613650" y="1387475"/>
            <a:chExt cx="284163" cy="284163"/>
          </a:xfrm>
          <a:solidFill>
            <a:schemeClr val="tx1"/>
          </a:solidFill>
        </p:grpSpPr>
        <p:sp>
          <p:nvSpPr>
            <p:cNvPr id="16" name="Free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1793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92101" y="9468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Recommendations 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for </a:t>
            </a:r>
            <a:r>
              <a:rPr lang="en-US" sz="2800" b="1" dirty="0"/>
              <a:t>Hospitals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1968552" y="1180678"/>
            <a:ext cx="81285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Analysis for our client(EVANSTON </a:t>
            </a:r>
            <a:r>
              <a:rPr lang="en-US" sz="2800" b="1" u="sng" dirty="0">
                <a:cs typeface="Segoe UI" panose="020B0502040204020203" pitchFamily="34" charset="0"/>
              </a:rPr>
              <a:t>HOSPITAL</a:t>
            </a:r>
            <a:r>
              <a:rPr lang="en-US" sz="2800" b="1" u="sng" dirty="0" smtClean="0">
                <a:cs typeface="Segoe UI" panose="020B0502040204020203" pitchFamily="34" charset="0"/>
              </a:rPr>
              <a:t>)</a:t>
            </a:r>
          </a:p>
          <a:p>
            <a:pPr lvl="0"/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>
                <a:cs typeface="Segoe UI" panose="020B0502040204020203" pitchFamily="34" charset="0"/>
              </a:rPr>
              <a:t>Explore data in detail for </a:t>
            </a:r>
            <a:r>
              <a:rPr lang="en-US" dirty="0"/>
              <a:t>Provider ID = 140010 </a:t>
            </a:r>
            <a:r>
              <a:rPr lang="en-US" dirty="0" smtClean="0"/>
              <a:t>(as given in the problem statement).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Identify the measures where the hospital ha scored low.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Consider the driver variables (as per our previous exercise) that affect the ratings the most.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Further compare and evaluate the measures/scores and identify the measures where the Hospital needs to improve.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Accordingly give the recommendations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We will also calculate the hypothetical results by making changes in the measure scores to demonstrate how the recommended changes will impact their ratings with different permutations n combinations.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 smtClean="0"/>
              <a:t>Thus we will equip our client to take the most beneficial and suitable measures to improve  their start rating.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grpSp>
        <p:nvGrpSpPr>
          <p:cNvPr id="19" name="Group 18" descr="Icons of bar chart and line graph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292101" y="2388000"/>
            <a:ext cx="1472339" cy="1556104"/>
            <a:chOff x="4319588" y="2492375"/>
            <a:chExt cx="287338" cy="287338"/>
          </a:xfrm>
          <a:solidFill>
            <a:schemeClr val="tx1"/>
          </a:solidFill>
        </p:grpSpPr>
        <p:sp>
          <p:nvSpPr>
            <p:cNvPr id="20" name="Free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4411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59280" y="29486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0205" y="2616299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495" y="290622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73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</a:t>
            </a:r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CMS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88256" y="3305377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508500" y="3265237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94512" y="3265237"/>
            <a:ext cx="1587500" cy="1587500"/>
          </a:xfrm>
          <a:prstGeom prst="ellipse">
            <a:avLst/>
          </a:prstGeom>
          <a:solidFill>
            <a:srgbClr val="497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31576" y="2122724"/>
            <a:ext cx="1587500" cy="158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45081" y="4407747"/>
            <a:ext cx="1587500" cy="15875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 flipV="1">
            <a:off x="3375756" y="4058987"/>
            <a:ext cx="1132744" cy="4014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6096000" y="4058987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</p:cNvCxnSpPr>
          <p:nvPr/>
        </p:nvCxnSpPr>
        <p:spPr>
          <a:xfrm>
            <a:off x="8482012" y="4058987"/>
            <a:ext cx="428081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4311733" y="4929399"/>
            <a:ext cx="2066923" cy="9746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Developing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an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approach by considering all the important measures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pic>
        <p:nvPicPr>
          <p:cNvPr id="6" name="Graphic 5" descr="Users">
            <a:extLst>
              <a:ext uri="{FF2B5EF4-FFF2-40B4-BE49-F238E27FC236}">
                <a16:creationId xmlns="" xmlns:a16="http://schemas.microsoft.com/office/drawing/2014/main" id="{B129172F-4717-4C0A-8579-353755923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56818" y="3641927"/>
            <a:ext cx="914400" cy="914400"/>
          </a:xfrm>
          <a:prstGeom prst="rect">
            <a:avLst/>
          </a:prstGeom>
        </p:spPr>
      </p:pic>
      <p:pic>
        <p:nvPicPr>
          <p:cNvPr id="12" name="Graphic 11" descr="Upward trend">
            <a:extLst>
              <a:ext uri="{FF2B5EF4-FFF2-40B4-BE49-F238E27FC236}">
                <a16:creationId xmlns="" xmlns:a16="http://schemas.microsoft.com/office/drawing/2014/main" id="{BE0459A3-6198-489E-BC61-2DD23F9559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6378" y="3588038"/>
            <a:ext cx="914400" cy="914400"/>
          </a:xfrm>
          <a:prstGeom prst="rect">
            <a:avLst/>
          </a:prstGeom>
        </p:spPr>
      </p:pic>
      <p:pic>
        <p:nvPicPr>
          <p:cNvPr id="16" name="Graphic 15" descr="Money">
            <a:extLst>
              <a:ext uri="{FF2B5EF4-FFF2-40B4-BE49-F238E27FC236}">
                <a16:creationId xmlns="" xmlns:a16="http://schemas.microsoft.com/office/drawing/2014/main" id="{CED009E0-4554-475B-BAA8-1675D0D32A2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68126" y="2390303"/>
            <a:ext cx="914400" cy="9144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53A18635-4C8C-4848-9D36-EBD89D6F41C0}"/>
              </a:ext>
            </a:extLst>
          </p:cNvPr>
          <p:cNvSpPr/>
          <p:nvPr/>
        </p:nvSpPr>
        <p:spPr>
          <a:xfrm>
            <a:off x="1074194" y="5028702"/>
            <a:ext cx="4065475" cy="170559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General information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Survey of patients' experiences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Timely &amp; effective care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Complications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Readmissions &amp; deaths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Use of medical imaging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Payment &amp; value of care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A2BD9140-45DD-4AAA-AF2A-C931F14665F4}"/>
              </a:ext>
            </a:extLst>
          </p:cNvPr>
          <p:cNvSpPr/>
          <p:nvPr/>
        </p:nvSpPr>
        <p:spPr>
          <a:xfrm>
            <a:off x="189245" y="2627063"/>
            <a:ext cx="4065477" cy="24365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Hospital Compare website  - Dataset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42438305-E290-47CF-A71F-7D2EB05979E7}"/>
              </a:ext>
            </a:extLst>
          </p:cNvPr>
          <p:cNvSpPr/>
          <p:nvPr/>
        </p:nvSpPr>
        <p:spPr>
          <a:xfrm>
            <a:off x="7052468" y="5049556"/>
            <a:ext cx="1348582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Calculate hospital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ratings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200610F-C1CE-4E9F-BFC4-50B9FEDC0625}"/>
              </a:ext>
            </a:extLst>
          </p:cNvPr>
          <p:cNvSpPr/>
          <p:nvPr/>
        </p:nvSpPr>
        <p:spPr>
          <a:xfrm>
            <a:off x="8482012" y="1635411"/>
            <a:ext cx="3395750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Hospitals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'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revenues – Impacted by the choice of hospitals by the consumers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246A9C0-66CB-410A-B716-7ED15AF9CAF2}"/>
              </a:ext>
            </a:extLst>
          </p:cNvPr>
          <p:cNvSpPr/>
          <p:nvPr/>
        </p:nvSpPr>
        <p:spPr>
          <a:xfrm>
            <a:off x="9627642" y="6159526"/>
            <a:ext cx="2250120" cy="48731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Areas of improvement for Hospitals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="" xmlns:a16="http://schemas.microsoft.com/office/drawing/2014/main" id="{0BFADB5C-E6B7-4524-B5BB-379A5FC4CF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18876" y="2916474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61C7230-EEED-4ABF-8B3D-9A8666DBF7BA}"/>
              </a:ext>
            </a:extLst>
          </p:cNvPr>
          <p:cNvSpPr/>
          <p:nvPr/>
        </p:nvSpPr>
        <p:spPr>
          <a:xfrm>
            <a:off x="0" y="698473"/>
            <a:ext cx="12192000" cy="7973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90000" tIns="90000" rIns="90000" bIns="90000">
            <a:spAutoFit/>
          </a:bodyPr>
          <a:lstStyle/>
          <a:p>
            <a:pPr lvl="1"/>
            <a:r>
              <a:rPr lang="en-US" sz="2000" dirty="0">
                <a:solidFill>
                  <a:schemeClr val="bg1"/>
                </a:solidFill>
              </a:rPr>
              <a:t>CMS rates hospitals in the US on a scale of 1-5, with the objective of making it easier for patients and consumers to compare the quality of services offered by hospitals.</a:t>
            </a: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86" y="3635097"/>
            <a:ext cx="836820" cy="9654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006" y="4783771"/>
            <a:ext cx="754884" cy="80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49093" y="136293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Data &amp; </a:t>
            </a:r>
          </a:p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0">
            <a:extLst>
              <a:ext uri="{FF2B5EF4-FFF2-40B4-BE49-F238E27FC236}">
                <a16:creationId xmlns="" xmlns:a16="http://schemas.microsoft.com/office/drawing/2014/main" id="{D90D00FE-B6DD-4947-87AE-CCB5E51D6566}"/>
              </a:ext>
            </a:extLst>
          </p:cNvPr>
          <p:cNvSpPr>
            <a:spLocks noEditPoints="1"/>
          </p:cNvSpPr>
          <p:nvPr/>
        </p:nvSpPr>
        <p:spPr bwMode="auto">
          <a:xfrm>
            <a:off x="1088540" y="1917387"/>
            <a:ext cx="2197100" cy="2197100"/>
          </a:xfrm>
          <a:custGeom>
            <a:avLst/>
            <a:gdLst>
              <a:gd name="T0" fmla="*/ 178 w 357"/>
              <a:gd name="T1" fmla="*/ 357 h 357"/>
              <a:gd name="T2" fmla="*/ 346 w 357"/>
              <a:gd name="T3" fmla="*/ 178 h 357"/>
              <a:gd name="T4" fmla="*/ 318 w 357"/>
              <a:gd name="T5" fmla="*/ 246 h 357"/>
              <a:gd name="T6" fmla="*/ 283 w 357"/>
              <a:gd name="T7" fmla="*/ 205 h 357"/>
              <a:gd name="T8" fmla="*/ 246 w 357"/>
              <a:gd name="T9" fmla="*/ 193 h 357"/>
              <a:gd name="T10" fmla="*/ 255 w 357"/>
              <a:gd name="T11" fmla="*/ 155 h 357"/>
              <a:gd name="T12" fmla="*/ 295 w 357"/>
              <a:gd name="T13" fmla="*/ 139 h 357"/>
              <a:gd name="T14" fmla="*/ 341 w 357"/>
              <a:gd name="T15" fmla="*/ 144 h 357"/>
              <a:gd name="T16" fmla="*/ 146 w 357"/>
              <a:gd name="T17" fmla="*/ 343 h 357"/>
              <a:gd name="T18" fmla="*/ 141 w 357"/>
              <a:gd name="T19" fmla="*/ 322 h 357"/>
              <a:gd name="T20" fmla="*/ 133 w 357"/>
              <a:gd name="T21" fmla="*/ 275 h 357"/>
              <a:gd name="T22" fmla="*/ 113 w 357"/>
              <a:gd name="T23" fmla="*/ 246 h 357"/>
              <a:gd name="T24" fmla="*/ 84 w 357"/>
              <a:gd name="T25" fmla="*/ 217 h 357"/>
              <a:gd name="T26" fmla="*/ 41 w 357"/>
              <a:gd name="T27" fmla="*/ 197 h 357"/>
              <a:gd name="T28" fmla="*/ 19 w 357"/>
              <a:gd name="T29" fmla="*/ 185 h 357"/>
              <a:gd name="T30" fmla="*/ 40 w 357"/>
              <a:gd name="T31" fmla="*/ 83 h 357"/>
              <a:gd name="T32" fmla="*/ 61 w 357"/>
              <a:gd name="T33" fmla="*/ 77 h 357"/>
              <a:gd name="T34" fmla="*/ 67 w 357"/>
              <a:gd name="T35" fmla="*/ 85 h 357"/>
              <a:gd name="T36" fmla="*/ 62 w 357"/>
              <a:gd name="T37" fmla="*/ 116 h 357"/>
              <a:gd name="T38" fmla="*/ 94 w 357"/>
              <a:gd name="T39" fmla="*/ 120 h 357"/>
              <a:gd name="T40" fmla="*/ 108 w 357"/>
              <a:gd name="T41" fmla="*/ 98 h 357"/>
              <a:gd name="T42" fmla="*/ 132 w 357"/>
              <a:gd name="T43" fmla="*/ 110 h 357"/>
              <a:gd name="T44" fmla="*/ 124 w 357"/>
              <a:gd name="T45" fmla="*/ 131 h 357"/>
              <a:gd name="T46" fmla="*/ 112 w 357"/>
              <a:gd name="T47" fmla="*/ 151 h 357"/>
              <a:gd name="T48" fmla="*/ 98 w 357"/>
              <a:gd name="T49" fmla="*/ 181 h 357"/>
              <a:gd name="T50" fmla="*/ 65 w 357"/>
              <a:gd name="T51" fmla="*/ 197 h 357"/>
              <a:gd name="T52" fmla="*/ 83 w 357"/>
              <a:gd name="T53" fmla="*/ 206 h 357"/>
              <a:gd name="T54" fmla="*/ 114 w 357"/>
              <a:gd name="T55" fmla="*/ 223 h 357"/>
              <a:gd name="T56" fmla="*/ 157 w 357"/>
              <a:gd name="T57" fmla="*/ 224 h 357"/>
              <a:gd name="T58" fmla="*/ 186 w 357"/>
              <a:gd name="T59" fmla="*/ 237 h 357"/>
              <a:gd name="T60" fmla="*/ 205 w 357"/>
              <a:gd name="T61" fmla="*/ 256 h 357"/>
              <a:gd name="T62" fmla="*/ 178 w 357"/>
              <a:gd name="T63" fmla="*/ 305 h 357"/>
              <a:gd name="T64" fmla="*/ 153 w 357"/>
              <a:gd name="T65" fmla="*/ 344 h 357"/>
              <a:gd name="T66" fmla="*/ 311 w 357"/>
              <a:gd name="T67" fmla="*/ 75 h 357"/>
              <a:gd name="T68" fmla="*/ 319 w 357"/>
              <a:gd name="T69" fmla="*/ 125 h 357"/>
              <a:gd name="T70" fmla="*/ 289 w 357"/>
              <a:gd name="T71" fmla="*/ 113 h 357"/>
              <a:gd name="T72" fmla="*/ 264 w 357"/>
              <a:gd name="T73" fmla="*/ 134 h 357"/>
              <a:gd name="T74" fmla="*/ 252 w 357"/>
              <a:gd name="T75" fmla="*/ 130 h 357"/>
              <a:gd name="T76" fmla="*/ 266 w 357"/>
              <a:gd name="T77" fmla="*/ 104 h 357"/>
              <a:gd name="T78" fmla="*/ 290 w 357"/>
              <a:gd name="T79" fmla="*/ 86 h 357"/>
              <a:gd name="T80" fmla="*/ 210 w 357"/>
              <a:gd name="T81" fmla="*/ 14 h 357"/>
              <a:gd name="T82" fmla="*/ 188 w 357"/>
              <a:gd name="T83" fmla="*/ 38 h 357"/>
              <a:gd name="T84" fmla="*/ 200 w 357"/>
              <a:gd name="T85" fmla="*/ 52 h 357"/>
              <a:gd name="T86" fmla="*/ 159 w 357"/>
              <a:gd name="T87" fmla="*/ 82 h 357"/>
              <a:gd name="T88" fmla="*/ 145 w 357"/>
              <a:gd name="T89" fmla="*/ 58 h 357"/>
              <a:gd name="T90" fmla="*/ 113 w 357"/>
              <a:gd name="T91" fmla="*/ 35 h 357"/>
              <a:gd name="T92" fmla="*/ 102 w 357"/>
              <a:gd name="T93" fmla="*/ 29 h 357"/>
              <a:gd name="T94" fmla="*/ 298 w 357"/>
              <a:gd name="T95" fmla="*/ 61 h 357"/>
              <a:gd name="T96" fmla="*/ 290 w 357"/>
              <a:gd name="T97" fmla="*/ 69 h 357"/>
              <a:gd name="T98" fmla="*/ 289 w 357"/>
              <a:gd name="T99" fmla="*/ 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7" h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7"/>
                  <a:pt x="178" y="357"/>
                </a:cubicBezTo>
                <a:cubicBezTo>
                  <a:pt x="277" y="357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346" y="178"/>
                </a:moveTo>
                <a:cubicBezTo>
                  <a:pt x="346" y="209"/>
                  <a:pt x="338" y="238"/>
                  <a:pt x="323" y="263"/>
                </a:cubicBezTo>
                <a:cubicBezTo>
                  <a:pt x="323" y="259"/>
                  <a:pt x="323" y="255"/>
                  <a:pt x="321" y="253"/>
                </a:cubicBezTo>
                <a:cubicBezTo>
                  <a:pt x="319" y="249"/>
                  <a:pt x="316" y="253"/>
                  <a:pt x="318" y="246"/>
                </a:cubicBezTo>
                <a:cubicBezTo>
                  <a:pt x="321" y="239"/>
                  <a:pt x="311" y="226"/>
                  <a:pt x="308" y="222"/>
                </a:cubicBezTo>
                <a:cubicBezTo>
                  <a:pt x="304" y="218"/>
                  <a:pt x="308" y="214"/>
                  <a:pt x="305" y="206"/>
                </a:cubicBezTo>
                <a:cubicBezTo>
                  <a:pt x="302" y="197"/>
                  <a:pt x="291" y="203"/>
                  <a:pt x="283" y="205"/>
                </a:cubicBezTo>
                <a:cubicBezTo>
                  <a:pt x="275" y="206"/>
                  <a:pt x="275" y="210"/>
                  <a:pt x="268" y="211"/>
                </a:cubicBezTo>
                <a:cubicBezTo>
                  <a:pt x="260" y="213"/>
                  <a:pt x="257" y="205"/>
                  <a:pt x="255" y="201"/>
                </a:cubicBezTo>
                <a:cubicBezTo>
                  <a:pt x="253" y="196"/>
                  <a:pt x="250" y="199"/>
                  <a:pt x="246" y="193"/>
                </a:cubicBezTo>
                <a:cubicBezTo>
                  <a:pt x="242" y="187"/>
                  <a:pt x="243" y="180"/>
                  <a:pt x="245" y="178"/>
                </a:cubicBezTo>
                <a:cubicBezTo>
                  <a:pt x="247" y="176"/>
                  <a:pt x="247" y="175"/>
                  <a:pt x="246" y="169"/>
                </a:cubicBezTo>
                <a:cubicBezTo>
                  <a:pt x="246" y="164"/>
                  <a:pt x="254" y="160"/>
                  <a:pt x="255" y="155"/>
                </a:cubicBezTo>
                <a:cubicBezTo>
                  <a:pt x="257" y="149"/>
                  <a:pt x="261" y="146"/>
                  <a:pt x="267" y="145"/>
                </a:cubicBezTo>
                <a:cubicBezTo>
                  <a:pt x="274" y="144"/>
                  <a:pt x="276" y="139"/>
                  <a:pt x="283" y="136"/>
                </a:cubicBezTo>
                <a:cubicBezTo>
                  <a:pt x="291" y="134"/>
                  <a:pt x="292" y="132"/>
                  <a:pt x="295" y="139"/>
                </a:cubicBezTo>
                <a:cubicBezTo>
                  <a:pt x="298" y="145"/>
                  <a:pt x="302" y="142"/>
                  <a:pt x="309" y="145"/>
                </a:cubicBezTo>
                <a:cubicBezTo>
                  <a:pt x="317" y="148"/>
                  <a:pt x="318" y="148"/>
                  <a:pt x="325" y="146"/>
                </a:cubicBezTo>
                <a:cubicBezTo>
                  <a:pt x="332" y="143"/>
                  <a:pt x="331" y="135"/>
                  <a:pt x="341" y="144"/>
                </a:cubicBezTo>
                <a:cubicBezTo>
                  <a:pt x="342" y="145"/>
                  <a:pt x="342" y="146"/>
                  <a:pt x="343" y="147"/>
                </a:cubicBezTo>
                <a:cubicBezTo>
                  <a:pt x="345" y="157"/>
                  <a:pt x="346" y="168"/>
                  <a:pt x="346" y="178"/>
                </a:cubicBezTo>
                <a:close/>
                <a:moveTo>
                  <a:pt x="146" y="343"/>
                </a:moveTo>
                <a:cubicBezTo>
                  <a:pt x="146" y="342"/>
                  <a:pt x="146" y="340"/>
                  <a:pt x="146" y="339"/>
                </a:cubicBezTo>
                <a:cubicBezTo>
                  <a:pt x="146" y="334"/>
                  <a:pt x="145" y="337"/>
                  <a:pt x="141" y="333"/>
                </a:cubicBezTo>
                <a:cubicBezTo>
                  <a:pt x="137" y="329"/>
                  <a:pt x="142" y="327"/>
                  <a:pt x="141" y="322"/>
                </a:cubicBezTo>
                <a:cubicBezTo>
                  <a:pt x="140" y="316"/>
                  <a:pt x="139" y="312"/>
                  <a:pt x="140" y="306"/>
                </a:cubicBezTo>
                <a:cubicBezTo>
                  <a:pt x="141" y="300"/>
                  <a:pt x="144" y="298"/>
                  <a:pt x="142" y="292"/>
                </a:cubicBezTo>
                <a:cubicBezTo>
                  <a:pt x="140" y="286"/>
                  <a:pt x="144" y="277"/>
                  <a:pt x="133" y="275"/>
                </a:cubicBezTo>
                <a:cubicBezTo>
                  <a:pt x="122" y="272"/>
                  <a:pt x="122" y="269"/>
                  <a:pt x="118" y="263"/>
                </a:cubicBezTo>
                <a:cubicBezTo>
                  <a:pt x="113" y="258"/>
                  <a:pt x="112" y="259"/>
                  <a:pt x="111" y="256"/>
                </a:cubicBezTo>
                <a:cubicBezTo>
                  <a:pt x="110" y="253"/>
                  <a:pt x="111" y="251"/>
                  <a:pt x="113" y="246"/>
                </a:cubicBezTo>
                <a:cubicBezTo>
                  <a:pt x="115" y="241"/>
                  <a:pt x="119" y="235"/>
                  <a:pt x="115" y="231"/>
                </a:cubicBezTo>
                <a:cubicBezTo>
                  <a:pt x="110" y="227"/>
                  <a:pt x="107" y="228"/>
                  <a:pt x="99" y="225"/>
                </a:cubicBezTo>
                <a:cubicBezTo>
                  <a:pt x="92" y="223"/>
                  <a:pt x="89" y="217"/>
                  <a:pt x="84" y="217"/>
                </a:cubicBezTo>
                <a:cubicBezTo>
                  <a:pt x="80" y="216"/>
                  <a:pt x="69" y="217"/>
                  <a:pt x="62" y="213"/>
                </a:cubicBezTo>
                <a:cubicBezTo>
                  <a:pt x="55" y="209"/>
                  <a:pt x="55" y="207"/>
                  <a:pt x="50" y="202"/>
                </a:cubicBezTo>
                <a:cubicBezTo>
                  <a:pt x="45" y="197"/>
                  <a:pt x="46" y="201"/>
                  <a:pt x="41" y="197"/>
                </a:cubicBezTo>
                <a:cubicBezTo>
                  <a:pt x="36" y="193"/>
                  <a:pt x="32" y="187"/>
                  <a:pt x="30" y="188"/>
                </a:cubicBezTo>
                <a:cubicBezTo>
                  <a:pt x="27" y="190"/>
                  <a:pt x="33" y="196"/>
                  <a:pt x="31" y="198"/>
                </a:cubicBezTo>
                <a:cubicBezTo>
                  <a:pt x="28" y="199"/>
                  <a:pt x="24" y="188"/>
                  <a:pt x="19" y="185"/>
                </a:cubicBezTo>
                <a:cubicBezTo>
                  <a:pt x="16" y="184"/>
                  <a:pt x="13" y="182"/>
                  <a:pt x="11" y="179"/>
                </a:cubicBezTo>
                <a:cubicBezTo>
                  <a:pt x="11" y="179"/>
                  <a:pt x="11" y="179"/>
                  <a:pt x="11" y="178"/>
                </a:cubicBezTo>
                <a:cubicBezTo>
                  <a:pt x="11" y="143"/>
                  <a:pt x="22" y="110"/>
                  <a:pt x="40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7" y="80"/>
                  <a:pt x="49" y="77"/>
                  <a:pt x="53" y="76"/>
                </a:cubicBezTo>
                <a:cubicBezTo>
                  <a:pt x="56" y="76"/>
                  <a:pt x="58" y="77"/>
                  <a:pt x="61" y="77"/>
                </a:cubicBezTo>
                <a:cubicBezTo>
                  <a:pt x="65" y="77"/>
                  <a:pt x="70" y="73"/>
                  <a:pt x="74" y="73"/>
                </a:cubicBezTo>
                <a:cubicBezTo>
                  <a:pt x="79" y="74"/>
                  <a:pt x="80" y="75"/>
                  <a:pt x="75" y="79"/>
                </a:cubicBezTo>
                <a:cubicBezTo>
                  <a:pt x="70" y="83"/>
                  <a:pt x="72" y="83"/>
                  <a:pt x="67" y="85"/>
                </a:cubicBezTo>
                <a:cubicBezTo>
                  <a:pt x="63" y="87"/>
                  <a:pt x="66" y="89"/>
                  <a:pt x="64" y="93"/>
                </a:cubicBezTo>
                <a:cubicBezTo>
                  <a:pt x="62" y="96"/>
                  <a:pt x="55" y="107"/>
                  <a:pt x="58" y="110"/>
                </a:cubicBezTo>
                <a:cubicBezTo>
                  <a:pt x="62" y="113"/>
                  <a:pt x="60" y="115"/>
                  <a:pt x="62" y="116"/>
                </a:cubicBezTo>
                <a:cubicBezTo>
                  <a:pt x="64" y="117"/>
                  <a:pt x="66" y="124"/>
                  <a:pt x="74" y="120"/>
                </a:cubicBezTo>
                <a:cubicBezTo>
                  <a:pt x="82" y="116"/>
                  <a:pt x="82" y="119"/>
                  <a:pt x="86" y="124"/>
                </a:cubicBezTo>
                <a:cubicBezTo>
                  <a:pt x="90" y="129"/>
                  <a:pt x="93" y="124"/>
                  <a:pt x="94" y="120"/>
                </a:cubicBezTo>
                <a:cubicBezTo>
                  <a:pt x="95" y="116"/>
                  <a:pt x="99" y="116"/>
                  <a:pt x="98" y="112"/>
                </a:cubicBezTo>
                <a:cubicBezTo>
                  <a:pt x="96" y="109"/>
                  <a:pt x="89" y="102"/>
                  <a:pt x="93" y="97"/>
                </a:cubicBezTo>
                <a:cubicBezTo>
                  <a:pt x="97" y="93"/>
                  <a:pt x="106" y="96"/>
                  <a:pt x="108" y="98"/>
                </a:cubicBezTo>
                <a:cubicBezTo>
                  <a:pt x="110" y="100"/>
                  <a:pt x="111" y="102"/>
                  <a:pt x="114" y="103"/>
                </a:cubicBezTo>
                <a:cubicBezTo>
                  <a:pt x="117" y="103"/>
                  <a:pt x="120" y="99"/>
                  <a:pt x="123" y="101"/>
                </a:cubicBezTo>
                <a:cubicBezTo>
                  <a:pt x="127" y="103"/>
                  <a:pt x="128" y="109"/>
                  <a:pt x="132" y="110"/>
                </a:cubicBezTo>
                <a:cubicBezTo>
                  <a:pt x="136" y="111"/>
                  <a:pt x="143" y="119"/>
                  <a:pt x="146" y="122"/>
                </a:cubicBezTo>
                <a:cubicBezTo>
                  <a:pt x="148" y="126"/>
                  <a:pt x="145" y="124"/>
                  <a:pt x="139" y="125"/>
                </a:cubicBezTo>
                <a:cubicBezTo>
                  <a:pt x="132" y="125"/>
                  <a:pt x="117" y="130"/>
                  <a:pt x="124" y="131"/>
                </a:cubicBezTo>
                <a:cubicBezTo>
                  <a:pt x="131" y="132"/>
                  <a:pt x="135" y="135"/>
                  <a:pt x="130" y="137"/>
                </a:cubicBezTo>
                <a:cubicBezTo>
                  <a:pt x="125" y="138"/>
                  <a:pt x="117" y="141"/>
                  <a:pt x="117" y="146"/>
                </a:cubicBezTo>
                <a:cubicBezTo>
                  <a:pt x="117" y="151"/>
                  <a:pt x="116" y="149"/>
                  <a:pt x="112" y="151"/>
                </a:cubicBezTo>
                <a:cubicBezTo>
                  <a:pt x="108" y="152"/>
                  <a:pt x="106" y="155"/>
                  <a:pt x="103" y="161"/>
                </a:cubicBezTo>
                <a:cubicBezTo>
                  <a:pt x="101" y="166"/>
                  <a:pt x="106" y="166"/>
                  <a:pt x="103" y="170"/>
                </a:cubicBezTo>
                <a:cubicBezTo>
                  <a:pt x="101" y="173"/>
                  <a:pt x="101" y="180"/>
                  <a:pt x="98" y="181"/>
                </a:cubicBezTo>
                <a:cubicBezTo>
                  <a:pt x="96" y="182"/>
                  <a:pt x="95" y="177"/>
                  <a:pt x="88" y="179"/>
                </a:cubicBezTo>
                <a:cubicBezTo>
                  <a:pt x="81" y="181"/>
                  <a:pt x="74" y="182"/>
                  <a:pt x="71" y="184"/>
                </a:cubicBezTo>
                <a:cubicBezTo>
                  <a:pt x="67" y="187"/>
                  <a:pt x="63" y="189"/>
                  <a:pt x="65" y="197"/>
                </a:cubicBezTo>
                <a:cubicBezTo>
                  <a:pt x="67" y="205"/>
                  <a:pt x="69" y="209"/>
                  <a:pt x="72" y="209"/>
                </a:cubicBezTo>
                <a:cubicBezTo>
                  <a:pt x="74" y="209"/>
                  <a:pt x="77" y="211"/>
                  <a:pt x="79" y="210"/>
                </a:cubicBezTo>
                <a:cubicBezTo>
                  <a:pt x="81" y="209"/>
                  <a:pt x="78" y="206"/>
                  <a:pt x="83" y="206"/>
                </a:cubicBezTo>
                <a:cubicBezTo>
                  <a:pt x="87" y="207"/>
                  <a:pt x="88" y="207"/>
                  <a:pt x="88" y="211"/>
                </a:cubicBezTo>
                <a:cubicBezTo>
                  <a:pt x="89" y="215"/>
                  <a:pt x="90" y="217"/>
                  <a:pt x="94" y="217"/>
                </a:cubicBezTo>
                <a:cubicBezTo>
                  <a:pt x="98" y="217"/>
                  <a:pt x="106" y="226"/>
                  <a:pt x="114" y="223"/>
                </a:cubicBezTo>
                <a:cubicBezTo>
                  <a:pt x="121" y="220"/>
                  <a:pt x="125" y="220"/>
                  <a:pt x="132" y="219"/>
                </a:cubicBezTo>
                <a:cubicBezTo>
                  <a:pt x="139" y="219"/>
                  <a:pt x="140" y="219"/>
                  <a:pt x="145" y="218"/>
                </a:cubicBezTo>
                <a:cubicBezTo>
                  <a:pt x="150" y="218"/>
                  <a:pt x="150" y="220"/>
                  <a:pt x="157" y="224"/>
                </a:cubicBezTo>
                <a:cubicBezTo>
                  <a:pt x="164" y="227"/>
                  <a:pt x="161" y="227"/>
                  <a:pt x="168" y="228"/>
                </a:cubicBezTo>
                <a:cubicBezTo>
                  <a:pt x="175" y="229"/>
                  <a:pt x="167" y="240"/>
                  <a:pt x="174" y="240"/>
                </a:cubicBezTo>
                <a:cubicBezTo>
                  <a:pt x="182" y="240"/>
                  <a:pt x="181" y="237"/>
                  <a:pt x="186" y="237"/>
                </a:cubicBezTo>
                <a:cubicBezTo>
                  <a:pt x="191" y="238"/>
                  <a:pt x="193" y="244"/>
                  <a:pt x="198" y="243"/>
                </a:cubicBezTo>
                <a:cubicBezTo>
                  <a:pt x="204" y="242"/>
                  <a:pt x="213" y="238"/>
                  <a:pt x="210" y="245"/>
                </a:cubicBezTo>
                <a:cubicBezTo>
                  <a:pt x="208" y="251"/>
                  <a:pt x="208" y="249"/>
                  <a:pt x="205" y="256"/>
                </a:cubicBezTo>
                <a:cubicBezTo>
                  <a:pt x="202" y="263"/>
                  <a:pt x="201" y="278"/>
                  <a:pt x="197" y="281"/>
                </a:cubicBezTo>
                <a:cubicBezTo>
                  <a:pt x="193" y="284"/>
                  <a:pt x="193" y="283"/>
                  <a:pt x="187" y="290"/>
                </a:cubicBezTo>
                <a:cubicBezTo>
                  <a:pt x="182" y="297"/>
                  <a:pt x="182" y="299"/>
                  <a:pt x="178" y="305"/>
                </a:cubicBezTo>
                <a:cubicBezTo>
                  <a:pt x="174" y="310"/>
                  <a:pt x="176" y="311"/>
                  <a:pt x="171" y="316"/>
                </a:cubicBezTo>
                <a:cubicBezTo>
                  <a:pt x="167" y="321"/>
                  <a:pt x="169" y="324"/>
                  <a:pt x="164" y="326"/>
                </a:cubicBezTo>
                <a:cubicBezTo>
                  <a:pt x="160" y="328"/>
                  <a:pt x="157" y="339"/>
                  <a:pt x="153" y="344"/>
                </a:cubicBezTo>
                <a:cubicBezTo>
                  <a:pt x="151" y="344"/>
                  <a:pt x="149" y="344"/>
                  <a:pt x="146" y="343"/>
                </a:cubicBezTo>
                <a:close/>
                <a:moveTo>
                  <a:pt x="311" y="76"/>
                </a:moveTo>
                <a:cubicBezTo>
                  <a:pt x="311" y="75"/>
                  <a:pt x="311" y="75"/>
                  <a:pt x="311" y="75"/>
                </a:cubicBezTo>
                <a:cubicBezTo>
                  <a:pt x="319" y="86"/>
                  <a:pt x="326" y="97"/>
                  <a:pt x="331" y="109"/>
                </a:cubicBezTo>
                <a:cubicBezTo>
                  <a:pt x="331" y="110"/>
                  <a:pt x="330" y="112"/>
                  <a:pt x="330" y="113"/>
                </a:cubicBezTo>
                <a:cubicBezTo>
                  <a:pt x="328" y="115"/>
                  <a:pt x="323" y="127"/>
                  <a:pt x="319" y="125"/>
                </a:cubicBezTo>
                <a:cubicBezTo>
                  <a:pt x="315" y="123"/>
                  <a:pt x="319" y="111"/>
                  <a:pt x="313" y="114"/>
                </a:cubicBezTo>
                <a:cubicBezTo>
                  <a:pt x="306" y="116"/>
                  <a:pt x="303" y="120"/>
                  <a:pt x="300" y="119"/>
                </a:cubicBezTo>
                <a:cubicBezTo>
                  <a:pt x="297" y="118"/>
                  <a:pt x="296" y="111"/>
                  <a:pt x="289" y="113"/>
                </a:cubicBezTo>
                <a:cubicBezTo>
                  <a:pt x="282" y="114"/>
                  <a:pt x="285" y="117"/>
                  <a:pt x="279" y="118"/>
                </a:cubicBezTo>
                <a:cubicBezTo>
                  <a:pt x="273" y="120"/>
                  <a:pt x="275" y="123"/>
                  <a:pt x="273" y="127"/>
                </a:cubicBezTo>
                <a:cubicBezTo>
                  <a:pt x="271" y="131"/>
                  <a:pt x="271" y="133"/>
                  <a:pt x="264" y="134"/>
                </a:cubicBezTo>
                <a:cubicBezTo>
                  <a:pt x="258" y="135"/>
                  <a:pt x="264" y="134"/>
                  <a:pt x="259" y="137"/>
                </a:cubicBezTo>
                <a:cubicBezTo>
                  <a:pt x="254" y="140"/>
                  <a:pt x="254" y="138"/>
                  <a:pt x="251" y="136"/>
                </a:cubicBezTo>
                <a:cubicBezTo>
                  <a:pt x="248" y="135"/>
                  <a:pt x="253" y="135"/>
                  <a:pt x="252" y="130"/>
                </a:cubicBezTo>
                <a:cubicBezTo>
                  <a:pt x="252" y="124"/>
                  <a:pt x="252" y="124"/>
                  <a:pt x="256" y="123"/>
                </a:cubicBezTo>
                <a:cubicBezTo>
                  <a:pt x="260" y="122"/>
                  <a:pt x="266" y="114"/>
                  <a:pt x="264" y="110"/>
                </a:cubicBezTo>
                <a:cubicBezTo>
                  <a:pt x="261" y="106"/>
                  <a:pt x="262" y="106"/>
                  <a:pt x="266" y="104"/>
                </a:cubicBezTo>
                <a:cubicBezTo>
                  <a:pt x="269" y="102"/>
                  <a:pt x="270" y="102"/>
                  <a:pt x="274" y="99"/>
                </a:cubicBezTo>
                <a:cubicBezTo>
                  <a:pt x="279" y="96"/>
                  <a:pt x="279" y="92"/>
                  <a:pt x="281" y="89"/>
                </a:cubicBezTo>
                <a:cubicBezTo>
                  <a:pt x="284" y="85"/>
                  <a:pt x="287" y="85"/>
                  <a:pt x="290" y="86"/>
                </a:cubicBezTo>
                <a:cubicBezTo>
                  <a:pt x="294" y="86"/>
                  <a:pt x="297" y="87"/>
                  <a:pt x="303" y="85"/>
                </a:cubicBezTo>
                <a:cubicBezTo>
                  <a:pt x="309" y="83"/>
                  <a:pt x="309" y="81"/>
                  <a:pt x="311" y="76"/>
                </a:cubicBezTo>
                <a:close/>
                <a:moveTo>
                  <a:pt x="210" y="14"/>
                </a:moveTo>
                <a:cubicBezTo>
                  <a:pt x="209" y="17"/>
                  <a:pt x="206" y="22"/>
                  <a:pt x="207" y="24"/>
                </a:cubicBezTo>
                <a:cubicBezTo>
                  <a:pt x="209" y="27"/>
                  <a:pt x="207" y="31"/>
                  <a:pt x="201" y="32"/>
                </a:cubicBezTo>
                <a:cubicBezTo>
                  <a:pt x="195" y="34"/>
                  <a:pt x="191" y="35"/>
                  <a:pt x="188" y="38"/>
                </a:cubicBezTo>
                <a:cubicBezTo>
                  <a:pt x="186" y="41"/>
                  <a:pt x="202" y="36"/>
                  <a:pt x="205" y="39"/>
                </a:cubicBezTo>
                <a:cubicBezTo>
                  <a:pt x="208" y="41"/>
                  <a:pt x="199" y="43"/>
                  <a:pt x="194" y="45"/>
                </a:cubicBezTo>
                <a:cubicBezTo>
                  <a:pt x="189" y="47"/>
                  <a:pt x="200" y="48"/>
                  <a:pt x="200" y="52"/>
                </a:cubicBezTo>
                <a:cubicBezTo>
                  <a:pt x="199" y="56"/>
                  <a:pt x="181" y="63"/>
                  <a:pt x="174" y="66"/>
                </a:cubicBezTo>
                <a:cubicBezTo>
                  <a:pt x="167" y="69"/>
                  <a:pt x="169" y="72"/>
                  <a:pt x="167" y="78"/>
                </a:cubicBezTo>
                <a:cubicBezTo>
                  <a:pt x="165" y="84"/>
                  <a:pt x="160" y="85"/>
                  <a:pt x="159" y="82"/>
                </a:cubicBezTo>
                <a:cubicBezTo>
                  <a:pt x="158" y="79"/>
                  <a:pt x="151" y="80"/>
                  <a:pt x="149" y="75"/>
                </a:cubicBezTo>
                <a:cubicBezTo>
                  <a:pt x="147" y="70"/>
                  <a:pt x="145" y="68"/>
                  <a:pt x="150" y="65"/>
                </a:cubicBezTo>
                <a:cubicBezTo>
                  <a:pt x="154" y="61"/>
                  <a:pt x="151" y="62"/>
                  <a:pt x="145" y="58"/>
                </a:cubicBezTo>
                <a:cubicBezTo>
                  <a:pt x="139" y="54"/>
                  <a:pt x="135" y="54"/>
                  <a:pt x="137" y="47"/>
                </a:cubicBezTo>
                <a:cubicBezTo>
                  <a:pt x="139" y="40"/>
                  <a:pt x="135" y="41"/>
                  <a:pt x="130" y="38"/>
                </a:cubicBezTo>
                <a:cubicBezTo>
                  <a:pt x="125" y="34"/>
                  <a:pt x="120" y="33"/>
                  <a:pt x="113" y="35"/>
                </a:cubicBezTo>
                <a:cubicBezTo>
                  <a:pt x="107" y="38"/>
                  <a:pt x="106" y="38"/>
                  <a:pt x="105" y="35"/>
                </a:cubicBezTo>
                <a:cubicBezTo>
                  <a:pt x="103" y="32"/>
                  <a:pt x="109" y="33"/>
                  <a:pt x="114" y="29"/>
                </a:cubicBezTo>
                <a:cubicBezTo>
                  <a:pt x="117" y="26"/>
                  <a:pt x="108" y="28"/>
                  <a:pt x="102" y="29"/>
                </a:cubicBezTo>
                <a:cubicBezTo>
                  <a:pt x="125" y="17"/>
                  <a:pt x="151" y="11"/>
                  <a:pt x="178" y="11"/>
                </a:cubicBezTo>
                <a:cubicBezTo>
                  <a:pt x="189" y="11"/>
                  <a:pt x="200" y="12"/>
                  <a:pt x="210" y="14"/>
                </a:cubicBezTo>
                <a:close/>
                <a:moveTo>
                  <a:pt x="298" y="61"/>
                </a:moveTo>
                <a:cubicBezTo>
                  <a:pt x="297" y="65"/>
                  <a:pt x="300" y="67"/>
                  <a:pt x="301" y="71"/>
                </a:cubicBezTo>
                <a:cubicBezTo>
                  <a:pt x="301" y="75"/>
                  <a:pt x="297" y="77"/>
                  <a:pt x="294" y="79"/>
                </a:cubicBezTo>
                <a:cubicBezTo>
                  <a:pt x="292" y="80"/>
                  <a:pt x="292" y="72"/>
                  <a:pt x="290" y="69"/>
                </a:cubicBezTo>
                <a:cubicBezTo>
                  <a:pt x="287" y="67"/>
                  <a:pt x="287" y="71"/>
                  <a:pt x="283" y="71"/>
                </a:cubicBezTo>
                <a:cubicBezTo>
                  <a:pt x="278" y="72"/>
                  <a:pt x="277" y="73"/>
                  <a:pt x="277" y="67"/>
                </a:cubicBezTo>
                <a:cubicBezTo>
                  <a:pt x="277" y="62"/>
                  <a:pt x="287" y="56"/>
                  <a:pt x="289" y="52"/>
                </a:cubicBezTo>
                <a:cubicBezTo>
                  <a:pt x="292" y="55"/>
                  <a:pt x="295" y="58"/>
                  <a:pt x="298" y="61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97DDD6D6-82C9-418F-AE5C-FD23E7D3994F}"/>
              </a:ext>
            </a:extLst>
          </p:cNvPr>
          <p:cNvSpPr/>
          <p:nvPr/>
        </p:nvSpPr>
        <p:spPr>
          <a:xfrm>
            <a:off x="114146" y="3646330"/>
            <a:ext cx="3886200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r>
              <a:rPr lang="en-US" sz="6000" b="1" dirty="0" smtClean="0">
                <a:latin typeface="Arial"/>
                <a:cs typeface="Arial"/>
              </a:rPr>
              <a:t>~1600</a:t>
            </a:r>
            <a:endParaRPr lang="en-US" sz="6000" dirty="0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CC5C4C7-1F36-4C04-AA03-CCEAD07D8F62}"/>
              </a:ext>
            </a:extLst>
          </p:cNvPr>
          <p:cNvSpPr/>
          <p:nvPr/>
        </p:nvSpPr>
        <p:spPr>
          <a:xfrm>
            <a:off x="7966075" y="4567747"/>
            <a:ext cx="3886200" cy="1360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lIns="180000" tIns="180000" rIns="180000" bIns="18000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dirty="0">
                <a:solidFill>
                  <a:schemeClr val="bg1"/>
                </a:solidFill>
                <a:cs typeface="Arial"/>
              </a:rPr>
              <a:t>With these inputs, the purpose of the analysis is </a:t>
            </a:r>
            <a:r>
              <a:rPr lang="en-US" dirty="0" smtClean="0">
                <a:solidFill>
                  <a:schemeClr val="bg1"/>
                </a:solidFill>
                <a:cs typeface="Arial"/>
              </a:rPr>
              <a:t>to</a:t>
            </a:r>
            <a:r>
              <a:rPr lang="en-US" dirty="0" smtClean="0">
                <a:solidFill>
                  <a:schemeClr val="bg1"/>
                </a:solidFill>
                <a:cs typeface="Arial"/>
              </a:rPr>
              <a:t> define the approach to the </a:t>
            </a:r>
            <a:r>
              <a:rPr lang="en-US" dirty="0">
                <a:solidFill>
                  <a:schemeClr val="bg1"/>
                </a:solidFill>
                <a:cs typeface="Arial"/>
              </a:rPr>
              <a:t>‘CMS rating </a:t>
            </a:r>
            <a:r>
              <a:rPr lang="en-US" dirty="0" smtClean="0">
                <a:solidFill>
                  <a:schemeClr val="bg1"/>
                </a:solidFill>
                <a:cs typeface="Arial"/>
              </a:rPr>
              <a:t>problem.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026" name="Picture 2" descr="Image result for usa png">
            <a:extLst>
              <a:ext uri="{FF2B5EF4-FFF2-40B4-BE49-F238E27FC236}">
                <a16:creationId xmlns="" xmlns:a16="http://schemas.microsoft.com/office/drawing/2014/main" id="{6390D284-DF94-4E30-8DA1-A5893A65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" y="1566918"/>
            <a:ext cx="2988638" cy="194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FEBF0625-C206-421B-8D9C-F053D45DDD8B}"/>
              </a:ext>
            </a:extLst>
          </p:cNvPr>
          <p:cNvSpPr/>
          <p:nvPr/>
        </p:nvSpPr>
        <p:spPr>
          <a:xfrm>
            <a:off x="125960" y="4437816"/>
            <a:ext cx="38862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r>
              <a:rPr lang="en-US" sz="2800" b="1" dirty="0" smtClean="0">
                <a:latin typeface="Arial"/>
                <a:cs typeface="Arial"/>
              </a:rPr>
              <a:t>Hospitals Evaluated</a:t>
            </a:r>
            <a:endParaRPr lang="en-US" sz="2800" b="1" dirty="0">
              <a:latin typeface="Arial"/>
              <a:cs typeface="Arial"/>
            </a:endParaRPr>
          </a:p>
        </p:txBody>
      </p: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="" xmlns:a16="http://schemas.microsoft.com/office/drawing/2014/main" id="{330EC6F2-558D-4F2A-A204-2856EE3035F8}"/>
              </a:ext>
            </a:extLst>
          </p:cNvPr>
          <p:cNvSpPr/>
          <p:nvPr/>
        </p:nvSpPr>
        <p:spPr>
          <a:xfrm rot="16200000">
            <a:off x="4284582" y="1098068"/>
            <a:ext cx="1380314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Outcomes</a:t>
            </a:r>
            <a:endParaRPr lang="en-US" b="1" dirty="0">
              <a:latin typeface="+mj-lt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="" xmlns:a16="http://schemas.microsoft.com/office/drawing/2014/main" id="{C9DC7DD1-21F0-49FF-B3E1-53E0FD67CAC6}"/>
              </a:ext>
            </a:extLst>
          </p:cNvPr>
          <p:cNvSpPr/>
          <p:nvPr/>
        </p:nvSpPr>
        <p:spPr>
          <a:xfrm>
            <a:off x="5461859" y="962525"/>
            <a:ext cx="2557343" cy="1046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Mortality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Readmissions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Safety of 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Care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EFEF45A-27ED-454C-BFD5-0D6123E24BB0}"/>
              </a:ext>
            </a:extLst>
          </p:cNvPr>
          <p:cNvSpPr/>
          <p:nvPr/>
        </p:nvSpPr>
        <p:spPr>
          <a:xfrm>
            <a:off x="7947829" y="909504"/>
            <a:ext cx="406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</a:rPr>
              <a:t>From the entire set of files downloaded from the CMS website; we verified the data and identified the relevant ones based on the </a:t>
            </a:r>
            <a:r>
              <a:rPr lang="en-US" b="1" dirty="0" smtClean="0">
                <a:solidFill>
                  <a:srgbClr val="333333"/>
                </a:solidFill>
              </a:rPr>
              <a:t>measures alongside</a:t>
            </a:r>
            <a:r>
              <a:rPr lang="en-US" dirty="0" smtClean="0">
                <a:solidFill>
                  <a:srgbClr val="333333"/>
                </a:solidFill>
              </a:rPr>
              <a:t>.</a:t>
            </a:r>
            <a:endParaRPr lang="en-US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All the individual measure ids from different files have been classified as </a:t>
            </a:r>
            <a:r>
              <a:rPr lang="en-US" b="1" dirty="0" smtClean="0">
                <a:solidFill>
                  <a:srgbClr val="333333"/>
                </a:solidFill>
              </a:rPr>
              <a:t>7 measures groups</a:t>
            </a:r>
            <a:endParaRPr lang="en-US" b="1" dirty="0">
              <a:solidFill>
                <a:srgbClr val="333333"/>
              </a:solidFill>
            </a:endParaRPr>
          </a:p>
          <a:p>
            <a:endParaRPr lang="en-US" dirty="0">
              <a:solidFill>
                <a:srgbClr val="333333"/>
              </a:solidFill>
            </a:endParaRPr>
          </a:p>
          <a:p>
            <a:r>
              <a:rPr lang="en-US" dirty="0" smtClean="0">
                <a:solidFill>
                  <a:srgbClr val="333333"/>
                </a:solidFill>
              </a:rPr>
              <a:t>These 7 measures can be in turn clubbed in </a:t>
            </a:r>
            <a:r>
              <a:rPr lang="en-US" b="1" dirty="0" smtClean="0">
                <a:solidFill>
                  <a:srgbClr val="333333"/>
                </a:solidFill>
              </a:rPr>
              <a:t>4 measure categories </a:t>
            </a:r>
            <a:r>
              <a:rPr lang="en-US" dirty="0" smtClean="0">
                <a:solidFill>
                  <a:srgbClr val="333333"/>
                </a:solidFill>
              </a:rPr>
              <a:t>based on the weightages.</a:t>
            </a:r>
            <a:endParaRPr lang="en-US" b="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A5384C22-5FE2-4141-AD6A-576C6EAAA969}"/>
              </a:ext>
            </a:extLst>
          </p:cNvPr>
          <p:cNvSpPr/>
          <p:nvPr/>
        </p:nvSpPr>
        <p:spPr>
          <a:xfrm>
            <a:off x="114146" y="4876438"/>
            <a:ext cx="3886200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from the United States of America</a:t>
            </a:r>
          </a:p>
        </p:txBody>
      </p:sp>
      <p:sp>
        <p:nvSpPr>
          <p:cNvPr id="18" name="Rectangle: Rounded Corners 201">
            <a:extLst>
              <a:ext uri="{FF2B5EF4-FFF2-40B4-BE49-F238E27FC236}">
                <a16:creationId xmlns="" xmlns:a16="http://schemas.microsoft.com/office/drawing/2014/main" id="{330EC6F2-558D-4F2A-A204-2856EE3035F8}"/>
              </a:ext>
            </a:extLst>
          </p:cNvPr>
          <p:cNvSpPr/>
          <p:nvPr/>
        </p:nvSpPr>
        <p:spPr>
          <a:xfrm rot="16200000">
            <a:off x="4238209" y="2620286"/>
            <a:ext cx="1476939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Patient Experience</a:t>
            </a:r>
            <a:endParaRPr lang="en-US" b="1" dirty="0">
              <a:latin typeface="+mj-lt"/>
            </a:endParaRPr>
          </a:p>
        </p:txBody>
      </p:sp>
      <p:sp>
        <p:nvSpPr>
          <p:cNvPr id="19" name="Rectangle: Rounded Corners 201">
            <a:extLst>
              <a:ext uri="{FF2B5EF4-FFF2-40B4-BE49-F238E27FC236}">
                <a16:creationId xmlns="" xmlns:a16="http://schemas.microsoft.com/office/drawing/2014/main" id="{330EC6F2-558D-4F2A-A204-2856EE3035F8}"/>
              </a:ext>
            </a:extLst>
          </p:cNvPr>
          <p:cNvSpPr/>
          <p:nvPr/>
        </p:nvSpPr>
        <p:spPr>
          <a:xfrm rot="16200000">
            <a:off x="4273193" y="4093340"/>
            <a:ext cx="1403094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Process of Care</a:t>
            </a:r>
            <a:endParaRPr lang="en-US" b="1" dirty="0">
              <a:latin typeface="+mj-lt"/>
            </a:endParaRPr>
          </a:p>
        </p:txBody>
      </p:sp>
      <p:sp>
        <p:nvSpPr>
          <p:cNvPr id="20" name="Rectangle: Rounded Corners 201">
            <a:extLst>
              <a:ext uri="{FF2B5EF4-FFF2-40B4-BE49-F238E27FC236}">
                <a16:creationId xmlns="" xmlns:a16="http://schemas.microsoft.com/office/drawing/2014/main" id="{330EC6F2-558D-4F2A-A204-2856EE3035F8}"/>
              </a:ext>
            </a:extLst>
          </p:cNvPr>
          <p:cNvSpPr/>
          <p:nvPr/>
        </p:nvSpPr>
        <p:spPr>
          <a:xfrm rot="16200000">
            <a:off x="4235370" y="5591489"/>
            <a:ext cx="1478740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Efficiency of Care</a:t>
            </a:r>
            <a:endParaRPr lang="en-US" b="1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9DC7DD1-21F0-49FF-B3E1-53E0FD67CAC6}"/>
              </a:ext>
            </a:extLst>
          </p:cNvPr>
          <p:cNvSpPr/>
          <p:nvPr/>
        </p:nvSpPr>
        <p:spPr>
          <a:xfrm>
            <a:off x="5408732" y="5614053"/>
            <a:ext cx="2557343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Efficient use of medical Imaging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9DC7DD1-21F0-49FF-B3E1-53E0FD67CAC6}"/>
              </a:ext>
            </a:extLst>
          </p:cNvPr>
          <p:cNvSpPr/>
          <p:nvPr/>
        </p:nvSpPr>
        <p:spPr>
          <a:xfrm>
            <a:off x="5461859" y="2633715"/>
            <a:ext cx="2557343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HCAHPS Survey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C9DC7DD1-21F0-49FF-B3E1-53E0FD67CAC6}"/>
              </a:ext>
            </a:extLst>
          </p:cNvPr>
          <p:cNvSpPr/>
          <p:nvPr/>
        </p:nvSpPr>
        <p:spPr>
          <a:xfrm>
            <a:off x="5390486" y="4056173"/>
            <a:ext cx="2557343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Timeliness of care</a:t>
            </a:r>
          </a:p>
          <a:p>
            <a:pPr marL="171450" indent="-171450">
              <a:spcBef>
                <a:spcPts val="1200"/>
              </a:spcBef>
              <a:buClr>
                <a:schemeClr val="tx2"/>
              </a:buClr>
              <a:buFont typeface="Segoe UI Light" panose="020B0502040204020203" pitchFamily="34" charset="0"/>
              <a:buChar char="›"/>
            </a:pP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Effectiveness of care</a:t>
            </a:r>
          </a:p>
        </p:txBody>
      </p:sp>
    </p:spTree>
    <p:extLst>
      <p:ext uri="{BB962C8B-B14F-4D97-AF65-F5344CB8AC3E}">
        <p14:creationId xmlns:p14="http://schemas.microsoft.com/office/powerpoint/2010/main" val="313470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="" xmlns:a16="http://schemas.microsoft.com/office/drawing/2014/main" id="{364CFD90-D0E1-4BC3-9D8B-7503E2632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Plan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E3ECCC05-FF78-40FA-84FF-172821D8B5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68901" y="2857500"/>
            <a:ext cx="1774824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Approach &amp; EDA</a:t>
            </a:r>
            <a:endParaRPr lang="en-US" b="1" dirty="0">
              <a:latin typeface="+mj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D6178536-4D8A-4FF2-BBDC-4B3E7E0FC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350351" y="157954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6) </a:t>
            </a:r>
            <a:r>
              <a:rPr lang="en-US" sz="1600" dirty="0" smtClean="0"/>
              <a:t>Model Building </a:t>
            </a:r>
          </a:p>
          <a:p>
            <a:pPr algn="ctr"/>
            <a:r>
              <a:rPr lang="en-US" sz="1600" dirty="0" smtClean="0"/>
              <a:t>Evaluation &amp; Recommendations</a:t>
            </a:r>
            <a:endParaRPr lang="en-US" sz="1600" dirty="0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16F1356-9015-4B5C-9C64-3C1D963E5F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EB7F2E37-0ACF-4E8A-9C1D-EC5B65BA29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5) </a:t>
            </a:r>
            <a:r>
              <a:rPr lang="en-US" sz="1600" dirty="0" smtClean="0"/>
              <a:t>PCA &amp; Normalization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88F812F5-70AF-4FBD-80D9-D59B3C456D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93439" y="3206750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952C5002-7E64-4069-ACA0-6876E54A9B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415212" y="510815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4) Redistribute missing score and calculate overall rating 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A49C5F3A-6F0D-4A0F-AE6E-92F342C22A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="" xmlns:a16="http://schemas.microsoft.com/office/drawing/2014/main" id="{94A75A79-A67A-4A23-8588-7FC5EB9A51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1) Data Cleaning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BBC62739-FA35-49F8-8929-743B31F55A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71BB375D-5EE6-4428-9817-2C7DB6B943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424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2) Univariate/Bivariate Analysis</a:t>
            </a:r>
            <a:endParaRPr lang="en-US" sz="1600" dirty="0"/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B3A511B7-C7F3-4107-9962-1E10D2E08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4D7D4B6-62C2-45AB-89A5-3A41DA021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081461" y="5214025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3) Merge the data files </a:t>
            </a:r>
            <a:r>
              <a:rPr lang="en-US" sz="1600" dirty="0" smtClean="0"/>
              <a:t>and </a:t>
            </a:r>
          </a:p>
          <a:p>
            <a:pPr algn="ctr"/>
            <a:r>
              <a:rPr lang="en-US" sz="1600" dirty="0" smtClean="0"/>
              <a:t>calculate </a:t>
            </a:r>
            <a:r>
              <a:rPr lang="en-US" sz="1600" dirty="0"/>
              <a:t>weighted scores for every measure</a:t>
            </a:r>
            <a:endParaRPr lang="en-US" sz="16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83902602-D4BC-4D44-AC14-BB55A86C5D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=""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085698" y="1759879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=""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=""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=""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4717582" y="1822738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=""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3966360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=""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4717582" y="5365543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=""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=""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=""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7076626" y="5361702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=""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=""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=""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7790460" y="3533307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3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268034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Cleaning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0">
            <a:extLst>
              <a:ext uri="{FF2B5EF4-FFF2-40B4-BE49-F238E27FC236}">
                <a16:creationId xmlns="" xmlns:a16="http://schemas.microsoft.com/office/drawing/2014/main" id="{D90D00FE-B6DD-4947-87AE-CCB5E51D6566}"/>
              </a:ext>
            </a:extLst>
          </p:cNvPr>
          <p:cNvSpPr>
            <a:spLocks noEditPoints="1"/>
          </p:cNvSpPr>
          <p:nvPr/>
        </p:nvSpPr>
        <p:spPr bwMode="auto">
          <a:xfrm>
            <a:off x="1202840" y="1555437"/>
            <a:ext cx="2197100" cy="2197100"/>
          </a:xfrm>
          <a:custGeom>
            <a:avLst/>
            <a:gdLst>
              <a:gd name="T0" fmla="*/ 178 w 357"/>
              <a:gd name="T1" fmla="*/ 357 h 357"/>
              <a:gd name="T2" fmla="*/ 346 w 357"/>
              <a:gd name="T3" fmla="*/ 178 h 357"/>
              <a:gd name="T4" fmla="*/ 318 w 357"/>
              <a:gd name="T5" fmla="*/ 246 h 357"/>
              <a:gd name="T6" fmla="*/ 283 w 357"/>
              <a:gd name="T7" fmla="*/ 205 h 357"/>
              <a:gd name="T8" fmla="*/ 246 w 357"/>
              <a:gd name="T9" fmla="*/ 193 h 357"/>
              <a:gd name="T10" fmla="*/ 255 w 357"/>
              <a:gd name="T11" fmla="*/ 155 h 357"/>
              <a:gd name="T12" fmla="*/ 295 w 357"/>
              <a:gd name="T13" fmla="*/ 139 h 357"/>
              <a:gd name="T14" fmla="*/ 341 w 357"/>
              <a:gd name="T15" fmla="*/ 144 h 357"/>
              <a:gd name="T16" fmla="*/ 146 w 357"/>
              <a:gd name="T17" fmla="*/ 343 h 357"/>
              <a:gd name="T18" fmla="*/ 141 w 357"/>
              <a:gd name="T19" fmla="*/ 322 h 357"/>
              <a:gd name="T20" fmla="*/ 133 w 357"/>
              <a:gd name="T21" fmla="*/ 275 h 357"/>
              <a:gd name="T22" fmla="*/ 113 w 357"/>
              <a:gd name="T23" fmla="*/ 246 h 357"/>
              <a:gd name="T24" fmla="*/ 84 w 357"/>
              <a:gd name="T25" fmla="*/ 217 h 357"/>
              <a:gd name="T26" fmla="*/ 41 w 357"/>
              <a:gd name="T27" fmla="*/ 197 h 357"/>
              <a:gd name="T28" fmla="*/ 19 w 357"/>
              <a:gd name="T29" fmla="*/ 185 h 357"/>
              <a:gd name="T30" fmla="*/ 40 w 357"/>
              <a:gd name="T31" fmla="*/ 83 h 357"/>
              <a:gd name="T32" fmla="*/ 61 w 357"/>
              <a:gd name="T33" fmla="*/ 77 h 357"/>
              <a:gd name="T34" fmla="*/ 67 w 357"/>
              <a:gd name="T35" fmla="*/ 85 h 357"/>
              <a:gd name="T36" fmla="*/ 62 w 357"/>
              <a:gd name="T37" fmla="*/ 116 h 357"/>
              <a:gd name="T38" fmla="*/ 94 w 357"/>
              <a:gd name="T39" fmla="*/ 120 h 357"/>
              <a:gd name="T40" fmla="*/ 108 w 357"/>
              <a:gd name="T41" fmla="*/ 98 h 357"/>
              <a:gd name="T42" fmla="*/ 132 w 357"/>
              <a:gd name="T43" fmla="*/ 110 h 357"/>
              <a:gd name="T44" fmla="*/ 124 w 357"/>
              <a:gd name="T45" fmla="*/ 131 h 357"/>
              <a:gd name="T46" fmla="*/ 112 w 357"/>
              <a:gd name="T47" fmla="*/ 151 h 357"/>
              <a:gd name="T48" fmla="*/ 98 w 357"/>
              <a:gd name="T49" fmla="*/ 181 h 357"/>
              <a:gd name="T50" fmla="*/ 65 w 357"/>
              <a:gd name="T51" fmla="*/ 197 h 357"/>
              <a:gd name="T52" fmla="*/ 83 w 357"/>
              <a:gd name="T53" fmla="*/ 206 h 357"/>
              <a:gd name="T54" fmla="*/ 114 w 357"/>
              <a:gd name="T55" fmla="*/ 223 h 357"/>
              <a:gd name="T56" fmla="*/ 157 w 357"/>
              <a:gd name="T57" fmla="*/ 224 h 357"/>
              <a:gd name="T58" fmla="*/ 186 w 357"/>
              <a:gd name="T59" fmla="*/ 237 h 357"/>
              <a:gd name="T60" fmla="*/ 205 w 357"/>
              <a:gd name="T61" fmla="*/ 256 h 357"/>
              <a:gd name="T62" fmla="*/ 178 w 357"/>
              <a:gd name="T63" fmla="*/ 305 h 357"/>
              <a:gd name="T64" fmla="*/ 153 w 357"/>
              <a:gd name="T65" fmla="*/ 344 h 357"/>
              <a:gd name="T66" fmla="*/ 311 w 357"/>
              <a:gd name="T67" fmla="*/ 75 h 357"/>
              <a:gd name="T68" fmla="*/ 319 w 357"/>
              <a:gd name="T69" fmla="*/ 125 h 357"/>
              <a:gd name="T70" fmla="*/ 289 w 357"/>
              <a:gd name="T71" fmla="*/ 113 h 357"/>
              <a:gd name="T72" fmla="*/ 264 w 357"/>
              <a:gd name="T73" fmla="*/ 134 h 357"/>
              <a:gd name="T74" fmla="*/ 252 w 357"/>
              <a:gd name="T75" fmla="*/ 130 h 357"/>
              <a:gd name="T76" fmla="*/ 266 w 357"/>
              <a:gd name="T77" fmla="*/ 104 h 357"/>
              <a:gd name="T78" fmla="*/ 290 w 357"/>
              <a:gd name="T79" fmla="*/ 86 h 357"/>
              <a:gd name="T80" fmla="*/ 210 w 357"/>
              <a:gd name="T81" fmla="*/ 14 h 357"/>
              <a:gd name="T82" fmla="*/ 188 w 357"/>
              <a:gd name="T83" fmla="*/ 38 h 357"/>
              <a:gd name="T84" fmla="*/ 200 w 357"/>
              <a:gd name="T85" fmla="*/ 52 h 357"/>
              <a:gd name="T86" fmla="*/ 159 w 357"/>
              <a:gd name="T87" fmla="*/ 82 h 357"/>
              <a:gd name="T88" fmla="*/ 145 w 357"/>
              <a:gd name="T89" fmla="*/ 58 h 357"/>
              <a:gd name="T90" fmla="*/ 113 w 357"/>
              <a:gd name="T91" fmla="*/ 35 h 357"/>
              <a:gd name="T92" fmla="*/ 102 w 357"/>
              <a:gd name="T93" fmla="*/ 29 h 357"/>
              <a:gd name="T94" fmla="*/ 298 w 357"/>
              <a:gd name="T95" fmla="*/ 61 h 357"/>
              <a:gd name="T96" fmla="*/ 290 w 357"/>
              <a:gd name="T97" fmla="*/ 69 h 357"/>
              <a:gd name="T98" fmla="*/ 289 w 357"/>
              <a:gd name="T99" fmla="*/ 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7" h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7"/>
                  <a:pt x="178" y="357"/>
                </a:cubicBezTo>
                <a:cubicBezTo>
                  <a:pt x="277" y="357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346" y="178"/>
                </a:moveTo>
                <a:cubicBezTo>
                  <a:pt x="346" y="209"/>
                  <a:pt x="338" y="238"/>
                  <a:pt x="323" y="263"/>
                </a:cubicBezTo>
                <a:cubicBezTo>
                  <a:pt x="323" y="259"/>
                  <a:pt x="323" y="255"/>
                  <a:pt x="321" y="253"/>
                </a:cubicBezTo>
                <a:cubicBezTo>
                  <a:pt x="319" y="249"/>
                  <a:pt x="316" y="253"/>
                  <a:pt x="318" y="246"/>
                </a:cubicBezTo>
                <a:cubicBezTo>
                  <a:pt x="321" y="239"/>
                  <a:pt x="311" y="226"/>
                  <a:pt x="308" y="222"/>
                </a:cubicBezTo>
                <a:cubicBezTo>
                  <a:pt x="304" y="218"/>
                  <a:pt x="308" y="214"/>
                  <a:pt x="305" y="206"/>
                </a:cubicBezTo>
                <a:cubicBezTo>
                  <a:pt x="302" y="197"/>
                  <a:pt x="291" y="203"/>
                  <a:pt x="283" y="205"/>
                </a:cubicBezTo>
                <a:cubicBezTo>
                  <a:pt x="275" y="206"/>
                  <a:pt x="275" y="210"/>
                  <a:pt x="268" y="211"/>
                </a:cubicBezTo>
                <a:cubicBezTo>
                  <a:pt x="260" y="213"/>
                  <a:pt x="257" y="205"/>
                  <a:pt x="255" y="201"/>
                </a:cubicBezTo>
                <a:cubicBezTo>
                  <a:pt x="253" y="196"/>
                  <a:pt x="250" y="199"/>
                  <a:pt x="246" y="193"/>
                </a:cubicBezTo>
                <a:cubicBezTo>
                  <a:pt x="242" y="187"/>
                  <a:pt x="243" y="180"/>
                  <a:pt x="245" y="178"/>
                </a:cubicBezTo>
                <a:cubicBezTo>
                  <a:pt x="247" y="176"/>
                  <a:pt x="247" y="175"/>
                  <a:pt x="246" y="169"/>
                </a:cubicBezTo>
                <a:cubicBezTo>
                  <a:pt x="246" y="164"/>
                  <a:pt x="254" y="160"/>
                  <a:pt x="255" y="155"/>
                </a:cubicBezTo>
                <a:cubicBezTo>
                  <a:pt x="257" y="149"/>
                  <a:pt x="261" y="146"/>
                  <a:pt x="267" y="145"/>
                </a:cubicBezTo>
                <a:cubicBezTo>
                  <a:pt x="274" y="144"/>
                  <a:pt x="276" y="139"/>
                  <a:pt x="283" y="136"/>
                </a:cubicBezTo>
                <a:cubicBezTo>
                  <a:pt x="291" y="134"/>
                  <a:pt x="292" y="132"/>
                  <a:pt x="295" y="139"/>
                </a:cubicBezTo>
                <a:cubicBezTo>
                  <a:pt x="298" y="145"/>
                  <a:pt x="302" y="142"/>
                  <a:pt x="309" y="145"/>
                </a:cubicBezTo>
                <a:cubicBezTo>
                  <a:pt x="317" y="148"/>
                  <a:pt x="318" y="148"/>
                  <a:pt x="325" y="146"/>
                </a:cubicBezTo>
                <a:cubicBezTo>
                  <a:pt x="332" y="143"/>
                  <a:pt x="331" y="135"/>
                  <a:pt x="341" y="144"/>
                </a:cubicBezTo>
                <a:cubicBezTo>
                  <a:pt x="342" y="145"/>
                  <a:pt x="342" y="146"/>
                  <a:pt x="343" y="147"/>
                </a:cubicBezTo>
                <a:cubicBezTo>
                  <a:pt x="345" y="157"/>
                  <a:pt x="346" y="168"/>
                  <a:pt x="346" y="178"/>
                </a:cubicBezTo>
                <a:close/>
                <a:moveTo>
                  <a:pt x="146" y="343"/>
                </a:moveTo>
                <a:cubicBezTo>
                  <a:pt x="146" y="342"/>
                  <a:pt x="146" y="340"/>
                  <a:pt x="146" y="339"/>
                </a:cubicBezTo>
                <a:cubicBezTo>
                  <a:pt x="146" y="334"/>
                  <a:pt x="145" y="337"/>
                  <a:pt x="141" y="333"/>
                </a:cubicBezTo>
                <a:cubicBezTo>
                  <a:pt x="137" y="329"/>
                  <a:pt x="142" y="327"/>
                  <a:pt x="141" y="322"/>
                </a:cubicBezTo>
                <a:cubicBezTo>
                  <a:pt x="140" y="316"/>
                  <a:pt x="139" y="312"/>
                  <a:pt x="140" y="306"/>
                </a:cubicBezTo>
                <a:cubicBezTo>
                  <a:pt x="141" y="300"/>
                  <a:pt x="144" y="298"/>
                  <a:pt x="142" y="292"/>
                </a:cubicBezTo>
                <a:cubicBezTo>
                  <a:pt x="140" y="286"/>
                  <a:pt x="144" y="277"/>
                  <a:pt x="133" y="275"/>
                </a:cubicBezTo>
                <a:cubicBezTo>
                  <a:pt x="122" y="272"/>
                  <a:pt x="122" y="269"/>
                  <a:pt x="118" y="263"/>
                </a:cubicBezTo>
                <a:cubicBezTo>
                  <a:pt x="113" y="258"/>
                  <a:pt x="112" y="259"/>
                  <a:pt x="111" y="256"/>
                </a:cubicBezTo>
                <a:cubicBezTo>
                  <a:pt x="110" y="253"/>
                  <a:pt x="111" y="251"/>
                  <a:pt x="113" y="246"/>
                </a:cubicBezTo>
                <a:cubicBezTo>
                  <a:pt x="115" y="241"/>
                  <a:pt x="119" y="235"/>
                  <a:pt x="115" y="231"/>
                </a:cubicBezTo>
                <a:cubicBezTo>
                  <a:pt x="110" y="227"/>
                  <a:pt x="107" y="228"/>
                  <a:pt x="99" y="225"/>
                </a:cubicBezTo>
                <a:cubicBezTo>
                  <a:pt x="92" y="223"/>
                  <a:pt x="89" y="217"/>
                  <a:pt x="84" y="217"/>
                </a:cubicBezTo>
                <a:cubicBezTo>
                  <a:pt x="80" y="216"/>
                  <a:pt x="69" y="217"/>
                  <a:pt x="62" y="213"/>
                </a:cubicBezTo>
                <a:cubicBezTo>
                  <a:pt x="55" y="209"/>
                  <a:pt x="55" y="207"/>
                  <a:pt x="50" y="202"/>
                </a:cubicBezTo>
                <a:cubicBezTo>
                  <a:pt x="45" y="197"/>
                  <a:pt x="46" y="201"/>
                  <a:pt x="41" y="197"/>
                </a:cubicBezTo>
                <a:cubicBezTo>
                  <a:pt x="36" y="193"/>
                  <a:pt x="32" y="187"/>
                  <a:pt x="30" y="188"/>
                </a:cubicBezTo>
                <a:cubicBezTo>
                  <a:pt x="27" y="190"/>
                  <a:pt x="33" y="196"/>
                  <a:pt x="31" y="198"/>
                </a:cubicBezTo>
                <a:cubicBezTo>
                  <a:pt x="28" y="199"/>
                  <a:pt x="24" y="188"/>
                  <a:pt x="19" y="185"/>
                </a:cubicBezTo>
                <a:cubicBezTo>
                  <a:pt x="16" y="184"/>
                  <a:pt x="13" y="182"/>
                  <a:pt x="11" y="179"/>
                </a:cubicBezTo>
                <a:cubicBezTo>
                  <a:pt x="11" y="179"/>
                  <a:pt x="11" y="179"/>
                  <a:pt x="11" y="178"/>
                </a:cubicBezTo>
                <a:cubicBezTo>
                  <a:pt x="11" y="143"/>
                  <a:pt x="22" y="110"/>
                  <a:pt x="40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7" y="80"/>
                  <a:pt x="49" y="77"/>
                  <a:pt x="53" y="76"/>
                </a:cubicBezTo>
                <a:cubicBezTo>
                  <a:pt x="56" y="76"/>
                  <a:pt x="58" y="77"/>
                  <a:pt x="61" y="77"/>
                </a:cubicBezTo>
                <a:cubicBezTo>
                  <a:pt x="65" y="77"/>
                  <a:pt x="70" y="73"/>
                  <a:pt x="74" y="73"/>
                </a:cubicBezTo>
                <a:cubicBezTo>
                  <a:pt x="79" y="74"/>
                  <a:pt x="80" y="75"/>
                  <a:pt x="75" y="79"/>
                </a:cubicBezTo>
                <a:cubicBezTo>
                  <a:pt x="70" y="83"/>
                  <a:pt x="72" y="83"/>
                  <a:pt x="67" y="85"/>
                </a:cubicBezTo>
                <a:cubicBezTo>
                  <a:pt x="63" y="87"/>
                  <a:pt x="66" y="89"/>
                  <a:pt x="64" y="93"/>
                </a:cubicBezTo>
                <a:cubicBezTo>
                  <a:pt x="62" y="96"/>
                  <a:pt x="55" y="107"/>
                  <a:pt x="58" y="110"/>
                </a:cubicBezTo>
                <a:cubicBezTo>
                  <a:pt x="62" y="113"/>
                  <a:pt x="60" y="115"/>
                  <a:pt x="62" y="116"/>
                </a:cubicBezTo>
                <a:cubicBezTo>
                  <a:pt x="64" y="117"/>
                  <a:pt x="66" y="124"/>
                  <a:pt x="74" y="120"/>
                </a:cubicBezTo>
                <a:cubicBezTo>
                  <a:pt x="82" y="116"/>
                  <a:pt x="82" y="119"/>
                  <a:pt x="86" y="124"/>
                </a:cubicBezTo>
                <a:cubicBezTo>
                  <a:pt x="90" y="129"/>
                  <a:pt x="93" y="124"/>
                  <a:pt x="94" y="120"/>
                </a:cubicBezTo>
                <a:cubicBezTo>
                  <a:pt x="95" y="116"/>
                  <a:pt x="99" y="116"/>
                  <a:pt x="98" y="112"/>
                </a:cubicBezTo>
                <a:cubicBezTo>
                  <a:pt x="96" y="109"/>
                  <a:pt x="89" y="102"/>
                  <a:pt x="93" y="97"/>
                </a:cubicBezTo>
                <a:cubicBezTo>
                  <a:pt x="97" y="93"/>
                  <a:pt x="106" y="96"/>
                  <a:pt x="108" y="98"/>
                </a:cubicBezTo>
                <a:cubicBezTo>
                  <a:pt x="110" y="100"/>
                  <a:pt x="111" y="102"/>
                  <a:pt x="114" y="103"/>
                </a:cubicBezTo>
                <a:cubicBezTo>
                  <a:pt x="117" y="103"/>
                  <a:pt x="120" y="99"/>
                  <a:pt x="123" y="101"/>
                </a:cubicBezTo>
                <a:cubicBezTo>
                  <a:pt x="127" y="103"/>
                  <a:pt x="128" y="109"/>
                  <a:pt x="132" y="110"/>
                </a:cubicBezTo>
                <a:cubicBezTo>
                  <a:pt x="136" y="111"/>
                  <a:pt x="143" y="119"/>
                  <a:pt x="146" y="122"/>
                </a:cubicBezTo>
                <a:cubicBezTo>
                  <a:pt x="148" y="126"/>
                  <a:pt x="145" y="124"/>
                  <a:pt x="139" y="125"/>
                </a:cubicBezTo>
                <a:cubicBezTo>
                  <a:pt x="132" y="125"/>
                  <a:pt x="117" y="130"/>
                  <a:pt x="124" y="131"/>
                </a:cubicBezTo>
                <a:cubicBezTo>
                  <a:pt x="131" y="132"/>
                  <a:pt x="135" y="135"/>
                  <a:pt x="130" y="137"/>
                </a:cubicBezTo>
                <a:cubicBezTo>
                  <a:pt x="125" y="138"/>
                  <a:pt x="117" y="141"/>
                  <a:pt x="117" y="146"/>
                </a:cubicBezTo>
                <a:cubicBezTo>
                  <a:pt x="117" y="151"/>
                  <a:pt x="116" y="149"/>
                  <a:pt x="112" y="151"/>
                </a:cubicBezTo>
                <a:cubicBezTo>
                  <a:pt x="108" y="152"/>
                  <a:pt x="106" y="155"/>
                  <a:pt x="103" y="161"/>
                </a:cubicBezTo>
                <a:cubicBezTo>
                  <a:pt x="101" y="166"/>
                  <a:pt x="106" y="166"/>
                  <a:pt x="103" y="170"/>
                </a:cubicBezTo>
                <a:cubicBezTo>
                  <a:pt x="101" y="173"/>
                  <a:pt x="101" y="180"/>
                  <a:pt x="98" y="181"/>
                </a:cubicBezTo>
                <a:cubicBezTo>
                  <a:pt x="96" y="182"/>
                  <a:pt x="95" y="177"/>
                  <a:pt x="88" y="179"/>
                </a:cubicBezTo>
                <a:cubicBezTo>
                  <a:pt x="81" y="181"/>
                  <a:pt x="74" y="182"/>
                  <a:pt x="71" y="184"/>
                </a:cubicBezTo>
                <a:cubicBezTo>
                  <a:pt x="67" y="187"/>
                  <a:pt x="63" y="189"/>
                  <a:pt x="65" y="197"/>
                </a:cubicBezTo>
                <a:cubicBezTo>
                  <a:pt x="67" y="205"/>
                  <a:pt x="69" y="209"/>
                  <a:pt x="72" y="209"/>
                </a:cubicBezTo>
                <a:cubicBezTo>
                  <a:pt x="74" y="209"/>
                  <a:pt x="77" y="211"/>
                  <a:pt x="79" y="210"/>
                </a:cubicBezTo>
                <a:cubicBezTo>
                  <a:pt x="81" y="209"/>
                  <a:pt x="78" y="206"/>
                  <a:pt x="83" y="206"/>
                </a:cubicBezTo>
                <a:cubicBezTo>
                  <a:pt x="87" y="207"/>
                  <a:pt x="88" y="207"/>
                  <a:pt x="88" y="211"/>
                </a:cubicBezTo>
                <a:cubicBezTo>
                  <a:pt x="89" y="215"/>
                  <a:pt x="90" y="217"/>
                  <a:pt x="94" y="217"/>
                </a:cubicBezTo>
                <a:cubicBezTo>
                  <a:pt x="98" y="217"/>
                  <a:pt x="106" y="226"/>
                  <a:pt x="114" y="223"/>
                </a:cubicBezTo>
                <a:cubicBezTo>
                  <a:pt x="121" y="220"/>
                  <a:pt x="125" y="220"/>
                  <a:pt x="132" y="219"/>
                </a:cubicBezTo>
                <a:cubicBezTo>
                  <a:pt x="139" y="219"/>
                  <a:pt x="140" y="219"/>
                  <a:pt x="145" y="218"/>
                </a:cubicBezTo>
                <a:cubicBezTo>
                  <a:pt x="150" y="218"/>
                  <a:pt x="150" y="220"/>
                  <a:pt x="157" y="224"/>
                </a:cubicBezTo>
                <a:cubicBezTo>
                  <a:pt x="164" y="227"/>
                  <a:pt x="161" y="227"/>
                  <a:pt x="168" y="228"/>
                </a:cubicBezTo>
                <a:cubicBezTo>
                  <a:pt x="175" y="229"/>
                  <a:pt x="167" y="240"/>
                  <a:pt x="174" y="240"/>
                </a:cubicBezTo>
                <a:cubicBezTo>
                  <a:pt x="182" y="240"/>
                  <a:pt x="181" y="237"/>
                  <a:pt x="186" y="237"/>
                </a:cubicBezTo>
                <a:cubicBezTo>
                  <a:pt x="191" y="238"/>
                  <a:pt x="193" y="244"/>
                  <a:pt x="198" y="243"/>
                </a:cubicBezTo>
                <a:cubicBezTo>
                  <a:pt x="204" y="242"/>
                  <a:pt x="213" y="238"/>
                  <a:pt x="210" y="245"/>
                </a:cubicBezTo>
                <a:cubicBezTo>
                  <a:pt x="208" y="251"/>
                  <a:pt x="208" y="249"/>
                  <a:pt x="205" y="256"/>
                </a:cubicBezTo>
                <a:cubicBezTo>
                  <a:pt x="202" y="263"/>
                  <a:pt x="201" y="278"/>
                  <a:pt x="197" y="281"/>
                </a:cubicBezTo>
                <a:cubicBezTo>
                  <a:pt x="193" y="284"/>
                  <a:pt x="193" y="283"/>
                  <a:pt x="187" y="290"/>
                </a:cubicBezTo>
                <a:cubicBezTo>
                  <a:pt x="182" y="297"/>
                  <a:pt x="182" y="299"/>
                  <a:pt x="178" y="305"/>
                </a:cubicBezTo>
                <a:cubicBezTo>
                  <a:pt x="174" y="310"/>
                  <a:pt x="176" y="311"/>
                  <a:pt x="171" y="316"/>
                </a:cubicBezTo>
                <a:cubicBezTo>
                  <a:pt x="167" y="321"/>
                  <a:pt x="169" y="324"/>
                  <a:pt x="164" y="326"/>
                </a:cubicBezTo>
                <a:cubicBezTo>
                  <a:pt x="160" y="328"/>
                  <a:pt x="157" y="339"/>
                  <a:pt x="153" y="344"/>
                </a:cubicBezTo>
                <a:cubicBezTo>
                  <a:pt x="151" y="344"/>
                  <a:pt x="149" y="344"/>
                  <a:pt x="146" y="343"/>
                </a:cubicBezTo>
                <a:close/>
                <a:moveTo>
                  <a:pt x="311" y="76"/>
                </a:moveTo>
                <a:cubicBezTo>
                  <a:pt x="311" y="75"/>
                  <a:pt x="311" y="75"/>
                  <a:pt x="311" y="75"/>
                </a:cubicBezTo>
                <a:cubicBezTo>
                  <a:pt x="319" y="86"/>
                  <a:pt x="326" y="97"/>
                  <a:pt x="331" y="109"/>
                </a:cubicBezTo>
                <a:cubicBezTo>
                  <a:pt x="331" y="110"/>
                  <a:pt x="330" y="112"/>
                  <a:pt x="330" y="113"/>
                </a:cubicBezTo>
                <a:cubicBezTo>
                  <a:pt x="328" y="115"/>
                  <a:pt x="323" y="127"/>
                  <a:pt x="319" y="125"/>
                </a:cubicBezTo>
                <a:cubicBezTo>
                  <a:pt x="315" y="123"/>
                  <a:pt x="319" y="111"/>
                  <a:pt x="313" y="114"/>
                </a:cubicBezTo>
                <a:cubicBezTo>
                  <a:pt x="306" y="116"/>
                  <a:pt x="303" y="120"/>
                  <a:pt x="300" y="119"/>
                </a:cubicBezTo>
                <a:cubicBezTo>
                  <a:pt x="297" y="118"/>
                  <a:pt x="296" y="111"/>
                  <a:pt x="289" y="113"/>
                </a:cubicBezTo>
                <a:cubicBezTo>
                  <a:pt x="282" y="114"/>
                  <a:pt x="285" y="117"/>
                  <a:pt x="279" y="118"/>
                </a:cubicBezTo>
                <a:cubicBezTo>
                  <a:pt x="273" y="120"/>
                  <a:pt x="275" y="123"/>
                  <a:pt x="273" y="127"/>
                </a:cubicBezTo>
                <a:cubicBezTo>
                  <a:pt x="271" y="131"/>
                  <a:pt x="271" y="133"/>
                  <a:pt x="264" y="134"/>
                </a:cubicBezTo>
                <a:cubicBezTo>
                  <a:pt x="258" y="135"/>
                  <a:pt x="264" y="134"/>
                  <a:pt x="259" y="137"/>
                </a:cubicBezTo>
                <a:cubicBezTo>
                  <a:pt x="254" y="140"/>
                  <a:pt x="254" y="138"/>
                  <a:pt x="251" y="136"/>
                </a:cubicBezTo>
                <a:cubicBezTo>
                  <a:pt x="248" y="135"/>
                  <a:pt x="253" y="135"/>
                  <a:pt x="252" y="130"/>
                </a:cubicBezTo>
                <a:cubicBezTo>
                  <a:pt x="252" y="124"/>
                  <a:pt x="252" y="124"/>
                  <a:pt x="256" y="123"/>
                </a:cubicBezTo>
                <a:cubicBezTo>
                  <a:pt x="260" y="122"/>
                  <a:pt x="266" y="114"/>
                  <a:pt x="264" y="110"/>
                </a:cubicBezTo>
                <a:cubicBezTo>
                  <a:pt x="261" y="106"/>
                  <a:pt x="262" y="106"/>
                  <a:pt x="266" y="104"/>
                </a:cubicBezTo>
                <a:cubicBezTo>
                  <a:pt x="269" y="102"/>
                  <a:pt x="270" y="102"/>
                  <a:pt x="274" y="99"/>
                </a:cubicBezTo>
                <a:cubicBezTo>
                  <a:pt x="279" y="96"/>
                  <a:pt x="279" y="92"/>
                  <a:pt x="281" y="89"/>
                </a:cubicBezTo>
                <a:cubicBezTo>
                  <a:pt x="284" y="85"/>
                  <a:pt x="287" y="85"/>
                  <a:pt x="290" y="86"/>
                </a:cubicBezTo>
                <a:cubicBezTo>
                  <a:pt x="294" y="86"/>
                  <a:pt x="297" y="87"/>
                  <a:pt x="303" y="85"/>
                </a:cubicBezTo>
                <a:cubicBezTo>
                  <a:pt x="309" y="83"/>
                  <a:pt x="309" y="81"/>
                  <a:pt x="311" y="76"/>
                </a:cubicBezTo>
                <a:close/>
                <a:moveTo>
                  <a:pt x="210" y="14"/>
                </a:moveTo>
                <a:cubicBezTo>
                  <a:pt x="209" y="17"/>
                  <a:pt x="206" y="22"/>
                  <a:pt x="207" y="24"/>
                </a:cubicBezTo>
                <a:cubicBezTo>
                  <a:pt x="209" y="27"/>
                  <a:pt x="207" y="31"/>
                  <a:pt x="201" y="32"/>
                </a:cubicBezTo>
                <a:cubicBezTo>
                  <a:pt x="195" y="34"/>
                  <a:pt x="191" y="35"/>
                  <a:pt x="188" y="38"/>
                </a:cubicBezTo>
                <a:cubicBezTo>
                  <a:pt x="186" y="41"/>
                  <a:pt x="202" y="36"/>
                  <a:pt x="205" y="39"/>
                </a:cubicBezTo>
                <a:cubicBezTo>
                  <a:pt x="208" y="41"/>
                  <a:pt x="199" y="43"/>
                  <a:pt x="194" y="45"/>
                </a:cubicBezTo>
                <a:cubicBezTo>
                  <a:pt x="189" y="47"/>
                  <a:pt x="200" y="48"/>
                  <a:pt x="200" y="52"/>
                </a:cubicBezTo>
                <a:cubicBezTo>
                  <a:pt x="199" y="56"/>
                  <a:pt x="181" y="63"/>
                  <a:pt x="174" y="66"/>
                </a:cubicBezTo>
                <a:cubicBezTo>
                  <a:pt x="167" y="69"/>
                  <a:pt x="169" y="72"/>
                  <a:pt x="167" y="78"/>
                </a:cubicBezTo>
                <a:cubicBezTo>
                  <a:pt x="165" y="84"/>
                  <a:pt x="160" y="85"/>
                  <a:pt x="159" y="82"/>
                </a:cubicBezTo>
                <a:cubicBezTo>
                  <a:pt x="158" y="79"/>
                  <a:pt x="151" y="80"/>
                  <a:pt x="149" y="75"/>
                </a:cubicBezTo>
                <a:cubicBezTo>
                  <a:pt x="147" y="70"/>
                  <a:pt x="145" y="68"/>
                  <a:pt x="150" y="65"/>
                </a:cubicBezTo>
                <a:cubicBezTo>
                  <a:pt x="154" y="61"/>
                  <a:pt x="151" y="62"/>
                  <a:pt x="145" y="58"/>
                </a:cubicBezTo>
                <a:cubicBezTo>
                  <a:pt x="139" y="54"/>
                  <a:pt x="135" y="54"/>
                  <a:pt x="137" y="47"/>
                </a:cubicBezTo>
                <a:cubicBezTo>
                  <a:pt x="139" y="40"/>
                  <a:pt x="135" y="41"/>
                  <a:pt x="130" y="38"/>
                </a:cubicBezTo>
                <a:cubicBezTo>
                  <a:pt x="125" y="34"/>
                  <a:pt x="120" y="33"/>
                  <a:pt x="113" y="35"/>
                </a:cubicBezTo>
                <a:cubicBezTo>
                  <a:pt x="107" y="38"/>
                  <a:pt x="106" y="38"/>
                  <a:pt x="105" y="35"/>
                </a:cubicBezTo>
                <a:cubicBezTo>
                  <a:pt x="103" y="32"/>
                  <a:pt x="109" y="33"/>
                  <a:pt x="114" y="29"/>
                </a:cubicBezTo>
                <a:cubicBezTo>
                  <a:pt x="117" y="26"/>
                  <a:pt x="108" y="28"/>
                  <a:pt x="102" y="29"/>
                </a:cubicBezTo>
                <a:cubicBezTo>
                  <a:pt x="125" y="17"/>
                  <a:pt x="151" y="11"/>
                  <a:pt x="178" y="11"/>
                </a:cubicBezTo>
                <a:cubicBezTo>
                  <a:pt x="189" y="11"/>
                  <a:pt x="200" y="12"/>
                  <a:pt x="210" y="14"/>
                </a:cubicBezTo>
                <a:close/>
                <a:moveTo>
                  <a:pt x="298" y="61"/>
                </a:moveTo>
                <a:cubicBezTo>
                  <a:pt x="297" y="65"/>
                  <a:pt x="300" y="67"/>
                  <a:pt x="301" y="71"/>
                </a:cubicBezTo>
                <a:cubicBezTo>
                  <a:pt x="301" y="75"/>
                  <a:pt x="297" y="77"/>
                  <a:pt x="294" y="79"/>
                </a:cubicBezTo>
                <a:cubicBezTo>
                  <a:pt x="292" y="80"/>
                  <a:pt x="292" y="72"/>
                  <a:pt x="290" y="69"/>
                </a:cubicBezTo>
                <a:cubicBezTo>
                  <a:pt x="287" y="67"/>
                  <a:pt x="287" y="71"/>
                  <a:pt x="283" y="71"/>
                </a:cubicBezTo>
                <a:cubicBezTo>
                  <a:pt x="278" y="72"/>
                  <a:pt x="277" y="73"/>
                  <a:pt x="277" y="67"/>
                </a:cubicBezTo>
                <a:cubicBezTo>
                  <a:pt x="277" y="62"/>
                  <a:pt x="287" y="56"/>
                  <a:pt x="289" y="52"/>
                </a:cubicBezTo>
                <a:cubicBezTo>
                  <a:pt x="292" y="55"/>
                  <a:pt x="295" y="58"/>
                  <a:pt x="298" y="61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" name="Graphic 3" descr="Mop and bucket">
            <a:extLst>
              <a:ext uri="{FF2B5EF4-FFF2-40B4-BE49-F238E27FC236}">
                <a16:creationId xmlns="" xmlns:a16="http://schemas.microsoft.com/office/drawing/2014/main" id="{8D328020-8788-4EB2-A130-F6E976D2BC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3012" y="991533"/>
            <a:ext cx="914400" cy="914400"/>
          </a:xfrm>
          <a:prstGeom prst="rect">
            <a:avLst/>
          </a:prstGeom>
        </p:spPr>
      </p:pic>
      <p:pic>
        <p:nvPicPr>
          <p:cNvPr id="6" name="Graphic 5" descr="Brain in head">
            <a:extLst>
              <a:ext uri="{FF2B5EF4-FFF2-40B4-BE49-F238E27FC236}">
                <a16:creationId xmlns="" xmlns:a16="http://schemas.microsoft.com/office/drawing/2014/main" id="{DEDC1B97-EE57-44B6-8B20-DFB330169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6990" y="4470434"/>
            <a:ext cx="914400" cy="914400"/>
          </a:xfrm>
          <a:prstGeom prst="rect">
            <a:avLst/>
          </a:prstGeom>
        </p:spPr>
      </p:pic>
      <p:pic>
        <p:nvPicPr>
          <p:cNvPr id="10" name="Graphic 9" descr="USB">
            <a:extLst>
              <a:ext uri="{FF2B5EF4-FFF2-40B4-BE49-F238E27FC236}">
                <a16:creationId xmlns="" xmlns:a16="http://schemas.microsoft.com/office/drawing/2014/main" id="{04DED3D1-5A94-4900-BF18-2304E65C07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86990" y="3040123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2501210" y="1020143"/>
            <a:ext cx="812851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>
                <a:cs typeface="Segoe UI" panose="020B0502040204020203" pitchFamily="34" charset="0"/>
              </a:rPr>
              <a:t>Cleaning</a:t>
            </a:r>
          </a:p>
          <a:p>
            <a:pPr lvl="0"/>
            <a:r>
              <a:rPr lang="en-US" dirty="0">
                <a:cs typeface="Segoe UI" panose="020B0502040204020203" pitchFamily="34" charset="0"/>
              </a:rPr>
              <a:t>Remove Columns that have blank data for all the rows</a:t>
            </a:r>
          </a:p>
          <a:p>
            <a:pPr lvl="0"/>
            <a:r>
              <a:rPr lang="en-US" dirty="0">
                <a:cs typeface="Segoe UI" panose="020B0502040204020203" pitchFamily="34" charset="0"/>
              </a:rPr>
              <a:t>Drop all columns with Zero or null values/Single same </a:t>
            </a:r>
            <a:r>
              <a:rPr lang="en-US" dirty="0" smtClean="0">
                <a:cs typeface="Segoe UI" panose="020B0502040204020203" pitchFamily="34" charset="0"/>
              </a:rPr>
              <a:t>value</a:t>
            </a:r>
          </a:p>
          <a:p>
            <a:pPr lvl="0"/>
            <a:r>
              <a:rPr lang="en-US" b="1" dirty="0" smtClean="0">
                <a:cs typeface="Segoe UI" panose="020B0502040204020203" pitchFamily="34" charset="0"/>
              </a:rPr>
              <a:t>Post merging </a:t>
            </a:r>
            <a:r>
              <a:rPr lang="en-US" dirty="0" smtClean="0">
                <a:cs typeface="Segoe UI" panose="020B0502040204020203" pitchFamily="34" charset="0"/>
              </a:rPr>
              <a:t>– eliminate the rows for Hospitals that are not eligible for overall rating based on the measures they have reported (at least 3 measure groups including 1 from outcomes.)</a:t>
            </a:r>
            <a:endParaRPr lang="en-US" dirty="0" smtClean="0">
              <a:cs typeface="Segoe UI" panose="020B0502040204020203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ABF149F-7A7C-4FE5-BDED-604577C39122}"/>
              </a:ext>
            </a:extLst>
          </p:cNvPr>
          <p:cNvSpPr/>
          <p:nvPr/>
        </p:nvSpPr>
        <p:spPr>
          <a:xfrm>
            <a:off x="2493375" y="3171264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3200" b="1" u="sng" dirty="0">
                <a:cs typeface="Segoe UI" panose="020B0502040204020203" pitchFamily="34" charset="0"/>
              </a:rPr>
              <a:t>Type Conversion</a:t>
            </a:r>
          </a:p>
          <a:p>
            <a:pPr lvl="0"/>
            <a:r>
              <a:rPr lang="en-US" dirty="0">
                <a:cs typeface="Segoe UI" panose="020B0502040204020203" pitchFamily="34" charset="0"/>
              </a:rPr>
              <a:t>Convert </a:t>
            </a:r>
            <a:r>
              <a:rPr lang="en-US" dirty="0" smtClean="0">
                <a:cs typeface="Segoe UI" panose="020B0502040204020203" pitchFamily="34" charset="0"/>
              </a:rPr>
              <a:t>object types to </a:t>
            </a:r>
            <a:r>
              <a:rPr lang="en-US" dirty="0">
                <a:cs typeface="Segoe UI" panose="020B0502040204020203" pitchFamily="34" charset="0"/>
              </a:rPr>
              <a:t>numeric </a:t>
            </a:r>
            <a:r>
              <a:rPr lang="en-US" dirty="0" smtClean="0">
                <a:cs typeface="Segoe UI" panose="020B0502040204020203" pitchFamily="34" charset="0"/>
              </a:rPr>
              <a:t>type or date wherever required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6357901-4747-4964-A50C-D85A08F86A30}"/>
              </a:ext>
            </a:extLst>
          </p:cNvPr>
          <p:cNvSpPr/>
          <p:nvPr/>
        </p:nvSpPr>
        <p:spPr>
          <a:xfrm>
            <a:off x="2501210" y="458974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800" b="1" u="sng" dirty="0">
                <a:cs typeface="Segoe UI" panose="020B0502040204020203" pitchFamily="34" charset="0"/>
              </a:rPr>
              <a:t>Sanity Check</a:t>
            </a:r>
          </a:p>
          <a:p>
            <a:pPr lvl="0"/>
            <a:r>
              <a:rPr lang="en-US" dirty="0">
                <a:cs typeface="Segoe UI" panose="020B0502040204020203" pitchFamily="34" charset="0"/>
              </a:rPr>
              <a:t>Remove columns that are irrelevant to analysis based on domain </a:t>
            </a:r>
            <a:r>
              <a:rPr lang="en-US" dirty="0" smtClean="0">
                <a:cs typeface="Segoe UI" panose="020B0502040204020203" pitchFamily="34" charset="0"/>
              </a:rPr>
              <a:t>wisdom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268034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Merge Data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0">
            <a:extLst>
              <a:ext uri="{FF2B5EF4-FFF2-40B4-BE49-F238E27FC236}">
                <a16:creationId xmlns="" xmlns:a16="http://schemas.microsoft.com/office/drawing/2014/main" id="{D90D00FE-B6DD-4947-87AE-CCB5E51D6566}"/>
              </a:ext>
            </a:extLst>
          </p:cNvPr>
          <p:cNvSpPr>
            <a:spLocks noEditPoints="1"/>
          </p:cNvSpPr>
          <p:nvPr/>
        </p:nvSpPr>
        <p:spPr bwMode="auto">
          <a:xfrm>
            <a:off x="1202840" y="1555437"/>
            <a:ext cx="2197100" cy="2197100"/>
          </a:xfrm>
          <a:custGeom>
            <a:avLst/>
            <a:gdLst>
              <a:gd name="T0" fmla="*/ 178 w 357"/>
              <a:gd name="T1" fmla="*/ 357 h 357"/>
              <a:gd name="T2" fmla="*/ 346 w 357"/>
              <a:gd name="T3" fmla="*/ 178 h 357"/>
              <a:gd name="T4" fmla="*/ 318 w 357"/>
              <a:gd name="T5" fmla="*/ 246 h 357"/>
              <a:gd name="T6" fmla="*/ 283 w 357"/>
              <a:gd name="T7" fmla="*/ 205 h 357"/>
              <a:gd name="T8" fmla="*/ 246 w 357"/>
              <a:gd name="T9" fmla="*/ 193 h 357"/>
              <a:gd name="T10" fmla="*/ 255 w 357"/>
              <a:gd name="T11" fmla="*/ 155 h 357"/>
              <a:gd name="T12" fmla="*/ 295 w 357"/>
              <a:gd name="T13" fmla="*/ 139 h 357"/>
              <a:gd name="T14" fmla="*/ 341 w 357"/>
              <a:gd name="T15" fmla="*/ 144 h 357"/>
              <a:gd name="T16" fmla="*/ 146 w 357"/>
              <a:gd name="T17" fmla="*/ 343 h 357"/>
              <a:gd name="T18" fmla="*/ 141 w 357"/>
              <a:gd name="T19" fmla="*/ 322 h 357"/>
              <a:gd name="T20" fmla="*/ 133 w 357"/>
              <a:gd name="T21" fmla="*/ 275 h 357"/>
              <a:gd name="T22" fmla="*/ 113 w 357"/>
              <a:gd name="T23" fmla="*/ 246 h 357"/>
              <a:gd name="T24" fmla="*/ 84 w 357"/>
              <a:gd name="T25" fmla="*/ 217 h 357"/>
              <a:gd name="T26" fmla="*/ 41 w 357"/>
              <a:gd name="T27" fmla="*/ 197 h 357"/>
              <a:gd name="T28" fmla="*/ 19 w 357"/>
              <a:gd name="T29" fmla="*/ 185 h 357"/>
              <a:gd name="T30" fmla="*/ 40 w 357"/>
              <a:gd name="T31" fmla="*/ 83 h 357"/>
              <a:gd name="T32" fmla="*/ 61 w 357"/>
              <a:gd name="T33" fmla="*/ 77 h 357"/>
              <a:gd name="T34" fmla="*/ 67 w 357"/>
              <a:gd name="T35" fmla="*/ 85 h 357"/>
              <a:gd name="T36" fmla="*/ 62 w 357"/>
              <a:gd name="T37" fmla="*/ 116 h 357"/>
              <a:gd name="T38" fmla="*/ 94 w 357"/>
              <a:gd name="T39" fmla="*/ 120 h 357"/>
              <a:gd name="T40" fmla="*/ 108 w 357"/>
              <a:gd name="T41" fmla="*/ 98 h 357"/>
              <a:gd name="T42" fmla="*/ 132 w 357"/>
              <a:gd name="T43" fmla="*/ 110 h 357"/>
              <a:gd name="T44" fmla="*/ 124 w 357"/>
              <a:gd name="T45" fmla="*/ 131 h 357"/>
              <a:gd name="T46" fmla="*/ 112 w 357"/>
              <a:gd name="T47" fmla="*/ 151 h 357"/>
              <a:gd name="T48" fmla="*/ 98 w 357"/>
              <a:gd name="T49" fmla="*/ 181 h 357"/>
              <a:gd name="T50" fmla="*/ 65 w 357"/>
              <a:gd name="T51" fmla="*/ 197 h 357"/>
              <a:gd name="T52" fmla="*/ 83 w 357"/>
              <a:gd name="T53" fmla="*/ 206 h 357"/>
              <a:gd name="T54" fmla="*/ 114 w 357"/>
              <a:gd name="T55" fmla="*/ 223 h 357"/>
              <a:gd name="T56" fmla="*/ 157 w 357"/>
              <a:gd name="T57" fmla="*/ 224 h 357"/>
              <a:gd name="T58" fmla="*/ 186 w 357"/>
              <a:gd name="T59" fmla="*/ 237 h 357"/>
              <a:gd name="T60" fmla="*/ 205 w 357"/>
              <a:gd name="T61" fmla="*/ 256 h 357"/>
              <a:gd name="T62" fmla="*/ 178 w 357"/>
              <a:gd name="T63" fmla="*/ 305 h 357"/>
              <a:gd name="T64" fmla="*/ 153 w 357"/>
              <a:gd name="T65" fmla="*/ 344 h 357"/>
              <a:gd name="T66" fmla="*/ 311 w 357"/>
              <a:gd name="T67" fmla="*/ 75 h 357"/>
              <a:gd name="T68" fmla="*/ 319 w 357"/>
              <a:gd name="T69" fmla="*/ 125 h 357"/>
              <a:gd name="T70" fmla="*/ 289 w 357"/>
              <a:gd name="T71" fmla="*/ 113 h 357"/>
              <a:gd name="T72" fmla="*/ 264 w 357"/>
              <a:gd name="T73" fmla="*/ 134 h 357"/>
              <a:gd name="T74" fmla="*/ 252 w 357"/>
              <a:gd name="T75" fmla="*/ 130 h 357"/>
              <a:gd name="T76" fmla="*/ 266 w 357"/>
              <a:gd name="T77" fmla="*/ 104 h 357"/>
              <a:gd name="T78" fmla="*/ 290 w 357"/>
              <a:gd name="T79" fmla="*/ 86 h 357"/>
              <a:gd name="T80" fmla="*/ 210 w 357"/>
              <a:gd name="T81" fmla="*/ 14 h 357"/>
              <a:gd name="T82" fmla="*/ 188 w 357"/>
              <a:gd name="T83" fmla="*/ 38 h 357"/>
              <a:gd name="T84" fmla="*/ 200 w 357"/>
              <a:gd name="T85" fmla="*/ 52 h 357"/>
              <a:gd name="T86" fmla="*/ 159 w 357"/>
              <a:gd name="T87" fmla="*/ 82 h 357"/>
              <a:gd name="T88" fmla="*/ 145 w 357"/>
              <a:gd name="T89" fmla="*/ 58 h 357"/>
              <a:gd name="T90" fmla="*/ 113 w 357"/>
              <a:gd name="T91" fmla="*/ 35 h 357"/>
              <a:gd name="T92" fmla="*/ 102 w 357"/>
              <a:gd name="T93" fmla="*/ 29 h 357"/>
              <a:gd name="T94" fmla="*/ 298 w 357"/>
              <a:gd name="T95" fmla="*/ 61 h 357"/>
              <a:gd name="T96" fmla="*/ 290 w 357"/>
              <a:gd name="T97" fmla="*/ 69 h 357"/>
              <a:gd name="T98" fmla="*/ 289 w 357"/>
              <a:gd name="T99" fmla="*/ 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7" h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7"/>
                  <a:pt x="178" y="357"/>
                </a:cubicBezTo>
                <a:cubicBezTo>
                  <a:pt x="277" y="357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346" y="178"/>
                </a:moveTo>
                <a:cubicBezTo>
                  <a:pt x="346" y="209"/>
                  <a:pt x="338" y="238"/>
                  <a:pt x="323" y="263"/>
                </a:cubicBezTo>
                <a:cubicBezTo>
                  <a:pt x="323" y="259"/>
                  <a:pt x="323" y="255"/>
                  <a:pt x="321" y="253"/>
                </a:cubicBezTo>
                <a:cubicBezTo>
                  <a:pt x="319" y="249"/>
                  <a:pt x="316" y="253"/>
                  <a:pt x="318" y="246"/>
                </a:cubicBezTo>
                <a:cubicBezTo>
                  <a:pt x="321" y="239"/>
                  <a:pt x="311" y="226"/>
                  <a:pt x="308" y="222"/>
                </a:cubicBezTo>
                <a:cubicBezTo>
                  <a:pt x="304" y="218"/>
                  <a:pt x="308" y="214"/>
                  <a:pt x="305" y="206"/>
                </a:cubicBezTo>
                <a:cubicBezTo>
                  <a:pt x="302" y="197"/>
                  <a:pt x="291" y="203"/>
                  <a:pt x="283" y="205"/>
                </a:cubicBezTo>
                <a:cubicBezTo>
                  <a:pt x="275" y="206"/>
                  <a:pt x="275" y="210"/>
                  <a:pt x="268" y="211"/>
                </a:cubicBezTo>
                <a:cubicBezTo>
                  <a:pt x="260" y="213"/>
                  <a:pt x="257" y="205"/>
                  <a:pt x="255" y="201"/>
                </a:cubicBezTo>
                <a:cubicBezTo>
                  <a:pt x="253" y="196"/>
                  <a:pt x="250" y="199"/>
                  <a:pt x="246" y="193"/>
                </a:cubicBezTo>
                <a:cubicBezTo>
                  <a:pt x="242" y="187"/>
                  <a:pt x="243" y="180"/>
                  <a:pt x="245" y="178"/>
                </a:cubicBezTo>
                <a:cubicBezTo>
                  <a:pt x="247" y="176"/>
                  <a:pt x="247" y="175"/>
                  <a:pt x="246" y="169"/>
                </a:cubicBezTo>
                <a:cubicBezTo>
                  <a:pt x="246" y="164"/>
                  <a:pt x="254" y="160"/>
                  <a:pt x="255" y="155"/>
                </a:cubicBezTo>
                <a:cubicBezTo>
                  <a:pt x="257" y="149"/>
                  <a:pt x="261" y="146"/>
                  <a:pt x="267" y="145"/>
                </a:cubicBezTo>
                <a:cubicBezTo>
                  <a:pt x="274" y="144"/>
                  <a:pt x="276" y="139"/>
                  <a:pt x="283" y="136"/>
                </a:cubicBezTo>
                <a:cubicBezTo>
                  <a:pt x="291" y="134"/>
                  <a:pt x="292" y="132"/>
                  <a:pt x="295" y="139"/>
                </a:cubicBezTo>
                <a:cubicBezTo>
                  <a:pt x="298" y="145"/>
                  <a:pt x="302" y="142"/>
                  <a:pt x="309" y="145"/>
                </a:cubicBezTo>
                <a:cubicBezTo>
                  <a:pt x="317" y="148"/>
                  <a:pt x="318" y="148"/>
                  <a:pt x="325" y="146"/>
                </a:cubicBezTo>
                <a:cubicBezTo>
                  <a:pt x="332" y="143"/>
                  <a:pt x="331" y="135"/>
                  <a:pt x="341" y="144"/>
                </a:cubicBezTo>
                <a:cubicBezTo>
                  <a:pt x="342" y="145"/>
                  <a:pt x="342" y="146"/>
                  <a:pt x="343" y="147"/>
                </a:cubicBezTo>
                <a:cubicBezTo>
                  <a:pt x="345" y="157"/>
                  <a:pt x="346" y="168"/>
                  <a:pt x="346" y="178"/>
                </a:cubicBezTo>
                <a:close/>
                <a:moveTo>
                  <a:pt x="146" y="343"/>
                </a:moveTo>
                <a:cubicBezTo>
                  <a:pt x="146" y="342"/>
                  <a:pt x="146" y="340"/>
                  <a:pt x="146" y="339"/>
                </a:cubicBezTo>
                <a:cubicBezTo>
                  <a:pt x="146" y="334"/>
                  <a:pt x="145" y="337"/>
                  <a:pt x="141" y="333"/>
                </a:cubicBezTo>
                <a:cubicBezTo>
                  <a:pt x="137" y="329"/>
                  <a:pt x="142" y="327"/>
                  <a:pt x="141" y="322"/>
                </a:cubicBezTo>
                <a:cubicBezTo>
                  <a:pt x="140" y="316"/>
                  <a:pt x="139" y="312"/>
                  <a:pt x="140" y="306"/>
                </a:cubicBezTo>
                <a:cubicBezTo>
                  <a:pt x="141" y="300"/>
                  <a:pt x="144" y="298"/>
                  <a:pt x="142" y="292"/>
                </a:cubicBezTo>
                <a:cubicBezTo>
                  <a:pt x="140" y="286"/>
                  <a:pt x="144" y="277"/>
                  <a:pt x="133" y="275"/>
                </a:cubicBezTo>
                <a:cubicBezTo>
                  <a:pt x="122" y="272"/>
                  <a:pt x="122" y="269"/>
                  <a:pt x="118" y="263"/>
                </a:cubicBezTo>
                <a:cubicBezTo>
                  <a:pt x="113" y="258"/>
                  <a:pt x="112" y="259"/>
                  <a:pt x="111" y="256"/>
                </a:cubicBezTo>
                <a:cubicBezTo>
                  <a:pt x="110" y="253"/>
                  <a:pt x="111" y="251"/>
                  <a:pt x="113" y="246"/>
                </a:cubicBezTo>
                <a:cubicBezTo>
                  <a:pt x="115" y="241"/>
                  <a:pt x="119" y="235"/>
                  <a:pt x="115" y="231"/>
                </a:cubicBezTo>
                <a:cubicBezTo>
                  <a:pt x="110" y="227"/>
                  <a:pt x="107" y="228"/>
                  <a:pt x="99" y="225"/>
                </a:cubicBezTo>
                <a:cubicBezTo>
                  <a:pt x="92" y="223"/>
                  <a:pt x="89" y="217"/>
                  <a:pt x="84" y="217"/>
                </a:cubicBezTo>
                <a:cubicBezTo>
                  <a:pt x="80" y="216"/>
                  <a:pt x="69" y="217"/>
                  <a:pt x="62" y="213"/>
                </a:cubicBezTo>
                <a:cubicBezTo>
                  <a:pt x="55" y="209"/>
                  <a:pt x="55" y="207"/>
                  <a:pt x="50" y="202"/>
                </a:cubicBezTo>
                <a:cubicBezTo>
                  <a:pt x="45" y="197"/>
                  <a:pt x="46" y="201"/>
                  <a:pt x="41" y="197"/>
                </a:cubicBezTo>
                <a:cubicBezTo>
                  <a:pt x="36" y="193"/>
                  <a:pt x="32" y="187"/>
                  <a:pt x="30" y="188"/>
                </a:cubicBezTo>
                <a:cubicBezTo>
                  <a:pt x="27" y="190"/>
                  <a:pt x="33" y="196"/>
                  <a:pt x="31" y="198"/>
                </a:cubicBezTo>
                <a:cubicBezTo>
                  <a:pt x="28" y="199"/>
                  <a:pt x="24" y="188"/>
                  <a:pt x="19" y="185"/>
                </a:cubicBezTo>
                <a:cubicBezTo>
                  <a:pt x="16" y="184"/>
                  <a:pt x="13" y="182"/>
                  <a:pt x="11" y="179"/>
                </a:cubicBezTo>
                <a:cubicBezTo>
                  <a:pt x="11" y="179"/>
                  <a:pt x="11" y="179"/>
                  <a:pt x="11" y="178"/>
                </a:cubicBezTo>
                <a:cubicBezTo>
                  <a:pt x="11" y="143"/>
                  <a:pt x="22" y="110"/>
                  <a:pt x="40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7" y="80"/>
                  <a:pt x="49" y="77"/>
                  <a:pt x="53" y="76"/>
                </a:cubicBezTo>
                <a:cubicBezTo>
                  <a:pt x="56" y="76"/>
                  <a:pt x="58" y="77"/>
                  <a:pt x="61" y="77"/>
                </a:cubicBezTo>
                <a:cubicBezTo>
                  <a:pt x="65" y="77"/>
                  <a:pt x="70" y="73"/>
                  <a:pt x="74" y="73"/>
                </a:cubicBezTo>
                <a:cubicBezTo>
                  <a:pt x="79" y="74"/>
                  <a:pt x="80" y="75"/>
                  <a:pt x="75" y="79"/>
                </a:cubicBezTo>
                <a:cubicBezTo>
                  <a:pt x="70" y="83"/>
                  <a:pt x="72" y="83"/>
                  <a:pt x="67" y="85"/>
                </a:cubicBezTo>
                <a:cubicBezTo>
                  <a:pt x="63" y="87"/>
                  <a:pt x="66" y="89"/>
                  <a:pt x="64" y="93"/>
                </a:cubicBezTo>
                <a:cubicBezTo>
                  <a:pt x="62" y="96"/>
                  <a:pt x="55" y="107"/>
                  <a:pt x="58" y="110"/>
                </a:cubicBezTo>
                <a:cubicBezTo>
                  <a:pt x="62" y="113"/>
                  <a:pt x="60" y="115"/>
                  <a:pt x="62" y="116"/>
                </a:cubicBezTo>
                <a:cubicBezTo>
                  <a:pt x="64" y="117"/>
                  <a:pt x="66" y="124"/>
                  <a:pt x="74" y="120"/>
                </a:cubicBezTo>
                <a:cubicBezTo>
                  <a:pt x="82" y="116"/>
                  <a:pt x="82" y="119"/>
                  <a:pt x="86" y="124"/>
                </a:cubicBezTo>
                <a:cubicBezTo>
                  <a:pt x="90" y="129"/>
                  <a:pt x="93" y="124"/>
                  <a:pt x="94" y="120"/>
                </a:cubicBezTo>
                <a:cubicBezTo>
                  <a:pt x="95" y="116"/>
                  <a:pt x="99" y="116"/>
                  <a:pt x="98" y="112"/>
                </a:cubicBezTo>
                <a:cubicBezTo>
                  <a:pt x="96" y="109"/>
                  <a:pt x="89" y="102"/>
                  <a:pt x="93" y="97"/>
                </a:cubicBezTo>
                <a:cubicBezTo>
                  <a:pt x="97" y="93"/>
                  <a:pt x="106" y="96"/>
                  <a:pt x="108" y="98"/>
                </a:cubicBezTo>
                <a:cubicBezTo>
                  <a:pt x="110" y="100"/>
                  <a:pt x="111" y="102"/>
                  <a:pt x="114" y="103"/>
                </a:cubicBezTo>
                <a:cubicBezTo>
                  <a:pt x="117" y="103"/>
                  <a:pt x="120" y="99"/>
                  <a:pt x="123" y="101"/>
                </a:cubicBezTo>
                <a:cubicBezTo>
                  <a:pt x="127" y="103"/>
                  <a:pt x="128" y="109"/>
                  <a:pt x="132" y="110"/>
                </a:cubicBezTo>
                <a:cubicBezTo>
                  <a:pt x="136" y="111"/>
                  <a:pt x="143" y="119"/>
                  <a:pt x="146" y="122"/>
                </a:cubicBezTo>
                <a:cubicBezTo>
                  <a:pt x="148" y="126"/>
                  <a:pt x="145" y="124"/>
                  <a:pt x="139" y="125"/>
                </a:cubicBezTo>
                <a:cubicBezTo>
                  <a:pt x="132" y="125"/>
                  <a:pt x="117" y="130"/>
                  <a:pt x="124" y="131"/>
                </a:cubicBezTo>
                <a:cubicBezTo>
                  <a:pt x="131" y="132"/>
                  <a:pt x="135" y="135"/>
                  <a:pt x="130" y="137"/>
                </a:cubicBezTo>
                <a:cubicBezTo>
                  <a:pt x="125" y="138"/>
                  <a:pt x="117" y="141"/>
                  <a:pt x="117" y="146"/>
                </a:cubicBezTo>
                <a:cubicBezTo>
                  <a:pt x="117" y="151"/>
                  <a:pt x="116" y="149"/>
                  <a:pt x="112" y="151"/>
                </a:cubicBezTo>
                <a:cubicBezTo>
                  <a:pt x="108" y="152"/>
                  <a:pt x="106" y="155"/>
                  <a:pt x="103" y="161"/>
                </a:cubicBezTo>
                <a:cubicBezTo>
                  <a:pt x="101" y="166"/>
                  <a:pt x="106" y="166"/>
                  <a:pt x="103" y="170"/>
                </a:cubicBezTo>
                <a:cubicBezTo>
                  <a:pt x="101" y="173"/>
                  <a:pt x="101" y="180"/>
                  <a:pt x="98" y="181"/>
                </a:cubicBezTo>
                <a:cubicBezTo>
                  <a:pt x="96" y="182"/>
                  <a:pt x="95" y="177"/>
                  <a:pt x="88" y="179"/>
                </a:cubicBezTo>
                <a:cubicBezTo>
                  <a:pt x="81" y="181"/>
                  <a:pt x="74" y="182"/>
                  <a:pt x="71" y="184"/>
                </a:cubicBezTo>
                <a:cubicBezTo>
                  <a:pt x="67" y="187"/>
                  <a:pt x="63" y="189"/>
                  <a:pt x="65" y="197"/>
                </a:cubicBezTo>
                <a:cubicBezTo>
                  <a:pt x="67" y="205"/>
                  <a:pt x="69" y="209"/>
                  <a:pt x="72" y="209"/>
                </a:cubicBezTo>
                <a:cubicBezTo>
                  <a:pt x="74" y="209"/>
                  <a:pt x="77" y="211"/>
                  <a:pt x="79" y="210"/>
                </a:cubicBezTo>
                <a:cubicBezTo>
                  <a:pt x="81" y="209"/>
                  <a:pt x="78" y="206"/>
                  <a:pt x="83" y="206"/>
                </a:cubicBezTo>
                <a:cubicBezTo>
                  <a:pt x="87" y="207"/>
                  <a:pt x="88" y="207"/>
                  <a:pt x="88" y="211"/>
                </a:cubicBezTo>
                <a:cubicBezTo>
                  <a:pt x="89" y="215"/>
                  <a:pt x="90" y="217"/>
                  <a:pt x="94" y="217"/>
                </a:cubicBezTo>
                <a:cubicBezTo>
                  <a:pt x="98" y="217"/>
                  <a:pt x="106" y="226"/>
                  <a:pt x="114" y="223"/>
                </a:cubicBezTo>
                <a:cubicBezTo>
                  <a:pt x="121" y="220"/>
                  <a:pt x="125" y="220"/>
                  <a:pt x="132" y="219"/>
                </a:cubicBezTo>
                <a:cubicBezTo>
                  <a:pt x="139" y="219"/>
                  <a:pt x="140" y="219"/>
                  <a:pt x="145" y="218"/>
                </a:cubicBezTo>
                <a:cubicBezTo>
                  <a:pt x="150" y="218"/>
                  <a:pt x="150" y="220"/>
                  <a:pt x="157" y="224"/>
                </a:cubicBezTo>
                <a:cubicBezTo>
                  <a:pt x="164" y="227"/>
                  <a:pt x="161" y="227"/>
                  <a:pt x="168" y="228"/>
                </a:cubicBezTo>
                <a:cubicBezTo>
                  <a:pt x="175" y="229"/>
                  <a:pt x="167" y="240"/>
                  <a:pt x="174" y="240"/>
                </a:cubicBezTo>
                <a:cubicBezTo>
                  <a:pt x="182" y="240"/>
                  <a:pt x="181" y="237"/>
                  <a:pt x="186" y="237"/>
                </a:cubicBezTo>
                <a:cubicBezTo>
                  <a:pt x="191" y="238"/>
                  <a:pt x="193" y="244"/>
                  <a:pt x="198" y="243"/>
                </a:cubicBezTo>
                <a:cubicBezTo>
                  <a:pt x="204" y="242"/>
                  <a:pt x="213" y="238"/>
                  <a:pt x="210" y="245"/>
                </a:cubicBezTo>
                <a:cubicBezTo>
                  <a:pt x="208" y="251"/>
                  <a:pt x="208" y="249"/>
                  <a:pt x="205" y="256"/>
                </a:cubicBezTo>
                <a:cubicBezTo>
                  <a:pt x="202" y="263"/>
                  <a:pt x="201" y="278"/>
                  <a:pt x="197" y="281"/>
                </a:cubicBezTo>
                <a:cubicBezTo>
                  <a:pt x="193" y="284"/>
                  <a:pt x="193" y="283"/>
                  <a:pt x="187" y="290"/>
                </a:cubicBezTo>
                <a:cubicBezTo>
                  <a:pt x="182" y="297"/>
                  <a:pt x="182" y="299"/>
                  <a:pt x="178" y="305"/>
                </a:cubicBezTo>
                <a:cubicBezTo>
                  <a:pt x="174" y="310"/>
                  <a:pt x="176" y="311"/>
                  <a:pt x="171" y="316"/>
                </a:cubicBezTo>
                <a:cubicBezTo>
                  <a:pt x="167" y="321"/>
                  <a:pt x="169" y="324"/>
                  <a:pt x="164" y="326"/>
                </a:cubicBezTo>
                <a:cubicBezTo>
                  <a:pt x="160" y="328"/>
                  <a:pt x="157" y="339"/>
                  <a:pt x="153" y="344"/>
                </a:cubicBezTo>
                <a:cubicBezTo>
                  <a:pt x="151" y="344"/>
                  <a:pt x="149" y="344"/>
                  <a:pt x="146" y="343"/>
                </a:cubicBezTo>
                <a:close/>
                <a:moveTo>
                  <a:pt x="311" y="76"/>
                </a:moveTo>
                <a:cubicBezTo>
                  <a:pt x="311" y="75"/>
                  <a:pt x="311" y="75"/>
                  <a:pt x="311" y="75"/>
                </a:cubicBezTo>
                <a:cubicBezTo>
                  <a:pt x="319" y="86"/>
                  <a:pt x="326" y="97"/>
                  <a:pt x="331" y="109"/>
                </a:cubicBezTo>
                <a:cubicBezTo>
                  <a:pt x="331" y="110"/>
                  <a:pt x="330" y="112"/>
                  <a:pt x="330" y="113"/>
                </a:cubicBezTo>
                <a:cubicBezTo>
                  <a:pt x="328" y="115"/>
                  <a:pt x="323" y="127"/>
                  <a:pt x="319" y="125"/>
                </a:cubicBezTo>
                <a:cubicBezTo>
                  <a:pt x="315" y="123"/>
                  <a:pt x="319" y="111"/>
                  <a:pt x="313" y="114"/>
                </a:cubicBezTo>
                <a:cubicBezTo>
                  <a:pt x="306" y="116"/>
                  <a:pt x="303" y="120"/>
                  <a:pt x="300" y="119"/>
                </a:cubicBezTo>
                <a:cubicBezTo>
                  <a:pt x="297" y="118"/>
                  <a:pt x="296" y="111"/>
                  <a:pt x="289" y="113"/>
                </a:cubicBezTo>
                <a:cubicBezTo>
                  <a:pt x="282" y="114"/>
                  <a:pt x="285" y="117"/>
                  <a:pt x="279" y="118"/>
                </a:cubicBezTo>
                <a:cubicBezTo>
                  <a:pt x="273" y="120"/>
                  <a:pt x="275" y="123"/>
                  <a:pt x="273" y="127"/>
                </a:cubicBezTo>
                <a:cubicBezTo>
                  <a:pt x="271" y="131"/>
                  <a:pt x="271" y="133"/>
                  <a:pt x="264" y="134"/>
                </a:cubicBezTo>
                <a:cubicBezTo>
                  <a:pt x="258" y="135"/>
                  <a:pt x="264" y="134"/>
                  <a:pt x="259" y="137"/>
                </a:cubicBezTo>
                <a:cubicBezTo>
                  <a:pt x="254" y="140"/>
                  <a:pt x="254" y="138"/>
                  <a:pt x="251" y="136"/>
                </a:cubicBezTo>
                <a:cubicBezTo>
                  <a:pt x="248" y="135"/>
                  <a:pt x="253" y="135"/>
                  <a:pt x="252" y="130"/>
                </a:cubicBezTo>
                <a:cubicBezTo>
                  <a:pt x="252" y="124"/>
                  <a:pt x="252" y="124"/>
                  <a:pt x="256" y="123"/>
                </a:cubicBezTo>
                <a:cubicBezTo>
                  <a:pt x="260" y="122"/>
                  <a:pt x="266" y="114"/>
                  <a:pt x="264" y="110"/>
                </a:cubicBezTo>
                <a:cubicBezTo>
                  <a:pt x="261" y="106"/>
                  <a:pt x="262" y="106"/>
                  <a:pt x="266" y="104"/>
                </a:cubicBezTo>
                <a:cubicBezTo>
                  <a:pt x="269" y="102"/>
                  <a:pt x="270" y="102"/>
                  <a:pt x="274" y="99"/>
                </a:cubicBezTo>
                <a:cubicBezTo>
                  <a:pt x="279" y="96"/>
                  <a:pt x="279" y="92"/>
                  <a:pt x="281" y="89"/>
                </a:cubicBezTo>
                <a:cubicBezTo>
                  <a:pt x="284" y="85"/>
                  <a:pt x="287" y="85"/>
                  <a:pt x="290" y="86"/>
                </a:cubicBezTo>
                <a:cubicBezTo>
                  <a:pt x="294" y="86"/>
                  <a:pt x="297" y="87"/>
                  <a:pt x="303" y="85"/>
                </a:cubicBezTo>
                <a:cubicBezTo>
                  <a:pt x="309" y="83"/>
                  <a:pt x="309" y="81"/>
                  <a:pt x="311" y="76"/>
                </a:cubicBezTo>
                <a:close/>
                <a:moveTo>
                  <a:pt x="210" y="14"/>
                </a:moveTo>
                <a:cubicBezTo>
                  <a:pt x="209" y="17"/>
                  <a:pt x="206" y="22"/>
                  <a:pt x="207" y="24"/>
                </a:cubicBezTo>
                <a:cubicBezTo>
                  <a:pt x="209" y="27"/>
                  <a:pt x="207" y="31"/>
                  <a:pt x="201" y="32"/>
                </a:cubicBezTo>
                <a:cubicBezTo>
                  <a:pt x="195" y="34"/>
                  <a:pt x="191" y="35"/>
                  <a:pt x="188" y="38"/>
                </a:cubicBezTo>
                <a:cubicBezTo>
                  <a:pt x="186" y="41"/>
                  <a:pt x="202" y="36"/>
                  <a:pt x="205" y="39"/>
                </a:cubicBezTo>
                <a:cubicBezTo>
                  <a:pt x="208" y="41"/>
                  <a:pt x="199" y="43"/>
                  <a:pt x="194" y="45"/>
                </a:cubicBezTo>
                <a:cubicBezTo>
                  <a:pt x="189" y="47"/>
                  <a:pt x="200" y="48"/>
                  <a:pt x="200" y="52"/>
                </a:cubicBezTo>
                <a:cubicBezTo>
                  <a:pt x="199" y="56"/>
                  <a:pt x="181" y="63"/>
                  <a:pt x="174" y="66"/>
                </a:cubicBezTo>
                <a:cubicBezTo>
                  <a:pt x="167" y="69"/>
                  <a:pt x="169" y="72"/>
                  <a:pt x="167" y="78"/>
                </a:cubicBezTo>
                <a:cubicBezTo>
                  <a:pt x="165" y="84"/>
                  <a:pt x="160" y="85"/>
                  <a:pt x="159" y="82"/>
                </a:cubicBezTo>
                <a:cubicBezTo>
                  <a:pt x="158" y="79"/>
                  <a:pt x="151" y="80"/>
                  <a:pt x="149" y="75"/>
                </a:cubicBezTo>
                <a:cubicBezTo>
                  <a:pt x="147" y="70"/>
                  <a:pt x="145" y="68"/>
                  <a:pt x="150" y="65"/>
                </a:cubicBezTo>
                <a:cubicBezTo>
                  <a:pt x="154" y="61"/>
                  <a:pt x="151" y="62"/>
                  <a:pt x="145" y="58"/>
                </a:cubicBezTo>
                <a:cubicBezTo>
                  <a:pt x="139" y="54"/>
                  <a:pt x="135" y="54"/>
                  <a:pt x="137" y="47"/>
                </a:cubicBezTo>
                <a:cubicBezTo>
                  <a:pt x="139" y="40"/>
                  <a:pt x="135" y="41"/>
                  <a:pt x="130" y="38"/>
                </a:cubicBezTo>
                <a:cubicBezTo>
                  <a:pt x="125" y="34"/>
                  <a:pt x="120" y="33"/>
                  <a:pt x="113" y="35"/>
                </a:cubicBezTo>
                <a:cubicBezTo>
                  <a:pt x="107" y="38"/>
                  <a:pt x="106" y="38"/>
                  <a:pt x="105" y="35"/>
                </a:cubicBezTo>
                <a:cubicBezTo>
                  <a:pt x="103" y="32"/>
                  <a:pt x="109" y="33"/>
                  <a:pt x="114" y="29"/>
                </a:cubicBezTo>
                <a:cubicBezTo>
                  <a:pt x="117" y="26"/>
                  <a:pt x="108" y="28"/>
                  <a:pt x="102" y="29"/>
                </a:cubicBezTo>
                <a:cubicBezTo>
                  <a:pt x="125" y="17"/>
                  <a:pt x="151" y="11"/>
                  <a:pt x="178" y="11"/>
                </a:cubicBezTo>
                <a:cubicBezTo>
                  <a:pt x="189" y="11"/>
                  <a:pt x="200" y="12"/>
                  <a:pt x="210" y="14"/>
                </a:cubicBezTo>
                <a:close/>
                <a:moveTo>
                  <a:pt x="298" y="61"/>
                </a:moveTo>
                <a:cubicBezTo>
                  <a:pt x="297" y="65"/>
                  <a:pt x="300" y="67"/>
                  <a:pt x="301" y="71"/>
                </a:cubicBezTo>
                <a:cubicBezTo>
                  <a:pt x="301" y="75"/>
                  <a:pt x="297" y="77"/>
                  <a:pt x="294" y="79"/>
                </a:cubicBezTo>
                <a:cubicBezTo>
                  <a:pt x="292" y="80"/>
                  <a:pt x="292" y="72"/>
                  <a:pt x="290" y="69"/>
                </a:cubicBezTo>
                <a:cubicBezTo>
                  <a:pt x="287" y="67"/>
                  <a:pt x="287" y="71"/>
                  <a:pt x="283" y="71"/>
                </a:cubicBezTo>
                <a:cubicBezTo>
                  <a:pt x="278" y="72"/>
                  <a:pt x="277" y="73"/>
                  <a:pt x="277" y="67"/>
                </a:cubicBezTo>
                <a:cubicBezTo>
                  <a:pt x="277" y="62"/>
                  <a:pt x="287" y="56"/>
                  <a:pt x="289" y="52"/>
                </a:cubicBezTo>
                <a:cubicBezTo>
                  <a:pt x="292" y="55"/>
                  <a:pt x="295" y="58"/>
                  <a:pt x="298" y="61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="" xmlns:a16="http://schemas.microsoft.com/office/drawing/2014/main" id="{DEDC1B97-EE57-44B6-8B20-DFB330169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776" y="4080953"/>
            <a:ext cx="1195464" cy="11419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2501210" y="1020143"/>
            <a:ext cx="812851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Merge Data files :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We individually cleaned the given data files.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Clubbed the files by measure groups.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Calculated weighted scores for individual measures and measure groups.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Visualize the data for each measure group (visuals are attached in the upcoming slides)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6" y="1135128"/>
            <a:ext cx="1379614" cy="17296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2301390" y="3800236"/>
            <a:ext cx="812851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Inferences and final Dataset: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Based on the analysis above we draw some insights.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Further we will merge these individual measure groups to one file to calculate overall rating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This will be the final dataset that will be used for PCA/Normalization and Model Building.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39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26803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Approach for 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7EA3E24-02CF-47F2-AEF7-3F62514D1C71}"/>
              </a:ext>
            </a:extLst>
          </p:cNvPr>
          <p:cNvSpPr/>
          <p:nvPr/>
        </p:nvSpPr>
        <p:spPr>
          <a:xfrm>
            <a:off x="1038225" y="1177436"/>
            <a:ext cx="8128513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Derived Metrics:</a:t>
            </a:r>
          </a:p>
          <a:p>
            <a:pPr lvl="0"/>
            <a:endParaRPr lang="en-US" sz="2800" b="1" u="sng" dirty="0"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cs typeface="Segoe UI" panose="020B0502040204020203" pitchFamily="34" charset="0"/>
              </a:rPr>
              <a:t>Calculated weighted average for each group using the loading coefficient</a:t>
            </a:r>
            <a:r>
              <a:rPr lang="en-US" dirty="0" smtClean="0">
                <a:cs typeface="Segoe UI" panose="020B0502040204020203" pitchFamily="34" charset="0"/>
              </a:rPr>
              <a:t>.. </a:t>
            </a:r>
            <a:r>
              <a:rPr lang="en-US" dirty="0">
                <a:cs typeface="Segoe UI" panose="020B0502040204020203" pitchFamily="34" charset="0"/>
              </a:rPr>
              <a:t>As per </a:t>
            </a:r>
            <a:r>
              <a:rPr lang="en-US" dirty="0" smtClean="0">
                <a:cs typeface="Segoe UI" panose="020B0502040204020203" pitchFamily="34" charset="0"/>
              </a:rPr>
              <a:t>mentor's guidance</a:t>
            </a:r>
            <a:r>
              <a:rPr lang="en-US" dirty="0">
                <a:cs typeface="Segoe UI" panose="020B0502040204020203" pitchFamily="34" charset="0"/>
              </a:rPr>
              <a:t>, </a:t>
            </a:r>
            <a:r>
              <a:rPr lang="en-US" dirty="0" smtClean="0">
                <a:cs typeface="Segoe UI" panose="020B0502040204020203" pitchFamily="34" charset="0"/>
              </a:rPr>
              <a:t>we have </a:t>
            </a:r>
            <a:r>
              <a:rPr lang="en-US" dirty="0">
                <a:cs typeface="Segoe UI" panose="020B0502040204020203" pitchFamily="34" charset="0"/>
              </a:rPr>
              <a:t>used loading coefficients for each measure in the group from Deloitte pdf (refer pages:17 to 21). </a:t>
            </a:r>
            <a:endParaRPr lang="en-US" dirty="0" smtClean="0"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Each </a:t>
            </a:r>
            <a:r>
              <a:rPr lang="en-US" dirty="0">
                <a:cs typeface="Segoe UI" panose="020B0502040204020203" pitchFamily="34" charset="0"/>
              </a:rPr>
              <a:t>measure </a:t>
            </a:r>
            <a:r>
              <a:rPr lang="en-US" dirty="0" smtClean="0">
                <a:cs typeface="Segoe UI" panose="020B0502040204020203" pitchFamily="34" charset="0"/>
              </a:rPr>
              <a:t>we have </a:t>
            </a:r>
            <a:r>
              <a:rPr lang="en-US" dirty="0">
                <a:cs typeface="Segoe UI" panose="020B0502040204020203" pitchFamily="34" charset="0"/>
              </a:rPr>
              <a:t>multiplied with the loading coefficient and then calculated the average of these for final group score</a:t>
            </a:r>
            <a:r>
              <a:rPr lang="en-US" dirty="0" smtClean="0">
                <a:cs typeface="Segoe UI" panose="020B0502040204020203" pitchFamily="34" charset="0"/>
              </a:rPr>
              <a:t>.</a:t>
            </a:r>
            <a:endParaRPr lang="en-US" dirty="0"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Later </a:t>
            </a:r>
            <a:r>
              <a:rPr lang="en-US" dirty="0">
                <a:cs typeface="Segoe UI" panose="020B0502040204020203" pitchFamily="34" charset="0"/>
              </a:rPr>
              <a:t>we </a:t>
            </a:r>
            <a:r>
              <a:rPr lang="en-US" dirty="0" smtClean="0">
                <a:cs typeface="Segoe UI" panose="020B0502040204020203" pitchFamily="34" charset="0"/>
              </a:rPr>
              <a:t>calculate </a:t>
            </a:r>
            <a:r>
              <a:rPr lang="en-US" dirty="0">
                <a:cs typeface="Segoe UI" panose="020B0502040204020203" pitchFamily="34" charset="0"/>
              </a:rPr>
              <a:t>the final score using all the group scores and respective weightage (22% for few and 4% for few).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Segoe UI" panose="020B0502040204020203" pitchFamily="34" charset="0"/>
              </a:rPr>
              <a:t>This </a:t>
            </a:r>
            <a:r>
              <a:rPr lang="en-US" dirty="0">
                <a:cs typeface="Segoe UI" panose="020B0502040204020203" pitchFamily="34" charset="0"/>
              </a:rPr>
              <a:t>is used for assigning </a:t>
            </a:r>
            <a:r>
              <a:rPr lang="en-US" dirty="0" smtClean="0">
                <a:cs typeface="Segoe UI" panose="020B0502040204020203" pitchFamily="34" charset="0"/>
              </a:rPr>
              <a:t>star </a:t>
            </a:r>
            <a:r>
              <a:rPr lang="en-US" dirty="0">
                <a:cs typeface="Segoe UI" panose="020B0502040204020203" pitchFamily="34" charset="0"/>
              </a:rPr>
              <a:t>rating for the hospital </a:t>
            </a:r>
            <a:r>
              <a:rPr lang="en-US" dirty="0" smtClean="0">
                <a:cs typeface="Segoe UI" panose="020B0502040204020203" pitchFamily="34" charset="0"/>
              </a:rPr>
              <a:t>(We haven’t completed this step yet)</a:t>
            </a:r>
            <a:endParaRPr 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=""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59280" y="2948697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0205" y="2616299"/>
            <a:ext cx="11734800" cy="9971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EDA graphs for </a:t>
            </a:r>
          </a:p>
          <a:p>
            <a:pPr algn="ctr"/>
            <a:r>
              <a:rPr 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Sample Measures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495" y="290622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0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89375" y="522898"/>
            <a:ext cx="36026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65088" y="5325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Mortality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39994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20">
            <a:extLst>
              <a:ext uri="{FF2B5EF4-FFF2-40B4-BE49-F238E27FC236}">
                <a16:creationId xmlns="" xmlns:a16="http://schemas.microsoft.com/office/drawing/2014/main" id="{D90D00FE-B6DD-4947-87AE-CCB5E51D6566}"/>
              </a:ext>
            </a:extLst>
          </p:cNvPr>
          <p:cNvSpPr>
            <a:spLocks noEditPoints="1"/>
          </p:cNvSpPr>
          <p:nvPr/>
        </p:nvSpPr>
        <p:spPr bwMode="auto">
          <a:xfrm>
            <a:off x="1202840" y="1555437"/>
            <a:ext cx="2197100" cy="2197100"/>
          </a:xfrm>
          <a:custGeom>
            <a:avLst/>
            <a:gdLst>
              <a:gd name="T0" fmla="*/ 178 w 357"/>
              <a:gd name="T1" fmla="*/ 357 h 357"/>
              <a:gd name="T2" fmla="*/ 346 w 357"/>
              <a:gd name="T3" fmla="*/ 178 h 357"/>
              <a:gd name="T4" fmla="*/ 318 w 357"/>
              <a:gd name="T5" fmla="*/ 246 h 357"/>
              <a:gd name="T6" fmla="*/ 283 w 357"/>
              <a:gd name="T7" fmla="*/ 205 h 357"/>
              <a:gd name="T8" fmla="*/ 246 w 357"/>
              <a:gd name="T9" fmla="*/ 193 h 357"/>
              <a:gd name="T10" fmla="*/ 255 w 357"/>
              <a:gd name="T11" fmla="*/ 155 h 357"/>
              <a:gd name="T12" fmla="*/ 295 w 357"/>
              <a:gd name="T13" fmla="*/ 139 h 357"/>
              <a:gd name="T14" fmla="*/ 341 w 357"/>
              <a:gd name="T15" fmla="*/ 144 h 357"/>
              <a:gd name="T16" fmla="*/ 146 w 357"/>
              <a:gd name="T17" fmla="*/ 343 h 357"/>
              <a:gd name="T18" fmla="*/ 141 w 357"/>
              <a:gd name="T19" fmla="*/ 322 h 357"/>
              <a:gd name="T20" fmla="*/ 133 w 357"/>
              <a:gd name="T21" fmla="*/ 275 h 357"/>
              <a:gd name="T22" fmla="*/ 113 w 357"/>
              <a:gd name="T23" fmla="*/ 246 h 357"/>
              <a:gd name="T24" fmla="*/ 84 w 357"/>
              <a:gd name="T25" fmla="*/ 217 h 357"/>
              <a:gd name="T26" fmla="*/ 41 w 357"/>
              <a:gd name="T27" fmla="*/ 197 h 357"/>
              <a:gd name="T28" fmla="*/ 19 w 357"/>
              <a:gd name="T29" fmla="*/ 185 h 357"/>
              <a:gd name="T30" fmla="*/ 40 w 357"/>
              <a:gd name="T31" fmla="*/ 83 h 357"/>
              <a:gd name="T32" fmla="*/ 61 w 357"/>
              <a:gd name="T33" fmla="*/ 77 h 357"/>
              <a:gd name="T34" fmla="*/ 67 w 357"/>
              <a:gd name="T35" fmla="*/ 85 h 357"/>
              <a:gd name="T36" fmla="*/ 62 w 357"/>
              <a:gd name="T37" fmla="*/ 116 h 357"/>
              <a:gd name="T38" fmla="*/ 94 w 357"/>
              <a:gd name="T39" fmla="*/ 120 h 357"/>
              <a:gd name="T40" fmla="*/ 108 w 357"/>
              <a:gd name="T41" fmla="*/ 98 h 357"/>
              <a:gd name="T42" fmla="*/ 132 w 357"/>
              <a:gd name="T43" fmla="*/ 110 h 357"/>
              <a:gd name="T44" fmla="*/ 124 w 357"/>
              <a:gd name="T45" fmla="*/ 131 h 357"/>
              <a:gd name="T46" fmla="*/ 112 w 357"/>
              <a:gd name="T47" fmla="*/ 151 h 357"/>
              <a:gd name="T48" fmla="*/ 98 w 357"/>
              <a:gd name="T49" fmla="*/ 181 h 357"/>
              <a:gd name="T50" fmla="*/ 65 w 357"/>
              <a:gd name="T51" fmla="*/ 197 h 357"/>
              <a:gd name="T52" fmla="*/ 83 w 357"/>
              <a:gd name="T53" fmla="*/ 206 h 357"/>
              <a:gd name="T54" fmla="*/ 114 w 357"/>
              <a:gd name="T55" fmla="*/ 223 h 357"/>
              <a:gd name="T56" fmla="*/ 157 w 357"/>
              <a:gd name="T57" fmla="*/ 224 h 357"/>
              <a:gd name="T58" fmla="*/ 186 w 357"/>
              <a:gd name="T59" fmla="*/ 237 h 357"/>
              <a:gd name="T60" fmla="*/ 205 w 357"/>
              <a:gd name="T61" fmla="*/ 256 h 357"/>
              <a:gd name="T62" fmla="*/ 178 w 357"/>
              <a:gd name="T63" fmla="*/ 305 h 357"/>
              <a:gd name="T64" fmla="*/ 153 w 357"/>
              <a:gd name="T65" fmla="*/ 344 h 357"/>
              <a:gd name="T66" fmla="*/ 311 w 357"/>
              <a:gd name="T67" fmla="*/ 75 h 357"/>
              <a:gd name="T68" fmla="*/ 319 w 357"/>
              <a:gd name="T69" fmla="*/ 125 h 357"/>
              <a:gd name="T70" fmla="*/ 289 w 357"/>
              <a:gd name="T71" fmla="*/ 113 h 357"/>
              <a:gd name="T72" fmla="*/ 264 w 357"/>
              <a:gd name="T73" fmla="*/ 134 h 357"/>
              <a:gd name="T74" fmla="*/ 252 w 357"/>
              <a:gd name="T75" fmla="*/ 130 h 357"/>
              <a:gd name="T76" fmla="*/ 266 w 357"/>
              <a:gd name="T77" fmla="*/ 104 h 357"/>
              <a:gd name="T78" fmla="*/ 290 w 357"/>
              <a:gd name="T79" fmla="*/ 86 h 357"/>
              <a:gd name="T80" fmla="*/ 210 w 357"/>
              <a:gd name="T81" fmla="*/ 14 h 357"/>
              <a:gd name="T82" fmla="*/ 188 w 357"/>
              <a:gd name="T83" fmla="*/ 38 h 357"/>
              <a:gd name="T84" fmla="*/ 200 w 357"/>
              <a:gd name="T85" fmla="*/ 52 h 357"/>
              <a:gd name="T86" fmla="*/ 159 w 357"/>
              <a:gd name="T87" fmla="*/ 82 h 357"/>
              <a:gd name="T88" fmla="*/ 145 w 357"/>
              <a:gd name="T89" fmla="*/ 58 h 357"/>
              <a:gd name="T90" fmla="*/ 113 w 357"/>
              <a:gd name="T91" fmla="*/ 35 h 357"/>
              <a:gd name="T92" fmla="*/ 102 w 357"/>
              <a:gd name="T93" fmla="*/ 29 h 357"/>
              <a:gd name="T94" fmla="*/ 298 w 357"/>
              <a:gd name="T95" fmla="*/ 61 h 357"/>
              <a:gd name="T96" fmla="*/ 290 w 357"/>
              <a:gd name="T97" fmla="*/ 69 h 357"/>
              <a:gd name="T98" fmla="*/ 289 w 357"/>
              <a:gd name="T99" fmla="*/ 52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57" h="357">
                <a:moveTo>
                  <a:pt x="178" y="0"/>
                </a:moveTo>
                <a:cubicBezTo>
                  <a:pt x="80" y="0"/>
                  <a:pt x="0" y="80"/>
                  <a:pt x="0" y="178"/>
                </a:cubicBezTo>
                <a:cubicBezTo>
                  <a:pt x="0" y="277"/>
                  <a:pt x="80" y="357"/>
                  <a:pt x="178" y="357"/>
                </a:cubicBezTo>
                <a:cubicBezTo>
                  <a:pt x="277" y="357"/>
                  <a:pt x="357" y="277"/>
                  <a:pt x="357" y="178"/>
                </a:cubicBezTo>
                <a:cubicBezTo>
                  <a:pt x="357" y="80"/>
                  <a:pt x="277" y="0"/>
                  <a:pt x="178" y="0"/>
                </a:cubicBezTo>
                <a:close/>
                <a:moveTo>
                  <a:pt x="346" y="178"/>
                </a:moveTo>
                <a:cubicBezTo>
                  <a:pt x="346" y="209"/>
                  <a:pt x="338" y="238"/>
                  <a:pt x="323" y="263"/>
                </a:cubicBezTo>
                <a:cubicBezTo>
                  <a:pt x="323" y="259"/>
                  <a:pt x="323" y="255"/>
                  <a:pt x="321" y="253"/>
                </a:cubicBezTo>
                <a:cubicBezTo>
                  <a:pt x="319" y="249"/>
                  <a:pt x="316" y="253"/>
                  <a:pt x="318" y="246"/>
                </a:cubicBezTo>
                <a:cubicBezTo>
                  <a:pt x="321" y="239"/>
                  <a:pt x="311" y="226"/>
                  <a:pt x="308" y="222"/>
                </a:cubicBezTo>
                <a:cubicBezTo>
                  <a:pt x="304" y="218"/>
                  <a:pt x="308" y="214"/>
                  <a:pt x="305" y="206"/>
                </a:cubicBezTo>
                <a:cubicBezTo>
                  <a:pt x="302" y="197"/>
                  <a:pt x="291" y="203"/>
                  <a:pt x="283" y="205"/>
                </a:cubicBezTo>
                <a:cubicBezTo>
                  <a:pt x="275" y="206"/>
                  <a:pt x="275" y="210"/>
                  <a:pt x="268" y="211"/>
                </a:cubicBezTo>
                <a:cubicBezTo>
                  <a:pt x="260" y="213"/>
                  <a:pt x="257" y="205"/>
                  <a:pt x="255" y="201"/>
                </a:cubicBezTo>
                <a:cubicBezTo>
                  <a:pt x="253" y="196"/>
                  <a:pt x="250" y="199"/>
                  <a:pt x="246" y="193"/>
                </a:cubicBezTo>
                <a:cubicBezTo>
                  <a:pt x="242" y="187"/>
                  <a:pt x="243" y="180"/>
                  <a:pt x="245" y="178"/>
                </a:cubicBezTo>
                <a:cubicBezTo>
                  <a:pt x="247" y="176"/>
                  <a:pt x="247" y="175"/>
                  <a:pt x="246" y="169"/>
                </a:cubicBezTo>
                <a:cubicBezTo>
                  <a:pt x="246" y="164"/>
                  <a:pt x="254" y="160"/>
                  <a:pt x="255" y="155"/>
                </a:cubicBezTo>
                <a:cubicBezTo>
                  <a:pt x="257" y="149"/>
                  <a:pt x="261" y="146"/>
                  <a:pt x="267" y="145"/>
                </a:cubicBezTo>
                <a:cubicBezTo>
                  <a:pt x="274" y="144"/>
                  <a:pt x="276" y="139"/>
                  <a:pt x="283" y="136"/>
                </a:cubicBezTo>
                <a:cubicBezTo>
                  <a:pt x="291" y="134"/>
                  <a:pt x="292" y="132"/>
                  <a:pt x="295" y="139"/>
                </a:cubicBezTo>
                <a:cubicBezTo>
                  <a:pt x="298" y="145"/>
                  <a:pt x="302" y="142"/>
                  <a:pt x="309" y="145"/>
                </a:cubicBezTo>
                <a:cubicBezTo>
                  <a:pt x="317" y="148"/>
                  <a:pt x="318" y="148"/>
                  <a:pt x="325" y="146"/>
                </a:cubicBezTo>
                <a:cubicBezTo>
                  <a:pt x="332" y="143"/>
                  <a:pt x="331" y="135"/>
                  <a:pt x="341" y="144"/>
                </a:cubicBezTo>
                <a:cubicBezTo>
                  <a:pt x="342" y="145"/>
                  <a:pt x="342" y="146"/>
                  <a:pt x="343" y="147"/>
                </a:cubicBezTo>
                <a:cubicBezTo>
                  <a:pt x="345" y="157"/>
                  <a:pt x="346" y="168"/>
                  <a:pt x="346" y="178"/>
                </a:cubicBezTo>
                <a:close/>
                <a:moveTo>
                  <a:pt x="146" y="343"/>
                </a:moveTo>
                <a:cubicBezTo>
                  <a:pt x="146" y="342"/>
                  <a:pt x="146" y="340"/>
                  <a:pt x="146" y="339"/>
                </a:cubicBezTo>
                <a:cubicBezTo>
                  <a:pt x="146" y="334"/>
                  <a:pt x="145" y="337"/>
                  <a:pt x="141" y="333"/>
                </a:cubicBezTo>
                <a:cubicBezTo>
                  <a:pt x="137" y="329"/>
                  <a:pt x="142" y="327"/>
                  <a:pt x="141" y="322"/>
                </a:cubicBezTo>
                <a:cubicBezTo>
                  <a:pt x="140" y="316"/>
                  <a:pt x="139" y="312"/>
                  <a:pt x="140" y="306"/>
                </a:cubicBezTo>
                <a:cubicBezTo>
                  <a:pt x="141" y="300"/>
                  <a:pt x="144" y="298"/>
                  <a:pt x="142" y="292"/>
                </a:cubicBezTo>
                <a:cubicBezTo>
                  <a:pt x="140" y="286"/>
                  <a:pt x="144" y="277"/>
                  <a:pt x="133" y="275"/>
                </a:cubicBezTo>
                <a:cubicBezTo>
                  <a:pt x="122" y="272"/>
                  <a:pt x="122" y="269"/>
                  <a:pt x="118" y="263"/>
                </a:cubicBezTo>
                <a:cubicBezTo>
                  <a:pt x="113" y="258"/>
                  <a:pt x="112" y="259"/>
                  <a:pt x="111" y="256"/>
                </a:cubicBezTo>
                <a:cubicBezTo>
                  <a:pt x="110" y="253"/>
                  <a:pt x="111" y="251"/>
                  <a:pt x="113" y="246"/>
                </a:cubicBezTo>
                <a:cubicBezTo>
                  <a:pt x="115" y="241"/>
                  <a:pt x="119" y="235"/>
                  <a:pt x="115" y="231"/>
                </a:cubicBezTo>
                <a:cubicBezTo>
                  <a:pt x="110" y="227"/>
                  <a:pt x="107" y="228"/>
                  <a:pt x="99" y="225"/>
                </a:cubicBezTo>
                <a:cubicBezTo>
                  <a:pt x="92" y="223"/>
                  <a:pt x="89" y="217"/>
                  <a:pt x="84" y="217"/>
                </a:cubicBezTo>
                <a:cubicBezTo>
                  <a:pt x="80" y="216"/>
                  <a:pt x="69" y="217"/>
                  <a:pt x="62" y="213"/>
                </a:cubicBezTo>
                <a:cubicBezTo>
                  <a:pt x="55" y="209"/>
                  <a:pt x="55" y="207"/>
                  <a:pt x="50" y="202"/>
                </a:cubicBezTo>
                <a:cubicBezTo>
                  <a:pt x="45" y="197"/>
                  <a:pt x="46" y="201"/>
                  <a:pt x="41" y="197"/>
                </a:cubicBezTo>
                <a:cubicBezTo>
                  <a:pt x="36" y="193"/>
                  <a:pt x="32" y="187"/>
                  <a:pt x="30" y="188"/>
                </a:cubicBezTo>
                <a:cubicBezTo>
                  <a:pt x="27" y="190"/>
                  <a:pt x="33" y="196"/>
                  <a:pt x="31" y="198"/>
                </a:cubicBezTo>
                <a:cubicBezTo>
                  <a:pt x="28" y="199"/>
                  <a:pt x="24" y="188"/>
                  <a:pt x="19" y="185"/>
                </a:cubicBezTo>
                <a:cubicBezTo>
                  <a:pt x="16" y="184"/>
                  <a:pt x="13" y="182"/>
                  <a:pt x="11" y="179"/>
                </a:cubicBezTo>
                <a:cubicBezTo>
                  <a:pt x="11" y="179"/>
                  <a:pt x="11" y="179"/>
                  <a:pt x="11" y="178"/>
                </a:cubicBezTo>
                <a:cubicBezTo>
                  <a:pt x="11" y="143"/>
                  <a:pt x="22" y="110"/>
                  <a:pt x="40" y="83"/>
                </a:cubicBezTo>
                <a:cubicBezTo>
                  <a:pt x="41" y="83"/>
                  <a:pt x="42" y="83"/>
                  <a:pt x="43" y="82"/>
                </a:cubicBezTo>
                <a:cubicBezTo>
                  <a:pt x="47" y="80"/>
                  <a:pt x="49" y="77"/>
                  <a:pt x="53" y="76"/>
                </a:cubicBezTo>
                <a:cubicBezTo>
                  <a:pt x="56" y="76"/>
                  <a:pt x="58" y="77"/>
                  <a:pt x="61" y="77"/>
                </a:cubicBezTo>
                <a:cubicBezTo>
                  <a:pt x="65" y="77"/>
                  <a:pt x="70" y="73"/>
                  <a:pt x="74" y="73"/>
                </a:cubicBezTo>
                <a:cubicBezTo>
                  <a:pt x="79" y="74"/>
                  <a:pt x="80" y="75"/>
                  <a:pt x="75" y="79"/>
                </a:cubicBezTo>
                <a:cubicBezTo>
                  <a:pt x="70" y="83"/>
                  <a:pt x="72" y="83"/>
                  <a:pt x="67" y="85"/>
                </a:cubicBezTo>
                <a:cubicBezTo>
                  <a:pt x="63" y="87"/>
                  <a:pt x="66" y="89"/>
                  <a:pt x="64" y="93"/>
                </a:cubicBezTo>
                <a:cubicBezTo>
                  <a:pt x="62" y="96"/>
                  <a:pt x="55" y="107"/>
                  <a:pt x="58" y="110"/>
                </a:cubicBezTo>
                <a:cubicBezTo>
                  <a:pt x="62" y="113"/>
                  <a:pt x="60" y="115"/>
                  <a:pt x="62" y="116"/>
                </a:cubicBezTo>
                <a:cubicBezTo>
                  <a:pt x="64" y="117"/>
                  <a:pt x="66" y="124"/>
                  <a:pt x="74" y="120"/>
                </a:cubicBezTo>
                <a:cubicBezTo>
                  <a:pt x="82" y="116"/>
                  <a:pt x="82" y="119"/>
                  <a:pt x="86" y="124"/>
                </a:cubicBezTo>
                <a:cubicBezTo>
                  <a:pt x="90" y="129"/>
                  <a:pt x="93" y="124"/>
                  <a:pt x="94" y="120"/>
                </a:cubicBezTo>
                <a:cubicBezTo>
                  <a:pt x="95" y="116"/>
                  <a:pt x="99" y="116"/>
                  <a:pt x="98" y="112"/>
                </a:cubicBezTo>
                <a:cubicBezTo>
                  <a:pt x="96" y="109"/>
                  <a:pt x="89" y="102"/>
                  <a:pt x="93" y="97"/>
                </a:cubicBezTo>
                <a:cubicBezTo>
                  <a:pt x="97" y="93"/>
                  <a:pt x="106" y="96"/>
                  <a:pt x="108" y="98"/>
                </a:cubicBezTo>
                <a:cubicBezTo>
                  <a:pt x="110" y="100"/>
                  <a:pt x="111" y="102"/>
                  <a:pt x="114" y="103"/>
                </a:cubicBezTo>
                <a:cubicBezTo>
                  <a:pt x="117" y="103"/>
                  <a:pt x="120" y="99"/>
                  <a:pt x="123" y="101"/>
                </a:cubicBezTo>
                <a:cubicBezTo>
                  <a:pt x="127" y="103"/>
                  <a:pt x="128" y="109"/>
                  <a:pt x="132" y="110"/>
                </a:cubicBezTo>
                <a:cubicBezTo>
                  <a:pt x="136" y="111"/>
                  <a:pt x="143" y="119"/>
                  <a:pt x="146" y="122"/>
                </a:cubicBezTo>
                <a:cubicBezTo>
                  <a:pt x="148" y="126"/>
                  <a:pt x="145" y="124"/>
                  <a:pt x="139" y="125"/>
                </a:cubicBezTo>
                <a:cubicBezTo>
                  <a:pt x="132" y="125"/>
                  <a:pt x="117" y="130"/>
                  <a:pt x="124" y="131"/>
                </a:cubicBezTo>
                <a:cubicBezTo>
                  <a:pt x="131" y="132"/>
                  <a:pt x="135" y="135"/>
                  <a:pt x="130" y="137"/>
                </a:cubicBezTo>
                <a:cubicBezTo>
                  <a:pt x="125" y="138"/>
                  <a:pt x="117" y="141"/>
                  <a:pt x="117" y="146"/>
                </a:cubicBezTo>
                <a:cubicBezTo>
                  <a:pt x="117" y="151"/>
                  <a:pt x="116" y="149"/>
                  <a:pt x="112" y="151"/>
                </a:cubicBezTo>
                <a:cubicBezTo>
                  <a:pt x="108" y="152"/>
                  <a:pt x="106" y="155"/>
                  <a:pt x="103" y="161"/>
                </a:cubicBezTo>
                <a:cubicBezTo>
                  <a:pt x="101" y="166"/>
                  <a:pt x="106" y="166"/>
                  <a:pt x="103" y="170"/>
                </a:cubicBezTo>
                <a:cubicBezTo>
                  <a:pt x="101" y="173"/>
                  <a:pt x="101" y="180"/>
                  <a:pt x="98" y="181"/>
                </a:cubicBezTo>
                <a:cubicBezTo>
                  <a:pt x="96" y="182"/>
                  <a:pt x="95" y="177"/>
                  <a:pt x="88" y="179"/>
                </a:cubicBezTo>
                <a:cubicBezTo>
                  <a:pt x="81" y="181"/>
                  <a:pt x="74" y="182"/>
                  <a:pt x="71" y="184"/>
                </a:cubicBezTo>
                <a:cubicBezTo>
                  <a:pt x="67" y="187"/>
                  <a:pt x="63" y="189"/>
                  <a:pt x="65" y="197"/>
                </a:cubicBezTo>
                <a:cubicBezTo>
                  <a:pt x="67" y="205"/>
                  <a:pt x="69" y="209"/>
                  <a:pt x="72" y="209"/>
                </a:cubicBezTo>
                <a:cubicBezTo>
                  <a:pt x="74" y="209"/>
                  <a:pt x="77" y="211"/>
                  <a:pt x="79" y="210"/>
                </a:cubicBezTo>
                <a:cubicBezTo>
                  <a:pt x="81" y="209"/>
                  <a:pt x="78" y="206"/>
                  <a:pt x="83" y="206"/>
                </a:cubicBezTo>
                <a:cubicBezTo>
                  <a:pt x="87" y="207"/>
                  <a:pt x="88" y="207"/>
                  <a:pt x="88" y="211"/>
                </a:cubicBezTo>
                <a:cubicBezTo>
                  <a:pt x="89" y="215"/>
                  <a:pt x="90" y="217"/>
                  <a:pt x="94" y="217"/>
                </a:cubicBezTo>
                <a:cubicBezTo>
                  <a:pt x="98" y="217"/>
                  <a:pt x="106" y="226"/>
                  <a:pt x="114" y="223"/>
                </a:cubicBezTo>
                <a:cubicBezTo>
                  <a:pt x="121" y="220"/>
                  <a:pt x="125" y="220"/>
                  <a:pt x="132" y="219"/>
                </a:cubicBezTo>
                <a:cubicBezTo>
                  <a:pt x="139" y="219"/>
                  <a:pt x="140" y="219"/>
                  <a:pt x="145" y="218"/>
                </a:cubicBezTo>
                <a:cubicBezTo>
                  <a:pt x="150" y="218"/>
                  <a:pt x="150" y="220"/>
                  <a:pt x="157" y="224"/>
                </a:cubicBezTo>
                <a:cubicBezTo>
                  <a:pt x="164" y="227"/>
                  <a:pt x="161" y="227"/>
                  <a:pt x="168" y="228"/>
                </a:cubicBezTo>
                <a:cubicBezTo>
                  <a:pt x="175" y="229"/>
                  <a:pt x="167" y="240"/>
                  <a:pt x="174" y="240"/>
                </a:cubicBezTo>
                <a:cubicBezTo>
                  <a:pt x="182" y="240"/>
                  <a:pt x="181" y="237"/>
                  <a:pt x="186" y="237"/>
                </a:cubicBezTo>
                <a:cubicBezTo>
                  <a:pt x="191" y="238"/>
                  <a:pt x="193" y="244"/>
                  <a:pt x="198" y="243"/>
                </a:cubicBezTo>
                <a:cubicBezTo>
                  <a:pt x="204" y="242"/>
                  <a:pt x="213" y="238"/>
                  <a:pt x="210" y="245"/>
                </a:cubicBezTo>
                <a:cubicBezTo>
                  <a:pt x="208" y="251"/>
                  <a:pt x="208" y="249"/>
                  <a:pt x="205" y="256"/>
                </a:cubicBezTo>
                <a:cubicBezTo>
                  <a:pt x="202" y="263"/>
                  <a:pt x="201" y="278"/>
                  <a:pt x="197" y="281"/>
                </a:cubicBezTo>
                <a:cubicBezTo>
                  <a:pt x="193" y="284"/>
                  <a:pt x="193" y="283"/>
                  <a:pt x="187" y="290"/>
                </a:cubicBezTo>
                <a:cubicBezTo>
                  <a:pt x="182" y="297"/>
                  <a:pt x="182" y="299"/>
                  <a:pt x="178" y="305"/>
                </a:cubicBezTo>
                <a:cubicBezTo>
                  <a:pt x="174" y="310"/>
                  <a:pt x="176" y="311"/>
                  <a:pt x="171" y="316"/>
                </a:cubicBezTo>
                <a:cubicBezTo>
                  <a:pt x="167" y="321"/>
                  <a:pt x="169" y="324"/>
                  <a:pt x="164" y="326"/>
                </a:cubicBezTo>
                <a:cubicBezTo>
                  <a:pt x="160" y="328"/>
                  <a:pt x="157" y="339"/>
                  <a:pt x="153" y="344"/>
                </a:cubicBezTo>
                <a:cubicBezTo>
                  <a:pt x="151" y="344"/>
                  <a:pt x="149" y="344"/>
                  <a:pt x="146" y="343"/>
                </a:cubicBezTo>
                <a:close/>
                <a:moveTo>
                  <a:pt x="311" y="76"/>
                </a:moveTo>
                <a:cubicBezTo>
                  <a:pt x="311" y="75"/>
                  <a:pt x="311" y="75"/>
                  <a:pt x="311" y="75"/>
                </a:cubicBezTo>
                <a:cubicBezTo>
                  <a:pt x="319" y="86"/>
                  <a:pt x="326" y="97"/>
                  <a:pt x="331" y="109"/>
                </a:cubicBezTo>
                <a:cubicBezTo>
                  <a:pt x="331" y="110"/>
                  <a:pt x="330" y="112"/>
                  <a:pt x="330" y="113"/>
                </a:cubicBezTo>
                <a:cubicBezTo>
                  <a:pt x="328" y="115"/>
                  <a:pt x="323" y="127"/>
                  <a:pt x="319" y="125"/>
                </a:cubicBezTo>
                <a:cubicBezTo>
                  <a:pt x="315" y="123"/>
                  <a:pt x="319" y="111"/>
                  <a:pt x="313" y="114"/>
                </a:cubicBezTo>
                <a:cubicBezTo>
                  <a:pt x="306" y="116"/>
                  <a:pt x="303" y="120"/>
                  <a:pt x="300" y="119"/>
                </a:cubicBezTo>
                <a:cubicBezTo>
                  <a:pt x="297" y="118"/>
                  <a:pt x="296" y="111"/>
                  <a:pt x="289" y="113"/>
                </a:cubicBezTo>
                <a:cubicBezTo>
                  <a:pt x="282" y="114"/>
                  <a:pt x="285" y="117"/>
                  <a:pt x="279" y="118"/>
                </a:cubicBezTo>
                <a:cubicBezTo>
                  <a:pt x="273" y="120"/>
                  <a:pt x="275" y="123"/>
                  <a:pt x="273" y="127"/>
                </a:cubicBezTo>
                <a:cubicBezTo>
                  <a:pt x="271" y="131"/>
                  <a:pt x="271" y="133"/>
                  <a:pt x="264" y="134"/>
                </a:cubicBezTo>
                <a:cubicBezTo>
                  <a:pt x="258" y="135"/>
                  <a:pt x="264" y="134"/>
                  <a:pt x="259" y="137"/>
                </a:cubicBezTo>
                <a:cubicBezTo>
                  <a:pt x="254" y="140"/>
                  <a:pt x="254" y="138"/>
                  <a:pt x="251" y="136"/>
                </a:cubicBezTo>
                <a:cubicBezTo>
                  <a:pt x="248" y="135"/>
                  <a:pt x="253" y="135"/>
                  <a:pt x="252" y="130"/>
                </a:cubicBezTo>
                <a:cubicBezTo>
                  <a:pt x="252" y="124"/>
                  <a:pt x="252" y="124"/>
                  <a:pt x="256" y="123"/>
                </a:cubicBezTo>
                <a:cubicBezTo>
                  <a:pt x="260" y="122"/>
                  <a:pt x="266" y="114"/>
                  <a:pt x="264" y="110"/>
                </a:cubicBezTo>
                <a:cubicBezTo>
                  <a:pt x="261" y="106"/>
                  <a:pt x="262" y="106"/>
                  <a:pt x="266" y="104"/>
                </a:cubicBezTo>
                <a:cubicBezTo>
                  <a:pt x="269" y="102"/>
                  <a:pt x="270" y="102"/>
                  <a:pt x="274" y="99"/>
                </a:cubicBezTo>
                <a:cubicBezTo>
                  <a:pt x="279" y="96"/>
                  <a:pt x="279" y="92"/>
                  <a:pt x="281" y="89"/>
                </a:cubicBezTo>
                <a:cubicBezTo>
                  <a:pt x="284" y="85"/>
                  <a:pt x="287" y="85"/>
                  <a:pt x="290" y="86"/>
                </a:cubicBezTo>
                <a:cubicBezTo>
                  <a:pt x="294" y="86"/>
                  <a:pt x="297" y="87"/>
                  <a:pt x="303" y="85"/>
                </a:cubicBezTo>
                <a:cubicBezTo>
                  <a:pt x="309" y="83"/>
                  <a:pt x="309" y="81"/>
                  <a:pt x="311" y="76"/>
                </a:cubicBezTo>
                <a:close/>
                <a:moveTo>
                  <a:pt x="210" y="14"/>
                </a:moveTo>
                <a:cubicBezTo>
                  <a:pt x="209" y="17"/>
                  <a:pt x="206" y="22"/>
                  <a:pt x="207" y="24"/>
                </a:cubicBezTo>
                <a:cubicBezTo>
                  <a:pt x="209" y="27"/>
                  <a:pt x="207" y="31"/>
                  <a:pt x="201" y="32"/>
                </a:cubicBezTo>
                <a:cubicBezTo>
                  <a:pt x="195" y="34"/>
                  <a:pt x="191" y="35"/>
                  <a:pt x="188" y="38"/>
                </a:cubicBezTo>
                <a:cubicBezTo>
                  <a:pt x="186" y="41"/>
                  <a:pt x="202" y="36"/>
                  <a:pt x="205" y="39"/>
                </a:cubicBezTo>
                <a:cubicBezTo>
                  <a:pt x="208" y="41"/>
                  <a:pt x="199" y="43"/>
                  <a:pt x="194" y="45"/>
                </a:cubicBezTo>
                <a:cubicBezTo>
                  <a:pt x="189" y="47"/>
                  <a:pt x="200" y="48"/>
                  <a:pt x="200" y="52"/>
                </a:cubicBezTo>
                <a:cubicBezTo>
                  <a:pt x="199" y="56"/>
                  <a:pt x="181" y="63"/>
                  <a:pt x="174" y="66"/>
                </a:cubicBezTo>
                <a:cubicBezTo>
                  <a:pt x="167" y="69"/>
                  <a:pt x="169" y="72"/>
                  <a:pt x="167" y="78"/>
                </a:cubicBezTo>
                <a:cubicBezTo>
                  <a:pt x="165" y="84"/>
                  <a:pt x="160" y="85"/>
                  <a:pt x="159" y="82"/>
                </a:cubicBezTo>
                <a:cubicBezTo>
                  <a:pt x="158" y="79"/>
                  <a:pt x="151" y="80"/>
                  <a:pt x="149" y="75"/>
                </a:cubicBezTo>
                <a:cubicBezTo>
                  <a:pt x="147" y="70"/>
                  <a:pt x="145" y="68"/>
                  <a:pt x="150" y="65"/>
                </a:cubicBezTo>
                <a:cubicBezTo>
                  <a:pt x="154" y="61"/>
                  <a:pt x="151" y="62"/>
                  <a:pt x="145" y="58"/>
                </a:cubicBezTo>
                <a:cubicBezTo>
                  <a:pt x="139" y="54"/>
                  <a:pt x="135" y="54"/>
                  <a:pt x="137" y="47"/>
                </a:cubicBezTo>
                <a:cubicBezTo>
                  <a:pt x="139" y="40"/>
                  <a:pt x="135" y="41"/>
                  <a:pt x="130" y="38"/>
                </a:cubicBezTo>
                <a:cubicBezTo>
                  <a:pt x="125" y="34"/>
                  <a:pt x="120" y="33"/>
                  <a:pt x="113" y="35"/>
                </a:cubicBezTo>
                <a:cubicBezTo>
                  <a:pt x="107" y="38"/>
                  <a:pt x="106" y="38"/>
                  <a:pt x="105" y="35"/>
                </a:cubicBezTo>
                <a:cubicBezTo>
                  <a:pt x="103" y="32"/>
                  <a:pt x="109" y="33"/>
                  <a:pt x="114" y="29"/>
                </a:cubicBezTo>
                <a:cubicBezTo>
                  <a:pt x="117" y="26"/>
                  <a:pt x="108" y="28"/>
                  <a:pt x="102" y="29"/>
                </a:cubicBezTo>
                <a:cubicBezTo>
                  <a:pt x="125" y="17"/>
                  <a:pt x="151" y="11"/>
                  <a:pt x="178" y="11"/>
                </a:cubicBezTo>
                <a:cubicBezTo>
                  <a:pt x="189" y="11"/>
                  <a:pt x="200" y="12"/>
                  <a:pt x="210" y="14"/>
                </a:cubicBezTo>
                <a:close/>
                <a:moveTo>
                  <a:pt x="298" y="61"/>
                </a:moveTo>
                <a:cubicBezTo>
                  <a:pt x="297" y="65"/>
                  <a:pt x="300" y="67"/>
                  <a:pt x="301" y="71"/>
                </a:cubicBezTo>
                <a:cubicBezTo>
                  <a:pt x="301" y="75"/>
                  <a:pt x="297" y="77"/>
                  <a:pt x="294" y="79"/>
                </a:cubicBezTo>
                <a:cubicBezTo>
                  <a:pt x="292" y="80"/>
                  <a:pt x="292" y="72"/>
                  <a:pt x="290" y="69"/>
                </a:cubicBezTo>
                <a:cubicBezTo>
                  <a:pt x="287" y="67"/>
                  <a:pt x="287" y="71"/>
                  <a:pt x="283" y="71"/>
                </a:cubicBezTo>
                <a:cubicBezTo>
                  <a:pt x="278" y="72"/>
                  <a:pt x="277" y="73"/>
                  <a:pt x="277" y="67"/>
                </a:cubicBezTo>
                <a:cubicBezTo>
                  <a:pt x="277" y="62"/>
                  <a:pt x="287" y="56"/>
                  <a:pt x="289" y="52"/>
                </a:cubicBezTo>
                <a:cubicBezTo>
                  <a:pt x="292" y="55"/>
                  <a:pt x="295" y="58"/>
                  <a:pt x="298" y="61"/>
                </a:cubicBez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8" name="Rectangle 107" descr="Yellow Gradient Bottom Bar">
            <a:extLst>
              <a:ext uri="{FF2B5EF4-FFF2-40B4-BE49-F238E27FC236}">
                <a16:creationId xmlns="" xmlns:a16="http://schemas.microsoft.com/office/drawing/2014/main" id="{F1D18593-110A-49BC-A864-A21447ECE8B9}"/>
              </a:ext>
            </a:extLst>
          </p:cNvPr>
          <p:cNvSpPr/>
          <p:nvPr/>
        </p:nvSpPr>
        <p:spPr bwMode="auto">
          <a:xfrm rot="5400000">
            <a:off x="5818187" y="690439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6357901-4747-4964-A50C-D85A08F86A30}"/>
              </a:ext>
            </a:extLst>
          </p:cNvPr>
          <p:cNvSpPr/>
          <p:nvPr/>
        </p:nvSpPr>
        <p:spPr>
          <a:xfrm>
            <a:off x="5749871" y="4041030"/>
            <a:ext cx="6050017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b="1" u="sng" dirty="0" smtClean="0">
                <a:cs typeface="Segoe UI" panose="020B0502040204020203" pitchFamily="34" charset="0"/>
              </a:rPr>
              <a:t>EDA </a:t>
            </a:r>
            <a:endParaRPr lang="en-US" sz="2800" b="1" u="sng" dirty="0">
              <a:cs typeface="Segoe UI" panose="020B0502040204020203" pitchFamily="34" charset="0"/>
            </a:endParaRPr>
          </a:p>
          <a:p>
            <a:pPr lvl="0"/>
            <a:r>
              <a:rPr lang="en-US" dirty="0" smtClean="0">
                <a:cs typeface="Segoe UI" panose="020B0502040204020203" pitchFamily="34" charset="0"/>
              </a:rPr>
              <a:t>Check for correlations after cleaning the data by measures (heat map)</a:t>
            </a:r>
          </a:p>
          <a:p>
            <a:pPr lvl="0"/>
            <a:r>
              <a:rPr lang="en-US" dirty="0" smtClean="0">
                <a:cs typeface="Segoe UI" panose="020B0502040204020203" pitchFamily="34" charset="0"/>
              </a:rPr>
              <a:t>Check the mean scores for each measure (bar chart)</a:t>
            </a:r>
          </a:p>
          <a:p>
            <a:pPr lvl="0"/>
            <a:r>
              <a:rPr lang="en-US" dirty="0" smtClean="0"/>
              <a:t>Final Dataset for mortality measure group is also given alongside.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65" y="992546"/>
            <a:ext cx="5919303" cy="274253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2" y="4078602"/>
            <a:ext cx="5114925" cy="17982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81" y="967205"/>
            <a:ext cx="4319103" cy="297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1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1110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Segoe UI</vt:lpstr>
      <vt:lpstr>Segoe UI Light</vt:lpstr>
      <vt:lpstr>Wingdings</vt:lpstr>
      <vt:lpstr>Office Theme</vt:lpstr>
      <vt:lpstr>Package</vt:lpstr>
      <vt:lpstr>PowerPoint Presentation</vt:lpstr>
      <vt:lpstr>Project analysis slide 4</vt:lpstr>
      <vt:lpstr>Project analysis slide 8</vt:lpstr>
      <vt:lpstr>Project analysis slide 2</vt:lpstr>
      <vt:lpstr>Project analysis slide 8</vt:lpstr>
      <vt:lpstr>Project analysis slide 8</vt:lpstr>
      <vt:lpstr>Project analysis slide 8</vt:lpstr>
      <vt:lpstr>Project analysis slide 2</vt:lpstr>
      <vt:lpstr>Project analysis slide 8</vt:lpstr>
      <vt:lpstr>Project analysis slide 8</vt:lpstr>
      <vt:lpstr>Project analysis slide 2</vt:lpstr>
      <vt:lpstr>Project analysis slide 2</vt:lpstr>
      <vt:lpstr>Project analysis slide 8</vt:lpstr>
      <vt:lpstr>Project analysis slide 8</vt:lpstr>
      <vt:lpstr>Project analysis slide 8</vt:lpstr>
      <vt:lpstr>Project analysis slide 8</vt:lpstr>
      <vt:lpstr>Project analysis slide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2018-12-29T11:49:27Z</dcterms:created>
  <dcterms:modified xsi:type="dcterms:W3CDTF">2019-08-26T16:32:59Z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