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Proxima Nova"/>
      <p:regular r:id="rId27"/>
      <p:bold r:id="rId28"/>
      <p:italic r:id="rId29"/>
      <p:boldItalic r:id="rId30"/>
    </p:embeddedFont>
    <p:embeddedFont>
      <p:font typeface="Average"/>
      <p:regular r:id="rId31"/>
    </p:embeddedFont>
    <p:embeddedFont>
      <p:font typeface="Oswald"/>
      <p:regular r:id="rId32"/>
      <p:bold r:id="rId33"/>
    </p:embeddedFont>
    <p:embeddedFont>
      <p:font typeface="Alfa Slab One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verage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33" Type="http://schemas.openxmlformats.org/officeDocument/2006/relationships/font" Target="fonts/Oswald-bold.fntdata"/><Relationship Id="rId10" Type="http://schemas.openxmlformats.org/officeDocument/2006/relationships/slide" Target="slides/slide6.xml"/><Relationship Id="rId32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AlfaSlabOne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11" Type="http://schemas.openxmlformats.org/officeDocument/2006/relationships/image" Target="../media/image07.png"/><Relationship Id="rId10" Type="http://schemas.openxmlformats.org/officeDocument/2006/relationships/image" Target="../media/image13.png"/><Relationship Id="rId12" Type="http://schemas.openxmlformats.org/officeDocument/2006/relationships/image" Target="../media/image02.png"/><Relationship Id="rId9" Type="http://schemas.openxmlformats.org/officeDocument/2006/relationships/image" Target="../media/image04.png"/><Relationship Id="rId5" Type="http://schemas.openxmlformats.org/officeDocument/2006/relationships/image" Target="../media/image06.png"/><Relationship Id="rId6" Type="http://schemas.openxmlformats.org/officeDocument/2006/relationships/image" Target="../media/image03.png"/><Relationship Id="rId7" Type="http://schemas.openxmlformats.org/officeDocument/2006/relationships/image" Target="../media/image05.png"/><Relationship Id="rId8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Relationship Id="rId10" Type="http://schemas.openxmlformats.org/officeDocument/2006/relationships/image" Target="../media/image02.png"/><Relationship Id="rId9" Type="http://schemas.openxmlformats.org/officeDocument/2006/relationships/image" Target="../media/image07.png"/><Relationship Id="rId5" Type="http://schemas.openxmlformats.org/officeDocument/2006/relationships/image" Target="../media/image05.png"/><Relationship Id="rId6" Type="http://schemas.openxmlformats.org/officeDocument/2006/relationships/image" Target="../media/image01.png"/><Relationship Id="rId7" Type="http://schemas.openxmlformats.org/officeDocument/2006/relationships/image" Target="../media/image04.png"/><Relationship Id="rId8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Relationship Id="rId4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t/>
            </a:r>
            <a:endParaRPr sz="5400">
              <a:solidFill>
                <a:srgbClr val="3D85C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3D85C6"/>
                </a:solidFill>
                <a:latin typeface="Alfa Slab One"/>
                <a:ea typeface="Alfa Slab One"/>
                <a:cs typeface="Alfa Slab One"/>
                <a:sym typeface="Alfa Slab One"/>
              </a:rPr>
              <a:t>BLUE MANGOES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Piyush Khemka, Prachi Poddar, Snigdha Kamal, Sharang Bhat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7575" y="969825"/>
            <a:ext cx="1772049" cy="177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Content Based Recommendation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Raleway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We extracted certain features from the dataset, which describes features of a song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Raleway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Normalized those features by taking its product with its confidence to get a final value, such as mode and mode confidence to get a final mode estimate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Raleway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Removed features not related to audio features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Raleway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Clustered songs in a higher dimensional space, and found similar songs within each cluster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Content Based Recommendation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Training Method- Cross Validation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Raleway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</a:t>
            </a: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ser-triples dataset was split in a ratio of 80:20.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Raleway"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80% of the dataset was used to train a clustering model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Raleway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Created a profile for each user by merging the user-song dataset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Raleway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Each user profile consisted of a “mean” of all songs heard by a user in his lifetime (as per the dataset)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Raleway"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Clustered using K-means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 Based Recommendation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Testing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Generated 10 nearest neighbours for each user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Evaluated by comparing recommendations to actual values present in the dataset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00" y="3383824"/>
            <a:ext cx="2289500" cy="14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875" y="3247025"/>
            <a:ext cx="5199075" cy="16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- Content Based Filtering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Precision = True Positives / (True Positive + False Positive)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Final</a:t>
            </a: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Precision- 6.1% on entire MSD subset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Performance for Content Based decreases with increase in size of data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59436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*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* http://www-personal.umich.edu/~yjli/content/projectreport.pdf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375" y="3365175"/>
            <a:ext cx="4325250" cy="120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Visualizations and Trend Analysis 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20792" l="10329" r="8528" t="16048"/>
          <a:stretch/>
        </p:blipFill>
        <p:spPr>
          <a:xfrm>
            <a:off x="511400" y="1218375"/>
            <a:ext cx="3943825" cy="369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724" y="1159025"/>
            <a:ext cx="4070574" cy="369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Visualizations and Trend Analysis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69049" cy="34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8475" y="1170125"/>
            <a:ext cx="4372150" cy="34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 Work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0" y="0"/>
            <a:ext cx="9220500" cy="50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aleway"/>
              <a:buChar char="-"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Scoping the project, data extraction, data cleaning - All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aleway"/>
              <a:buChar char="-"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Collaborative Filtering - Sharang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aleway"/>
              <a:buChar char="-"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Content Based Filtering - Piyush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aleway"/>
              <a:buChar char="-"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Trend Analysis &amp; Visualizations - Prachi, Snigdha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aleway"/>
              <a:buChar char="-"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Conclusion, Report, Presentation  - All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aleway"/>
              <a:buChar char="-"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Asking questions on Piazza - Anonymous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Raleway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Eye opener on big data and its difficulties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Raleway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We were fairly satisfied with our results, we managed to reduce the RMSE by almost 1, and virtually predicted how many times a user will play a song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Raleway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We fairly satisfied with a precision of 6.1 % considering we tried a new recommendation methodology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Raleway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Collaborative Filtering was easier to implement and evaluate 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Raleway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Unearthed some interesting music trends from across the years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MUSIC RECOMMENDATION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SYSTEM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Based on Million Song Dataset*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0" y="4184200"/>
            <a:ext cx="39549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*labrosa.ee.columbia.edu/millionsong/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Background and Motivation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00" y="1430875"/>
            <a:ext cx="2717424" cy="208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9399" y="1559537"/>
            <a:ext cx="2364099" cy="20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351750" y="3513975"/>
            <a:ext cx="84405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rgbClr val="FFFFFF"/>
              </a:buClr>
              <a:buSzPct val="100000"/>
              <a:buFont typeface="Raleway"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Growth in Music streaming consumption among consumers</a:t>
            </a:r>
          </a:p>
          <a:p>
            <a:pPr indent="-342900" lvl="0" marL="457200" rtl="0" algn="just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rgbClr val="FFFFFF"/>
              </a:buClr>
              <a:buSzPct val="100000"/>
              <a:buFont typeface="Raleway"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Plethora of options available - Spotify, Pandora, 8tracks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5">
            <a:alphaModFix/>
          </a:blip>
          <a:srcRect b="-13765" l="0" r="-10840" t="0"/>
          <a:stretch/>
        </p:blipFill>
        <p:spPr>
          <a:xfrm>
            <a:off x="6960575" y="4551790"/>
            <a:ext cx="446114" cy="559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09996" y="4568015"/>
            <a:ext cx="434003" cy="52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7">
            <a:alphaModFix/>
          </a:blip>
          <a:srcRect b="0" l="0" r="4223" t="5687"/>
          <a:stretch/>
        </p:blipFill>
        <p:spPr>
          <a:xfrm>
            <a:off x="7682244" y="4663377"/>
            <a:ext cx="363971" cy="441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2984" y="4353606"/>
            <a:ext cx="382533" cy="479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43796" y="4224412"/>
            <a:ext cx="363972" cy="44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85551" y="4463063"/>
            <a:ext cx="434003" cy="505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396293" y="4616764"/>
            <a:ext cx="434003" cy="535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396293" y="4167349"/>
            <a:ext cx="544314" cy="50588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0" y="4408800"/>
            <a:ext cx="56574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*http://www.riaa.com/reports/riaa-2015-year-end-sales-shipments-data-report-riaa/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RIAA - Recording Industry Association of America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311700" y="436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Background and Motivation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11700" y="11440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rgbClr val="FFFFFF"/>
              </a:buClr>
              <a:buSzPct val="100000"/>
              <a:buFont typeface="Raleway"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Music Recommendations - excellent feature for any music application.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FFFFFF"/>
              </a:buClr>
              <a:buSzPct val="100000"/>
              <a:buFont typeface="Raleway"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Better Recommendations - Better Conversions, More engagement</a:t>
            </a:r>
          </a:p>
          <a:p>
            <a:pPr lvl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FFFFFF"/>
              </a:buClr>
              <a:buSzPct val="100000"/>
              <a:buFont typeface="Raleway"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Develop a music recommendation system based on the Million Song Dataset using various recommendation methodologies and draw a comparative analysis between them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-13765" l="0" r="-10840" t="0"/>
          <a:stretch/>
        </p:blipFill>
        <p:spPr>
          <a:xfrm>
            <a:off x="4923700" y="4221910"/>
            <a:ext cx="862285" cy="859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5123" y="4246825"/>
            <a:ext cx="838877" cy="80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5">
            <a:alphaModFix/>
          </a:blip>
          <a:srcRect b="0" l="0" r="4223" t="5687"/>
          <a:stretch/>
        </p:blipFill>
        <p:spPr>
          <a:xfrm>
            <a:off x="5310712" y="4104501"/>
            <a:ext cx="954474" cy="93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2180" y="3917585"/>
            <a:ext cx="739391" cy="735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7573" y="3719199"/>
            <a:ext cx="703514" cy="689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04856" y="4085664"/>
            <a:ext cx="838875" cy="776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98772" y="4321683"/>
            <a:ext cx="838877" cy="821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98772" y="3631574"/>
            <a:ext cx="1052095" cy="776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Dataset Description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The Million Song Dataset</a:t>
            </a: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						</a:t>
            </a: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User Taste Profile Dataset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Freely available collection of audio features and metadata		</a:t>
            </a: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48 million triplets(User Id, Song ID, count)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for a million contemporary popular music tracks ( 280 GB) 		 Gathered from 1 million users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1 M songs.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Subset: 2.8 GB (compressed) -&gt; 10 GB (CSV)				Size: 500 MB (compressed) -&gt; 3 GB (.txt file)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250" y="2948200"/>
            <a:ext cx="386852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sApp Image 2016-11-14 at 22.36.56.jpeg"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300" y="3146275"/>
            <a:ext cx="20383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Pipeline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8575"/>
            <a:ext cx="9143999" cy="40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Collaborative Filtering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Raleway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The Collaborative Filtering method uses previous user choices, and choices of similar users to predict the possible future song selections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Raleway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 was first fed through a data cleaning module, which removed erroneous entries, such as missing values for both Song and User ID’s.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Raleway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ID’s were then mapped to a unique integer via a dictionary as Spark functions require numeric values 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Raleway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 reverse lookup RDD was created to map songs back to their original ID’s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Collaborative Filtering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Raleway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Used Matrix Factorization instead of the conventional distance function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Raleway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Latent factor methods were used to train on some known data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Raleway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K User Features (latent) were extracted , which in this case was the song count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Raleway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Assumption-Song Count represents all the factors that could have contributed to a user choosing to listen to a song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Raleway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Trained over different values of K (ranks) and selected best rank to use for testing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Raleway"/>
              <a:buAutoNum type="alphaLcPeriod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Testing Method 1- Cross validation 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Raleway"/>
              <a:buAutoNum type="alphaLcPeriod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Testing Method 2-Trained over entire set of 48 Million Users, and tested on 4 testing datasets provided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- Collaborative Filtering  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3246200"/>
            <a:ext cx="662940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5975" y="1231950"/>
            <a:ext cx="49720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