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4" r:id="rId3"/>
    <p:sldId id="265" r:id="rId4"/>
    <p:sldId id="289" r:id="rId5"/>
    <p:sldId id="270" r:id="rId6"/>
    <p:sldId id="297" r:id="rId7"/>
    <p:sldId id="290" r:id="rId8"/>
    <p:sldId id="287" r:id="rId9"/>
    <p:sldId id="285" r:id="rId10"/>
    <p:sldId id="288" r:id="rId11"/>
    <p:sldId id="296" r:id="rId12"/>
    <p:sldId id="301" r:id="rId13"/>
    <p:sldId id="292" r:id="rId14"/>
    <p:sldId id="294" r:id="rId15"/>
    <p:sldId id="271" r:id="rId16"/>
    <p:sldId id="283" r:id="rId17"/>
    <p:sldId id="295" r:id="rId18"/>
    <p:sldId id="291" r:id="rId19"/>
    <p:sldId id="300" r:id="rId20"/>
    <p:sldId id="272" r:id="rId21"/>
    <p:sldId id="273" r:id="rId22"/>
    <p:sldId id="299" r:id="rId23"/>
    <p:sldId id="298"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p:cViewPr>
        <p:scale>
          <a:sx n="75" d="100"/>
          <a:sy n="75" d="100"/>
        </p:scale>
        <p:origin x="-1230"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E0BA13A-EE56-4D2D-8118-12A77D1B1688}" type="datetimeFigureOut">
              <a:rPr lang="en-US" smtClean="0"/>
              <a:pPr/>
              <a:t>5/23/2017</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DB1F232-AA72-4D77-9F48-186C340DE70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0BA13A-EE56-4D2D-8118-12A77D1B1688}" type="datetimeFigureOut">
              <a:rPr lang="en-US" smtClean="0"/>
              <a:pPr/>
              <a:t>5/23/2017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DB1F232-AA72-4D77-9F48-186C340DE70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E0BA13A-EE56-4D2D-8118-12A77D1B1688}" type="datetimeFigureOut">
              <a:rPr lang="en-US" smtClean="0"/>
              <a:pPr/>
              <a:t>5/23/2017</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DB1F232-AA72-4D77-9F48-186C340DE70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0BA13A-EE56-4D2D-8118-12A77D1B1688}" type="datetimeFigureOut">
              <a:rPr lang="en-US" smtClean="0"/>
              <a:pPr/>
              <a:t>5/23/2017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DB1F232-AA72-4D77-9F48-186C340DE70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E0BA13A-EE56-4D2D-8118-12A77D1B1688}" type="datetimeFigureOut">
              <a:rPr lang="en-US" smtClean="0"/>
              <a:pPr/>
              <a:t>5/23/2017</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DB1F232-AA72-4D77-9F48-186C340DE70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0BA13A-EE56-4D2D-8118-12A77D1B1688}" type="datetimeFigureOut">
              <a:rPr lang="en-US" smtClean="0"/>
              <a:pPr/>
              <a:t>5/23/2017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DB1F232-AA72-4D77-9F48-186C340DE70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0BA13A-EE56-4D2D-8118-12A77D1B1688}" type="datetimeFigureOut">
              <a:rPr lang="en-US" smtClean="0"/>
              <a:pPr/>
              <a:t>5/23/2017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DB1F232-AA72-4D77-9F48-186C340DE70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E0BA13A-EE56-4D2D-8118-12A77D1B1688}" type="datetimeFigureOut">
              <a:rPr lang="en-US" smtClean="0"/>
              <a:pPr/>
              <a:t>5/23/2017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DB1F232-AA72-4D77-9F48-186C340DE70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E0BA13A-EE56-4D2D-8118-12A77D1B1688}" type="datetimeFigureOut">
              <a:rPr lang="en-US" smtClean="0"/>
              <a:pPr/>
              <a:t>5/23/2017</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DDB1F232-AA72-4D77-9F48-186C340DE70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0BA13A-EE56-4D2D-8118-12A77D1B1688}" type="datetimeFigureOut">
              <a:rPr lang="en-US" smtClean="0"/>
              <a:pPr/>
              <a:t>5/23/2017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DB1F232-AA72-4D77-9F48-186C340DE70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E0BA13A-EE56-4D2D-8118-12A77D1B1688}" type="datetimeFigureOut">
              <a:rPr lang="en-US" smtClean="0"/>
              <a:pPr/>
              <a:t>5/23/2017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DB1F232-AA72-4D77-9F48-186C340DE706}"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E0BA13A-EE56-4D2D-8118-12A77D1B1688}" type="datetimeFigureOut">
              <a:rPr lang="en-US" smtClean="0"/>
              <a:pPr/>
              <a:t>5/23/2017</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DB1F232-AA72-4D77-9F48-186C340DE70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2868610"/>
          </a:xfrm>
        </p:spPr>
        <p:txBody>
          <a:bodyPr>
            <a:normAutofit fontScale="90000"/>
          </a:bodyPr>
          <a:lstStyle/>
          <a:p>
            <a:r>
              <a:rPr lang="en-IN" dirty="0" smtClean="0"/>
              <a:t/>
            </a:r>
            <a:br>
              <a:rPr lang="en-IN" dirty="0" smtClean="0"/>
            </a:br>
            <a:r>
              <a:rPr lang="en-IN" dirty="0" smtClean="0"/>
              <a:t>Project Presentation</a:t>
            </a:r>
            <a:br>
              <a:rPr lang="en-IN" dirty="0" smtClean="0"/>
            </a:br>
            <a:r>
              <a:rPr lang="en-IN" dirty="0" smtClean="0"/>
              <a:t>On</a:t>
            </a:r>
            <a:br>
              <a:rPr lang="en-IN" dirty="0" smtClean="0"/>
            </a:br>
            <a:r>
              <a:rPr lang="en-IN" dirty="0" smtClean="0"/>
              <a:t>Spam Detection On Online Reviews</a:t>
            </a:r>
            <a:br>
              <a:rPr lang="en-IN" dirty="0" smtClean="0"/>
            </a:br>
            <a:endParaRPr lang="en-IN" dirty="0"/>
          </a:p>
        </p:txBody>
      </p:sp>
      <p:sp>
        <p:nvSpPr>
          <p:cNvPr id="4" name="Rectangle 3"/>
          <p:cNvSpPr/>
          <p:nvPr/>
        </p:nvSpPr>
        <p:spPr>
          <a:xfrm>
            <a:off x="285720" y="4643447"/>
            <a:ext cx="8643998" cy="1323439"/>
          </a:xfrm>
          <a:prstGeom prst="rect">
            <a:avLst/>
          </a:prstGeom>
        </p:spPr>
        <p:txBody>
          <a:bodyPr wrap="square">
            <a:spAutoFit/>
          </a:bodyPr>
          <a:lstStyle/>
          <a:p>
            <a:pPr lvl="0" eaLnBrk="0" fontAlgn="base" hangingPunct="0">
              <a:spcBef>
                <a:spcPct val="0"/>
              </a:spcBef>
              <a:spcAft>
                <a:spcPct val="0"/>
              </a:spcAft>
              <a:tabLst>
                <a:tab pos="3609975" algn="l"/>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2000" dirty="0" smtClean="0">
                <a:latin typeface="Calibri" panose="020F0502020204030204" pitchFamily="34" charset="0"/>
                <a:ea typeface="Calibri" panose="020F0502020204030204" pitchFamily="34" charset="0"/>
                <a:cs typeface="Times New Roman" panose="02020603050405020304" pitchFamily="18" charset="0"/>
              </a:rPr>
              <a:t>               </a:t>
            </a:r>
            <a:r>
              <a:rPr kumimoji="0" lang="en-US"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Submitted by:</a:t>
            </a:r>
            <a:endParaRPr kumimoji="0" lang="en-US" altLang="en-US" sz="2000" b="1"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3609975" algn="l"/>
              </a:tabLst>
            </a:pPr>
            <a:r>
              <a:rPr lang="en-US" altLang="en-US" sz="2000" dirty="0" smtClean="0">
                <a:latin typeface="Arial" panose="020B0604020202020204" pitchFamily="34" charset="0"/>
                <a:ea typeface="Calibri" panose="020F0502020204030204" pitchFamily="34" charset="0"/>
                <a:cs typeface="Times New Roman" panose="02020603050405020304" pitchFamily="18" charset="0"/>
              </a:rPr>
              <a:t>			        </a:t>
            </a:r>
          </a:p>
          <a:p>
            <a:pPr lvl="0" eaLnBrk="0" fontAlgn="base" hangingPunct="0">
              <a:spcBef>
                <a:spcPct val="0"/>
              </a:spcBef>
              <a:spcAft>
                <a:spcPct val="0"/>
              </a:spcAft>
              <a:tabLst>
                <a:tab pos="3609975" algn="l"/>
              </a:tabLst>
            </a:pPr>
            <a:r>
              <a:rPr lang="en-US" altLang="en-US" sz="2000" dirty="0" smtClean="0">
                <a:latin typeface="Times New Roman" pitchFamily="18" charset="0"/>
                <a:ea typeface="Calibri" panose="020F0502020204030204" pitchFamily="34" charset="0"/>
                <a:cs typeface="Times New Roman" pitchFamily="18" charset="0"/>
              </a:rPr>
              <a:t>	               </a:t>
            </a:r>
            <a:r>
              <a:rPr lang="en-US" altLang="en-US" sz="2000" dirty="0" err="1" smtClean="0">
                <a:latin typeface="Times New Roman" pitchFamily="18" charset="0"/>
                <a:ea typeface="Calibri" panose="020F0502020204030204" pitchFamily="34" charset="0"/>
                <a:cs typeface="Times New Roman" pitchFamily="18" charset="0"/>
              </a:rPr>
              <a:t>Kawaldeep</a:t>
            </a:r>
            <a:r>
              <a:rPr lang="en-US" altLang="en-US" sz="2000" dirty="0" smtClean="0">
                <a:latin typeface="Times New Roman" pitchFamily="18" charset="0"/>
                <a:ea typeface="Calibri" panose="020F0502020204030204" pitchFamily="34" charset="0"/>
                <a:cs typeface="Times New Roman" pitchFamily="18" charset="0"/>
              </a:rPr>
              <a:t> </a:t>
            </a:r>
            <a:r>
              <a:rPr lang="en-US" altLang="en-US" sz="2000" dirty="0" err="1" smtClean="0">
                <a:latin typeface="Times New Roman" pitchFamily="18" charset="0"/>
                <a:ea typeface="Calibri" panose="020F0502020204030204" pitchFamily="34" charset="0"/>
                <a:cs typeface="Times New Roman" pitchFamily="18" charset="0"/>
              </a:rPr>
              <a:t>Kaur</a:t>
            </a:r>
            <a:r>
              <a:rPr lang="en-US" altLang="en-US" sz="2000" dirty="0" smtClean="0">
                <a:latin typeface="Times New Roman" pitchFamily="18" charset="0"/>
                <a:ea typeface="Calibri" panose="020F0502020204030204" pitchFamily="34" charset="0"/>
                <a:cs typeface="Times New Roman" pitchFamily="18" charset="0"/>
              </a:rPr>
              <a:t> (9913103629)		</a:t>
            </a:r>
            <a:r>
              <a:rPr lang="en-US" altLang="en-US" sz="2000" dirty="0">
                <a:latin typeface="Times New Roman" pitchFamily="18" charset="0"/>
                <a:ea typeface="Calibri" panose="020F0502020204030204" pitchFamily="34" charset="0"/>
                <a:cs typeface="Times New Roman" pitchFamily="18" charset="0"/>
              </a:rPr>
              <a:t> </a:t>
            </a:r>
            <a:r>
              <a:rPr lang="en-US" altLang="en-US" sz="2000" dirty="0" smtClean="0">
                <a:latin typeface="Times New Roman" pitchFamily="18" charset="0"/>
                <a:ea typeface="Calibri" panose="020F0502020204030204" pitchFamily="34" charset="0"/>
                <a:cs typeface="Times New Roman" pitchFamily="18" charset="0"/>
              </a:rPr>
              <a:t>              </a:t>
            </a:r>
            <a:r>
              <a:rPr lang="en-US" altLang="en-US" sz="2000" dirty="0" err="1" smtClean="0">
                <a:latin typeface="Times New Roman" pitchFamily="18" charset="0"/>
                <a:ea typeface="Calibri" panose="020F0502020204030204" pitchFamily="34" charset="0"/>
                <a:cs typeface="Times New Roman" pitchFamily="18" charset="0"/>
              </a:rPr>
              <a:t>Prachi</a:t>
            </a:r>
            <a:r>
              <a:rPr lang="en-US" altLang="en-US" sz="2000" dirty="0" smtClean="0">
                <a:latin typeface="Times New Roman" pitchFamily="18" charset="0"/>
                <a:ea typeface="Calibri" panose="020F0502020204030204" pitchFamily="34" charset="0"/>
                <a:cs typeface="Times New Roman" pitchFamily="18" charset="0"/>
              </a:rPr>
              <a:t> Gupta</a:t>
            </a:r>
            <a:r>
              <a:rPr lang="en-US" altLang="en-US" sz="2000" b="1" dirty="0">
                <a:latin typeface="Times New Roman" pitchFamily="18" charset="0"/>
                <a:ea typeface="Calibri" panose="020F0502020204030204" pitchFamily="34" charset="0"/>
                <a:cs typeface="Times New Roman" pitchFamily="18" charset="0"/>
              </a:rPr>
              <a:t> </a:t>
            </a:r>
            <a:r>
              <a:rPr lang="en-US" altLang="en-US" sz="2000" dirty="0" smtClean="0">
                <a:latin typeface="Times New Roman" pitchFamily="18" charset="0"/>
                <a:ea typeface="Calibri" panose="020F0502020204030204" pitchFamily="34" charset="0"/>
                <a:cs typeface="Times New Roman" pitchFamily="18" charset="0"/>
              </a:rPr>
              <a:t>(9913103666)</a:t>
            </a:r>
            <a:r>
              <a:rPr kumimoji="0" lang="en-US" altLang="en-US"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Unigram as a feature</a:t>
            </a:r>
            <a:endParaRPr lang="en-IN" dirty="0"/>
          </a:p>
        </p:txBody>
      </p:sp>
      <p:sp>
        <p:nvSpPr>
          <p:cNvPr id="3" name="Content Placeholder 2"/>
          <p:cNvSpPr>
            <a:spLocks noGrp="1"/>
          </p:cNvSpPr>
          <p:nvPr>
            <p:ph idx="1"/>
          </p:nvPr>
        </p:nvSpPr>
        <p:spPr/>
        <p:txBody>
          <a:bodyPr>
            <a:normAutofit fontScale="92500"/>
          </a:bodyPr>
          <a:lstStyle/>
          <a:p>
            <a:r>
              <a:rPr lang="en-IN" dirty="0" smtClean="0"/>
              <a:t>Steps: 1 To model this behaviour we consider the unigram feature sets, with the corresponding features(words and expressions) and maintain a dictionary from the training set. </a:t>
            </a:r>
          </a:p>
          <a:p>
            <a:r>
              <a:rPr lang="en-IN" dirty="0" smtClean="0"/>
              <a:t>2 Each review was then broken into </a:t>
            </a:r>
            <a:r>
              <a:rPr lang="en-IN" dirty="0" err="1" smtClean="0"/>
              <a:t>uni</a:t>
            </a:r>
            <a:r>
              <a:rPr lang="en-IN" dirty="0" smtClean="0"/>
              <a:t>-gram and checked for the scores. </a:t>
            </a:r>
          </a:p>
          <a:p>
            <a:r>
              <a:rPr lang="en-IN" dirty="0" smtClean="0"/>
              <a:t>3 This score is calculated on the basis of presence or absence of an </a:t>
            </a:r>
            <a:r>
              <a:rPr lang="en-IN" dirty="0" err="1" smtClean="0"/>
              <a:t>Uni</a:t>
            </a:r>
            <a:r>
              <a:rPr lang="en-IN" dirty="0" smtClean="0"/>
              <a:t>-gram in the spam set or the non-spam set in terms of 1 or 0. </a:t>
            </a:r>
          </a:p>
          <a:p>
            <a:r>
              <a:rPr lang="en-IN" dirty="0" smtClean="0"/>
              <a:t>F16: </a:t>
            </a:r>
            <a:r>
              <a:rPr lang="en-IN" dirty="0" err="1" smtClean="0"/>
              <a:t>SpamHitScore</a:t>
            </a:r>
            <a:endParaRPr lang="en-IN" dirty="0" smtClean="0"/>
          </a:p>
          <a:p>
            <a:r>
              <a:rPr lang="en-IN" dirty="0" smtClean="0"/>
              <a:t> F17: </a:t>
            </a:r>
            <a:r>
              <a:rPr lang="en-IN" dirty="0" err="1" smtClean="0"/>
              <a:t>NonSpamHitScore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winki\Desktop\Capture.PNG"/>
          <p:cNvPicPr>
            <a:picLocks noChangeAspect="1" noChangeArrowheads="1"/>
          </p:cNvPicPr>
          <p:nvPr/>
        </p:nvPicPr>
        <p:blipFill>
          <a:blip r:embed="rId2"/>
          <a:srcRect/>
          <a:stretch>
            <a:fillRect/>
          </a:stretch>
        </p:blipFill>
        <p:spPr bwMode="auto">
          <a:xfrm>
            <a:off x="0" y="1214422"/>
            <a:ext cx="9144000" cy="5143536"/>
          </a:xfrm>
          <a:prstGeom prst="rect">
            <a:avLst/>
          </a:prstGeom>
          <a:noFill/>
        </p:spPr>
      </p:pic>
      <p:sp>
        <p:nvSpPr>
          <p:cNvPr id="5" name="Title 4"/>
          <p:cNvSpPr>
            <a:spLocks noGrp="1"/>
          </p:cNvSpPr>
          <p:nvPr>
            <p:ph type="title"/>
          </p:nvPr>
        </p:nvSpPr>
        <p:spPr>
          <a:xfrm>
            <a:off x="214282" y="320040"/>
            <a:ext cx="8286808" cy="751506"/>
          </a:xfrm>
        </p:spPr>
        <p:txBody>
          <a:bodyPr>
            <a:normAutofit fontScale="90000"/>
          </a:bodyPr>
          <a:lstStyle/>
          <a:p>
            <a:r>
              <a:rPr lang="en-IN" dirty="0" smtClean="0"/>
              <a:t>Features corresponding to reviews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7239000" cy="1214446"/>
          </a:xfrm>
        </p:spPr>
        <p:txBody>
          <a:bodyPr>
            <a:normAutofit/>
          </a:bodyPr>
          <a:lstStyle/>
          <a:p>
            <a:r>
              <a:rPr lang="en-IN" dirty="0" smtClean="0"/>
              <a:t>Purpose</a:t>
            </a:r>
            <a:br>
              <a:rPr lang="en-IN" dirty="0" smtClean="0"/>
            </a:br>
            <a:endParaRPr lang="en-IN" dirty="0"/>
          </a:p>
        </p:txBody>
      </p:sp>
      <p:pic>
        <p:nvPicPr>
          <p:cNvPr id="1026" name="Picture 2" descr="C:\Users\swinki\Desktop\Capture11.PNG"/>
          <p:cNvPicPr>
            <a:picLocks noGrp="1" noChangeAspect="1" noChangeArrowheads="1"/>
          </p:cNvPicPr>
          <p:nvPr>
            <p:ph idx="1"/>
          </p:nvPr>
        </p:nvPicPr>
        <p:blipFill>
          <a:blip r:embed="rId2"/>
          <a:srcRect/>
          <a:stretch>
            <a:fillRect/>
          </a:stretch>
        </p:blipFill>
        <p:spPr bwMode="auto">
          <a:xfrm>
            <a:off x="1000100" y="2214554"/>
            <a:ext cx="6260057" cy="2237696"/>
          </a:xfrm>
          <a:prstGeom prst="rect">
            <a:avLst/>
          </a:prstGeom>
          <a:noFill/>
        </p:spPr>
      </p:pic>
      <p:sp>
        <p:nvSpPr>
          <p:cNvPr id="4" name="Rectangle 3"/>
          <p:cNvSpPr/>
          <p:nvPr/>
        </p:nvSpPr>
        <p:spPr>
          <a:xfrm>
            <a:off x="285720" y="4643446"/>
            <a:ext cx="6929486" cy="1200329"/>
          </a:xfrm>
          <a:prstGeom prst="rect">
            <a:avLst/>
          </a:prstGeom>
        </p:spPr>
        <p:txBody>
          <a:bodyPr wrap="square">
            <a:spAutoFit/>
          </a:bodyPr>
          <a:lstStyle/>
          <a:p>
            <a:pPr algn="just"/>
            <a:r>
              <a:rPr lang="en-IN" dirty="0" smtClean="0"/>
              <a:t>we can infer that regions 1 and 4 are not very harmful. Regions</a:t>
            </a:r>
          </a:p>
          <a:p>
            <a:pPr algn="just"/>
            <a:r>
              <a:rPr lang="en-IN" dirty="0" smtClean="0"/>
              <a:t>2 and 3 are very damaging for the reputation of a product. Regions 5 and 6 are mildly harmful but do bring about signiﬁcant losses or proﬁts for a brand or a product.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SELECTION</a:t>
            </a:r>
            <a:endParaRPr lang="en-IN" dirty="0"/>
          </a:p>
        </p:txBody>
      </p:sp>
      <p:sp>
        <p:nvSpPr>
          <p:cNvPr id="3" name="Content Placeholder 2"/>
          <p:cNvSpPr>
            <a:spLocks noGrp="1"/>
          </p:cNvSpPr>
          <p:nvPr>
            <p:ph idx="1"/>
          </p:nvPr>
        </p:nvSpPr>
        <p:spPr/>
        <p:txBody>
          <a:bodyPr>
            <a:normAutofit/>
          </a:bodyPr>
          <a:lstStyle/>
          <a:p>
            <a:pPr>
              <a:buNone/>
            </a:pPr>
            <a:r>
              <a:rPr lang="en-IN" dirty="0" smtClean="0"/>
              <a:t>    A large feature set usually contains a number of irrelevant or redundant features, which may hide useful information from the relevant features . In order to deal with this problem, feature selection is </a:t>
            </a:r>
            <a:r>
              <a:rPr lang="en-IN" smtClean="0"/>
              <a:t>proposed to </a:t>
            </a:r>
            <a:r>
              <a:rPr lang="en-IN" dirty="0" smtClean="0"/>
              <a:t>select a small relevant feature subset by removing irrelevant and redundant features. It is expected that feature selection can shorten the training time and improve the classification performance over using all features.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57250"/>
            <a:ext cx="8401050" cy="6000750"/>
          </a:xfrm>
        </p:spPr>
        <p:txBody>
          <a:bodyPr>
            <a:normAutofit fontScale="92500"/>
          </a:bodyPr>
          <a:lstStyle/>
          <a:p>
            <a:pPr algn="just">
              <a:buNone/>
            </a:pPr>
            <a:r>
              <a:rPr lang="en-IN" dirty="0" smtClean="0"/>
              <a:t>   Feature selection has two main objectives, which are to maximise the classification accuracy and minimise the number of selected features. Therefore, the following minimisation fitness function is used:</a:t>
            </a:r>
          </a:p>
          <a:p>
            <a:pPr algn="just">
              <a:buNone/>
            </a:pPr>
            <a:r>
              <a:rPr lang="en-IN" dirty="0" smtClean="0"/>
              <a:t>      </a:t>
            </a:r>
          </a:p>
          <a:p>
            <a:pPr algn="just">
              <a:buNone/>
            </a:pPr>
            <a:r>
              <a:rPr lang="en-IN" b="1" dirty="0" smtClean="0"/>
              <a:t>      </a:t>
            </a:r>
            <a:r>
              <a:rPr lang="en-IN" b="1" dirty="0" err="1" smtClean="0"/>
              <a:t>fitnessFS</a:t>
            </a:r>
            <a:r>
              <a:rPr lang="en-IN" b="1" dirty="0" smtClean="0"/>
              <a:t> = α ∗ </a:t>
            </a:r>
            <a:r>
              <a:rPr lang="en-IN" b="1" dirty="0" err="1" smtClean="0"/>
              <a:t>ErrorRate</a:t>
            </a:r>
            <a:r>
              <a:rPr lang="en-IN" b="1" dirty="0" smtClean="0"/>
              <a:t> + (1 − α) ∗ #selected/#all</a:t>
            </a:r>
          </a:p>
          <a:p>
            <a:pPr algn="just">
              <a:buNone/>
            </a:pPr>
            <a:r>
              <a:rPr lang="en-IN" dirty="0" smtClean="0"/>
              <a:t>    </a:t>
            </a:r>
          </a:p>
          <a:p>
            <a:pPr algn="just">
              <a:buNone/>
            </a:pPr>
            <a:r>
              <a:rPr lang="en-IN" dirty="0" smtClean="0"/>
              <a:t>where </a:t>
            </a:r>
            <a:r>
              <a:rPr lang="en-IN" dirty="0" err="1" smtClean="0"/>
              <a:t>ErrorRate</a:t>
            </a:r>
            <a:r>
              <a:rPr lang="en-IN" dirty="0" smtClean="0"/>
              <a:t> means the classification error rate of the selected features, #selected represents the number of selected features and #all is the total number of original features. α is used to control the contributions of the classification performance and the number of selected features.</a:t>
            </a:r>
          </a:p>
          <a:p>
            <a:pPr algn="just">
              <a:buNone/>
            </a:pPr>
            <a:r>
              <a:rPr lang="en-IN" dirty="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Techniques Used</a:t>
            </a:r>
            <a:endParaRPr lang="en-IN" dirty="0"/>
          </a:p>
        </p:txBody>
      </p:sp>
      <p:sp>
        <p:nvSpPr>
          <p:cNvPr id="3" name="Content Placeholder 2"/>
          <p:cNvSpPr>
            <a:spLocks noGrp="1"/>
          </p:cNvSpPr>
          <p:nvPr>
            <p:ph idx="1"/>
          </p:nvPr>
        </p:nvSpPr>
        <p:spPr/>
        <p:txBody>
          <a:bodyPr>
            <a:normAutofit fontScale="92500" lnSpcReduction="10000"/>
          </a:bodyPr>
          <a:lstStyle/>
          <a:p>
            <a:r>
              <a:rPr lang="en-IN" sz="4600" b="1" dirty="0" smtClean="0"/>
              <a:t>Nature-Inspired Algorithm</a:t>
            </a:r>
          </a:p>
          <a:p>
            <a:endParaRPr lang="en-IN" dirty="0" smtClean="0"/>
          </a:p>
          <a:p>
            <a:pPr>
              <a:buNone/>
            </a:pPr>
            <a:r>
              <a:rPr lang="en-IN" sz="3600" dirty="0" smtClean="0">
                <a:latin typeface="Times New Roman" pitchFamily="18" charset="0"/>
                <a:cs typeface="Times New Roman" pitchFamily="18" charset="0"/>
              </a:rPr>
              <a:t>     T</a:t>
            </a:r>
            <a:r>
              <a:rPr lang="en-IN" sz="3600" dirty="0" smtClean="0"/>
              <a:t>hose that take inspiration from nature for the development of novel problem-solving techniques, those that are based on the use of computers to synthesize natural phenomenon and those that employ natural materials (e.g., molecules) to compute. </a:t>
            </a:r>
            <a:endParaRPr lang="en-IN"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Cuckoo Search</a:t>
            </a:r>
            <a:endParaRPr lang="en-IN" dirty="0"/>
          </a:p>
        </p:txBody>
      </p:sp>
      <p:pic>
        <p:nvPicPr>
          <p:cNvPr id="1026" name="Picture 2" descr="H:\4.PNG"/>
          <p:cNvPicPr>
            <a:picLocks noGrp="1" noChangeAspect="1" noChangeArrowheads="1"/>
          </p:cNvPicPr>
          <p:nvPr>
            <p:ph idx="1"/>
          </p:nvPr>
        </p:nvPicPr>
        <p:blipFill>
          <a:blip r:embed="rId2"/>
          <a:stretch>
            <a:fillRect/>
          </a:stretch>
        </p:blipFill>
        <p:spPr bwMode="auto">
          <a:xfrm>
            <a:off x="1633196" y="1865804"/>
            <a:ext cx="4887007" cy="433448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val="0"/>
              </a:ext>
            </a:extLst>
          </a:blip>
          <a:stretch>
            <a:fillRect/>
          </a:stretch>
        </p:blipFill>
        <p:spPr>
          <a:xfrm>
            <a:off x="1714480" y="571480"/>
            <a:ext cx="5572164" cy="585791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MACHINE LEARNING ALGORITHM</a:t>
            </a:r>
            <a:endParaRPr lang="en-IN" dirty="0"/>
          </a:p>
        </p:txBody>
      </p:sp>
      <p:sp>
        <p:nvSpPr>
          <p:cNvPr id="4" name="Content Placeholder 3"/>
          <p:cNvSpPr>
            <a:spLocks noGrp="1"/>
          </p:cNvSpPr>
          <p:nvPr>
            <p:ph idx="1"/>
          </p:nvPr>
        </p:nvSpPr>
        <p:spPr/>
        <p:txBody>
          <a:bodyPr/>
          <a:lstStyle/>
          <a:p>
            <a:pPr>
              <a:buNone/>
            </a:pPr>
            <a:r>
              <a:rPr lang="en-IN" b="1" dirty="0" smtClean="0"/>
              <a:t> Support Vector Machine</a:t>
            </a:r>
          </a:p>
          <a:p>
            <a:pPr>
              <a:buNone/>
            </a:pPr>
            <a:r>
              <a:rPr lang="en-IN" dirty="0" smtClean="0"/>
              <a:t>   In machine learning, support vector machines are supervised learning models with associated learning algorithms that analyze data used for classification and regression analysis.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1500174"/>
            <a:ext cx="6858048" cy="2677656"/>
          </a:xfrm>
          <a:prstGeom prst="rect">
            <a:avLst/>
          </a:prstGeom>
        </p:spPr>
        <p:txBody>
          <a:bodyPr wrap="square">
            <a:spAutoFit/>
          </a:bodyPr>
          <a:lstStyle/>
          <a:p>
            <a:pPr algn="just"/>
            <a:r>
              <a:rPr lang="en-IN" sz="2400" dirty="0" smtClean="0"/>
              <a:t>An SVM model is a representation of the examples as points in space, mapped so that the examples of the separate categories are divided by a clear gap that is as wide as possible. New examples are then mapped into that same space and predicted to belong to a category based on which side of the gap they fall.</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algn="just">
              <a:buNone/>
            </a:pPr>
            <a:r>
              <a:rPr lang="en-US" dirty="0" smtClean="0"/>
              <a:t>    Online reviews are often the primary factor in a customer’s decision to purchase a product or service, and are a valuable source of information. Because of their impact, manufacturers and retailers are highly concerned with customer feedback and reviews.</a:t>
            </a:r>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1143000"/>
          </a:xfrm>
        </p:spPr>
        <p:txBody>
          <a:bodyPr>
            <a:normAutofit/>
          </a:bodyPr>
          <a:lstStyle/>
          <a:p>
            <a:r>
              <a:rPr lang="en-IN" sz="2400" dirty="0" smtClean="0"/>
              <a:t>Results of SVM implementation</a:t>
            </a:r>
            <a:endParaRPr lang="en-IN" sz="2400" dirty="0"/>
          </a:p>
        </p:txBody>
      </p:sp>
      <p:pic>
        <p:nvPicPr>
          <p:cNvPr id="1026" name="Picture 2" descr="C:\Users\swinki\Downloads\1.PNG"/>
          <p:cNvPicPr>
            <a:picLocks noGrp="1" noChangeAspect="1" noChangeArrowheads="1"/>
          </p:cNvPicPr>
          <p:nvPr>
            <p:ph idx="1"/>
          </p:nvPr>
        </p:nvPicPr>
        <p:blipFill>
          <a:blip r:embed="rId2"/>
          <a:srcRect/>
          <a:stretch>
            <a:fillRect/>
          </a:stretch>
        </p:blipFill>
        <p:spPr bwMode="auto">
          <a:xfrm>
            <a:off x="1752622" y="1948389"/>
            <a:ext cx="5186671" cy="419525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Separation of features by frontier line</a:t>
            </a:r>
            <a:endParaRPr lang="en-IN" sz="2800" dirty="0"/>
          </a:p>
        </p:txBody>
      </p:sp>
      <p:pic>
        <p:nvPicPr>
          <p:cNvPr id="2050" name="Picture 2" descr="C:\Users\swinki\Downloads\2.PNG"/>
          <p:cNvPicPr>
            <a:picLocks noGrp="1" noChangeAspect="1" noChangeArrowheads="1"/>
          </p:cNvPicPr>
          <p:nvPr>
            <p:ph idx="1"/>
          </p:nvPr>
        </p:nvPicPr>
        <p:blipFill>
          <a:blip r:embed="rId2"/>
          <a:srcRect/>
          <a:stretch>
            <a:fillRect/>
          </a:stretch>
        </p:blipFill>
        <p:spPr bwMode="auto">
          <a:xfrm>
            <a:off x="1699706" y="1991256"/>
            <a:ext cx="5306272" cy="408094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winki\Desktop\best 100.PNG"/>
          <p:cNvPicPr>
            <a:picLocks noChangeAspect="1" noChangeArrowheads="1"/>
          </p:cNvPicPr>
          <p:nvPr/>
        </p:nvPicPr>
        <p:blipFill>
          <a:blip r:embed="rId2"/>
          <a:srcRect/>
          <a:stretch>
            <a:fillRect/>
          </a:stretch>
        </p:blipFill>
        <p:spPr bwMode="auto">
          <a:xfrm>
            <a:off x="0" y="1071546"/>
            <a:ext cx="9144000" cy="5429288"/>
          </a:xfrm>
          <a:prstGeom prst="rect">
            <a:avLst/>
          </a:prstGeom>
          <a:noFill/>
        </p:spPr>
      </p:pic>
      <p:sp>
        <p:nvSpPr>
          <p:cNvPr id="5" name="Title 4"/>
          <p:cNvSpPr>
            <a:spLocks noGrp="1"/>
          </p:cNvSpPr>
          <p:nvPr>
            <p:ph type="title"/>
          </p:nvPr>
        </p:nvSpPr>
        <p:spPr>
          <a:xfrm>
            <a:off x="457200" y="320040"/>
            <a:ext cx="7242048" cy="751506"/>
          </a:xfrm>
        </p:spPr>
        <p:txBody>
          <a:bodyPr/>
          <a:lstStyle/>
          <a:p>
            <a:r>
              <a:rPr lang="en-IN" dirty="0" smtClean="0"/>
              <a:t>results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Value of </a:t>
            </a:r>
            <a:r>
              <a:rPr lang="en-IN" cap="none" dirty="0" err="1" smtClean="0"/>
              <a:t>fmin</a:t>
            </a:r>
            <a:endParaRPr lang="en-IN" dirty="0"/>
          </a:p>
        </p:txBody>
      </p:sp>
      <p:pic>
        <p:nvPicPr>
          <p:cNvPr id="1026" name="Picture 2" descr="C:\Users\swinki\Desktop\1 ITTERATION.PNG"/>
          <p:cNvPicPr>
            <a:picLocks noChangeAspect="1" noChangeArrowheads="1"/>
          </p:cNvPicPr>
          <p:nvPr/>
        </p:nvPicPr>
        <p:blipFill>
          <a:blip r:embed="rId2"/>
          <a:srcRect/>
          <a:stretch>
            <a:fillRect/>
          </a:stretch>
        </p:blipFill>
        <p:spPr bwMode="auto">
          <a:xfrm>
            <a:off x="357158" y="1500174"/>
            <a:ext cx="3414970" cy="2571768"/>
          </a:xfrm>
          <a:prstGeom prst="rect">
            <a:avLst/>
          </a:prstGeom>
          <a:noFill/>
        </p:spPr>
      </p:pic>
      <p:pic>
        <p:nvPicPr>
          <p:cNvPr id="1027" name="Picture 3" descr="C:\Users\swinki\Desktop\10 it-17 features.PNG"/>
          <p:cNvPicPr>
            <a:picLocks noChangeAspect="1" noChangeArrowheads="1"/>
          </p:cNvPicPr>
          <p:nvPr/>
        </p:nvPicPr>
        <p:blipFill>
          <a:blip r:embed="rId3"/>
          <a:srcRect/>
          <a:stretch>
            <a:fillRect/>
          </a:stretch>
        </p:blipFill>
        <p:spPr bwMode="auto">
          <a:xfrm>
            <a:off x="4071934" y="1571612"/>
            <a:ext cx="3643338" cy="2570221"/>
          </a:xfrm>
          <a:prstGeom prst="rect">
            <a:avLst/>
          </a:prstGeom>
          <a:noFill/>
        </p:spPr>
      </p:pic>
      <p:pic>
        <p:nvPicPr>
          <p:cNvPr id="2" name="Picture 2" descr="C:\Users\swinki\Desktop\46.PNG"/>
          <p:cNvPicPr>
            <a:picLocks noChangeAspect="1" noChangeArrowheads="1"/>
          </p:cNvPicPr>
          <p:nvPr/>
        </p:nvPicPr>
        <p:blipFill>
          <a:blip r:embed="rId4"/>
          <a:srcRect/>
          <a:stretch>
            <a:fillRect/>
          </a:stretch>
        </p:blipFill>
        <p:spPr bwMode="auto">
          <a:xfrm>
            <a:off x="2571736" y="4161698"/>
            <a:ext cx="3500462" cy="2696302"/>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8926" y="3214686"/>
            <a:ext cx="5757874" cy="2911477"/>
          </a:xfrm>
        </p:spPr>
        <p:txBody>
          <a:bodyPr/>
          <a:lstStyle/>
          <a:p>
            <a:pPr>
              <a:buNone/>
            </a:pPr>
            <a:r>
              <a:rPr lang="en-IN" dirty="0" smtClean="0"/>
              <a:t>-------END-------</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Spam?</a:t>
            </a:r>
            <a:endParaRPr lang="en-IN" dirty="0"/>
          </a:p>
        </p:txBody>
      </p:sp>
      <p:sp>
        <p:nvSpPr>
          <p:cNvPr id="3" name="Content Placeholder 2"/>
          <p:cNvSpPr>
            <a:spLocks noGrp="1"/>
          </p:cNvSpPr>
          <p:nvPr>
            <p:ph idx="1"/>
          </p:nvPr>
        </p:nvSpPr>
        <p:spPr/>
        <p:txBody>
          <a:bodyPr/>
          <a:lstStyle/>
          <a:p>
            <a:pPr algn="just">
              <a:buNone/>
            </a:pPr>
            <a:r>
              <a:rPr lang="en-US" dirty="0"/>
              <a:t> </a:t>
            </a:r>
            <a:r>
              <a:rPr lang="en-US" dirty="0" smtClean="0"/>
              <a:t>   Relying on online reviews gives rise to the potential concern that wrongdoers may create false reviews to artificially promote or devalue products and services. This practice is known as Opinion (Review) Spam, where spammers manipulate and poison reviews i.e., making fake, untruthful, or deceptive reviews for profit or gain.</a:t>
            </a:r>
          </a:p>
          <a:p>
            <a:pPr algn="just">
              <a:buNone/>
            </a:pPr>
            <a:endParaRPr lang="en-US" dirty="0" smtClean="0"/>
          </a:p>
          <a:p>
            <a:pPr algn="just">
              <a:buNone/>
            </a:pPr>
            <a:r>
              <a:rPr lang="en-US" b="1" dirty="0" smtClean="0"/>
              <a:t>   Spurious reviews that are fabricated to seem original.</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pPr algn="just"/>
            <a:r>
              <a:rPr lang="en-IN" b="1" dirty="0" smtClean="0"/>
              <a:t>Our objective is to select appropriate features and eliminating redundant features from set of multiple features for detecting Spam and Non-spam in online reviews</a:t>
            </a:r>
            <a:r>
              <a:rPr lang="en-IN" dirty="0" smtClean="0"/>
              <a: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Background</a:t>
            </a:r>
            <a:endParaRPr lang="en-IN" sz="2800" dirty="0"/>
          </a:p>
        </p:txBody>
      </p:sp>
      <p:pic>
        <p:nvPicPr>
          <p:cNvPr id="3074" name="Picture 2" descr="C:\Users\swinki\Downloads\Capture.PNG"/>
          <p:cNvPicPr>
            <a:picLocks noGrp="1" noChangeAspect="1" noChangeArrowheads="1"/>
          </p:cNvPicPr>
          <p:nvPr>
            <p:ph idx="1"/>
          </p:nvPr>
        </p:nvPicPr>
        <p:blipFill>
          <a:blip r:embed="rId2"/>
          <a:stretch>
            <a:fillRect/>
          </a:stretch>
        </p:blipFill>
        <p:spPr bwMode="auto">
          <a:xfrm>
            <a:off x="828221" y="2380225"/>
            <a:ext cx="6496957" cy="330563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a:t>
            </a:r>
            <a:endParaRPr lang="en-IN" dirty="0"/>
          </a:p>
        </p:txBody>
      </p:sp>
      <p:sp>
        <p:nvSpPr>
          <p:cNvPr id="3" name="Content Placeholder 2"/>
          <p:cNvSpPr>
            <a:spLocks noGrp="1"/>
          </p:cNvSpPr>
          <p:nvPr>
            <p:ph idx="1"/>
          </p:nvPr>
        </p:nvSpPr>
        <p:spPr/>
        <p:txBody>
          <a:bodyPr/>
          <a:lstStyle/>
          <a:p>
            <a:r>
              <a:rPr lang="en-IN" dirty="0" smtClean="0"/>
              <a:t>Make feature Set  for training model from set of reviews</a:t>
            </a:r>
          </a:p>
          <a:p>
            <a:r>
              <a:rPr lang="en-IN" dirty="0" smtClean="0"/>
              <a:t>On labelled data set use Nature Inspired Algorithm for Feature selection</a:t>
            </a:r>
          </a:p>
          <a:p>
            <a:r>
              <a:rPr lang="en-IN" dirty="0" smtClean="0"/>
              <a:t>Machine learning algorithm used is SVM.</a:t>
            </a:r>
          </a:p>
          <a:p>
            <a:r>
              <a:rPr lang="en-IN" dirty="0" smtClean="0"/>
              <a:t>Features calculated are used to train classifier.</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43182"/>
            <a:ext cx="8229600" cy="1143008"/>
          </a:xfrm>
        </p:spPr>
        <p:txBody>
          <a:bodyPr>
            <a:normAutofit fontScale="90000"/>
          </a:bodyPr>
          <a:lstStyle/>
          <a:p>
            <a:r>
              <a:rPr lang="en-IN" dirty="0" smtClean="0"/>
              <a:t>FEATURES SELECTED FOR DETECTING SPAM</a:t>
            </a:r>
            <a:endParaRPr lang="en-IN" dirty="0"/>
          </a:p>
        </p:txBody>
      </p:sp>
      <p:sp>
        <p:nvSpPr>
          <p:cNvPr id="3" name="Content Placeholder 2"/>
          <p:cNvSpPr>
            <a:spLocks noGrp="1"/>
          </p:cNvSpPr>
          <p:nvPr>
            <p:ph idx="4294967295"/>
          </p:nvPr>
        </p:nvSpPr>
        <p:spPr>
          <a:xfrm>
            <a:off x="0" y="2071688"/>
            <a:ext cx="8229600" cy="1785937"/>
          </a:xfrm>
        </p:spPr>
        <p:txBody>
          <a:bodyPr>
            <a:normAutofit/>
          </a:bodyPr>
          <a:lstStyle/>
          <a:p>
            <a:pPr>
              <a:buNone/>
            </a:pPr>
            <a:r>
              <a:rPr lang="en-IN" sz="4400" dirty="0" smtClean="0"/>
              <a:t>   </a:t>
            </a:r>
            <a:endParaRPr lang="en-IN" sz="4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Linguistic Characteristics as features</a:t>
            </a:r>
            <a:endParaRPr lang="en-IN" dirty="0"/>
          </a:p>
        </p:txBody>
      </p:sp>
      <p:sp>
        <p:nvSpPr>
          <p:cNvPr id="3" name="Content Placeholder 2"/>
          <p:cNvSpPr>
            <a:spLocks noGrp="1"/>
          </p:cNvSpPr>
          <p:nvPr>
            <p:ph idx="1"/>
          </p:nvPr>
        </p:nvSpPr>
        <p:spPr/>
        <p:txBody>
          <a:bodyPr>
            <a:normAutofit/>
          </a:bodyPr>
          <a:lstStyle/>
          <a:p>
            <a:r>
              <a:rPr lang="en-IN" dirty="0" smtClean="0"/>
              <a:t>F1 : Quantity (Total Number of Words) </a:t>
            </a:r>
          </a:p>
          <a:p>
            <a:r>
              <a:rPr lang="en-IN" dirty="0" smtClean="0"/>
              <a:t>F2 : Complexity (Average number of words per sentence)</a:t>
            </a:r>
          </a:p>
          <a:p>
            <a:r>
              <a:rPr lang="en-IN" dirty="0" smtClean="0"/>
              <a:t> F3 : Diversity (Number of Unique words used) </a:t>
            </a:r>
          </a:p>
          <a:p>
            <a:r>
              <a:rPr lang="en-IN" dirty="0" smtClean="0"/>
              <a:t>F4 : Branding (Frequency of brand names used) </a:t>
            </a:r>
          </a:p>
          <a:p>
            <a:r>
              <a:rPr lang="en-IN" dirty="0" smtClean="0"/>
              <a:t>F5 : Average Word Length (Ratio of number characters to number of words) </a:t>
            </a:r>
          </a:p>
          <a:p>
            <a:r>
              <a:rPr lang="en-IN" dirty="0" smtClean="0"/>
              <a:t>F6 : Digits (Number of digits used)</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 Tagging as a feature</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      Frequency distribution of part-of-speech (POS) tags in a text often diﬀerentiates between informative and imaginative writing, namely that the former typically consists of more nouns, adjectives, prepositions, determiners, and coordinating conjunctions, while the latter consists of more verbs, adverbs, pronouns, and pre-determiners.</a:t>
            </a:r>
          </a:p>
          <a:p>
            <a:r>
              <a:rPr lang="en-IN" dirty="0" smtClean="0"/>
              <a:t> F7 : NN Number of Nouns</a:t>
            </a:r>
          </a:p>
          <a:p>
            <a:r>
              <a:rPr lang="en-IN" dirty="0" smtClean="0"/>
              <a:t> F8 : JJ Number of Adjectives </a:t>
            </a:r>
          </a:p>
          <a:p>
            <a:r>
              <a:rPr lang="en-IN" dirty="0" smtClean="0"/>
              <a:t>F9 : PRP Number of Prepositions </a:t>
            </a:r>
          </a:p>
          <a:p>
            <a:r>
              <a:rPr lang="en-IN" dirty="0" smtClean="0"/>
              <a:t>F10 : DT Number of Determiners</a:t>
            </a:r>
          </a:p>
          <a:p>
            <a:r>
              <a:rPr lang="en-IN" dirty="0" smtClean="0"/>
              <a:t> F11 : VB Number of Verbs </a:t>
            </a:r>
          </a:p>
          <a:p>
            <a:r>
              <a:rPr lang="en-IN" dirty="0" smtClean="0"/>
              <a:t>F12 : RB Number of Adverbs </a:t>
            </a:r>
          </a:p>
          <a:p>
            <a:r>
              <a:rPr lang="en-IN" dirty="0" smtClean="0"/>
              <a:t>F13 : PR Number of Pronouns </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824</TotalTime>
  <Words>813</Words>
  <Application>Microsoft Office PowerPoint</Application>
  <PresentationFormat>On-screen Show (4:3)</PresentationFormat>
  <Paragraphs>68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Opulent</vt:lpstr>
      <vt:lpstr> Project Presentation On Spam Detection On Online Reviews </vt:lpstr>
      <vt:lpstr>INTRODUCTION</vt:lpstr>
      <vt:lpstr>What is Spam?</vt:lpstr>
      <vt:lpstr>OBJECTIVE</vt:lpstr>
      <vt:lpstr>Background</vt:lpstr>
      <vt:lpstr>Steps:</vt:lpstr>
      <vt:lpstr>FEATURES SELECTED FOR DETECTING SPAM</vt:lpstr>
      <vt:lpstr>Linguistic Characteristics as features</vt:lpstr>
      <vt:lpstr>POS Tagging as a feature</vt:lpstr>
      <vt:lpstr>Unigram as a feature</vt:lpstr>
      <vt:lpstr>Features corresponding to reviews </vt:lpstr>
      <vt:lpstr>Purpose </vt:lpstr>
      <vt:lpstr>FEATURE SELECTION</vt:lpstr>
      <vt:lpstr>Slide 14</vt:lpstr>
      <vt:lpstr>Techniques Used</vt:lpstr>
      <vt:lpstr>Cuckoo Search</vt:lpstr>
      <vt:lpstr>Slide 17</vt:lpstr>
      <vt:lpstr>MACHINE LEARNING ALGORITHM</vt:lpstr>
      <vt:lpstr>Slide 19</vt:lpstr>
      <vt:lpstr>Results of SVM implementation</vt:lpstr>
      <vt:lpstr>Separation of features by frontier line</vt:lpstr>
      <vt:lpstr>results</vt:lpstr>
      <vt:lpstr>Value of fmin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 On</dc:title>
  <dc:creator>swinki sandhu</dc:creator>
  <cp:lastModifiedBy>swinki sandhu</cp:lastModifiedBy>
  <cp:revision>53</cp:revision>
  <dcterms:created xsi:type="dcterms:W3CDTF">2016-10-19T10:49:27Z</dcterms:created>
  <dcterms:modified xsi:type="dcterms:W3CDTF">2017-05-23T05:27:54Z</dcterms:modified>
</cp:coreProperties>
</file>