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34"/>
  </p:notesMasterIdLst>
  <p:sldIdLst>
    <p:sldId id="256" r:id="rId2"/>
    <p:sldId id="257" r:id="rId3"/>
    <p:sldId id="268" r:id="rId4"/>
    <p:sldId id="258" r:id="rId5"/>
    <p:sldId id="271" r:id="rId6"/>
    <p:sldId id="260" r:id="rId7"/>
    <p:sldId id="259" r:id="rId8"/>
    <p:sldId id="272" r:id="rId9"/>
    <p:sldId id="273" r:id="rId10"/>
    <p:sldId id="261" r:id="rId11"/>
    <p:sldId id="274" r:id="rId12"/>
    <p:sldId id="275" r:id="rId13"/>
    <p:sldId id="277" r:id="rId14"/>
    <p:sldId id="278" r:id="rId15"/>
    <p:sldId id="279" r:id="rId16"/>
    <p:sldId id="288" r:id="rId17"/>
    <p:sldId id="262" r:id="rId18"/>
    <p:sldId id="263" r:id="rId19"/>
    <p:sldId id="264" r:id="rId20"/>
    <p:sldId id="265" r:id="rId21"/>
    <p:sldId id="266" r:id="rId22"/>
    <p:sldId id="267" r:id="rId23"/>
    <p:sldId id="283" r:id="rId24"/>
    <p:sldId id="270" r:id="rId25"/>
    <p:sldId id="281" r:id="rId26"/>
    <p:sldId id="269" r:id="rId27"/>
    <p:sldId id="280" r:id="rId28"/>
    <p:sldId id="282" r:id="rId29"/>
    <p:sldId id="285" r:id="rId30"/>
    <p:sldId id="286" r:id="rId31"/>
    <p:sldId id="287"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774" autoAdjust="0"/>
  </p:normalViewPr>
  <p:slideViewPr>
    <p:cSldViewPr snapToGrid="0">
      <p:cViewPr varScale="1">
        <p:scale>
          <a:sx n="72" d="100"/>
          <a:sy n="72" d="100"/>
        </p:scale>
        <p:origin x="110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80AF39-70AE-4506-A523-714396BA0F37}" type="doc">
      <dgm:prSet loTypeId="urn:microsoft.com/office/officeart/2005/8/layout/default" loCatId="list" qsTypeId="urn:microsoft.com/office/officeart/2005/8/quickstyle/simple4" qsCatId="simple" csTypeId="urn:microsoft.com/office/officeart/2005/8/colors/accent2_2" csCatId="accent2" phldr="1"/>
      <dgm:spPr/>
      <dgm:t>
        <a:bodyPr/>
        <a:lstStyle/>
        <a:p>
          <a:endParaRPr lang="en-CA"/>
        </a:p>
      </dgm:t>
    </dgm:pt>
    <dgm:pt modelId="{5C54DAC4-E429-4304-B919-527ECD8127B4}">
      <dgm:prSet phldrT="[Text]"/>
      <dgm:spPr/>
      <dgm:t>
        <a:bodyPr/>
        <a:lstStyle/>
        <a:p>
          <a:r>
            <a:rPr lang="en-IN" dirty="0"/>
            <a:t>Overview</a:t>
          </a:r>
          <a:endParaRPr lang="en-CA" dirty="0"/>
        </a:p>
      </dgm:t>
    </dgm:pt>
    <dgm:pt modelId="{7A1B3695-230C-4C87-AFD3-5BABE596863D}" type="parTrans" cxnId="{90FD845D-07D7-4962-8457-21744109BF4A}">
      <dgm:prSet/>
      <dgm:spPr/>
      <dgm:t>
        <a:bodyPr/>
        <a:lstStyle/>
        <a:p>
          <a:endParaRPr lang="en-CA"/>
        </a:p>
      </dgm:t>
    </dgm:pt>
    <dgm:pt modelId="{21DD3092-28DA-47FD-A698-3AC420D1A82C}" type="sibTrans" cxnId="{90FD845D-07D7-4962-8457-21744109BF4A}">
      <dgm:prSet/>
      <dgm:spPr/>
      <dgm:t>
        <a:bodyPr/>
        <a:lstStyle/>
        <a:p>
          <a:endParaRPr lang="en-CA"/>
        </a:p>
      </dgm:t>
    </dgm:pt>
    <dgm:pt modelId="{1FF0C81F-5E4C-4167-A209-BEE1A6CEA284}">
      <dgm:prSet phldrT="[Text]"/>
      <dgm:spPr/>
      <dgm:t>
        <a:bodyPr/>
        <a:lstStyle/>
        <a:p>
          <a:r>
            <a:rPr lang="en-IN" dirty="0"/>
            <a:t>Key Questions</a:t>
          </a:r>
          <a:endParaRPr lang="en-CA" dirty="0"/>
        </a:p>
      </dgm:t>
    </dgm:pt>
    <dgm:pt modelId="{CE31BCCE-AA5A-4826-8792-2E561CDE7FA8}" type="parTrans" cxnId="{B79B9B70-D45D-41CE-97BF-CCEE8B320556}">
      <dgm:prSet/>
      <dgm:spPr/>
      <dgm:t>
        <a:bodyPr/>
        <a:lstStyle/>
        <a:p>
          <a:endParaRPr lang="en-CA"/>
        </a:p>
      </dgm:t>
    </dgm:pt>
    <dgm:pt modelId="{8BFD60C7-AF9D-4822-8FD7-70D8847C9CE1}" type="sibTrans" cxnId="{B79B9B70-D45D-41CE-97BF-CCEE8B320556}">
      <dgm:prSet/>
      <dgm:spPr/>
      <dgm:t>
        <a:bodyPr/>
        <a:lstStyle/>
        <a:p>
          <a:endParaRPr lang="en-CA"/>
        </a:p>
      </dgm:t>
    </dgm:pt>
    <dgm:pt modelId="{8E5B9657-441A-4908-B8FD-0259734531BB}">
      <dgm:prSet phldrT="[Text]"/>
      <dgm:spPr/>
      <dgm:t>
        <a:bodyPr/>
        <a:lstStyle/>
        <a:p>
          <a:r>
            <a:rPr lang="en-IN" dirty="0"/>
            <a:t>Data Analysis</a:t>
          </a:r>
          <a:endParaRPr lang="en-CA" dirty="0"/>
        </a:p>
      </dgm:t>
    </dgm:pt>
    <dgm:pt modelId="{844D9FD5-1B71-4EAE-A69E-AB59DE05A4FF}" type="parTrans" cxnId="{2D9F8098-A7E3-4317-945B-07713440CDAB}">
      <dgm:prSet/>
      <dgm:spPr/>
      <dgm:t>
        <a:bodyPr/>
        <a:lstStyle/>
        <a:p>
          <a:endParaRPr lang="en-CA"/>
        </a:p>
      </dgm:t>
    </dgm:pt>
    <dgm:pt modelId="{18531DB0-30FD-4F4F-9F6A-CCBB20C35DCB}" type="sibTrans" cxnId="{2D9F8098-A7E3-4317-945B-07713440CDAB}">
      <dgm:prSet/>
      <dgm:spPr/>
      <dgm:t>
        <a:bodyPr/>
        <a:lstStyle/>
        <a:p>
          <a:endParaRPr lang="en-CA"/>
        </a:p>
      </dgm:t>
    </dgm:pt>
    <dgm:pt modelId="{2A02ABE5-067E-4155-9974-9928E2A86B61}">
      <dgm:prSet phldrT="[Text]"/>
      <dgm:spPr/>
      <dgm:t>
        <a:bodyPr/>
        <a:lstStyle/>
        <a:p>
          <a:r>
            <a:rPr lang="en-IN" dirty="0"/>
            <a:t>Conclusions</a:t>
          </a:r>
          <a:endParaRPr lang="en-CA" dirty="0"/>
        </a:p>
      </dgm:t>
    </dgm:pt>
    <dgm:pt modelId="{8AA8306F-2EA5-48E2-9A73-FD64219C02AE}" type="parTrans" cxnId="{B88C89CE-BE43-4E97-AC25-AA92398886F2}">
      <dgm:prSet/>
      <dgm:spPr/>
      <dgm:t>
        <a:bodyPr/>
        <a:lstStyle/>
        <a:p>
          <a:endParaRPr lang="en-CA"/>
        </a:p>
      </dgm:t>
    </dgm:pt>
    <dgm:pt modelId="{9210C4B0-E36C-4B04-B3E2-F3BB56C4FA16}" type="sibTrans" cxnId="{B88C89CE-BE43-4E97-AC25-AA92398886F2}">
      <dgm:prSet/>
      <dgm:spPr/>
      <dgm:t>
        <a:bodyPr/>
        <a:lstStyle/>
        <a:p>
          <a:endParaRPr lang="en-CA"/>
        </a:p>
      </dgm:t>
    </dgm:pt>
    <dgm:pt modelId="{8DB667A0-26D8-445C-A77D-0BAB13A5513F}">
      <dgm:prSet phldrT="[Text]"/>
      <dgm:spPr/>
      <dgm:t>
        <a:bodyPr/>
        <a:lstStyle/>
        <a:p>
          <a:r>
            <a:rPr lang="en-IN" dirty="0"/>
            <a:t>Further Questions</a:t>
          </a:r>
          <a:endParaRPr lang="en-CA" dirty="0"/>
        </a:p>
      </dgm:t>
    </dgm:pt>
    <dgm:pt modelId="{A500275D-2C8A-44C3-82CB-AA427DB12A21}" type="parTrans" cxnId="{4318E5CA-D076-4A8B-83F0-0815EF1FE4BD}">
      <dgm:prSet/>
      <dgm:spPr/>
      <dgm:t>
        <a:bodyPr/>
        <a:lstStyle/>
        <a:p>
          <a:endParaRPr lang="en-CA"/>
        </a:p>
      </dgm:t>
    </dgm:pt>
    <dgm:pt modelId="{24EB16D9-77EF-4B44-876B-2A41CFC822C1}" type="sibTrans" cxnId="{4318E5CA-D076-4A8B-83F0-0815EF1FE4BD}">
      <dgm:prSet/>
      <dgm:spPr/>
      <dgm:t>
        <a:bodyPr/>
        <a:lstStyle/>
        <a:p>
          <a:endParaRPr lang="en-CA"/>
        </a:p>
      </dgm:t>
    </dgm:pt>
    <dgm:pt modelId="{945DFD6F-7DC3-4F26-884B-8D54E38EE227}">
      <dgm:prSet phldrT="[Text]"/>
      <dgm:spPr/>
      <dgm:t>
        <a:bodyPr/>
        <a:lstStyle/>
        <a:p>
          <a:r>
            <a:rPr lang="en-IN" dirty="0"/>
            <a:t>References</a:t>
          </a:r>
          <a:endParaRPr lang="en-CA" dirty="0"/>
        </a:p>
      </dgm:t>
    </dgm:pt>
    <dgm:pt modelId="{A57EC2E9-4922-460E-B580-877600804EBC}" type="parTrans" cxnId="{2F21CE30-65C5-4ABA-960A-37E43238F439}">
      <dgm:prSet/>
      <dgm:spPr/>
      <dgm:t>
        <a:bodyPr/>
        <a:lstStyle/>
        <a:p>
          <a:endParaRPr lang="en-CA"/>
        </a:p>
      </dgm:t>
    </dgm:pt>
    <dgm:pt modelId="{5366A2FA-3298-4DE8-BE0B-FF0AF6EC5FC7}" type="sibTrans" cxnId="{2F21CE30-65C5-4ABA-960A-37E43238F439}">
      <dgm:prSet/>
      <dgm:spPr/>
      <dgm:t>
        <a:bodyPr/>
        <a:lstStyle/>
        <a:p>
          <a:endParaRPr lang="en-CA"/>
        </a:p>
      </dgm:t>
    </dgm:pt>
    <dgm:pt modelId="{C4BA1C14-1D55-471D-B8E0-68C40ED1D556}">
      <dgm:prSet phldrT="[Text]"/>
      <dgm:spPr/>
      <dgm:t>
        <a:bodyPr/>
        <a:lstStyle/>
        <a:p>
          <a:r>
            <a:rPr lang="en-IN" dirty="0"/>
            <a:t>Appendix</a:t>
          </a:r>
          <a:endParaRPr lang="en-CA" dirty="0"/>
        </a:p>
      </dgm:t>
    </dgm:pt>
    <dgm:pt modelId="{48A92855-0446-4C00-8A6D-D3DB94845C8A}" type="parTrans" cxnId="{D02A79DE-3883-491F-B304-9F563343354F}">
      <dgm:prSet/>
      <dgm:spPr/>
      <dgm:t>
        <a:bodyPr/>
        <a:lstStyle/>
        <a:p>
          <a:endParaRPr lang="en-CA"/>
        </a:p>
      </dgm:t>
    </dgm:pt>
    <dgm:pt modelId="{547C3291-12ED-40FA-942D-F201F863A160}" type="sibTrans" cxnId="{D02A79DE-3883-491F-B304-9F563343354F}">
      <dgm:prSet/>
      <dgm:spPr/>
      <dgm:t>
        <a:bodyPr/>
        <a:lstStyle/>
        <a:p>
          <a:endParaRPr lang="en-CA"/>
        </a:p>
      </dgm:t>
    </dgm:pt>
    <dgm:pt modelId="{8FCDF9D8-EB1C-4554-8363-40658F143C31}" type="pres">
      <dgm:prSet presAssocID="{5780AF39-70AE-4506-A523-714396BA0F37}" presName="diagram" presStyleCnt="0">
        <dgm:presLayoutVars>
          <dgm:dir/>
          <dgm:resizeHandles val="exact"/>
        </dgm:presLayoutVars>
      </dgm:prSet>
      <dgm:spPr/>
    </dgm:pt>
    <dgm:pt modelId="{84A03A9F-82D6-4F9A-8956-AA06DC34BF48}" type="pres">
      <dgm:prSet presAssocID="{5C54DAC4-E429-4304-B919-527ECD8127B4}" presName="node" presStyleLbl="node1" presStyleIdx="0" presStyleCnt="7">
        <dgm:presLayoutVars>
          <dgm:bulletEnabled val="1"/>
        </dgm:presLayoutVars>
      </dgm:prSet>
      <dgm:spPr/>
    </dgm:pt>
    <dgm:pt modelId="{E4637B16-34F3-4B71-A92F-8DC119402B1C}" type="pres">
      <dgm:prSet presAssocID="{21DD3092-28DA-47FD-A698-3AC420D1A82C}" presName="sibTrans" presStyleCnt="0"/>
      <dgm:spPr/>
    </dgm:pt>
    <dgm:pt modelId="{F382DBF6-6ED1-48E5-9D0A-EC99FE971524}" type="pres">
      <dgm:prSet presAssocID="{1FF0C81F-5E4C-4167-A209-BEE1A6CEA284}" presName="node" presStyleLbl="node1" presStyleIdx="1" presStyleCnt="7">
        <dgm:presLayoutVars>
          <dgm:bulletEnabled val="1"/>
        </dgm:presLayoutVars>
      </dgm:prSet>
      <dgm:spPr/>
    </dgm:pt>
    <dgm:pt modelId="{BBABE5E5-0A51-44B0-8F2A-CE67088C9D8D}" type="pres">
      <dgm:prSet presAssocID="{8BFD60C7-AF9D-4822-8FD7-70D8847C9CE1}" presName="sibTrans" presStyleCnt="0"/>
      <dgm:spPr/>
    </dgm:pt>
    <dgm:pt modelId="{82F06A91-64EB-488C-8779-FC73696C95FB}" type="pres">
      <dgm:prSet presAssocID="{8E5B9657-441A-4908-B8FD-0259734531BB}" presName="node" presStyleLbl="node1" presStyleIdx="2" presStyleCnt="7">
        <dgm:presLayoutVars>
          <dgm:bulletEnabled val="1"/>
        </dgm:presLayoutVars>
      </dgm:prSet>
      <dgm:spPr/>
    </dgm:pt>
    <dgm:pt modelId="{C2B1AEFE-3D5C-42EF-9299-BC44B9A4C506}" type="pres">
      <dgm:prSet presAssocID="{18531DB0-30FD-4F4F-9F6A-CCBB20C35DCB}" presName="sibTrans" presStyleCnt="0"/>
      <dgm:spPr/>
    </dgm:pt>
    <dgm:pt modelId="{1FA972F0-455B-4A4D-A99B-A12933A574D5}" type="pres">
      <dgm:prSet presAssocID="{2A02ABE5-067E-4155-9974-9928E2A86B61}" presName="node" presStyleLbl="node1" presStyleIdx="3" presStyleCnt="7">
        <dgm:presLayoutVars>
          <dgm:bulletEnabled val="1"/>
        </dgm:presLayoutVars>
      </dgm:prSet>
      <dgm:spPr/>
    </dgm:pt>
    <dgm:pt modelId="{9D0DF39B-13A3-490F-816C-92956DB30233}" type="pres">
      <dgm:prSet presAssocID="{9210C4B0-E36C-4B04-B3E2-F3BB56C4FA16}" presName="sibTrans" presStyleCnt="0"/>
      <dgm:spPr/>
    </dgm:pt>
    <dgm:pt modelId="{4C30A866-B45C-4329-956C-9017B0595CCA}" type="pres">
      <dgm:prSet presAssocID="{8DB667A0-26D8-445C-A77D-0BAB13A5513F}" presName="node" presStyleLbl="node1" presStyleIdx="4" presStyleCnt="7">
        <dgm:presLayoutVars>
          <dgm:bulletEnabled val="1"/>
        </dgm:presLayoutVars>
      </dgm:prSet>
      <dgm:spPr/>
    </dgm:pt>
    <dgm:pt modelId="{FEC80044-0861-4A8F-89BE-28BC0A24AD60}" type="pres">
      <dgm:prSet presAssocID="{24EB16D9-77EF-4B44-876B-2A41CFC822C1}" presName="sibTrans" presStyleCnt="0"/>
      <dgm:spPr/>
    </dgm:pt>
    <dgm:pt modelId="{092BCEF8-5B49-43CC-A355-9D1B3D2EE3CB}" type="pres">
      <dgm:prSet presAssocID="{945DFD6F-7DC3-4F26-884B-8D54E38EE227}" presName="node" presStyleLbl="node1" presStyleIdx="5" presStyleCnt="7">
        <dgm:presLayoutVars>
          <dgm:bulletEnabled val="1"/>
        </dgm:presLayoutVars>
      </dgm:prSet>
      <dgm:spPr/>
    </dgm:pt>
    <dgm:pt modelId="{4DFAED7C-D298-42E1-B697-09668B3518A8}" type="pres">
      <dgm:prSet presAssocID="{5366A2FA-3298-4DE8-BE0B-FF0AF6EC5FC7}" presName="sibTrans" presStyleCnt="0"/>
      <dgm:spPr/>
    </dgm:pt>
    <dgm:pt modelId="{73A5D461-0242-41F8-89D0-2A3CD9B497D7}" type="pres">
      <dgm:prSet presAssocID="{C4BA1C14-1D55-471D-B8E0-68C40ED1D556}" presName="node" presStyleLbl="node1" presStyleIdx="6" presStyleCnt="7">
        <dgm:presLayoutVars>
          <dgm:bulletEnabled val="1"/>
        </dgm:presLayoutVars>
      </dgm:prSet>
      <dgm:spPr/>
    </dgm:pt>
  </dgm:ptLst>
  <dgm:cxnLst>
    <dgm:cxn modelId="{AC0C791A-81A8-42DA-9F07-BD6508AD3B5C}" type="presOf" srcId="{1FF0C81F-5E4C-4167-A209-BEE1A6CEA284}" destId="{F382DBF6-6ED1-48E5-9D0A-EC99FE971524}" srcOrd="0" destOrd="0" presId="urn:microsoft.com/office/officeart/2005/8/layout/default"/>
    <dgm:cxn modelId="{2F21CE30-65C5-4ABA-960A-37E43238F439}" srcId="{5780AF39-70AE-4506-A523-714396BA0F37}" destId="{945DFD6F-7DC3-4F26-884B-8D54E38EE227}" srcOrd="5" destOrd="0" parTransId="{A57EC2E9-4922-460E-B580-877600804EBC}" sibTransId="{5366A2FA-3298-4DE8-BE0B-FF0AF6EC5FC7}"/>
    <dgm:cxn modelId="{90FD845D-07D7-4962-8457-21744109BF4A}" srcId="{5780AF39-70AE-4506-A523-714396BA0F37}" destId="{5C54DAC4-E429-4304-B919-527ECD8127B4}" srcOrd="0" destOrd="0" parTransId="{7A1B3695-230C-4C87-AFD3-5BABE596863D}" sibTransId="{21DD3092-28DA-47FD-A698-3AC420D1A82C}"/>
    <dgm:cxn modelId="{A59FC243-F02B-410F-BCD1-BF695B5753A9}" type="presOf" srcId="{5C54DAC4-E429-4304-B919-527ECD8127B4}" destId="{84A03A9F-82D6-4F9A-8956-AA06DC34BF48}" srcOrd="0" destOrd="0" presId="urn:microsoft.com/office/officeart/2005/8/layout/default"/>
    <dgm:cxn modelId="{B79B9B70-D45D-41CE-97BF-CCEE8B320556}" srcId="{5780AF39-70AE-4506-A523-714396BA0F37}" destId="{1FF0C81F-5E4C-4167-A209-BEE1A6CEA284}" srcOrd="1" destOrd="0" parTransId="{CE31BCCE-AA5A-4826-8792-2E561CDE7FA8}" sibTransId="{8BFD60C7-AF9D-4822-8FD7-70D8847C9CE1}"/>
    <dgm:cxn modelId="{1B46B390-D08B-418A-809A-DDB50E280174}" type="presOf" srcId="{2A02ABE5-067E-4155-9974-9928E2A86B61}" destId="{1FA972F0-455B-4A4D-A99B-A12933A574D5}" srcOrd="0" destOrd="0" presId="urn:microsoft.com/office/officeart/2005/8/layout/default"/>
    <dgm:cxn modelId="{2D9F8098-A7E3-4317-945B-07713440CDAB}" srcId="{5780AF39-70AE-4506-A523-714396BA0F37}" destId="{8E5B9657-441A-4908-B8FD-0259734531BB}" srcOrd="2" destOrd="0" parTransId="{844D9FD5-1B71-4EAE-A69E-AB59DE05A4FF}" sibTransId="{18531DB0-30FD-4F4F-9F6A-CCBB20C35DCB}"/>
    <dgm:cxn modelId="{400CC19E-57D0-4C18-A5F0-7A32F17D81F3}" type="presOf" srcId="{8DB667A0-26D8-445C-A77D-0BAB13A5513F}" destId="{4C30A866-B45C-4329-956C-9017B0595CCA}" srcOrd="0" destOrd="0" presId="urn:microsoft.com/office/officeart/2005/8/layout/default"/>
    <dgm:cxn modelId="{5D41F4BF-CEBD-403E-84BF-5A85720F6706}" type="presOf" srcId="{945DFD6F-7DC3-4F26-884B-8D54E38EE227}" destId="{092BCEF8-5B49-43CC-A355-9D1B3D2EE3CB}" srcOrd="0" destOrd="0" presId="urn:microsoft.com/office/officeart/2005/8/layout/default"/>
    <dgm:cxn modelId="{9D2F52C1-6F1F-4C70-BF22-7B2A926715D3}" type="presOf" srcId="{C4BA1C14-1D55-471D-B8E0-68C40ED1D556}" destId="{73A5D461-0242-41F8-89D0-2A3CD9B497D7}" srcOrd="0" destOrd="0" presId="urn:microsoft.com/office/officeart/2005/8/layout/default"/>
    <dgm:cxn modelId="{4318E5CA-D076-4A8B-83F0-0815EF1FE4BD}" srcId="{5780AF39-70AE-4506-A523-714396BA0F37}" destId="{8DB667A0-26D8-445C-A77D-0BAB13A5513F}" srcOrd="4" destOrd="0" parTransId="{A500275D-2C8A-44C3-82CB-AA427DB12A21}" sibTransId="{24EB16D9-77EF-4B44-876B-2A41CFC822C1}"/>
    <dgm:cxn modelId="{B88C89CE-BE43-4E97-AC25-AA92398886F2}" srcId="{5780AF39-70AE-4506-A523-714396BA0F37}" destId="{2A02ABE5-067E-4155-9974-9928E2A86B61}" srcOrd="3" destOrd="0" parTransId="{8AA8306F-2EA5-48E2-9A73-FD64219C02AE}" sibTransId="{9210C4B0-E36C-4B04-B3E2-F3BB56C4FA16}"/>
    <dgm:cxn modelId="{B9194ED7-5658-4697-A927-2AF74192DB55}" type="presOf" srcId="{5780AF39-70AE-4506-A523-714396BA0F37}" destId="{8FCDF9D8-EB1C-4554-8363-40658F143C31}" srcOrd="0" destOrd="0" presId="urn:microsoft.com/office/officeart/2005/8/layout/default"/>
    <dgm:cxn modelId="{D02A79DE-3883-491F-B304-9F563343354F}" srcId="{5780AF39-70AE-4506-A523-714396BA0F37}" destId="{C4BA1C14-1D55-471D-B8E0-68C40ED1D556}" srcOrd="6" destOrd="0" parTransId="{48A92855-0446-4C00-8A6D-D3DB94845C8A}" sibTransId="{547C3291-12ED-40FA-942D-F201F863A160}"/>
    <dgm:cxn modelId="{C840DADF-5910-44FE-8B05-E14B0DA0D08E}" type="presOf" srcId="{8E5B9657-441A-4908-B8FD-0259734531BB}" destId="{82F06A91-64EB-488C-8779-FC73696C95FB}" srcOrd="0" destOrd="0" presId="urn:microsoft.com/office/officeart/2005/8/layout/default"/>
    <dgm:cxn modelId="{82809185-B6EA-47F4-BE83-D930E15B1345}" type="presParOf" srcId="{8FCDF9D8-EB1C-4554-8363-40658F143C31}" destId="{84A03A9F-82D6-4F9A-8956-AA06DC34BF48}" srcOrd="0" destOrd="0" presId="urn:microsoft.com/office/officeart/2005/8/layout/default"/>
    <dgm:cxn modelId="{9A1D9A50-4D23-4174-AE26-B917A0409EE5}" type="presParOf" srcId="{8FCDF9D8-EB1C-4554-8363-40658F143C31}" destId="{E4637B16-34F3-4B71-A92F-8DC119402B1C}" srcOrd="1" destOrd="0" presId="urn:microsoft.com/office/officeart/2005/8/layout/default"/>
    <dgm:cxn modelId="{BC7460D5-7044-451B-BC7D-7E0882B44873}" type="presParOf" srcId="{8FCDF9D8-EB1C-4554-8363-40658F143C31}" destId="{F382DBF6-6ED1-48E5-9D0A-EC99FE971524}" srcOrd="2" destOrd="0" presId="urn:microsoft.com/office/officeart/2005/8/layout/default"/>
    <dgm:cxn modelId="{78C83EFE-8623-48AF-88AA-62C0B2E68E9D}" type="presParOf" srcId="{8FCDF9D8-EB1C-4554-8363-40658F143C31}" destId="{BBABE5E5-0A51-44B0-8F2A-CE67088C9D8D}" srcOrd="3" destOrd="0" presId="urn:microsoft.com/office/officeart/2005/8/layout/default"/>
    <dgm:cxn modelId="{6FBFC182-3B72-4CAF-A11C-551D1566CE09}" type="presParOf" srcId="{8FCDF9D8-EB1C-4554-8363-40658F143C31}" destId="{82F06A91-64EB-488C-8779-FC73696C95FB}" srcOrd="4" destOrd="0" presId="urn:microsoft.com/office/officeart/2005/8/layout/default"/>
    <dgm:cxn modelId="{A944A85F-7D67-468B-BB6A-B80A26FF2A41}" type="presParOf" srcId="{8FCDF9D8-EB1C-4554-8363-40658F143C31}" destId="{C2B1AEFE-3D5C-42EF-9299-BC44B9A4C506}" srcOrd="5" destOrd="0" presId="urn:microsoft.com/office/officeart/2005/8/layout/default"/>
    <dgm:cxn modelId="{E51ED4B6-4637-45ED-B2ED-5997A3DBC96B}" type="presParOf" srcId="{8FCDF9D8-EB1C-4554-8363-40658F143C31}" destId="{1FA972F0-455B-4A4D-A99B-A12933A574D5}" srcOrd="6" destOrd="0" presId="urn:microsoft.com/office/officeart/2005/8/layout/default"/>
    <dgm:cxn modelId="{1038D1C5-96FE-4832-8AEB-55D2B3D8915C}" type="presParOf" srcId="{8FCDF9D8-EB1C-4554-8363-40658F143C31}" destId="{9D0DF39B-13A3-490F-816C-92956DB30233}" srcOrd="7" destOrd="0" presId="urn:microsoft.com/office/officeart/2005/8/layout/default"/>
    <dgm:cxn modelId="{21F69777-869D-4979-982A-A9745DB90730}" type="presParOf" srcId="{8FCDF9D8-EB1C-4554-8363-40658F143C31}" destId="{4C30A866-B45C-4329-956C-9017B0595CCA}" srcOrd="8" destOrd="0" presId="urn:microsoft.com/office/officeart/2005/8/layout/default"/>
    <dgm:cxn modelId="{EF3762B8-26A6-404F-8E4A-4DE4CE7368BB}" type="presParOf" srcId="{8FCDF9D8-EB1C-4554-8363-40658F143C31}" destId="{FEC80044-0861-4A8F-89BE-28BC0A24AD60}" srcOrd="9" destOrd="0" presId="urn:microsoft.com/office/officeart/2005/8/layout/default"/>
    <dgm:cxn modelId="{34175C7A-53B8-46DE-90C8-B0FBD5471288}" type="presParOf" srcId="{8FCDF9D8-EB1C-4554-8363-40658F143C31}" destId="{092BCEF8-5B49-43CC-A355-9D1B3D2EE3CB}" srcOrd="10" destOrd="0" presId="urn:microsoft.com/office/officeart/2005/8/layout/default"/>
    <dgm:cxn modelId="{7C5F4AE5-213A-448C-8F2E-50290BF11ABC}" type="presParOf" srcId="{8FCDF9D8-EB1C-4554-8363-40658F143C31}" destId="{4DFAED7C-D298-42E1-B697-09668B3518A8}" srcOrd="11" destOrd="0" presId="urn:microsoft.com/office/officeart/2005/8/layout/default"/>
    <dgm:cxn modelId="{F4A857EE-FFC7-4280-BD13-2FA913E01135}" type="presParOf" srcId="{8FCDF9D8-EB1C-4554-8363-40658F143C31}" destId="{73A5D461-0242-41F8-89D0-2A3CD9B497D7}"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F80C12-8268-4D31-AA51-51E64D6CE8C8}"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00F65E8B-E2D5-4E8E-9EFE-5858C9381B9F}">
      <dgm:prSet/>
      <dgm:spPr/>
      <dgm:t>
        <a:bodyPr/>
        <a:lstStyle/>
        <a:p>
          <a:pPr algn="just"/>
          <a:r>
            <a:rPr lang="en-IN" dirty="0">
              <a:latin typeface="Arial" panose="020B0604020202020204" pitchFamily="34" charset="0"/>
              <a:cs typeface="Arial" panose="020B0604020202020204" pitchFamily="34" charset="0"/>
            </a:rPr>
            <a:t>The dataset is left with 1334 rows with 9 features after dropping rows with NaN values. This point reflects no missing values in dataset. The data types are changed to float for all the features</a:t>
          </a:r>
          <a:endParaRPr lang="en-US" dirty="0">
            <a:latin typeface="Arial" panose="020B0604020202020204" pitchFamily="34" charset="0"/>
            <a:cs typeface="Arial" panose="020B0604020202020204" pitchFamily="34" charset="0"/>
          </a:endParaRPr>
        </a:p>
      </dgm:t>
    </dgm:pt>
    <dgm:pt modelId="{2F887DB1-F489-4B83-A789-945F91502A70}" type="parTrans" cxnId="{B4695B57-1933-4EA0-B586-04875208573E}">
      <dgm:prSet/>
      <dgm:spPr/>
      <dgm:t>
        <a:bodyPr/>
        <a:lstStyle/>
        <a:p>
          <a:endParaRPr lang="en-US"/>
        </a:p>
      </dgm:t>
    </dgm:pt>
    <dgm:pt modelId="{CEEA89D6-7098-4534-8BBE-850A4885A5FF}" type="sibTrans" cxnId="{B4695B57-1933-4EA0-B586-04875208573E}">
      <dgm:prSet/>
      <dgm:spPr/>
      <dgm:t>
        <a:bodyPr/>
        <a:lstStyle/>
        <a:p>
          <a:endParaRPr lang="en-US"/>
        </a:p>
      </dgm:t>
    </dgm:pt>
    <dgm:pt modelId="{7DC5FA70-3E32-4F4C-9BA4-94B21723FEEC}">
      <dgm:prSet/>
      <dgm:spPr/>
      <dgm:t>
        <a:bodyPr/>
        <a:lstStyle/>
        <a:p>
          <a:pPr algn="just"/>
          <a:r>
            <a:rPr lang="en-IN" dirty="0">
              <a:latin typeface="Arial" panose="020B0604020202020204" pitchFamily="34" charset="0"/>
              <a:cs typeface="Arial" panose="020B0604020202020204" pitchFamily="34" charset="0"/>
            </a:rPr>
            <a:t>The dataset was converted to binomial data which was used to create pie chart where the data reflected presence of imbalance towards ‘best’ strain class</a:t>
          </a:r>
          <a:endParaRPr lang="en-US" dirty="0">
            <a:latin typeface="Arial" panose="020B0604020202020204" pitchFamily="34" charset="0"/>
            <a:cs typeface="Arial" panose="020B0604020202020204" pitchFamily="34" charset="0"/>
          </a:endParaRPr>
        </a:p>
      </dgm:t>
    </dgm:pt>
    <dgm:pt modelId="{79E327B1-1FDE-4159-ACA7-A669FFDB0EC2}" type="parTrans" cxnId="{E7673BB3-EF62-4A57-AFDB-0D5BAC939227}">
      <dgm:prSet/>
      <dgm:spPr/>
      <dgm:t>
        <a:bodyPr/>
        <a:lstStyle/>
        <a:p>
          <a:endParaRPr lang="en-US"/>
        </a:p>
      </dgm:t>
    </dgm:pt>
    <dgm:pt modelId="{E4AB8C4C-12D0-4E7B-9E4F-2F9C2840E3FA}" type="sibTrans" cxnId="{E7673BB3-EF62-4A57-AFDB-0D5BAC939227}">
      <dgm:prSet/>
      <dgm:spPr/>
      <dgm:t>
        <a:bodyPr/>
        <a:lstStyle/>
        <a:p>
          <a:endParaRPr lang="en-US"/>
        </a:p>
      </dgm:t>
    </dgm:pt>
    <dgm:pt modelId="{DEFAE407-991D-44EA-81C3-310CDB8BCB67}">
      <dgm:prSet/>
      <dgm:spPr/>
      <dgm:t>
        <a:bodyPr/>
        <a:lstStyle/>
        <a:p>
          <a:pPr algn="just"/>
          <a:r>
            <a:rPr lang="en-IN" dirty="0">
              <a:latin typeface="Arial" panose="020B0604020202020204" pitchFamily="34" charset="0"/>
              <a:cs typeface="Arial" panose="020B0604020202020204" pitchFamily="34" charset="0"/>
            </a:rPr>
            <a:t>There was noticeable correlation between some features of the dataset where one of the variables can be dropped since two of the variables have linear relationship</a:t>
          </a:r>
        </a:p>
      </dgm:t>
    </dgm:pt>
    <dgm:pt modelId="{4B7FB643-5AFE-4332-91BF-CDC36F4058E7}" type="parTrans" cxnId="{B2C2FF42-5AE5-492E-8D3D-6E4DA15B36FB}">
      <dgm:prSet/>
      <dgm:spPr/>
      <dgm:t>
        <a:bodyPr/>
        <a:lstStyle/>
        <a:p>
          <a:endParaRPr lang="en-US"/>
        </a:p>
      </dgm:t>
    </dgm:pt>
    <dgm:pt modelId="{92633209-C20B-4A83-857B-8709F4BD5EBD}" type="sibTrans" cxnId="{B2C2FF42-5AE5-492E-8D3D-6E4DA15B36FB}">
      <dgm:prSet/>
      <dgm:spPr/>
      <dgm:t>
        <a:bodyPr/>
        <a:lstStyle/>
        <a:p>
          <a:endParaRPr lang="en-US"/>
        </a:p>
      </dgm:t>
    </dgm:pt>
    <dgm:pt modelId="{A4BB2636-73AC-4370-AF05-C7B122ED7EBC}" type="pres">
      <dgm:prSet presAssocID="{87F80C12-8268-4D31-AA51-51E64D6CE8C8}" presName="vert0" presStyleCnt="0">
        <dgm:presLayoutVars>
          <dgm:dir/>
          <dgm:animOne val="branch"/>
          <dgm:animLvl val="lvl"/>
        </dgm:presLayoutVars>
      </dgm:prSet>
      <dgm:spPr/>
    </dgm:pt>
    <dgm:pt modelId="{4A504CF3-9B91-48C0-8F8C-3F86567CBC93}" type="pres">
      <dgm:prSet presAssocID="{00F65E8B-E2D5-4E8E-9EFE-5858C9381B9F}" presName="thickLine" presStyleLbl="alignNode1" presStyleIdx="0" presStyleCnt="3"/>
      <dgm:spPr/>
    </dgm:pt>
    <dgm:pt modelId="{409805D7-6DD7-4FF2-A02D-10D3312C7B29}" type="pres">
      <dgm:prSet presAssocID="{00F65E8B-E2D5-4E8E-9EFE-5858C9381B9F}" presName="horz1" presStyleCnt="0"/>
      <dgm:spPr/>
    </dgm:pt>
    <dgm:pt modelId="{94A5B33C-86DC-47B2-A2FA-1CB12E2346CE}" type="pres">
      <dgm:prSet presAssocID="{00F65E8B-E2D5-4E8E-9EFE-5858C9381B9F}" presName="tx1" presStyleLbl="revTx" presStyleIdx="0" presStyleCnt="3"/>
      <dgm:spPr/>
    </dgm:pt>
    <dgm:pt modelId="{F3AFD644-9557-4920-8587-217A2520E6E1}" type="pres">
      <dgm:prSet presAssocID="{00F65E8B-E2D5-4E8E-9EFE-5858C9381B9F}" presName="vert1" presStyleCnt="0"/>
      <dgm:spPr/>
    </dgm:pt>
    <dgm:pt modelId="{577B2CC3-61B0-48B6-A06C-97AC3ED68E29}" type="pres">
      <dgm:prSet presAssocID="{7DC5FA70-3E32-4F4C-9BA4-94B21723FEEC}" presName="thickLine" presStyleLbl="alignNode1" presStyleIdx="1" presStyleCnt="3"/>
      <dgm:spPr/>
    </dgm:pt>
    <dgm:pt modelId="{2BA50FD1-DF6A-4CFE-B171-9E3BB99B429A}" type="pres">
      <dgm:prSet presAssocID="{7DC5FA70-3E32-4F4C-9BA4-94B21723FEEC}" presName="horz1" presStyleCnt="0"/>
      <dgm:spPr/>
    </dgm:pt>
    <dgm:pt modelId="{7228F1EA-712E-42AB-8BEB-C89C6E15158C}" type="pres">
      <dgm:prSet presAssocID="{7DC5FA70-3E32-4F4C-9BA4-94B21723FEEC}" presName="tx1" presStyleLbl="revTx" presStyleIdx="1" presStyleCnt="3"/>
      <dgm:spPr/>
    </dgm:pt>
    <dgm:pt modelId="{9DC20193-900D-47AC-BD53-295B4BD125B8}" type="pres">
      <dgm:prSet presAssocID="{7DC5FA70-3E32-4F4C-9BA4-94B21723FEEC}" presName="vert1" presStyleCnt="0"/>
      <dgm:spPr/>
    </dgm:pt>
    <dgm:pt modelId="{C72DB8BB-A142-47EE-97EA-B5BB1F2D6B9C}" type="pres">
      <dgm:prSet presAssocID="{DEFAE407-991D-44EA-81C3-310CDB8BCB67}" presName="thickLine" presStyleLbl="alignNode1" presStyleIdx="2" presStyleCnt="3"/>
      <dgm:spPr/>
    </dgm:pt>
    <dgm:pt modelId="{D9C8139B-96D9-4BA7-B22A-3A051E2E1BA0}" type="pres">
      <dgm:prSet presAssocID="{DEFAE407-991D-44EA-81C3-310CDB8BCB67}" presName="horz1" presStyleCnt="0"/>
      <dgm:spPr/>
    </dgm:pt>
    <dgm:pt modelId="{053687C1-8E2D-4CD6-A30D-499766052524}" type="pres">
      <dgm:prSet presAssocID="{DEFAE407-991D-44EA-81C3-310CDB8BCB67}" presName="tx1" presStyleLbl="revTx" presStyleIdx="2" presStyleCnt="3"/>
      <dgm:spPr/>
    </dgm:pt>
    <dgm:pt modelId="{388B822A-22D7-4330-85C1-F8C12C12408A}" type="pres">
      <dgm:prSet presAssocID="{DEFAE407-991D-44EA-81C3-310CDB8BCB67}" presName="vert1" presStyleCnt="0"/>
      <dgm:spPr/>
    </dgm:pt>
  </dgm:ptLst>
  <dgm:cxnLst>
    <dgm:cxn modelId="{5E5C2403-371B-4C2E-AAEC-9A130B0B58F3}" type="presOf" srcId="{7DC5FA70-3E32-4F4C-9BA4-94B21723FEEC}" destId="{7228F1EA-712E-42AB-8BEB-C89C6E15158C}" srcOrd="0" destOrd="0" presId="urn:microsoft.com/office/officeart/2008/layout/LinedList"/>
    <dgm:cxn modelId="{B2C2FF42-5AE5-492E-8D3D-6E4DA15B36FB}" srcId="{87F80C12-8268-4D31-AA51-51E64D6CE8C8}" destId="{DEFAE407-991D-44EA-81C3-310CDB8BCB67}" srcOrd="2" destOrd="0" parTransId="{4B7FB643-5AFE-4332-91BF-CDC36F4058E7}" sibTransId="{92633209-C20B-4A83-857B-8709F4BD5EBD}"/>
    <dgm:cxn modelId="{B4695B57-1933-4EA0-B586-04875208573E}" srcId="{87F80C12-8268-4D31-AA51-51E64D6CE8C8}" destId="{00F65E8B-E2D5-4E8E-9EFE-5858C9381B9F}" srcOrd="0" destOrd="0" parTransId="{2F887DB1-F489-4B83-A789-945F91502A70}" sibTransId="{CEEA89D6-7098-4534-8BBE-850A4885A5FF}"/>
    <dgm:cxn modelId="{C8209259-B7A2-48DA-9096-68455D2DD135}" type="presOf" srcId="{00F65E8B-E2D5-4E8E-9EFE-5858C9381B9F}" destId="{94A5B33C-86DC-47B2-A2FA-1CB12E2346CE}" srcOrd="0" destOrd="0" presId="urn:microsoft.com/office/officeart/2008/layout/LinedList"/>
    <dgm:cxn modelId="{2CB312AD-4485-4977-A101-A5596CEF2398}" type="presOf" srcId="{87F80C12-8268-4D31-AA51-51E64D6CE8C8}" destId="{A4BB2636-73AC-4370-AF05-C7B122ED7EBC}" srcOrd="0" destOrd="0" presId="urn:microsoft.com/office/officeart/2008/layout/LinedList"/>
    <dgm:cxn modelId="{E7673BB3-EF62-4A57-AFDB-0D5BAC939227}" srcId="{87F80C12-8268-4D31-AA51-51E64D6CE8C8}" destId="{7DC5FA70-3E32-4F4C-9BA4-94B21723FEEC}" srcOrd="1" destOrd="0" parTransId="{79E327B1-1FDE-4159-ACA7-A669FFDB0EC2}" sibTransId="{E4AB8C4C-12D0-4E7B-9E4F-2F9C2840E3FA}"/>
    <dgm:cxn modelId="{A54557BF-1213-4E6D-B63C-C3A2A275DB24}" type="presOf" srcId="{DEFAE407-991D-44EA-81C3-310CDB8BCB67}" destId="{053687C1-8E2D-4CD6-A30D-499766052524}" srcOrd="0" destOrd="0" presId="urn:microsoft.com/office/officeart/2008/layout/LinedList"/>
    <dgm:cxn modelId="{B700686A-0202-485A-BE69-0ABE05639AF3}" type="presParOf" srcId="{A4BB2636-73AC-4370-AF05-C7B122ED7EBC}" destId="{4A504CF3-9B91-48C0-8F8C-3F86567CBC93}" srcOrd="0" destOrd="0" presId="urn:microsoft.com/office/officeart/2008/layout/LinedList"/>
    <dgm:cxn modelId="{5E1D10BF-5990-4D93-AD72-E488796E4F00}" type="presParOf" srcId="{A4BB2636-73AC-4370-AF05-C7B122ED7EBC}" destId="{409805D7-6DD7-4FF2-A02D-10D3312C7B29}" srcOrd="1" destOrd="0" presId="urn:microsoft.com/office/officeart/2008/layout/LinedList"/>
    <dgm:cxn modelId="{B2F0BCC5-4D99-4169-A29F-F91061C78611}" type="presParOf" srcId="{409805D7-6DD7-4FF2-A02D-10D3312C7B29}" destId="{94A5B33C-86DC-47B2-A2FA-1CB12E2346CE}" srcOrd="0" destOrd="0" presId="urn:microsoft.com/office/officeart/2008/layout/LinedList"/>
    <dgm:cxn modelId="{1BDD4379-BF16-40C8-A7E6-8E6A082ECC22}" type="presParOf" srcId="{409805D7-6DD7-4FF2-A02D-10D3312C7B29}" destId="{F3AFD644-9557-4920-8587-217A2520E6E1}" srcOrd="1" destOrd="0" presId="urn:microsoft.com/office/officeart/2008/layout/LinedList"/>
    <dgm:cxn modelId="{524C4ECA-A5C1-4787-92B5-97805DF6CAD3}" type="presParOf" srcId="{A4BB2636-73AC-4370-AF05-C7B122ED7EBC}" destId="{577B2CC3-61B0-48B6-A06C-97AC3ED68E29}" srcOrd="2" destOrd="0" presId="urn:microsoft.com/office/officeart/2008/layout/LinedList"/>
    <dgm:cxn modelId="{E2D91286-E865-4002-9955-C2FD0087FD00}" type="presParOf" srcId="{A4BB2636-73AC-4370-AF05-C7B122ED7EBC}" destId="{2BA50FD1-DF6A-4CFE-B171-9E3BB99B429A}" srcOrd="3" destOrd="0" presId="urn:microsoft.com/office/officeart/2008/layout/LinedList"/>
    <dgm:cxn modelId="{AD5BA41F-989B-4699-829F-848BC2557B37}" type="presParOf" srcId="{2BA50FD1-DF6A-4CFE-B171-9E3BB99B429A}" destId="{7228F1EA-712E-42AB-8BEB-C89C6E15158C}" srcOrd="0" destOrd="0" presId="urn:microsoft.com/office/officeart/2008/layout/LinedList"/>
    <dgm:cxn modelId="{0F79C7B6-5366-42A6-8716-937723CA4EA4}" type="presParOf" srcId="{2BA50FD1-DF6A-4CFE-B171-9E3BB99B429A}" destId="{9DC20193-900D-47AC-BD53-295B4BD125B8}" srcOrd="1" destOrd="0" presId="urn:microsoft.com/office/officeart/2008/layout/LinedList"/>
    <dgm:cxn modelId="{6BFF1106-3135-48FA-A335-C780727B34CE}" type="presParOf" srcId="{A4BB2636-73AC-4370-AF05-C7B122ED7EBC}" destId="{C72DB8BB-A142-47EE-97EA-B5BB1F2D6B9C}" srcOrd="4" destOrd="0" presId="urn:microsoft.com/office/officeart/2008/layout/LinedList"/>
    <dgm:cxn modelId="{260E58A7-174A-4194-BBD2-790D5F7020A7}" type="presParOf" srcId="{A4BB2636-73AC-4370-AF05-C7B122ED7EBC}" destId="{D9C8139B-96D9-4BA7-B22A-3A051E2E1BA0}" srcOrd="5" destOrd="0" presId="urn:microsoft.com/office/officeart/2008/layout/LinedList"/>
    <dgm:cxn modelId="{0B42E485-9027-46EF-AD18-1EF8EFB1258B}" type="presParOf" srcId="{D9C8139B-96D9-4BA7-B22A-3A051E2E1BA0}" destId="{053687C1-8E2D-4CD6-A30D-499766052524}" srcOrd="0" destOrd="0" presId="urn:microsoft.com/office/officeart/2008/layout/LinedList"/>
    <dgm:cxn modelId="{2B63CFC4-5EE7-4702-B8F5-1C349930C93C}" type="presParOf" srcId="{D9C8139B-96D9-4BA7-B22A-3A051E2E1BA0}" destId="{388B822A-22D7-4330-85C1-F8C12C12408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254512-BD4E-4022-92AE-BB0FC71A9174}" type="doc">
      <dgm:prSet loTypeId="urn:microsoft.com/office/officeart/2005/8/layout/vList2" loCatId="list" qsTypeId="urn:microsoft.com/office/officeart/2005/8/quickstyle/simple3" qsCatId="simple" csTypeId="urn:microsoft.com/office/officeart/2005/8/colors/accent2_5" csCatId="accent2" phldr="1"/>
      <dgm:spPr/>
      <dgm:t>
        <a:bodyPr/>
        <a:lstStyle/>
        <a:p>
          <a:endParaRPr lang="en-CA"/>
        </a:p>
      </dgm:t>
    </dgm:pt>
    <dgm:pt modelId="{0FA44401-938D-40D4-8F0A-2A5AF0AF9F5D}">
      <dgm:prSet phldrT="[Text]"/>
      <dgm:spPr/>
      <dgm:t>
        <a:bodyPr/>
        <a:lstStyle/>
        <a:p>
          <a:r>
            <a:rPr lang="en-IN" dirty="0">
              <a:latin typeface="Arial" panose="020B0604020202020204" pitchFamily="34" charset="0"/>
              <a:cs typeface="Arial" panose="020B0604020202020204" pitchFamily="34" charset="0"/>
            </a:rPr>
            <a:t>RE – INDEXING </a:t>
          </a:r>
          <a:endParaRPr lang="en-CA" dirty="0">
            <a:latin typeface="Arial" panose="020B0604020202020204" pitchFamily="34" charset="0"/>
            <a:cs typeface="Arial" panose="020B0604020202020204" pitchFamily="34" charset="0"/>
          </a:endParaRPr>
        </a:p>
      </dgm:t>
    </dgm:pt>
    <dgm:pt modelId="{DADD1ED9-B568-4239-8631-249B79A11FC1}" type="parTrans" cxnId="{EAB7C238-9821-42FE-A0DF-9AC2B847FD64}">
      <dgm:prSet/>
      <dgm:spPr/>
      <dgm:t>
        <a:bodyPr/>
        <a:lstStyle/>
        <a:p>
          <a:endParaRPr lang="en-CA"/>
        </a:p>
      </dgm:t>
    </dgm:pt>
    <dgm:pt modelId="{2E12024D-B4D0-40AA-B36C-9E54B0164564}" type="sibTrans" cxnId="{EAB7C238-9821-42FE-A0DF-9AC2B847FD64}">
      <dgm:prSet/>
      <dgm:spPr/>
      <dgm:t>
        <a:bodyPr/>
        <a:lstStyle/>
        <a:p>
          <a:endParaRPr lang="en-CA"/>
        </a:p>
      </dgm:t>
    </dgm:pt>
    <dgm:pt modelId="{9E7C8671-2D8A-41C2-8652-BEFF34E9E959}">
      <dgm:prSet phldrT="[Text]"/>
      <dgm:spPr/>
      <dgm:t>
        <a:bodyPr/>
        <a:lstStyle/>
        <a:p>
          <a:r>
            <a:rPr lang="en-IN" dirty="0">
              <a:latin typeface="Arial" panose="020B0604020202020204" pitchFamily="34" charset="0"/>
              <a:cs typeface="Arial" panose="020B0604020202020204" pitchFamily="34" charset="0"/>
            </a:rPr>
            <a:t>After dropping rows with more than 50% NaN values, the entries are re-indexed</a:t>
          </a:r>
          <a:endParaRPr lang="en-CA" dirty="0">
            <a:latin typeface="Arial" panose="020B0604020202020204" pitchFamily="34" charset="0"/>
            <a:cs typeface="Arial" panose="020B0604020202020204" pitchFamily="34" charset="0"/>
          </a:endParaRPr>
        </a:p>
      </dgm:t>
    </dgm:pt>
    <dgm:pt modelId="{80E2D430-015F-4E88-BE41-EF95735A0F73}" type="parTrans" cxnId="{710BA09B-46FB-4AE1-9084-E52731AAD740}">
      <dgm:prSet/>
      <dgm:spPr/>
      <dgm:t>
        <a:bodyPr/>
        <a:lstStyle/>
        <a:p>
          <a:endParaRPr lang="en-CA"/>
        </a:p>
      </dgm:t>
    </dgm:pt>
    <dgm:pt modelId="{D75123CE-D3A0-45E9-97E0-122F2991A8BA}" type="sibTrans" cxnId="{710BA09B-46FB-4AE1-9084-E52731AAD740}">
      <dgm:prSet/>
      <dgm:spPr/>
      <dgm:t>
        <a:bodyPr/>
        <a:lstStyle/>
        <a:p>
          <a:endParaRPr lang="en-CA"/>
        </a:p>
      </dgm:t>
    </dgm:pt>
    <dgm:pt modelId="{C8D36A48-44DA-4D18-ABB4-68E5F94BCB1E}">
      <dgm:prSet phldrT="[Text]"/>
      <dgm:spPr/>
      <dgm:t>
        <a:bodyPr/>
        <a:lstStyle/>
        <a:p>
          <a:r>
            <a:rPr lang="en-IN" dirty="0">
              <a:latin typeface="Arial" panose="020B0604020202020204" pitchFamily="34" charset="0"/>
              <a:cs typeface="Arial" panose="020B0604020202020204" pitchFamily="34" charset="0"/>
            </a:rPr>
            <a:t>REMOVING OUTLIERS</a:t>
          </a:r>
          <a:endParaRPr lang="en-CA" dirty="0">
            <a:latin typeface="Arial" panose="020B0604020202020204" pitchFamily="34" charset="0"/>
            <a:cs typeface="Arial" panose="020B0604020202020204" pitchFamily="34" charset="0"/>
          </a:endParaRPr>
        </a:p>
      </dgm:t>
    </dgm:pt>
    <dgm:pt modelId="{F2D62584-EC61-47DD-81C3-5A9BE7272E61}" type="parTrans" cxnId="{832BDA2D-A219-4ADC-A0BA-1ACF0837B2A2}">
      <dgm:prSet/>
      <dgm:spPr/>
      <dgm:t>
        <a:bodyPr/>
        <a:lstStyle/>
        <a:p>
          <a:endParaRPr lang="en-CA"/>
        </a:p>
      </dgm:t>
    </dgm:pt>
    <dgm:pt modelId="{EDAC42F0-9518-490E-99BC-23D326E6161C}" type="sibTrans" cxnId="{832BDA2D-A219-4ADC-A0BA-1ACF0837B2A2}">
      <dgm:prSet/>
      <dgm:spPr/>
      <dgm:t>
        <a:bodyPr/>
        <a:lstStyle/>
        <a:p>
          <a:endParaRPr lang="en-CA"/>
        </a:p>
      </dgm:t>
    </dgm:pt>
    <dgm:pt modelId="{17EB57F9-B481-4991-BAD2-0A76B17648A7}">
      <dgm:prSet phldrT="[Text]"/>
      <dgm:spPr/>
      <dgm:t>
        <a:bodyPr/>
        <a:lstStyle/>
        <a:p>
          <a:r>
            <a:rPr lang="en-IN" dirty="0">
              <a:latin typeface="Arial" panose="020B0604020202020204" pitchFamily="34" charset="0"/>
              <a:cs typeface="Arial" panose="020B0604020202020204" pitchFamily="34" charset="0"/>
            </a:rPr>
            <a:t>Tukey Method is used to remove outliers from the data set and </a:t>
          </a:r>
          <a:r>
            <a:rPr lang="en-US" dirty="0">
              <a:latin typeface="Arial" panose="020B0604020202020204" pitchFamily="34" charset="0"/>
              <a:cs typeface="Arial" panose="020B0604020202020204" pitchFamily="34" charset="0"/>
            </a:rPr>
            <a:t>rows with  more than  two outliers are dropped</a:t>
          </a:r>
          <a:r>
            <a:rPr lang="en-IN" dirty="0">
              <a:latin typeface="Arial" panose="020B0604020202020204" pitchFamily="34" charset="0"/>
              <a:cs typeface="Arial" panose="020B0604020202020204" pitchFamily="34" charset="0"/>
            </a:rPr>
            <a:t> </a:t>
          </a:r>
          <a:endParaRPr lang="en-CA" dirty="0">
            <a:latin typeface="Arial" panose="020B0604020202020204" pitchFamily="34" charset="0"/>
            <a:cs typeface="Arial" panose="020B0604020202020204" pitchFamily="34" charset="0"/>
          </a:endParaRPr>
        </a:p>
      </dgm:t>
    </dgm:pt>
    <dgm:pt modelId="{C25061F4-1735-44B9-B88C-62C4C64DB02C}" type="parTrans" cxnId="{B1A3A229-F71D-4FF6-9EB6-E85298297FAA}">
      <dgm:prSet/>
      <dgm:spPr/>
      <dgm:t>
        <a:bodyPr/>
        <a:lstStyle/>
        <a:p>
          <a:endParaRPr lang="en-CA"/>
        </a:p>
      </dgm:t>
    </dgm:pt>
    <dgm:pt modelId="{24FD196B-AB61-4E70-8ACD-851B3E3A45AA}" type="sibTrans" cxnId="{B1A3A229-F71D-4FF6-9EB6-E85298297FAA}">
      <dgm:prSet/>
      <dgm:spPr/>
      <dgm:t>
        <a:bodyPr/>
        <a:lstStyle/>
        <a:p>
          <a:endParaRPr lang="en-CA"/>
        </a:p>
      </dgm:t>
    </dgm:pt>
    <dgm:pt modelId="{1091EBD7-1AB6-40CF-BC6A-06E5DE472DCE}">
      <dgm:prSet phldrT="[Text]"/>
      <dgm:spPr/>
      <dgm:t>
        <a:bodyPr/>
        <a:lstStyle/>
        <a:p>
          <a:r>
            <a:rPr lang="en-IN" dirty="0">
              <a:latin typeface="Arial" panose="020B0604020202020204" pitchFamily="34" charset="0"/>
              <a:cs typeface="Arial" panose="020B0604020202020204" pitchFamily="34" charset="0"/>
            </a:rPr>
            <a:t>SMOTE</a:t>
          </a:r>
          <a:endParaRPr lang="en-CA" dirty="0">
            <a:latin typeface="Arial" panose="020B0604020202020204" pitchFamily="34" charset="0"/>
            <a:cs typeface="Arial" panose="020B0604020202020204" pitchFamily="34" charset="0"/>
          </a:endParaRPr>
        </a:p>
      </dgm:t>
    </dgm:pt>
    <dgm:pt modelId="{08E1C269-892E-493B-94F3-C12F4EFFF469}" type="parTrans" cxnId="{B66ADA4F-4BAE-4B37-B554-8A2E1BABC714}">
      <dgm:prSet/>
      <dgm:spPr/>
      <dgm:t>
        <a:bodyPr/>
        <a:lstStyle/>
        <a:p>
          <a:endParaRPr lang="en-CA"/>
        </a:p>
      </dgm:t>
    </dgm:pt>
    <dgm:pt modelId="{797BA5C3-F079-4ACE-A19A-1C9D135A6DEC}" type="sibTrans" cxnId="{B66ADA4F-4BAE-4B37-B554-8A2E1BABC714}">
      <dgm:prSet/>
      <dgm:spPr/>
      <dgm:t>
        <a:bodyPr/>
        <a:lstStyle/>
        <a:p>
          <a:endParaRPr lang="en-CA"/>
        </a:p>
      </dgm:t>
    </dgm:pt>
    <dgm:pt modelId="{7F110E32-F80A-413B-99F6-18C0A3CE7133}">
      <dgm:prSet phldrT="[Text]"/>
      <dgm:spPr/>
      <dgm:t>
        <a:bodyPr/>
        <a:lstStyle/>
        <a:p>
          <a:r>
            <a:rPr lang="en-US" dirty="0">
              <a:latin typeface="Arial" panose="020B0604020202020204" pitchFamily="34" charset="0"/>
              <a:cs typeface="Arial" panose="020B0604020202020204" pitchFamily="34" charset="0"/>
            </a:rPr>
            <a:t>SMOTE is used to balance the proportion of output classes by creating synthetic data. This helps to protect the model from bias</a:t>
          </a:r>
          <a:endParaRPr lang="en-CA" dirty="0">
            <a:latin typeface="Arial" panose="020B0604020202020204" pitchFamily="34" charset="0"/>
            <a:cs typeface="Arial" panose="020B0604020202020204" pitchFamily="34" charset="0"/>
          </a:endParaRPr>
        </a:p>
      </dgm:t>
    </dgm:pt>
    <dgm:pt modelId="{ED76FE93-3010-48E5-BA9C-CEBFBED37CCF}" type="parTrans" cxnId="{2C73D7F4-2322-4C9A-ABA9-DA07841E9AE9}">
      <dgm:prSet/>
      <dgm:spPr/>
      <dgm:t>
        <a:bodyPr/>
        <a:lstStyle/>
        <a:p>
          <a:endParaRPr lang="en-CA"/>
        </a:p>
      </dgm:t>
    </dgm:pt>
    <dgm:pt modelId="{DB2A8904-D7FE-4BD6-8FD3-7D746AAF4DB1}" type="sibTrans" cxnId="{2C73D7F4-2322-4C9A-ABA9-DA07841E9AE9}">
      <dgm:prSet/>
      <dgm:spPr/>
      <dgm:t>
        <a:bodyPr/>
        <a:lstStyle/>
        <a:p>
          <a:endParaRPr lang="en-CA"/>
        </a:p>
      </dgm:t>
    </dgm:pt>
    <dgm:pt modelId="{AD72385E-084E-466E-BCE0-440510AC7361}">
      <dgm:prSet phldrT="[Text]"/>
      <dgm:spPr/>
      <dgm:t>
        <a:bodyPr/>
        <a:lstStyle/>
        <a:p>
          <a:r>
            <a:rPr lang="en-IN" dirty="0">
              <a:latin typeface="Arial" panose="020B0604020202020204" pitchFamily="34" charset="0"/>
              <a:cs typeface="Arial" panose="020B0604020202020204" pitchFamily="34" charset="0"/>
            </a:rPr>
            <a:t>COMPARISON MODEL</a:t>
          </a:r>
          <a:endParaRPr lang="en-CA" dirty="0">
            <a:latin typeface="Arial" panose="020B0604020202020204" pitchFamily="34" charset="0"/>
            <a:cs typeface="Arial" panose="020B0604020202020204" pitchFamily="34" charset="0"/>
          </a:endParaRPr>
        </a:p>
      </dgm:t>
    </dgm:pt>
    <dgm:pt modelId="{25E8DF8A-B685-4872-A560-2D7D3CA7B1A8}" type="parTrans" cxnId="{1F31583E-8674-4FB6-A6F8-938A61238CFB}">
      <dgm:prSet/>
      <dgm:spPr/>
      <dgm:t>
        <a:bodyPr/>
        <a:lstStyle/>
        <a:p>
          <a:endParaRPr lang="en-CA"/>
        </a:p>
      </dgm:t>
    </dgm:pt>
    <dgm:pt modelId="{77FEE4A3-8D63-44A5-8A3E-5B38BFBB32BC}" type="sibTrans" cxnId="{1F31583E-8674-4FB6-A6F8-938A61238CFB}">
      <dgm:prSet/>
      <dgm:spPr/>
      <dgm:t>
        <a:bodyPr/>
        <a:lstStyle/>
        <a:p>
          <a:endParaRPr lang="en-CA"/>
        </a:p>
      </dgm:t>
    </dgm:pt>
    <dgm:pt modelId="{2700F382-8B87-4995-81AD-CDD584688CD6}">
      <dgm:prSet phldrT="[Text]"/>
      <dgm:spPr/>
      <dgm:t>
        <a:bodyPr/>
        <a:lstStyle/>
        <a:p>
          <a:r>
            <a:rPr lang="en-IN" dirty="0">
              <a:latin typeface="Arial" panose="020B0604020202020204" pitchFamily="34" charset="0"/>
              <a:cs typeface="Arial" panose="020B0604020202020204" pitchFamily="34" charset="0"/>
            </a:rPr>
            <a:t>MODEL CREATION</a:t>
          </a:r>
          <a:endParaRPr lang="en-CA" dirty="0">
            <a:latin typeface="Arial" panose="020B0604020202020204" pitchFamily="34" charset="0"/>
            <a:cs typeface="Arial" panose="020B0604020202020204" pitchFamily="34" charset="0"/>
          </a:endParaRPr>
        </a:p>
      </dgm:t>
    </dgm:pt>
    <dgm:pt modelId="{86FE9490-80A4-452D-B4C6-7E07B47BE40E}" type="parTrans" cxnId="{C5E2AAAC-BE66-4AD8-BAA7-934BFE244045}">
      <dgm:prSet/>
      <dgm:spPr/>
      <dgm:t>
        <a:bodyPr/>
        <a:lstStyle/>
        <a:p>
          <a:endParaRPr lang="en-CA"/>
        </a:p>
      </dgm:t>
    </dgm:pt>
    <dgm:pt modelId="{D4D8B77B-6594-4C0A-8440-1D74A7AD8C59}" type="sibTrans" cxnId="{C5E2AAAC-BE66-4AD8-BAA7-934BFE244045}">
      <dgm:prSet/>
      <dgm:spPr/>
      <dgm:t>
        <a:bodyPr/>
        <a:lstStyle/>
        <a:p>
          <a:endParaRPr lang="en-CA"/>
        </a:p>
      </dgm:t>
    </dgm:pt>
    <dgm:pt modelId="{A317B4BD-2460-4B51-9988-E19ACC2BE0AF}">
      <dgm:prSet phldrT="[Text]"/>
      <dgm:spPr/>
      <dgm:t>
        <a:bodyPr/>
        <a:lstStyle/>
        <a:p>
          <a:r>
            <a:rPr lang="en-IN" dirty="0">
              <a:latin typeface="Arial" panose="020B0604020202020204" pitchFamily="34" charset="0"/>
              <a:cs typeface="Arial" panose="020B0604020202020204" pitchFamily="34" charset="0"/>
            </a:rPr>
            <a:t>MODEL EVALUATION</a:t>
          </a:r>
          <a:endParaRPr lang="en-CA" dirty="0">
            <a:latin typeface="Arial" panose="020B0604020202020204" pitchFamily="34" charset="0"/>
            <a:cs typeface="Arial" panose="020B0604020202020204" pitchFamily="34" charset="0"/>
          </a:endParaRPr>
        </a:p>
      </dgm:t>
    </dgm:pt>
    <dgm:pt modelId="{4E90DDC5-3E7F-4907-92A1-DA0544086A5D}" type="parTrans" cxnId="{7B260DCA-A5AA-4B20-BF8A-B95D67F79359}">
      <dgm:prSet/>
      <dgm:spPr/>
      <dgm:t>
        <a:bodyPr/>
        <a:lstStyle/>
        <a:p>
          <a:endParaRPr lang="en-CA"/>
        </a:p>
      </dgm:t>
    </dgm:pt>
    <dgm:pt modelId="{AB1A9956-7A9C-4D1E-A5AB-7A0BF066ED17}" type="sibTrans" cxnId="{7B260DCA-A5AA-4B20-BF8A-B95D67F79359}">
      <dgm:prSet/>
      <dgm:spPr/>
      <dgm:t>
        <a:bodyPr/>
        <a:lstStyle/>
        <a:p>
          <a:endParaRPr lang="en-CA"/>
        </a:p>
      </dgm:t>
    </dgm:pt>
    <dgm:pt modelId="{32368B71-8498-4C68-8CFE-FD291AAEDFBA}" type="pres">
      <dgm:prSet presAssocID="{7E254512-BD4E-4022-92AE-BB0FC71A9174}" presName="linear" presStyleCnt="0">
        <dgm:presLayoutVars>
          <dgm:animLvl val="lvl"/>
          <dgm:resizeHandles val="exact"/>
        </dgm:presLayoutVars>
      </dgm:prSet>
      <dgm:spPr/>
    </dgm:pt>
    <dgm:pt modelId="{3FC1B432-564C-4EEB-8070-5B9F2D825FFE}" type="pres">
      <dgm:prSet presAssocID="{0FA44401-938D-40D4-8F0A-2A5AF0AF9F5D}" presName="parentText" presStyleLbl="node1" presStyleIdx="0" presStyleCnt="6">
        <dgm:presLayoutVars>
          <dgm:chMax val="0"/>
          <dgm:bulletEnabled val="1"/>
        </dgm:presLayoutVars>
      </dgm:prSet>
      <dgm:spPr/>
    </dgm:pt>
    <dgm:pt modelId="{F8DA50C8-1187-4EB8-A2C9-AC8C38A8CE1C}" type="pres">
      <dgm:prSet presAssocID="{0FA44401-938D-40D4-8F0A-2A5AF0AF9F5D}" presName="childText" presStyleLbl="revTx" presStyleIdx="0" presStyleCnt="3">
        <dgm:presLayoutVars>
          <dgm:bulletEnabled val="1"/>
        </dgm:presLayoutVars>
      </dgm:prSet>
      <dgm:spPr/>
    </dgm:pt>
    <dgm:pt modelId="{9C8CBFC0-D5D6-4AB7-8BFB-F142FBDD195A}" type="pres">
      <dgm:prSet presAssocID="{C8D36A48-44DA-4D18-ABB4-68E5F94BCB1E}" presName="parentText" presStyleLbl="node1" presStyleIdx="1" presStyleCnt="6">
        <dgm:presLayoutVars>
          <dgm:chMax val="0"/>
          <dgm:bulletEnabled val="1"/>
        </dgm:presLayoutVars>
      </dgm:prSet>
      <dgm:spPr/>
    </dgm:pt>
    <dgm:pt modelId="{DDF8F92D-CAEC-45C2-B9DE-20994DA29FA1}" type="pres">
      <dgm:prSet presAssocID="{C8D36A48-44DA-4D18-ABB4-68E5F94BCB1E}" presName="childText" presStyleLbl="revTx" presStyleIdx="1" presStyleCnt="3">
        <dgm:presLayoutVars>
          <dgm:bulletEnabled val="1"/>
        </dgm:presLayoutVars>
      </dgm:prSet>
      <dgm:spPr/>
    </dgm:pt>
    <dgm:pt modelId="{94CB3796-F6C7-4EBF-B27E-A4A35B399B49}" type="pres">
      <dgm:prSet presAssocID="{1091EBD7-1AB6-40CF-BC6A-06E5DE472DCE}" presName="parentText" presStyleLbl="node1" presStyleIdx="2" presStyleCnt="6">
        <dgm:presLayoutVars>
          <dgm:chMax val="0"/>
          <dgm:bulletEnabled val="1"/>
        </dgm:presLayoutVars>
      </dgm:prSet>
      <dgm:spPr/>
    </dgm:pt>
    <dgm:pt modelId="{56F95AEC-F4A9-4823-BEB8-85A333104B3F}" type="pres">
      <dgm:prSet presAssocID="{1091EBD7-1AB6-40CF-BC6A-06E5DE472DCE}" presName="childText" presStyleLbl="revTx" presStyleIdx="2" presStyleCnt="3">
        <dgm:presLayoutVars>
          <dgm:bulletEnabled val="1"/>
        </dgm:presLayoutVars>
      </dgm:prSet>
      <dgm:spPr/>
    </dgm:pt>
    <dgm:pt modelId="{8FE111F6-B211-490B-A54D-1D74E6940571}" type="pres">
      <dgm:prSet presAssocID="{AD72385E-084E-466E-BCE0-440510AC7361}" presName="parentText" presStyleLbl="node1" presStyleIdx="3" presStyleCnt="6">
        <dgm:presLayoutVars>
          <dgm:chMax val="0"/>
          <dgm:bulletEnabled val="1"/>
        </dgm:presLayoutVars>
      </dgm:prSet>
      <dgm:spPr/>
    </dgm:pt>
    <dgm:pt modelId="{15FE29D7-19CC-4330-B413-850C36B24B8B}" type="pres">
      <dgm:prSet presAssocID="{77FEE4A3-8D63-44A5-8A3E-5B38BFBB32BC}" presName="spacer" presStyleCnt="0"/>
      <dgm:spPr/>
    </dgm:pt>
    <dgm:pt modelId="{72A270D6-EB4F-4A39-AAB8-F6F98C04874A}" type="pres">
      <dgm:prSet presAssocID="{2700F382-8B87-4995-81AD-CDD584688CD6}" presName="parentText" presStyleLbl="node1" presStyleIdx="4" presStyleCnt="6">
        <dgm:presLayoutVars>
          <dgm:chMax val="0"/>
          <dgm:bulletEnabled val="1"/>
        </dgm:presLayoutVars>
      </dgm:prSet>
      <dgm:spPr/>
    </dgm:pt>
    <dgm:pt modelId="{D1551D6C-7C59-4B4E-A011-D8D6025B08BF}" type="pres">
      <dgm:prSet presAssocID="{D4D8B77B-6594-4C0A-8440-1D74A7AD8C59}" presName="spacer" presStyleCnt="0"/>
      <dgm:spPr/>
    </dgm:pt>
    <dgm:pt modelId="{E211B01E-D6E4-4801-980A-B07FE76D8657}" type="pres">
      <dgm:prSet presAssocID="{A317B4BD-2460-4B51-9988-E19ACC2BE0AF}" presName="parentText" presStyleLbl="node1" presStyleIdx="5" presStyleCnt="6">
        <dgm:presLayoutVars>
          <dgm:chMax val="0"/>
          <dgm:bulletEnabled val="1"/>
        </dgm:presLayoutVars>
      </dgm:prSet>
      <dgm:spPr/>
    </dgm:pt>
  </dgm:ptLst>
  <dgm:cxnLst>
    <dgm:cxn modelId="{5FE69500-FB11-4BFE-ABBA-28A884CFCB9D}" type="presOf" srcId="{C8D36A48-44DA-4D18-ABB4-68E5F94BCB1E}" destId="{9C8CBFC0-D5D6-4AB7-8BFB-F142FBDD195A}" srcOrd="0" destOrd="0" presId="urn:microsoft.com/office/officeart/2005/8/layout/vList2"/>
    <dgm:cxn modelId="{1E5F4720-D4B8-4CF7-9BD0-AFB2B9C285D1}" type="presOf" srcId="{9E7C8671-2D8A-41C2-8652-BEFF34E9E959}" destId="{F8DA50C8-1187-4EB8-A2C9-AC8C38A8CE1C}" srcOrd="0" destOrd="0" presId="urn:microsoft.com/office/officeart/2005/8/layout/vList2"/>
    <dgm:cxn modelId="{B1A3A229-F71D-4FF6-9EB6-E85298297FAA}" srcId="{C8D36A48-44DA-4D18-ABB4-68E5F94BCB1E}" destId="{17EB57F9-B481-4991-BAD2-0A76B17648A7}" srcOrd="0" destOrd="0" parTransId="{C25061F4-1735-44B9-B88C-62C4C64DB02C}" sibTransId="{24FD196B-AB61-4E70-8ACD-851B3E3A45AA}"/>
    <dgm:cxn modelId="{832BDA2D-A219-4ADC-A0BA-1ACF0837B2A2}" srcId="{7E254512-BD4E-4022-92AE-BB0FC71A9174}" destId="{C8D36A48-44DA-4D18-ABB4-68E5F94BCB1E}" srcOrd="1" destOrd="0" parTransId="{F2D62584-EC61-47DD-81C3-5A9BE7272E61}" sibTransId="{EDAC42F0-9518-490E-99BC-23D326E6161C}"/>
    <dgm:cxn modelId="{EAB7C238-9821-42FE-A0DF-9AC2B847FD64}" srcId="{7E254512-BD4E-4022-92AE-BB0FC71A9174}" destId="{0FA44401-938D-40D4-8F0A-2A5AF0AF9F5D}" srcOrd="0" destOrd="0" parTransId="{DADD1ED9-B568-4239-8631-249B79A11FC1}" sibTransId="{2E12024D-B4D0-40AA-B36C-9E54B0164564}"/>
    <dgm:cxn modelId="{1F31583E-8674-4FB6-A6F8-938A61238CFB}" srcId="{7E254512-BD4E-4022-92AE-BB0FC71A9174}" destId="{AD72385E-084E-466E-BCE0-440510AC7361}" srcOrd="3" destOrd="0" parTransId="{25E8DF8A-B685-4872-A560-2D7D3CA7B1A8}" sibTransId="{77FEE4A3-8D63-44A5-8A3E-5B38BFBB32BC}"/>
    <dgm:cxn modelId="{F65E6D5B-9B3A-4795-BE0C-F3D0EBD230BD}" type="presOf" srcId="{0FA44401-938D-40D4-8F0A-2A5AF0AF9F5D}" destId="{3FC1B432-564C-4EEB-8070-5B9F2D825FFE}" srcOrd="0" destOrd="0" presId="urn:microsoft.com/office/officeart/2005/8/layout/vList2"/>
    <dgm:cxn modelId="{5CC00D48-D9E1-41AE-97A6-E06459112CBD}" type="presOf" srcId="{2700F382-8B87-4995-81AD-CDD584688CD6}" destId="{72A270D6-EB4F-4A39-AAB8-F6F98C04874A}" srcOrd="0" destOrd="0" presId="urn:microsoft.com/office/officeart/2005/8/layout/vList2"/>
    <dgm:cxn modelId="{B66ADA4F-4BAE-4B37-B554-8A2E1BABC714}" srcId="{7E254512-BD4E-4022-92AE-BB0FC71A9174}" destId="{1091EBD7-1AB6-40CF-BC6A-06E5DE472DCE}" srcOrd="2" destOrd="0" parTransId="{08E1C269-892E-493B-94F3-C12F4EFFF469}" sibTransId="{797BA5C3-F079-4ACE-A19A-1C9D135A6DEC}"/>
    <dgm:cxn modelId="{904E8183-B612-480F-9127-65EDA73787C4}" type="presOf" srcId="{7E254512-BD4E-4022-92AE-BB0FC71A9174}" destId="{32368B71-8498-4C68-8CFE-FD291AAEDFBA}" srcOrd="0" destOrd="0" presId="urn:microsoft.com/office/officeart/2005/8/layout/vList2"/>
    <dgm:cxn modelId="{633E5D9B-764B-4A2A-9463-22D288DFE924}" type="presOf" srcId="{AD72385E-084E-466E-BCE0-440510AC7361}" destId="{8FE111F6-B211-490B-A54D-1D74E6940571}" srcOrd="0" destOrd="0" presId="urn:microsoft.com/office/officeart/2005/8/layout/vList2"/>
    <dgm:cxn modelId="{710BA09B-46FB-4AE1-9084-E52731AAD740}" srcId="{0FA44401-938D-40D4-8F0A-2A5AF0AF9F5D}" destId="{9E7C8671-2D8A-41C2-8652-BEFF34E9E959}" srcOrd="0" destOrd="0" parTransId="{80E2D430-015F-4E88-BE41-EF95735A0F73}" sibTransId="{D75123CE-D3A0-45E9-97E0-122F2991A8BA}"/>
    <dgm:cxn modelId="{C5E2AAAC-BE66-4AD8-BAA7-934BFE244045}" srcId="{7E254512-BD4E-4022-92AE-BB0FC71A9174}" destId="{2700F382-8B87-4995-81AD-CDD584688CD6}" srcOrd="4" destOrd="0" parTransId="{86FE9490-80A4-452D-B4C6-7E07B47BE40E}" sibTransId="{D4D8B77B-6594-4C0A-8440-1D74A7AD8C59}"/>
    <dgm:cxn modelId="{38D008BE-B649-49AC-BCF1-035BC84747B3}" type="presOf" srcId="{7F110E32-F80A-413B-99F6-18C0A3CE7133}" destId="{56F95AEC-F4A9-4823-BEB8-85A333104B3F}" srcOrd="0" destOrd="0" presId="urn:microsoft.com/office/officeart/2005/8/layout/vList2"/>
    <dgm:cxn modelId="{7B260DCA-A5AA-4B20-BF8A-B95D67F79359}" srcId="{7E254512-BD4E-4022-92AE-BB0FC71A9174}" destId="{A317B4BD-2460-4B51-9988-E19ACC2BE0AF}" srcOrd="5" destOrd="0" parTransId="{4E90DDC5-3E7F-4907-92A1-DA0544086A5D}" sibTransId="{AB1A9956-7A9C-4D1E-A5AB-7A0BF066ED17}"/>
    <dgm:cxn modelId="{09F269CC-8423-4390-90F1-CE49F5CCEAFB}" type="presOf" srcId="{17EB57F9-B481-4991-BAD2-0A76B17648A7}" destId="{DDF8F92D-CAEC-45C2-B9DE-20994DA29FA1}" srcOrd="0" destOrd="0" presId="urn:microsoft.com/office/officeart/2005/8/layout/vList2"/>
    <dgm:cxn modelId="{EA7DC8F2-56D8-4690-A163-3074EFEDBF01}" type="presOf" srcId="{1091EBD7-1AB6-40CF-BC6A-06E5DE472DCE}" destId="{94CB3796-F6C7-4EBF-B27E-A4A35B399B49}" srcOrd="0" destOrd="0" presId="urn:microsoft.com/office/officeart/2005/8/layout/vList2"/>
    <dgm:cxn modelId="{2C73D7F4-2322-4C9A-ABA9-DA07841E9AE9}" srcId="{1091EBD7-1AB6-40CF-BC6A-06E5DE472DCE}" destId="{7F110E32-F80A-413B-99F6-18C0A3CE7133}" srcOrd="0" destOrd="0" parTransId="{ED76FE93-3010-48E5-BA9C-CEBFBED37CCF}" sibTransId="{DB2A8904-D7FE-4BD6-8FD3-7D746AAF4DB1}"/>
    <dgm:cxn modelId="{D827A0F9-983C-4FE4-9415-7CE53CC7FB8C}" type="presOf" srcId="{A317B4BD-2460-4B51-9988-E19ACC2BE0AF}" destId="{E211B01E-D6E4-4801-980A-B07FE76D8657}" srcOrd="0" destOrd="0" presId="urn:microsoft.com/office/officeart/2005/8/layout/vList2"/>
    <dgm:cxn modelId="{C8A99C47-2285-46B0-83FF-18126A2CF76F}" type="presParOf" srcId="{32368B71-8498-4C68-8CFE-FD291AAEDFBA}" destId="{3FC1B432-564C-4EEB-8070-5B9F2D825FFE}" srcOrd="0" destOrd="0" presId="urn:microsoft.com/office/officeart/2005/8/layout/vList2"/>
    <dgm:cxn modelId="{CF4729FF-1EA8-4D62-9CD0-01C059582B6D}" type="presParOf" srcId="{32368B71-8498-4C68-8CFE-FD291AAEDFBA}" destId="{F8DA50C8-1187-4EB8-A2C9-AC8C38A8CE1C}" srcOrd="1" destOrd="0" presId="urn:microsoft.com/office/officeart/2005/8/layout/vList2"/>
    <dgm:cxn modelId="{B8882448-618F-475C-9805-85EDE603A5F5}" type="presParOf" srcId="{32368B71-8498-4C68-8CFE-FD291AAEDFBA}" destId="{9C8CBFC0-D5D6-4AB7-8BFB-F142FBDD195A}" srcOrd="2" destOrd="0" presId="urn:microsoft.com/office/officeart/2005/8/layout/vList2"/>
    <dgm:cxn modelId="{DA7CABD0-7CE5-4552-8414-D510D00B4D13}" type="presParOf" srcId="{32368B71-8498-4C68-8CFE-FD291AAEDFBA}" destId="{DDF8F92D-CAEC-45C2-B9DE-20994DA29FA1}" srcOrd="3" destOrd="0" presId="urn:microsoft.com/office/officeart/2005/8/layout/vList2"/>
    <dgm:cxn modelId="{FC04BE29-235B-4505-B763-7A816C671C2E}" type="presParOf" srcId="{32368B71-8498-4C68-8CFE-FD291AAEDFBA}" destId="{94CB3796-F6C7-4EBF-B27E-A4A35B399B49}" srcOrd="4" destOrd="0" presId="urn:microsoft.com/office/officeart/2005/8/layout/vList2"/>
    <dgm:cxn modelId="{865F97FC-22C8-45B1-999D-2CD0EDD239DE}" type="presParOf" srcId="{32368B71-8498-4C68-8CFE-FD291AAEDFBA}" destId="{56F95AEC-F4A9-4823-BEB8-85A333104B3F}" srcOrd="5" destOrd="0" presId="urn:microsoft.com/office/officeart/2005/8/layout/vList2"/>
    <dgm:cxn modelId="{E3A9945D-82B8-42CE-9600-011F18DFC8E3}" type="presParOf" srcId="{32368B71-8498-4C68-8CFE-FD291AAEDFBA}" destId="{8FE111F6-B211-490B-A54D-1D74E6940571}" srcOrd="6" destOrd="0" presId="urn:microsoft.com/office/officeart/2005/8/layout/vList2"/>
    <dgm:cxn modelId="{BE5BC1B6-D316-4997-A93A-36654C08A478}" type="presParOf" srcId="{32368B71-8498-4C68-8CFE-FD291AAEDFBA}" destId="{15FE29D7-19CC-4330-B413-850C36B24B8B}" srcOrd="7" destOrd="0" presId="urn:microsoft.com/office/officeart/2005/8/layout/vList2"/>
    <dgm:cxn modelId="{52328685-BBD1-4880-A243-C9F2B2EC5B50}" type="presParOf" srcId="{32368B71-8498-4C68-8CFE-FD291AAEDFBA}" destId="{72A270D6-EB4F-4A39-AAB8-F6F98C04874A}" srcOrd="8" destOrd="0" presId="urn:microsoft.com/office/officeart/2005/8/layout/vList2"/>
    <dgm:cxn modelId="{4126231F-20F1-43D4-92C3-8095D7F7FEA1}" type="presParOf" srcId="{32368B71-8498-4C68-8CFE-FD291AAEDFBA}" destId="{D1551D6C-7C59-4B4E-A011-D8D6025B08BF}" srcOrd="9" destOrd="0" presId="urn:microsoft.com/office/officeart/2005/8/layout/vList2"/>
    <dgm:cxn modelId="{DB48DD5D-E109-48EE-9D2D-B325AE271D00}" type="presParOf" srcId="{32368B71-8498-4C68-8CFE-FD291AAEDFBA}" destId="{E211B01E-D6E4-4801-980A-B07FE76D865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3A9F-82D6-4F9A-8956-AA06DC34BF48}">
      <dsp:nvSpPr>
        <dsp:cNvPr id="0" name=""/>
        <dsp:cNvSpPr/>
      </dsp:nvSpPr>
      <dsp:spPr>
        <a:xfrm>
          <a:off x="2981" y="31957"/>
          <a:ext cx="2365519" cy="1419311"/>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Overview</a:t>
          </a:r>
          <a:endParaRPr lang="en-CA" sz="3300" kern="1200" dirty="0"/>
        </a:p>
      </dsp:txBody>
      <dsp:txXfrm>
        <a:off x="2981" y="31957"/>
        <a:ext cx="2365519" cy="1419311"/>
      </dsp:txXfrm>
    </dsp:sp>
    <dsp:sp modelId="{F382DBF6-6ED1-48E5-9D0A-EC99FE971524}">
      <dsp:nvSpPr>
        <dsp:cNvPr id="0" name=""/>
        <dsp:cNvSpPr/>
      </dsp:nvSpPr>
      <dsp:spPr>
        <a:xfrm>
          <a:off x="2605053" y="31957"/>
          <a:ext cx="2365519" cy="1419311"/>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Key Questions</a:t>
          </a:r>
          <a:endParaRPr lang="en-CA" sz="3300" kern="1200" dirty="0"/>
        </a:p>
      </dsp:txBody>
      <dsp:txXfrm>
        <a:off x="2605053" y="31957"/>
        <a:ext cx="2365519" cy="1419311"/>
      </dsp:txXfrm>
    </dsp:sp>
    <dsp:sp modelId="{82F06A91-64EB-488C-8779-FC73696C95FB}">
      <dsp:nvSpPr>
        <dsp:cNvPr id="0" name=""/>
        <dsp:cNvSpPr/>
      </dsp:nvSpPr>
      <dsp:spPr>
        <a:xfrm>
          <a:off x="5207125" y="31957"/>
          <a:ext cx="2365519" cy="1419311"/>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Data Analysis</a:t>
          </a:r>
          <a:endParaRPr lang="en-CA" sz="3300" kern="1200" dirty="0"/>
        </a:p>
      </dsp:txBody>
      <dsp:txXfrm>
        <a:off x="5207125" y="31957"/>
        <a:ext cx="2365519" cy="1419311"/>
      </dsp:txXfrm>
    </dsp:sp>
    <dsp:sp modelId="{1FA972F0-455B-4A4D-A99B-A12933A574D5}">
      <dsp:nvSpPr>
        <dsp:cNvPr id="0" name=""/>
        <dsp:cNvSpPr/>
      </dsp:nvSpPr>
      <dsp:spPr>
        <a:xfrm>
          <a:off x="7809197" y="31957"/>
          <a:ext cx="2365519" cy="1419311"/>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Conclusions</a:t>
          </a:r>
          <a:endParaRPr lang="en-CA" sz="3300" kern="1200" dirty="0"/>
        </a:p>
      </dsp:txBody>
      <dsp:txXfrm>
        <a:off x="7809197" y="31957"/>
        <a:ext cx="2365519" cy="1419311"/>
      </dsp:txXfrm>
    </dsp:sp>
    <dsp:sp modelId="{4C30A866-B45C-4329-956C-9017B0595CCA}">
      <dsp:nvSpPr>
        <dsp:cNvPr id="0" name=""/>
        <dsp:cNvSpPr/>
      </dsp:nvSpPr>
      <dsp:spPr>
        <a:xfrm>
          <a:off x="1304017" y="1687820"/>
          <a:ext cx="2365519" cy="1419311"/>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Further Questions</a:t>
          </a:r>
          <a:endParaRPr lang="en-CA" sz="3300" kern="1200" dirty="0"/>
        </a:p>
      </dsp:txBody>
      <dsp:txXfrm>
        <a:off x="1304017" y="1687820"/>
        <a:ext cx="2365519" cy="1419311"/>
      </dsp:txXfrm>
    </dsp:sp>
    <dsp:sp modelId="{092BCEF8-5B49-43CC-A355-9D1B3D2EE3CB}">
      <dsp:nvSpPr>
        <dsp:cNvPr id="0" name=""/>
        <dsp:cNvSpPr/>
      </dsp:nvSpPr>
      <dsp:spPr>
        <a:xfrm>
          <a:off x="3906089" y="1687820"/>
          <a:ext cx="2365519" cy="1419311"/>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References</a:t>
          </a:r>
          <a:endParaRPr lang="en-CA" sz="3300" kern="1200" dirty="0"/>
        </a:p>
      </dsp:txBody>
      <dsp:txXfrm>
        <a:off x="3906089" y="1687820"/>
        <a:ext cx="2365519" cy="1419311"/>
      </dsp:txXfrm>
    </dsp:sp>
    <dsp:sp modelId="{73A5D461-0242-41F8-89D0-2A3CD9B497D7}">
      <dsp:nvSpPr>
        <dsp:cNvPr id="0" name=""/>
        <dsp:cNvSpPr/>
      </dsp:nvSpPr>
      <dsp:spPr>
        <a:xfrm>
          <a:off x="6508161" y="1687820"/>
          <a:ext cx="2365519" cy="1419311"/>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Appendix</a:t>
          </a:r>
          <a:endParaRPr lang="en-CA" sz="3300" kern="1200" dirty="0"/>
        </a:p>
      </dsp:txBody>
      <dsp:txXfrm>
        <a:off x="6508161" y="1687820"/>
        <a:ext cx="2365519" cy="14193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04CF3-9B91-48C0-8F8C-3F86567CBC93}">
      <dsp:nvSpPr>
        <dsp:cNvPr id="0" name=""/>
        <dsp:cNvSpPr/>
      </dsp:nvSpPr>
      <dsp:spPr>
        <a:xfrm>
          <a:off x="0" y="2654"/>
          <a:ext cx="5607050" cy="0"/>
        </a:xfrm>
        <a:prstGeom prst="line">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w="6350"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4A5B33C-86DC-47B2-A2FA-1CB12E2346CE}">
      <dsp:nvSpPr>
        <dsp:cNvPr id="0" name=""/>
        <dsp:cNvSpPr/>
      </dsp:nvSpPr>
      <dsp:spPr>
        <a:xfrm>
          <a:off x="0" y="2654"/>
          <a:ext cx="5607050" cy="1810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IN" sz="2400" kern="1200" dirty="0">
              <a:latin typeface="Arial" panose="020B0604020202020204" pitchFamily="34" charset="0"/>
              <a:cs typeface="Arial" panose="020B0604020202020204" pitchFamily="34" charset="0"/>
            </a:rPr>
            <a:t>The dataset is left with 1334 rows with 9 features after dropping rows with NaN values. This point reflects no missing values in dataset. The data types are changed to float for all the features</a:t>
          </a:r>
          <a:endParaRPr lang="en-US" sz="2400" kern="1200" dirty="0">
            <a:latin typeface="Arial" panose="020B0604020202020204" pitchFamily="34" charset="0"/>
            <a:cs typeface="Arial" panose="020B0604020202020204" pitchFamily="34" charset="0"/>
          </a:endParaRPr>
        </a:p>
      </dsp:txBody>
      <dsp:txXfrm>
        <a:off x="0" y="2654"/>
        <a:ext cx="5607050" cy="1810097"/>
      </dsp:txXfrm>
    </dsp:sp>
    <dsp:sp modelId="{577B2CC3-61B0-48B6-A06C-97AC3ED68E29}">
      <dsp:nvSpPr>
        <dsp:cNvPr id="0" name=""/>
        <dsp:cNvSpPr/>
      </dsp:nvSpPr>
      <dsp:spPr>
        <a:xfrm>
          <a:off x="0" y="1812751"/>
          <a:ext cx="5607050" cy="0"/>
        </a:xfrm>
        <a:prstGeom prst="line">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228F1EA-712E-42AB-8BEB-C89C6E15158C}">
      <dsp:nvSpPr>
        <dsp:cNvPr id="0" name=""/>
        <dsp:cNvSpPr/>
      </dsp:nvSpPr>
      <dsp:spPr>
        <a:xfrm>
          <a:off x="0" y="1812751"/>
          <a:ext cx="5607050" cy="1810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IN" sz="2400" kern="1200" dirty="0">
              <a:latin typeface="Arial" panose="020B0604020202020204" pitchFamily="34" charset="0"/>
              <a:cs typeface="Arial" panose="020B0604020202020204" pitchFamily="34" charset="0"/>
            </a:rPr>
            <a:t>The dataset was converted to binomial data which was used to create pie chart where the data reflected presence of imbalance towards ‘best’ strain class</a:t>
          </a:r>
          <a:endParaRPr lang="en-US" sz="2400" kern="1200" dirty="0">
            <a:latin typeface="Arial" panose="020B0604020202020204" pitchFamily="34" charset="0"/>
            <a:cs typeface="Arial" panose="020B0604020202020204" pitchFamily="34" charset="0"/>
          </a:endParaRPr>
        </a:p>
      </dsp:txBody>
      <dsp:txXfrm>
        <a:off x="0" y="1812751"/>
        <a:ext cx="5607050" cy="1810097"/>
      </dsp:txXfrm>
    </dsp:sp>
    <dsp:sp modelId="{C72DB8BB-A142-47EE-97EA-B5BB1F2D6B9C}">
      <dsp:nvSpPr>
        <dsp:cNvPr id="0" name=""/>
        <dsp:cNvSpPr/>
      </dsp:nvSpPr>
      <dsp:spPr>
        <a:xfrm>
          <a:off x="0" y="3622848"/>
          <a:ext cx="5607050" cy="0"/>
        </a:xfrm>
        <a:prstGeom prst="line">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w="6350"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53687C1-8E2D-4CD6-A30D-499766052524}">
      <dsp:nvSpPr>
        <dsp:cNvPr id="0" name=""/>
        <dsp:cNvSpPr/>
      </dsp:nvSpPr>
      <dsp:spPr>
        <a:xfrm>
          <a:off x="0" y="3622848"/>
          <a:ext cx="5607050" cy="1810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IN" sz="2400" kern="1200" dirty="0">
              <a:latin typeface="Arial" panose="020B0604020202020204" pitchFamily="34" charset="0"/>
              <a:cs typeface="Arial" panose="020B0604020202020204" pitchFamily="34" charset="0"/>
            </a:rPr>
            <a:t>There was noticeable correlation between some features of the dataset where one of the variables can be dropped since two of the variables have linear relationship</a:t>
          </a:r>
        </a:p>
      </dsp:txBody>
      <dsp:txXfrm>
        <a:off x="0" y="3622848"/>
        <a:ext cx="5607050" cy="18100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1B432-564C-4EEB-8070-5B9F2D825FFE}">
      <dsp:nvSpPr>
        <dsp:cNvPr id="0" name=""/>
        <dsp:cNvSpPr/>
      </dsp:nvSpPr>
      <dsp:spPr>
        <a:xfrm>
          <a:off x="0" y="63020"/>
          <a:ext cx="8801717" cy="514800"/>
        </a:xfrm>
        <a:prstGeom prst="roundRect">
          <a:avLst/>
        </a:prstGeom>
        <a:gradFill rotWithShape="0">
          <a:gsLst>
            <a:gs pos="0">
              <a:schemeClr val="accent2">
                <a:alpha val="90000"/>
                <a:hueOff val="0"/>
                <a:satOff val="0"/>
                <a:lumOff val="0"/>
                <a:alphaOff val="0"/>
                <a:tint val="80000"/>
                <a:satMod val="107000"/>
                <a:lumMod val="103000"/>
              </a:schemeClr>
            </a:gs>
            <a:gs pos="100000">
              <a:schemeClr val="accent2">
                <a:alpha val="90000"/>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latin typeface="Arial" panose="020B0604020202020204" pitchFamily="34" charset="0"/>
              <a:cs typeface="Arial" panose="020B0604020202020204" pitchFamily="34" charset="0"/>
            </a:rPr>
            <a:t>RE – INDEXING </a:t>
          </a:r>
          <a:endParaRPr lang="en-CA" sz="2200" kern="1200" dirty="0">
            <a:latin typeface="Arial" panose="020B0604020202020204" pitchFamily="34" charset="0"/>
            <a:cs typeface="Arial" panose="020B0604020202020204" pitchFamily="34" charset="0"/>
          </a:endParaRPr>
        </a:p>
      </dsp:txBody>
      <dsp:txXfrm>
        <a:off x="25130" y="88150"/>
        <a:ext cx="8751457" cy="464540"/>
      </dsp:txXfrm>
    </dsp:sp>
    <dsp:sp modelId="{F8DA50C8-1187-4EB8-A2C9-AC8C38A8CE1C}">
      <dsp:nvSpPr>
        <dsp:cNvPr id="0" name=""/>
        <dsp:cNvSpPr/>
      </dsp:nvSpPr>
      <dsp:spPr>
        <a:xfrm>
          <a:off x="0" y="577820"/>
          <a:ext cx="8801717"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5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kern="1200" dirty="0">
              <a:latin typeface="Arial" panose="020B0604020202020204" pitchFamily="34" charset="0"/>
              <a:cs typeface="Arial" panose="020B0604020202020204" pitchFamily="34" charset="0"/>
            </a:rPr>
            <a:t>After dropping rows with more than 50% NaN values, the entries are re-indexed</a:t>
          </a:r>
          <a:endParaRPr lang="en-CA" sz="1700" kern="1200" dirty="0">
            <a:latin typeface="Arial" panose="020B0604020202020204" pitchFamily="34" charset="0"/>
            <a:cs typeface="Arial" panose="020B0604020202020204" pitchFamily="34" charset="0"/>
          </a:endParaRPr>
        </a:p>
      </dsp:txBody>
      <dsp:txXfrm>
        <a:off x="0" y="577820"/>
        <a:ext cx="8801717" cy="364320"/>
      </dsp:txXfrm>
    </dsp:sp>
    <dsp:sp modelId="{9C8CBFC0-D5D6-4AB7-8BFB-F142FBDD195A}">
      <dsp:nvSpPr>
        <dsp:cNvPr id="0" name=""/>
        <dsp:cNvSpPr/>
      </dsp:nvSpPr>
      <dsp:spPr>
        <a:xfrm>
          <a:off x="0" y="942140"/>
          <a:ext cx="8801717" cy="514800"/>
        </a:xfrm>
        <a:prstGeom prst="roundRect">
          <a:avLst/>
        </a:prstGeom>
        <a:gradFill rotWithShape="0">
          <a:gsLst>
            <a:gs pos="0">
              <a:schemeClr val="accent2">
                <a:alpha val="90000"/>
                <a:hueOff val="0"/>
                <a:satOff val="0"/>
                <a:lumOff val="0"/>
                <a:alphaOff val="-8000"/>
                <a:tint val="80000"/>
                <a:satMod val="107000"/>
                <a:lumMod val="103000"/>
              </a:schemeClr>
            </a:gs>
            <a:gs pos="100000">
              <a:schemeClr val="accent2">
                <a:alpha val="90000"/>
                <a:hueOff val="0"/>
                <a:satOff val="0"/>
                <a:lumOff val="0"/>
                <a:alphaOff val="-800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latin typeface="Arial" panose="020B0604020202020204" pitchFamily="34" charset="0"/>
              <a:cs typeface="Arial" panose="020B0604020202020204" pitchFamily="34" charset="0"/>
            </a:rPr>
            <a:t>REMOVING OUTLIERS</a:t>
          </a:r>
          <a:endParaRPr lang="en-CA" sz="2200" kern="1200" dirty="0">
            <a:latin typeface="Arial" panose="020B0604020202020204" pitchFamily="34" charset="0"/>
            <a:cs typeface="Arial" panose="020B0604020202020204" pitchFamily="34" charset="0"/>
          </a:endParaRPr>
        </a:p>
      </dsp:txBody>
      <dsp:txXfrm>
        <a:off x="25130" y="967270"/>
        <a:ext cx="8751457" cy="464540"/>
      </dsp:txXfrm>
    </dsp:sp>
    <dsp:sp modelId="{DDF8F92D-CAEC-45C2-B9DE-20994DA29FA1}">
      <dsp:nvSpPr>
        <dsp:cNvPr id="0" name=""/>
        <dsp:cNvSpPr/>
      </dsp:nvSpPr>
      <dsp:spPr>
        <a:xfrm>
          <a:off x="0" y="1456940"/>
          <a:ext cx="8801717" cy="512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5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IN" sz="1700" kern="1200" dirty="0">
              <a:latin typeface="Arial" panose="020B0604020202020204" pitchFamily="34" charset="0"/>
              <a:cs typeface="Arial" panose="020B0604020202020204" pitchFamily="34" charset="0"/>
            </a:rPr>
            <a:t>Tukey Method is used to remove outliers from the data set and </a:t>
          </a:r>
          <a:r>
            <a:rPr lang="en-US" sz="1700" kern="1200" dirty="0">
              <a:latin typeface="Arial" panose="020B0604020202020204" pitchFamily="34" charset="0"/>
              <a:cs typeface="Arial" panose="020B0604020202020204" pitchFamily="34" charset="0"/>
            </a:rPr>
            <a:t>rows with  more than  two outliers are dropped</a:t>
          </a:r>
          <a:r>
            <a:rPr lang="en-IN" sz="1700" kern="1200" dirty="0">
              <a:latin typeface="Arial" panose="020B0604020202020204" pitchFamily="34" charset="0"/>
              <a:cs typeface="Arial" panose="020B0604020202020204" pitchFamily="34" charset="0"/>
            </a:rPr>
            <a:t> </a:t>
          </a:r>
          <a:endParaRPr lang="en-CA" sz="1700" kern="1200" dirty="0">
            <a:latin typeface="Arial" panose="020B0604020202020204" pitchFamily="34" charset="0"/>
            <a:cs typeface="Arial" panose="020B0604020202020204" pitchFamily="34" charset="0"/>
          </a:endParaRPr>
        </a:p>
      </dsp:txBody>
      <dsp:txXfrm>
        <a:off x="0" y="1456940"/>
        <a:ext cx="8801717" cy="512325"/>
      </dsp:txXfrm>
    </dsp:sp>
    <dsp:sp modelId="{94CB3796-F6C7-4EBF-B27E-A4A35B399B49}">
      <dsp:nvSpPr>
        <dsp:cNvPr id="0" name=""/>
        <dsp:cNvSpPr/>
      </dsp:nvSpPr>
      <dsp:spPr>
        <a:xfrm>
          <a:off x="0" y="1969265"/>
          <a:ext cx="8801717" cy="514800"/>
        </a:xfrm>
        <a:prstGeom prst="roundRect">
          <a:avLst/>
        </a:prstGeom>
        <a:gradFill rotWithShape="0">
          <a:gsLst>
            <a:gs pos="0">
              <a:schemeClr val="accent2">
                <a:alpha val="90000"/>
                <a:hueOff val="0"/>
                <a:satOff val="0"/>
                <a:lumOff val="0"/>
                <a:alphaOff val="-16000"/>
                <a:tint val="80000"/>
                <a:satMod val="107000"/>
                <a:lumMod val="103000"/>
              </a:schemeClr>
            </a:gs>
            <a:gs pos="100000">
              <a:schemeClr val="accent2">
                <a:alpha val="90000"/>
                <a:hueOff val="0"/>
                <a:satOff val="0"/>
                <a:lumOff val="0"/>
                <a:alphaOff val="-1600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latin typeface="Arial" panose="020B0604020202020204" pitchFamily="34" charset="0"/>
              <a:cs typeface="Arial" panose="020B0604020202020204" pitchFamily="34" charset="0"/>
            </a:rPr>
            <a:t>SMOTE</a:t>
          </a:r>
          <a:endParaRPr lang="en-CA" sz="2200" kern="1200" dirty="0">
            <a:latin typeface="Arial" panose="020B0604020202020204" pitchFamily="34" charset="0"/>
            <a:cs typeface="Arial" panose="020B0604020202020204" pitchFamily="34" charset="0"/>
          </a:endParaRPr>
        </a:p>
      </dsp:txBody>
      <dsp:txXfrm>
        <a:off x="25130" y="1994395"/>
        <a:ext cx="8751457" cy="464540"/>
      </dsp:txXfrm>
    </dsp:sp>
    <dsp:sp modelId="{56F95AEC-F4A9-4823-BEB8-85A333104B3F}">
      <dsp:nvSpPr>
        <dsp:cNvPr id="0" name=""/>
        <dsp:cNvSpPr/>
      </dsp:nvSpPr>
      <dsp:spPr>
        <a:xfrm>
          <a:off x="0" y="2484065"/>
          <a:ext cx="8801717" cy="512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5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latin typeface="Arial" panose="020B0604020202020204" pitchFamily="34" charset="0"/>
              <a:cs typeface="Arial" panose="020B0604020202020204" pitchFamily="34" charset="0"/>
            </a:rPr>
            <a:t>SMOTE is used to balance the proportion of output classes by creating synthetic data. This helps to protect the model from bias</a:t>
          </a:r>
          <a:endParaRPr lang="en-CA" sz="1700" kern="1200" dirty="0">
            <a:latin typeface="Arial" panose="020B0604020202020204" pitchFamily="34" charset="0"/>
            <a:cs typeface="Arial" panose="020B0604020202020204" pitchFamily="34" charset="0"/>
          </a:endParaRPr>
        </a:p>
      </dsp:txBody>
      <dsp:txXfrm>
        <a:off x="0" y="2484065"/>
        <a:ext cx="8801717" cy="512325"/>
      </dsp:txXfrm>
    </dsp:sp>
    <dsp:sp modelId="{8FE111F6-B211-490B-A54D-1D74E6940571}">
      <dsp:nvSpPr>
        <dsp:cNvPr id="0" name=""/>
        <dsp:cNvSpPr/>
      </dsp:nvSpPr>
      <dsp:spPr>
        <a:xfrm>
          <a:off x="0" y="2996390"/>
          <a:ext cx="8801717" cy="514800"/>
        </a:xfrm>
        <a:prstGeom prst="roundRect">
          <a:avLst/>
        </a:prstGeom>
        <a:gradFill rotWithShape="0">
          <a:gsLst>
            <a:gs pos="0">
              <a:schemeClr val="accent2">
                <a:alpha val="90000"/>
                <a:hueOff val="0"/>
                <a:satOff val="0"/>
                <a:lumOff val="0"/>
                <a:alphaOff val="-24000"/>
                <a:tint val="80000"/>
                <a:satMod val="107000"/>
                <a:lumMod val="103000"/>
              </a:schemeClr>
            </a:gs>
            <a:gs pos="100000">
              <a:schemeClr val="accent2">
                <a:alpha val="90000"/>
                <a:hueOff val="0"/>
                <a:satOff val="0"/>
                <a:lumOff val="0"/>
                <a:alphaOff val="-2400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latin typeface="Arial" panose="020B0604020202020204" pitchFamily="34" charset="0"/>
              <a:cs typeface="Arial" panose="020B0604020202020204" pitchFamily="34" charset="0"/>
            </a:rPr>
            <a:t>COMPARISON MODEL</a:t>
          </a:r>
          <a:endParaRPr lang="en-CA" sz="2200" kern="1200" dirty="0">
            <a:latin typeface="Arial" panose="020B0604020202020204" pitchFamily="34" charset="0"/>
            <a:cs typeface="Arial" panose="020B0604020202020204" pitchFamily="34" charset="0"/>
          </a:endParaRPr>
        </a:p>
      </dsp:txBody>
      <dsp:txXfrm>
        <a:off x="25130" y="3021520"/>
        <a:ext cx="8751457" cy="464540"/>
      </dsp:txXfrm>
    </dsp:sp>
    <dsp:sp modelId="{72A270D6-EB4F-4A39-AAB8-F6F98C04874A}">
      <dsp:nvSpPr>
        <dsp:cNvPr id="0" name=""/>
        <dsp:cNvSpPr/>
      </dsp:nvSpPr>
      <dsp:spPr>
        <a:xfrm>
          <a:off x="0" y="3574550"/>
          <a:ext cx="8801717" cy="514800"/>
        </a:xfrm>
        <a:prstGeom prst="roundRect">
          <a:avLst/>
        </a:prstGeom>
        <a:gradFill rotWithShape="0">
          <a:gsLst>
            <a:gs pos="0">
              <a:schemeClr val="accent2">
                <a:alpha val="90000"/>
                <a:hueOff val="0"/>
                <a:satOff val="0"/>
                <a:lumOff val="0"/>
                <a:alphaOff val="-32000"/>
                <a:tint val="80000"/>
                <a:satMod val="107000"/>
                <a:lumMod val="103000"/>
              </a:schemeClr>
            </a:gs>
            <a:gs pos="100000">
              <a:schemeClr val="accent2">
                <a:alpha val="90000"/>
                <a:hueOff val="0"/>
                <a:satOff val="0"/>
                <a:lumOff val="0"/>
                <a:alphaOff val="-3200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latin typeface="Arial" panose="020B0604020202020204" pitchFamily="34" charset="0"/>
              <a:cs typeface="Arial" panose="020B0604020202020204" pitchFamily="34" charset="0"/>
            </a:rPr>
            <a:t>MODEL CREATION</a:t>
          </a:r>
          <a:endParaRPr lang="en-CA" sz="2200" kern="1200" dirty="0">
            <a:latin typeface="Arial" panose="020B0604020202020204" pitchFamily="34" charset="0"/>
            <a:cs typeface="Arial" panose="020B0604020202020204" pitchFamily="34" charset="0"/>
          </a:endParaRPr>
        </a:p>
      </dsp:txBody>
      <dsp:txXfrm>
        <a:off x="25130" y="3599680"/>
        <a:ext cx="8751457" cy="464540"/>
      </dsp:txXfrm>
    </dsp:sp>
    <dsp:sp modelId="{E211B01E-D6E4-4801-980A-B07FE76D8657}">
      <dsp:nvSpPr>
        <dsp:cNvPr id="0" name=""/>
        <dsp:cNvSpPr/>
      </dsp:nvSpPr>
      <dsp:spPr>
        <a:xfrm>
          <a:off x="0" y="4152710"/>
          <a:ext cx="8801717" cy="514800"/>
        </a:xfrm>
        <a:prstGeom prst="roundRect">
          <a:avLst/>
        </a:prstGeom>
        <a:gradFill rotWithShape="0">
          <a:gsLst>
            <a:gs pos="0">
              <a:schemeClr val="accent2">
                <a:alpha val="90000"/>
                <a:hueOff val="0"/>
                <a:satOff val="0"/>
                <a:lumOff val="0"/>
                <a:alphaOff val="-40000"/>
                <a:tint val="80000"/>
                <a:satMod val="107000"/>
                <a:lumMod val="103000"/>
              </a:schemeClr>
            </a:gs>
            <a:gs pos="100000">
              <a:schemeClr val="accent2">
                <a:alpha val="90000"/>
                <a:hueOff val="0"/>
                <a:satOff val="0"/>
                <a:lumOff val="0"/>
                <a:alphaOff val="-4000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kern="1200" dirty="0">
              <a:latin typeface="Arial" panose="020B0604020202020204" pitchFamily="34" charset="0"/>
              <a:cs typeface="Arial" panose="020B0604020202020204" pitchFamily="34" charset="0"/>
            </a:rPr>
            <a:t>MODEL EVALUATION</a:t>
          </a:r>
          <a:endParaRPr lang="en-CA" sz="2200" kern="1200" dirty="0">
            <a:latin typeface="Arial" panose="020B0604020202020204" pitchFamily="34" charset="0"/>
            <a:cs typeface="Arial" panose="020B0604020202020204" pitchFamily="34" charset="0"/>
          </a:endParaRPr>
        </a:p>
      </dsp:txBody>
      <dsp:txXfrm>
        <a:off x="25130" y="4177840"/>
        <a:ext cx="8751457" cy="4645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75B751-A000-4B64-98D0-6731029EA876}" type="datetimeFigureOut">
              <a:rPr lang="en-CA" smtClean="0"/>
              <a:t>4/15/20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09176-986B-4615-98E1-1750B42EEC4F}" type="slidenum">
              <a:rPr lang="en-CA" smtClean="0"/>
              <a:t>‹#›</a:t>
            </a:fld>
            <a:endParaRPr lang="en-CA"/>
          </a:p>
        </p:txBody>
      </p:sp>
    </p:spTree>
    <p:extLst>
      <p:ext uri="{BB962C8B-B14F-4D97-AF65-F5344CB8AC3E}">
        <p14:creationId xmlns:p14="http://schemas.microsoft.com/office/powerpoint/2010/main" val="2152604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report here covers overview of the project, key questions that this report will answer, data analysis conducted to prepare data for model analysis and analyse results of the data, conclusion of the data analysis, further questions, references and appendix. </a:t>
            </a:r>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2</a:t>
            </a:fld>
            <a:endParaRPr lang="en-CA"/>
          </a:p>
        </p:txBody>
      </p:sp>
    </p:spTree>
    <p:extLst>
      <p:ext uri="{BB962C8B-B14F-4D97-AF65-F5344CB8AC3E}">
        <p14:creationId xmlns:p14="http://schemas.microsoft.com/office/powerpoint/2010/main" val="1326004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The </a:t>
            </a:r>
            <a:r>
              <a:rPr lang="en-IN" sz="1200" kern="1200" dirty="0" err="1">
                <a:solidFill>
                  <a:schemeClr val="tx1"/>
                </a:solidFill>
                <a:effectLst/>
                <a:latin typeface="+mn-lt"/>
                <a:ea typeface="+mn-ea"/>
                <a:cs typeface="+mn-cs"/>
              </a:rPr>
              <a:t>NestedCV</a:t>
            </a:r>
            <a:r>
              <a:rPr lang="en-IN" sz="1200" kern="1200" dirty="0">
                <a:solidFill>
                  <a:schemeClr val="tx1"/>
                </a:solidFill>
                <a:effectLst/>
                <a:latin typeface="+mn-lt"/>
                <a:ea typeface="+mn-ea"/>
                <a:cs typeface="+mn-cs"/>
              </a:rPr>
              <a:t> Recall Value of 0.91%±0.01 is good except the minimum of 95% correct prediction of best strains is the aim here. The precision value again is 0.91%±0.01 which is less than targeted precision score. The  accuracy of 91% is an improvement over original model.</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11</a:t>
            </a:fld>
            <a:endParaRPr lang="en-CA"/>
          </a:p>
        </p:txBody>
      </p:sp>
    </p:spTree>
    <p:extLst>
      <p:ext uri="{BB962C8B-B14F-4D97-AF65-F5344CB8AC3E}">
        <p14:creationId xmlns:p14="http://schemas.microsoft.com/office/powerpoint/2010/main" val="1193497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Learning Curve is created to get test and train accuracy and to analyse the fit of the model.</a:t>
            </a:r>
            <a:endParaRPr lang="en-CA"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plot below tells how much the dataset can benefit from adding more training data and whether the estimator suffers more from a variance error or a bias error.</a:t>
            </a:r>
            <a:endParaRPr lang="en-CA" sz="1200" kern="1200" dirty="0">
              <a:solidFill>
                <a:schemeClr val="tx1"/>
              </a:solidFill>
              <a:effectLst/>
              <a:latin typeface="+mn-lt"/>
              <a:ea typeface="+mn-ea"/>
              <a:cs typeface="+mn-cs"/>
            </a:endParaRP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training accuracy score is greater than the validation accuracy score for the maximum number of training samples, adding more training samples will most likely increase generalization which implies that the model can benefit from more training samples.</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12</a:t>
            </a:fld>
            <a:endParaRPr lang="en-CA"/>
          </a:p>
        </p:txBody>
      </p:sp>
    </p:spTree>
    <p:extLst>
      <p:ext uri="{BB962C8B-B14F-4D97-AF65-F5344CB8AC3E}">
        <p14:creationId xmlns:p14="http://schemas.microsoft.com/office/powerpoint/2010/main" val="2262301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The stacking model is an ensemble algorithm that is used here test the accuracy since our previous model did not get the desired results.</a:t>
            </a:r>
            <a:endParaRPr lang="en-CA"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Logistic Regression model is used as meta classifier model and Random Forest and Bagging Classifier Models  are used as two models for Stacking  Classifier.</a:t>
            </a:r>
            <a:endParaRPr lang="en-CA"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a:t>
            </a:r>
            <a:r>
              <a:rPr lang="en-IN" sz="1200" kern="1200" dirty="0" err="1">
                <a:solidFill>
                  <a:schemeClr val="tx1"/>
                </a:solidFill>
                <a:effectLst/>
                <a:latin typeface="+mn-lt"/>
                <a:ea typeface="+mn-ea"/>
                <a:cs typeface="+mn-cs"/>
              </a:rPr>
              <a:t>mlxtend.classifier</a:t>
            </a:r>
            <a:r>
              <a:rPr lang="en-IN" sz="1200" kern="1200" dirty="0">
                <a:solidFill>
                  <a:schemeClr val="tx1"/>
                </a:solidFill>
                <a:effectLst/>
                <a:latin typeface="+mn-lt"/>
                <a:ea typeface="+mn-ea"/>
                <a:cs typeface="+mn-cs"/>
              </a:rPr>
              <a:t> is imported and stacking model is evaluated </a:t>
            </a:r>
            <a:endParaRPr lang="en-CA"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accuracy score of Stacking Classifier is 76% which is lower than Random Forest Classifier results</a:t>
            </a:r>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13</a:t>
            </a:fld>
            <a:endParaRPr lang="en-CA"/>
          </a:p>
        </p:txBody>
      </p:sp>
    </p:spTree>
    <p:extLst>
      <p:ext uri="{BB962C8B-B14F-4D97-AF65-F5344CB8AC3E}">
        <p14:creationId xmlns:p14="http://schemas.microsoft.com/office/powerpoint/2010/main" val="2779333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The recall value for Optimized Stacking Classifier is 89% ± 2% . The precision value and the accuracy have the same value of 89% ± 2%. The optimized model performs poor as compared to Random Forest </a:t>
            </a:r>
            <a:r>
              <a:rPr lang="en-IN" sz="1200" kern="1200" dirty="0" err="1">
                <a:solidFill>
                  <a:schemeClr val="tx1"/>
                </a:solidFill>
                <a:effectLst/>
                <a:latin typeface="+mn-lt"/>
                <a:ea typeface="+mn-ea"/>
                <a:cs typeface="+mn-cs"/>
              </a:rPr>
              <a:t>GridSearch</a:t>
            </a:r>
            <a:r>
              <a:rPr lang="en-IN" sz="1200" kern="1200" dirty="0">
                <a:solidFill>
                  <a:schemeClr val="tx1"/>
                </a:solidFill>
                <a:effectLst/>
                <a:latin typeface="+mn-lt"/>
                <a:ea typeface="+mn-ea"/>
                <a:cs typeface="+mn-cs"/>
              </a:rPr>
              <a:t> Model with Optimization.</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14</a:t>
            </a:fld>
            <a:endParaRPr lang="en-CA"/>
          </a:p>
        </p:txBody>
      </p:sp>
    </p:spTree>
    <p:extLst>
      <p:ext uri="{BB962C8B-B14F-4D97-AF65-F5344CB8AC3E}">
        <p14:creationId xmlns:p14="http://schemas.microsoft.com/office/powerpoint/2010/main" val="4181313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ley finding from the model analysis are summarised here</a:t>
            </a:r>
          </a:p>
          <a:p>
            <a:endParaRPr lang="en-IN" dirty="0"/>
          </a:p>
          <a:p>
            <a:r>
              <a:rPr lang="en-IN" dirty="0"/>
              <a:t>First, it is found that </a:t>
            </a:r>
            <a:r>
              <a:rPr lang="en-CA" sz="1200" dirty="0">
                <a:latin typeface="Arial" panose="020B0604020202020204" pitchFamily="34" charset="0"/>
                <a:cs typeface="Arial" panose="020B0604020202020204" pitchFamily="34" charset="0"/>
              </a:rPr>
              <a:t>high Recall-Value, high Precision-Value and high Accuracy Score are the best metrics to classify ‘best’ strains. Optimized Random Forest Model with </a:t>
            </a:r>
            <a:r>
              <a:rPr lang="en-CA" sz="1200" dirty="0" err="1">
                <a:latin typeface="Arial" panose="020B0604020202020204" pitchFamily="34" charset="0"/>
                <a:cs typeface="Arial" panose="020B0604020202020204" pitchFamily="34" charset="0"/>
              </a:rPr>
              <a:t>GridSearch</a:t>
            </a:r>
            <a:r>
              <a:rPr lang="en-CA" sz="1200" dirty="0">
                <a:latin typeface="Arial" panose="020B0604020202020204" pitchFamily="34" charset="0"/>
                <a:cs typeface="Arial" panose="020B0604020202020204" pitchFamily="34" charset="0"/>
              </a:rPr>
              <a:t> with 91% performs better compared to Stacking Classifier Model</a:t>
            </a:r>
          </a:p>
          <a:p>
            <a:endParaRPr lang="en-CA"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latin typeface="Arial" panose="020B0604020202020204" pitchFamily="34" charset="0"/>
                <a:cs typeface="Arial" panose="020B0604020202020204" pitchFamily="34" charset="0"/>
              </a:rPr>
              <a:t>Second, Random Forest Classifier reduces the problem of overfitting by averaging several trees. The correlated features are used and given the equal importance and repeatedly selected features were used rather all the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Third</a:t>
            </a:r>
            <a:r>
              <a:rPr lang="en-CA"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other algorithm can be used to resample the data or undersampling or oversampling can be used  to check how the model  performs.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15</a:t>
            </a:fld>
            <a:endParaRPr lang="en-CA"/>
          </a:p>
        </p:txBody>
      </p:sp>
    </p:spTree>
    <p:extLst>
      <p:ext uri="{BB962C8B-B14F-4D97-AF65-F5344CB8AC3E}">
        <p14:creationId xmlns:p14="http://schemas.microsoft.com/office/powerpoint/2010/main" val="4160553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One for </a:t>
            </a:r>
            <a:r>
              <a:rPr lang="en-IN" sz="1200" b="0" dirty="0">
                <a:latin typeface="Arial" panose="020B0604020202020204" pitchFamily="34" charset="0"/>
                <a:cs typeface="Arial" panose="020B0604020202020204" pitchFamily="34" charset="0"/>
              </a:rPr>
              <a:t>Starseed Inc. to provide more data to solve the problem of imbalanced data. More data will have more variance and better training accuracy and better performance metrics</a:t>
            </a:r>
            <a:endParaRPr lang="en-CA" sz="1200" b="0" dirty="0">
              <a:latin typeface="Arial" panose="020B0604020202020204" pitchFamily="34" charset="0"/>
              <a:cs typeface="Arial" panose="020B0604020202020204" pitchFamily="34" charset="0"/>
            </a:endParaRP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Second to conduct some </a:t>
            </a:r>
            <a:r>
              <a:rPr lang="en-IN" sz="1200" b="0" dirty="0">
                <a:latin typeface="Arial" panose="020B0604020202020204" pitchFamily="34" charset="0"/>
                <a:cs typeface="Arial" panose="020B0604020202020204" pitchFamily="34" charset="0"/>
              </a:rPr>
              <a:t>additional research to get more data to use Optimized Random Forest Model with </a:t>
            </a:r>
            <a:r>
              <a:rPr lang="en-IN" sz="1200" b="0" dirty="0" err="1">
                <a:latin typeface="Arial" panose="020B0604020202020204" pitchFamily="34" charset="0"/>
                <a:cs typeface="Arial" panose="020B0604020202020204" pitchFamily="34" charset="0"/>
              </a:rPr>
              <a:t>GridSearch</a:t>
            </a:r>
            <a:r>
              <a:rPr lang="en-IN" sz="1200" b="0" dirty="0">
                <a:latin typeface="Arial" panose="020B0604020202020204" pitchFamily="34" charset="0"/>
                <a:cs typeface="Arial" panose="020B0604020202020204" pitchFamily="34" charset="0"/>
              </a:rPr>
              <a:t> to produce better performance metrics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a:latin typeface="Arial" panose="020B0604020202020204" pitchFamily="34" charset="0"/>
                <a:cs typeface="Arial" panose="020B0604020202020204" pitchFamily="34" charset="0"/>
              </a:rPr>
              <a:t>Third is to carefully collect data to avoid missing or incorrect value to maintain quality of the data</a:t>
            </a:r>
          </a:p>
          <a:p>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16</a:t>
            </a:fld>
            <a:endParaRPr lang="en-CA"/>
          </a:p>
        </p:txBody>
      </p:sp>
    </p:spTree>
    <p:extLst>
      <p:ext uri="{BB962C8B-B14F-4D97-AF65-F5344CB8AC3E}">
        <p14:creationId xmlns:p14="http://schemas.microsoft.com/office/powerpoint/2010/main" val="1382504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conclusion, </a:t>
            </a:r>
          </a:p>
          <a:p>
            <a:pPr algn="just"/>
            <a:r>
              <a:rPr lang="en-CA" sz="1200" dirty="0">
                <a:solidFill>
                  <a:schemeClr val="tx1"/>
                </a:solidFill>
                <a:latin typeface="Arial" panose="020B0604020202020204" pitchFamily="34" charset="0"/>
                <a:cs typeface="Arial" panose="020B0604020202020204" pitchFamily="34" charset="0"/>
              </a:rPr>
              <a:t>For this analysis, Optimized Random Forest model performs well in terms of accuracy. However, the target of 95% with performance metrics was set and Random Forest model managed to get close to 91%.Additional research and re analysis needs to be done in order to understand how to evaluate data. More data for best quality strain would help balance out the imbalance existing in the given dataset.</a:t>
            </a:r>
          </a:p>
          <a:p>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17</a:t>
            </a:fld>
            <a:endParaRPr lang="en-CA"/>
          </a:p>
        </p:txBody>
      </p:sp>
    </p:spTree>
    <p:extLst>
      <p:ext uri="{BB962C8B-B14F-4D97-AF65-F5344CB8AC3E}">
        <p14:creationId xmlns:p14="http://schemas.microsoft.com/office/powerpoint/2010/main" val="1091607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Question one is to see if Starseed Inc. can collect and provide data on more features, of course, the features should make sense. </a:t>
            </a:r>
          </a:p>
          <a:p>
            <a:endParaRPr lang="en-IN" dirty="0"/>
          </a:p>
          <a:p>
            <a:r>
              <a:rPr lang="en-IN" dirty="0"/>
              <a:t>Question number two is to see if Starseed has the potential or the capacity to devote more resources – time, budget, human capital to reconduct analysis</a:t>
            </a:r>
          </a:p>
          <a:p>
            <a:endParaRPr lang="en-IN" dirty="0"/>
          </a:p>
          <a:p>
            <a:r>
              <a:rPr lang="en-IN" dirty="0"/>
              <a:t>Third is to see if </a:t>
            </a:r>
            <a:r>
              <a:rPr lang="en-CA" sz="1200">
                <a:latin typeface="Arial" panose="020B0604020202020204" pitchFamily="34" charset="0"/>
                <a:cs typeface="Arial" panose="020B0604020202020204" pitchFamily="34" charset="0"/>
              </a:rPr>
              <a:t>there is any source of verification for the data analysis to verify that model performance is at par?</a:t>
            </a:r>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18</a:t>
            </a:fld>
            <a:endParaRPr lang="en-CA"/>
          </a:p>
        </p:txBody>
      </p:sp>
    </p:spTree>
    <p:extLst>
      <p:ext uri="{BB962C8B-B14F-4D97-AF65-F5344CB8AC3E}">
        <p14:creationId xmlns:p14="http://schemas.microsoft.com/office/powerpoint/2010/main" val="2112970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overview has problem statement and analytical rationale statement  </a:t>
            </a:r>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3</a:t>
            </a:fld>
            <a:endParaRPr lang="en-CA"/>
          </a:p>
        </p:txBody>
      </p:sp>
    </p:spTree>
    <p:extLst>
      <p:ext uri="{BB962C8B-B14F-4D97-AF65-F5344CB8AC3E}">
        <p14:creationId xmlns:p14="http://schemas.microsoft.com/office/powerpoint/2010/main" val="3645143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slide has three key questions and the reasons why this questions need to be answered. The questions asked here will be later answered from the results produced by data and model analysis. </a:t>
            </a:r>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4</a:t>
            </a:fld>
            <a:endParaRPr lang="en-CA"/>
          </a:p>
        </p:txBody>
      </p:sp>
    </p:spTree>
    <p:extLst>
      <p:ext uri="{BB962C8B-B14F-4D97-AF65-F5344CB8AC3E}">
        <p14:creationId xmlns:p14="http://schemas.microsoft.com/office/powerpoint/2010/main" val="386527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analytical score evaluates objectives of this report, measures and their target levels. </a:t>
            </a:r>
          </a:p>
          <a:p>
            <a:r>
              <a:rPr lang="en-IN" sz="1200" kern="1200" dirty="0">
                <a:solidFill>
                  <a:schemeClr val="tx1"/>
                </a:solidFill>
                <a:effectLst/>
                <a:latin typeface="+mn-lt"/>
                <a:ea typeface="+mn-ea"/>
                <a:cs typeface="+mn-cs"/>
              </a:rPr>
              <a:t>The first objective is to evaluate data model performance metrics The target to get true positives is greater than 95% since the best strains have to be identified for the project.</a:t>
            </a:r>
            <a:r>
              <a:rPr lang="en-CA" sz="1200"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Accuracy level is targeted to be no less than 95% since the model needs to classify best strains.</a:t>
            </a:r>
            <a:r>
              <a:rPr lang="en-CA" sz="1200" kern="1200" dirty="0">
                <a:solidFill>
                  <a:schemeClr val="tx1"/>
                </a:solidFill>
                <a:effectLst/>
                <a:latin typeface="+mn-lt"/>
                <a:ea typeface="+mn-ea"/>
                <a:cs typeface="+mn-cs"/>
              </a:rPr>
              <a:t> </a:t>
            </a:r>
            <a:r>
              <a:rPr lang="en-IN" sz="1200" kern="1200" dirty="0">
                <a:solidFill>
                  <a:schemeClr val="tx1"/>
                </a:solidFill>
                <a:effectLst/>
                <a:latin typeface="+mn-lt"/>
                <a:ea typeface="+mn-ea"/>
                <a:cs typeface="+mn-cs"/>
              </a:rPr>
              <a:t>The precision value is targeted at greater than 95% to successfully get the relevant results on model performance. </a:t>
            </a: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customer satisfaction and retention level is targeted at 100% and 60% respectively.</a:t>
            </a:r>
          </a:p>
          <a:p>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The revenue is aimed to increase by 60%</a:t>
            </a:r>
          </a:p>
          <a:p>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5</a:t>
            </a:fld>
            <a:endParaRPr lang="en-CA"/>
          </a:p>
        </p:txBody>
      </p:sp>
    </p:spTree>
    <p:extLst>
      <p:ext uri="{BB962C8B-B14F-4D97-AF65-F5344CB8AC3E}">
        <p14:creationId xmlns:p14="http://schemas.microsoft.com/office/powerpoint/2010/main" val="909609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Now, the coming slides will talk about data </a:t>
            </a:r>
            <a:r>
              <a:rPr lang="en-IN" dirty="0" err="1"/>
              <a:t>anlaysis</a:t>
            </a:r>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6</a:t>
            </a:fld>
            <a:endParaRPr lang="en-CA"/>
          </a:p>
        </p:txBody>
      </p:sp>
    </p:spTree>
    <p:extLst>
      <p:ext uri="{BB962C8B-B14F-4D97-AF65-F5344CB8AC3E}">
        <p14:creationId xmlns:p14="http://schemas.microsoft.com/office/powerpoint/2010/main" val="1542159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dataset is provided by Starseed Medical Inc. and has nine features and one outcome variable. The outcome variable ‘utility’ will be converted to binomial </a:t>
            </a:r>
            <a:r>
              <a:rPr lang="en-CA" sz="1200" dirty="0">
                <a:latin typeface="Arial" panose="020B0604020202020204" pitchFamily="34" charset="0"/>
                <a:cs typeface="Arial" panose="020B0604020202020204" pitchFamily="34" charset="0"/>
              </a:rPr>
              <a:t>‘best’ and ‘other’ The classification is done combining none, low, average and good to ‘other’ class and assigning class 0 and best quality will be classified to Class 1.</a:t>
            </a:r>
          </a:p>
          <a:p>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7</a:t>
            </a:fld>
            <a:endParaRPr lang="en-CA"/>
          </a:p>
        </p:txBody>
      </p:sp>
    </p:spTree>
    <p:extLst>
      <p:ext uri="{BB962C8B-B14F-4D97-AF65-F5344CB8AC3E}">
        <p14:creationId xmlns:p14="http://schemas.microsoft.com/office/powerpoint/2010/main" val="3106342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 values are replaced with 0 and NaN values are replaced with median for 5 features and rows with more than 50% NaN values are dropped. After dropping rows and replacing values, 1334 are remaining. </a:t>
            </a:r>
          </a:p>
          <a:p>
            <a:endParaRPr lang="en-IN" dirty="0"/>
          </a:p>
          <a:p>
            <a:r>
              <a:rPr lang="en-IN" dirty="0"/>
              <a:t>Some of the features are correlated and can be dropped since two of the variables have linear relationship </a:t>
            </a:r>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8</a:t>
            </a:fld>
            <a:endParaRPr lang="en-CA"/>
          </a:p>
        </p:txBody>
      </p:sp>
    </p:spTree>
    <p:extLst>
      <p:ext uri="{BB962C8B-B14F-4D97-AF65-F5344CB8AC3E}">
        <p14:creationId xmlns:p14="http://schemas.microsoft.com/office/powerpoint/2010/main" val="1173911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rows are re indexed after dropping </a:t>
            </a:r>
            <a:r>
              <a:rPr lang="en-IN" dirty="0">
                <a:latin typeface="Arial" panose="020B0604020202020204" pitchFamily="34" charset="0"/>
                <a:cs typeface="Arial" panose="020B0604020202020204" pitchFamily="34" charset="0"/>
              </a:rPr>
              <a:t>rows with more than 50% NaN values</a:t>
            </a:r>
            <a:endParaRPr lang="en-CA" dirty="0"/>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Tukey Method is used to remove outliers from the data set and </a:t>
            </a:r>
            <a:r>
              <a:rPr lang="en-US" dirty="0">
                <a:latin typeface="Arial" panose="020B0604020202020204" pitchFamily="34" charset="0"/>
                <a:cs typeface="Arial" panose="020B0604020202020204" pitchFamily="34" charset="0"/>
              </a:rPr>
              <a:t>rows with  more than  two outliers are dropped</a:t>
            </a:r>
            <a:r>
              <a:rPr lang="en-IN" dirty="0">
                <a:latin typeface="Arial" panose="020B0604020202020204" pitchFamily="34" charset="0"/>
                <a:cs typeface="Arial" panose="020B0604020202020204" pitchFamily="34" charset="0"/>
              </a:rPr>
              <a:t> </a:t>
            </a:r>
            <a:endParaRPr lang="en-CA" dirty="0">
              <a:latin typeface="Arial" panose="020B0604020202020204" pitchFamily="34" charset="0"/>
              <a:cs typeface="Arial" panose="020B0604020202020204" pitchFamily="34" charset="0"/>
            </a:endParaRP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SMOTE is used to balance the proportion of output classes by creating synthetic data. This helps to protect the model from bias against class 1 which has much lower number of rows compared to class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Comparison model was used to </a:t>
            </a:r>
            <a:r>
              <a:rPr lang="en-US" dirty="0" err="1">
                <a:latin typeface="Arial" panose="020B0604020202020204" pitchFamily="34" charset="0"/>
                <a:cs typeface="Arial" panose="020B0604020202020204" pitchFamily="34" charset="0"/>
              </a:rPr>
              <a:t>analyse</a:t>
            </a:r>
            <a:r>
              <a:rPr lang="en-US" dirty="0">
                <a:latin typeface="Arial" panose="020B0604020202020204" pitchFamily="34" charset="0"/>
                <a:cs typeface="Arial" panose="020B0604020202020204" pitchFamily="34" charset="0"/>
              </a:rPr>
              <a:t> which model can give best possible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Model is created and evaluated to get the results of performance metrics</a:t>
            </a:r>
            <a:endParaRPr lang="en-CA" dirty="0">
              <a:latin typeface="Arial" panose="020B0604020202020204" pitchFamily="34" charset="0"/>
              <a:cs typeface="Arial" panose="020B0604020202020204" pitchFamily="34" charset="0"/>
            </a:endParaRPr>
          </a:p>
          <a:p>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9</a:t>
            </a:fld>
            <a:endParaRPr lang="en-CA"/>
          </a:p>
        </p:txBody>
      </p:sp>
    </p:spTree>
    <p:extLst>
      <p:ext uri="{BB962C8B-B14F-4D97-AF65-F5344CB8AC3E}">
        <p14:creationId xmlns:p14="http://schemas.microsoft.com/office/powerpoint/2010/main" val="309228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For our base model, the model with highest recall value, precision score and accuracy score will be chosen, and the metrics show that</a:t>
            </a:r>
            <a:endParaRPr lang="en-CA"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Random Forest has highest accuracy 90% ± 02%.</a:t>
            </a:r>
            <a:endParaRPr lang="en-CA"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Bagging Classifier has highest accuracy 90%% ± 02% </a:t>
            </a:r>
            <a:endParaRPr lang="en-CA"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Random Forest will be used as our base model and Random Forest with grid search will be used for analysis. The reason for choosing Random Forest Model is that it does feature selection automatically and the randomized parameters does not affect performance of model.</a:t>
            </a:r>
            <a:endParaRPr lang="en-CA" sz="1200" kern="1200" dirty="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5"/>
          </p:nvPr>
        </p:nvSpPr>
        <p:spPr/>
        <p:txBody>
          <a:bodyPr/>
          <a:lstStyle/>
          <a:p>
            <a:fld id="{5BD09176-986B-4615-98E1-1750B42EEC4F}" type="slidenum">
              <a:rPr lang="en-CA" smtClean="0"/>
              <a:t>10</a:t>
            </a:fld>
            <a:endParaRPr lang="en-CA"/>
          </a:p>
        </p:txBody>
      </p:sp>
    </p:spTree>
    <p:extLst>
      <p:ext uri="{BB962C8B-B14F-4D97-AF65-F5344CB8AC3E}">
        <p14:creationId xmlns:p14="http://schemas.microsoft.com/office/powerpoint/2010/main" val="310745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A430C0A-5464-4FE4-84EB-FF9C94016DF4}" type="datetimeFigureOut">
              <a:rPr lang="en-US" smtClean="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752186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3130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7960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8828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60C6404-AD6E-4860-8E75-697CA40B95DA}" type="datetimeFigureOut">
              <a:rPr lang="en-US" smtClean="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709688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4/15/2020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8146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4/15/2020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2091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4/15/2020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9302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4602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4/15/2020</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45446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042B0DB6-F5C7-45FB-8CF3-31B45F9C2DAC}" type="datetimeFigureOut">
              <a:rPr lang="en-US" smtClean="0"/>
              <a:t>4/15/2020</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196271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smtClean="0"/>
              <a:t>4/15/2020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582965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chinelearningmastery.com/visualize-machine-learning-data-python-pandas/" TargetMode="External"/><Relationship Id="rId2" Type="http://schemas.openxmlformats.org/officeDocument/2006/relationships/hyperlink" Target="https://www.leafly.com/news/cannabis-101/factors-that-impact-your-cannabis-strain-part-2-environment" TargetMode="External"/><Relationship Id="rId1" Type="http://schemas.openxmlformats.org/officeDocument/2006/relationships/slideLayout" Target="../slideLayouts/slideLayout2.xml"/><Relationship Id="rId4" Type="http://schemas.openxmlformats.org/officeDocument/2006/relationships/hyperlink" Target="https://jakevdp.github.io/PythonDataScienceHandbook/03.02-data-indexing-and-selection.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026" name="Picture 2" descr="Cannabis marijuana leaf icon Royalty Free Vector Image">
            <a:extLst>
              <a:ext uri="{FF2B5EF4-FFF2-40B4-BE49-F238E27FC236}">
                <a16:creationId xmlns:a16="http://schemas.microsoft.com/office/drawing/2014/main" id="{F12B3A30-375F-4764-A5E6-075DD0ED5846}"/>
              </a:ext>
            </a:extLst>
          </p:cNvPr>
          <p:cNvPicPr>
            <a:picLocks noChangeAspect="1" noChangeArrowheads="1"/>
          </p:cNvPicPr>
          <p:nvPr/>
        </p:nvPicPr>
        <p:blipFill rotWithShape="1">
          <a:blip r:embed="rId2">
            <a:duotone>
              <a:schemeClr val="accent2">
                <a:shade val="45000"/>
                <a:satMod val="135000"/>
              </a:schemeClr>
              <a:prstClr val="white"/>
            </a:duotone>
            <a:alphaModFix amt="40000"/>
            <a:extLst>
              <a:ext uri="{28A0092B-C50C-407E-A947-70E740481C1C}">
                <a14:useLocalDpi xmlns:a14="http://schemas.microsoft.com/office/drawing/2010/main" val="0"/>
              </a:ext>
            </a:extLst>
          </a:blip>
          <a:srcRect t="25991" r="-1" b="21977"/>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7348700-96C8-4C7D-A5A9-913CB62B9A9F}"/>
              </a:ext>
            </a:extLst>
          </p:cNvPr>
          <p:cNvSpPr>
            <a:spLocks noGrp="1"/>
          </p:cNvSpPr>
          <p:nvPr>
            <p:ph type="ctrTitle"/>
          </p:nvPr>
        </p:nvSpPr>
        <p:spPr>
          <a:xfrm>
            <a:off x="1600200" y="1265562"/>
            <a:ext cx="8991600" cy="2906387"/>
          </a:xfrm>
          <a:noFill/>
        </p:spPr>
        <p:txBody>
          <a:bodyPr>
            <a:normAutofit/>
          </a:bodyPr>
          <a:lstStyle/>
          <a:p>
            <a:r>
              <a:rPr lang="en-IN" sz="3600" b="1" dirty="0">
                <a:solidFill>
                  <a:schemeClr val="bg1"/>
                </a:solidFill>
                <a:latin typeface="Arial" panose="020B0604020202020204" pitchFamily="34" charset="0"/>
                <a:cs typeface="Arial" panose="020B0604020202020204" pitchFamily="34" charset="0"/>
              </a:rPr>
              <a:t>FINAL REPORT </a:t>
            </a:r>
            <a:br>
              <a:rPr lang="en-IN" sz="3600" b="1" dirty="0">
                <a:solidFill>
                  <a:schemeClr val="bg1"/>
                </a:solidFill>
                <a:latin typeface="Arial" panose="020B0604020202020204" pitchFamily="34" charset="0"/>
                <a:cs typeface="Arial" panose="020B0604020202020204" pitchFamily="34" charset="0"/>
              </a:rPr>
            </a:br>
            <a:r>
              <a:rPr lang="en-IN" sz="3600" b="1" dirty="0">
                <a:solidFill>
                  <a:schemeClr val="bg1"/>
                </a:solidFill>
                <a:latin typeface="Arial" panose="020B0604020202020204" pitchFamily="34" charset="0"/>
                <a:cs typeface="Arial" panose="020B0604020202020204" pitchFamily="34" charset="0"/>
              </a:rPr>
              <a:t>CAPSTONE (DATA 2206)</a:t>
            </a:r>
            <a:br>
              <a:rPr lang="en-IN" sz="3600" b="1" dirty="0">
                <a:solidFill>
                  <a:schemeClr val="bg1"/>
                </a:solidFill>
                <a:latin typeface="Arial" panose="020B0604020202020204" pitchFamily="34" charset="0"/>
                <a:cs typeface="Arial" panose="020B0604020202020204" pitchFamily="34" charset="0"/>
              </a:rPr>
            </a:br>
            <a:br>
              <a:rPr lang="en-IN" sz="3600" b="1" dirty="0">
                <a:solidFill>
                  <a:schemeClr val="bg1"/>
                </a:solidFill>
                <a:latin typeface="Arial" panose="020B0604020202020204" pitchFamily="34" charset="0"/>
                <a:cs typeface="Arial" panose="020B0604020202020204" pitchFamily="34" charset="0"/>
              </a:rPr>
            </a:br>
            <a:r>
              <a:rPr lang="en-IN" sz="3600" b="1" dirty="0">
                <a:solidFill>
                  <a:schemeClr val="bg1"/>
                </a:solidFill>
                <a:latin typeface="Arial" panose="020B0604020202020204" pitchFamily="34" charset="0"/>
                <a:cs typeface="Arial" panose="020B0604020202020204" pitchFamily="34" charset="0"/>
              </a:rPr>
              <a:t>REPORT ON CANNABIS PLANT FOR STARSEED INC. </a:t>
            </a:r>
            <a:endParaRPr lang="en-CA" sz="3600" b="1" dirty="0">
              <a:solidFill>
                <a:schemeClr val="bg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392E6B1-C1B7-46D0-873E-EA4B850FECC6}"/>
              </a:ext>
            </a:extLst>
          </p:cNvPr>
          <p:cNvSpPr>
            <a:spLocks noGrp="1"/>
          </p:cNvSpPr>
          <p:nvPr>
            <p:ph type="subTitle" idx="1"/>
          </p:nvPr>
        </p:nvSpPr>
        <p:spPr>
          <a:xfrm>
            <a:off x="2695194" y="4352544"/>
            <a:ext cx="6801612" cy="1239894"/>
          </a:xfrm>
        </p:spPr>
        <p:txBody>
          <a:bodyPr>
            <a:normAutofit/>
          </a:bodyPr>
          <a:lstStyle/>
          <a:p>
            <a:r>
              <a:rPr lang="en-IN" dirty="0">
                <a:solidFill>
                  <a:schemeClr val="tx1"/>
                </a:solidFill>
                <a:latin typeface="Arial" panose="020B0604020202020204" pitchFamily="34" charset="0"/>
                <a:cs typeface="Arial" panose="020B0604020202020204" pitchFamily="34" charset="0"/>
              </a:rPr>
              <a:t>Prachi Jindal | 100721507 | April 17, 2020</a:t>
            </a:r>
            <a:endParaRPr lang="en-CA"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3773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319596" y="403327"/>
            <a:ext cx="4003829" cy="1627792"/>
          </a:xfrm>
        </p:spPr>
        <p:txBody>
          <a:bodyPr vert="horz" lIns="274320" tIns="182880" rIns="274320" bIns="182880" rtlCol="0" anchor="ctr" anchorCtr="1">
            <a:normAutofit/>
          </a:bodyPr>
          <a:lstStyle/>
          <a:p>
            <a:r>
              <a:rPr lang="en-US" dirty="0">
                <a:solidFill>
                  <a:srgbClr val="262626"/>
                </a:solidFill>
                <a:latin typeface="Arial" panose="020B0604020202020204" pitchFamily="34" charset="0"/>
                <a:cs typeface="Arial" panose="020B0604020202020204" pitchFamily="34" charset="0"/>
              </a:rPr>
              <a:t>MODEL ANALYSIS – comparison model</a:t>
            </a:r>
          </a:p>
        </p:txBody>
      </p:sp>
      <p:sp>
        <p:nvSpPr>
          <p:cNvPr id="18" name="Rectangle 17">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2911AEA-2850-43C7-88AF-C8AD10293873}"/>
              </a:ext>
            </a:extLst>
          </p:cNvPr>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5177409" y="1050596"/>
            <a:ext cx="6257544" cy="4708801"/>
          </a:xfrm>
          <a:prstGeom prst="rect">
            <a:avLst/>
          </a:prstGeom>
          <a:noFill/>
        </p:spPr>
      </p:pic>
      <p:sp>
        <p:nvSpPr>
          <p:cNvPr id="10" name="Rectangle 9">
            <a:extLst>
              <a:ext uri="{FF2B5EF4-FFF2-40B4-BE49-F238E27FC236}">
                <a16:creationId xmlns:a16="http://schemas.microsoft.com/office/drawing/2014/main" id="{40F9AC6A-32E3-44CB-9225-A17FB5F6286B}"/>
              </a:ext>
            </a:extLst>
          </p:cNvPr>
          <p:cNvSpPr/>
          <p:nvPr/>
        </p:nvSpPr>
        <p:spPr>
          <a:xfrm>
            <a:off x="9424987" y="1641157"/>
            <a:ext cx="938214" cy="249364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12" name="Rectangle 11">
            <a:extLst>
              <a:ext uri="{FF2B5EF4-FFF2-40B4-BE49-F238E27FC236}">
                <a16:creationId xmlns:a16="http://schemas.microsoft.com/office/drawing/2014/main" id="{9EED0F11-53EA-4ECC-8B26-6548905D3754}"/>
              </a:ext>
            </a:extLst>
          </p:cNvPr>
          <p:cNvSpPr/>
          <p:nvPr/>
        </p:nvSpPr>
        <p:spPr>
          <a:xfrm>
            <a:off x="6472428" y="1587816"/>
            <a:ext cx="1049655" cy="25469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CA"/>
          </a:p>
        </p:txBody>
      </p:sp>
      <p:sp>
        <p:nvSpPr>
          <p:cNvPr id="5" name="TextBox 4">
            <a:extLst>
              <a:ext uri="{FF2B5EF4-FFF2-40B4-BE49-F238E27FC236}">
                <a16:creationId xmlns:a16="http://schemas.microsoft.com/office/drawing/2014/main" id="{BD79AA70-D477-4394-BF38-BC740C276CCD}"/>
              </a:ext>
            </a:extLst>
          </p:cNvPr>
          <p:cNvSpPr txBox="1"/>
          <p:nvPr/>
        </p:nvSpPr>
        <p:spPr>
          <a:xfrm>
            <a:off x="5795963" y="5954231"/>
            <a:ext cx="2419350" cy="307777"/>
          </a:xfrm>
          <a:prstGeom prst="rect">
            <a:avLst/>
          </a:prstGeom>
          <a:noFill/>
        </p:spPr>
        <p:txBody>
          <a:bodyPr wrap="square" rtlCol="0">
            <a:spAutoFit/>
          </a:bodyPr>
          <a:lstStyle/>
          <a:p>
            <a:pPr algn="ctr"/>
            <a:r>
              <a:rPr lang="en-IN" sz="1400" dirty="0">
                <a:latin typeface="Arial" panose="020B0604020202020204" pitchFamily="34" charset="0"/>
                <a:cs typeface="Arial" panose="020B0604020202020204" pitchFamily="34" charset="0"/>
              </a:rPr>
              <a:t>Random Forest</a:t>
            </a:r>
            <a:endParaRPr lang="en-CA" sz="14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4BC1050-457C-4C86-B7E5-765E88A8F065}"/>
              </a:ext>
            </a:extLst>
          </p:cNvPr>
          <p:cNvSpPr txBox="1"/>
          <p:nvPr/>
        </p:nvSpPr>
        <p:spPr>
          <a:xfrm>
            <a:off x="8684419" y="6088655"/>
            <a:ext cx="2419350" cy="307777"/>
          </a:xfrm>
          <a:prstGeom prst="rect">
            <a:avLst/>
          </a:prstGeom>
          <a:noFill/>
        </p:spPr>
        <p:txBody>
          <a:bodyPr wrap="square" rtlCol="0">
            <a:spAutoFit/>
          </a:bodyPr>
          <a:lstStyle/>
          <a:p>
            <a:pPr algn="ctr"/>
            <a:r>
              <a:rPr lang="en-IN" sz="1400" dirty="0">
                <a:latin typeface="Arial" panose="020B0604020202020204" pitchFamily="34" charset="0"/>
                <a:cs typeface="Arial" panose="020B0604020202020204" pitchFamily="34" charset="0"/>
              </a:rPr>
              <a:t>Gradient Bagging Classifier</a:t>
            </a:r>
            <a:endParaRPr lang="en-CA" sz="1400" dirty="0">
              <a:latin typeface="Arial" panose="020B0604020202020204" pitchFamily="34" charset="0"/>
              <a:cs typeface="Arial" panose="020B0604020202020204" pitchFamily="34" charset="0"/>
            </a:endParaRPr>
          </a:p>
        </p:txBody>
      </p:sp>
      <p:cxnSp>
        <p:nvCxnSpPr>
          <p:cNvPr id="20" name="Straight Arrow Connector 19">
            <a:extLst>
              <a:ext uri="{FF2B5EF4-FFF2-40B4-BE49-F238E27FC236}">
                <a16:creationId xmlns:a16="http://schemas.microsoft.com/office/drawing/2014/main" id="{B8381477-0E4A-44ED-85CD-2BD67D4C7EB6}"/>
              </a:ext>
            </a:extLst>
          </p:cNvPr>
          <p:cNvCxnSpPr>
            <a:stCxn id="10" idx="2"/>
            <a:endCxn id="14" idx="0"/>
          </p:cNvCxnSpPr>
          <p:nvPr/>
        </p:nvCxnSpPr>
        <p:spPr>
          <a:xfrm>
            <a:off x="9894094" y="4134802"/>
            <a:ext cx="0" cy="19538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A01B2F63-4069-4B7E-9084-43E185E91C90}"/>
              </a:ext>
            </a:extLst>
          </p:cNvPr>
          <p:cNvCxnSpPr>
            <a:cxnSpLocks/>
          </p:cNvCxnSpPr>
          <p:nvPr/>
        </p:nvCxnSpPr>
        <p:spPr>
          <a:xfrm>
            <a:off x="6968721" y="4134802"/>
            <a:ext cx="0" cy="17122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0CB10590-4191-4472-AE64-C7B45B2CB183}"/>
              </a:ext>
            </a:extLst>
          </p:cNvPr>
          <p:cNvSpPr txBox="1"/>
          <p:nvPr/>
        </p:nvSpPr>
        <p:spPr>
          <a:xfrm>
            <a:off x="319596" y="2654423"/>
            <a:ext cx="4003829" cy="2862322"/>
          </a:xfrm>
          <a:prstGeom prst="rect">
            <a:avLst/>
          </a:prstGeom>
          <a:noFill/>
        </p:spPr>
        <p:txBody>
          <a:bodyPr wrap="square" rtlCol="0">
            <a:spAutoFit/>
          </a:bodyPr>
          <a:lstStyle/>
          <a:p>
            <a:pPr algn="just"/>
            <a:r>
              <a:rPr lang="en-CA" sz="2000" dirty="0">
                <a:solidFill>
                  <a:schemeClr val="bg1"/>
                </a:solidFill>
                <a:latin typeface="Arial" panose="020B0604020202020204" pitchFamily="34" charset="0"/>
                <a:cs typeface="Arial" panose="020B0604020202020204" pitchFamily="34" charset="0"/>
              </a:rPr>
              <a:t>Random Forest will be used as our base model and Random Forest with grid search will be used for analysis. The reason for choosing Random Forest Model is that it does feature selection automatically and the randomized parameters does not affect performance of model.</a:t>
            </a:r>
          </a:p>
        </p:txBody>
      </p:sp>
      <p:sp>
        <p:nvSpPr>
          <p:cNvPr id="3" name="Oval 2">
            <a:extLst>
              <a:ext uri="{FF2B5EF4-FFF2-40B4-BE49-F238E27FC236}">
                <a16:creationId xmlns:a16="http://schemas.microsoft.com/office/drawing/2014/main" id="{D51907CE-63CA-4E15-BBD1-3EDBFB5399B4}"/>
              </a:ext>
            </a:extLst>
          </p:cNvPr>
          <p:cNvSpPr/>
          <p:nvPr/>
        </p:nvSpPr>
        <p:spPr>
          <a:xfrm>
            <a:off x="6039461" y="5901427"/>
            <a:ext cx="2024063" cy="438742"/>
          </a:xfrm>
          <a:prstGeom prst="ellipse">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1587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1503680" y="276342"/>
            <a:ext cx="9225280" cy="1359108"/>
          </a:xfrm>
          <a:solidFill>
            <a:schemeClr val="accent2"/>
          </a:solidFill>
        </p:spPr>
        <p:txBody>
          <a:bodyPr>
            <a:normAutofit/>
          </a:bodyPr>
          <a:lstStyle/>
          <a:p>
            <a:r>
              <a:rPr lang="en-CA" sz="3200" b="1" dirty="0">
                <a:solidFill>
                  <a:schemeClr val="bg1"/>
                </a:solidFill>
                <a:latin typeface="Arial" panose="020B0604020202020204" pitchFamily="34" charset="0"/>
                <a:cs typeface="Arial" panose="020B0604020202020204" pitchFamily="34" charset="0"/>
              </a:rPr>
              <a:t>OPTIMIZED RANDOM FOREST MODEL WITH GRIDSEARCH</a:t>
            </a:r>
            <a:endParaRPr lang="en-CA" sz="3200" b="1" dirty="0">
              <a:solidFill>
                <a:schemeClr val="bg1"/>
              </a:solidFill>
            </a:endParaRPr>
          </a:p>
        </p:txBody>
      </p:sp>
      <p:sp>
        <p:nvSpPr>
          <p:cNvPr id="4" name="TextBox 3">
            <a:extLst>
              <a:ext uri="{FF2B5EF4-FFF2-40B4-BE49-F238E27FC236}">
                <a16:creationId xmlns:a16="http://schemas.microsoft.com/office/drawing/2014/main" id="{279F5909-1E5C-48CD-929C-6C04C8CC0440}"/>
              </a:ext>
            </a:extLst>
          </p:cNvPr>
          <p:cNvSpPr txBox="1"/>
          <p:nvPr/>
        </p:nvSpPr>
        <p:spPr>
          <a:xfrm>
            <a:off x="2012272" y="2311354"/>
            <a:ext cx="2897078" cy="369332"/>
          </a:xfrm>
          <a:prstGeom prst="rect">
            <a:avLst/>
          </a:prstGeom>
          <a:noFill/>
          <a:ln w="19050">
            <a:solidFill>
              <a:schemeClr val="tx1"/>
            </a:solidFill>
          </a:ln>
        </p:spPr>
        <p:txBody>
          <a:bodyPr wrap="square" rtlCol="0">
            <a:spAutoFit/>
          </a:bodyPr>
          <a:lstStyle/>
          <a:p>
            <a:r>
              <a:rPr lang="en-CA" dirty="0" err="1">
                <a:latin typeface="Arial" panose="020B0604020202020204" pitchFamily="34" charset="0"/>
                <a:cs typeface="Arial" panose="020B0604020202020204" pitchFamily="34" charset="0"/>
              </a:rPr>
              <a:t>NestedCV</a:t>
            </a:r>
            <a:r>
              <a:rPr lang="en-CA" dirty="0">
                <a:latin typeface="Arial" panose="020B0604020202020204" pitchFamily="34" charset="0"/>
                <a:cs typeface="Arial" panose="020B0604020202020204" pitchFamily="34" charset="0"/>
              </a:rPr>
              <a:t> Recall Value </a:t>
            </a:r>
          </a:p>
        </p:txBody>
      </p:sp>
      <p:sp>
        <p:nvSpPr>
          <p:cNvPr id="7" name="TextBox 6">
            <a:extLst>
              <a:ext uri="{FF2B5EF4-FFF2-40B4-BE49-F238E27FC236}">
                <a16:creationId xmlns:a16="http://schemas.microsoft.com/office/drawing/2014/main" id="{5D291E8C-80B4-42F1-8492-2099DCD72B8F}"/>
              </a:ext>
            </a:extLst>
          </p:cNvPr>
          <p:cNvSpPr txBox="1"/>
          <p:nvPr/>
        </p:nvSpPr>
        <p:spPr>
          <a:xfrm>
            <a:off x="5866663" y="2301707"/>
            <a:ext cx="1415989" cy="369332"/>
          </a:xfrm>
          <a:prstGeom prst="rect">
            <a:avLst/>
          </a:prstGeom>
          <a:noFill/>
          <a:ln w="19050">
            <a:solidFill>
              <a:srgbClr val="C00000"/>
            </a:solidFill>
          </a:ln>
        </p:spPr>
        <p:txBody>
          <a:bodyPr wrap="square" rtlCol="0">
            <a:spAutoFit/>
          </a:bodyPr>
          <a:lstStyle/>
          <a:p>
            <a:r>
              <a:rPr lang="en-CA" dirty="0"/>
              <a:t>0.91%±0.01 </a:t>
            </a:r>
          </a:p>
        </p:txBody>
      </p:sp>
      <p:sp>
        <p:nvSpPr>
          <p:cNvPr id="10" name="TextBox 9">
            <a:extLst>
              <a:ext uri="{FF2B5EF4-FFF2-40B4-BE49-F238E27FC236}">
                <a16:creationId xmlns:a16="http://schemas.microsoft.com/office/drawing/2014/main" id="{2FC71342-2B80-4EE1-8FBC-55A37904C770}"/>
              </a:ext>
            </a:extLst>
          </p:cNvPr>
          <p:cNvSpPr txBox="1"/>
          <p:nvPr/>
        </p:nvSpPr>
        <p:spPr>
          <a:xfrm>
            <a:off x="2012272" y="3006404"/>
            <a:ext cx="2897078" cy="369332"/>
          </a:xfrm>
          <a:prstGeom prst="rect">
            <a:avLst/>
          </a:prstGeom>
          <a:noFill/>
          <a:ln w="19050">
            <a:solidFill>
              <a:schemeClr val="tx1"/>
            </a:solidFill>
          </a:ln>
        </p:spPr>
        <p:txBody>
          <a:bodyPr wrap="square" rtlCol="0">
            <a:spAutoFit/>
          </a:bodyPr>
          <a:lstStyle/>
          <a:p>
            <a:r>
              <a:rPr lang="en-CA" dirty="0" err="1">
                <a:latin typeface="Arial" panose="020B0604020202020204" pitchFamily="34" charset="0"/>
                <a:cs typeface="Arial" panose="020B0604020202020204" pitchFamily="34" charset="0"/>
              </a:rPr>
              <a:t>NestedCV</a:t>
            </a:r>
            <a:r>
              <a:rPr lang="en-CA" dirty="0">
                <a:latin typeface="Arial" panose="020B0604020202020204" pitchFamily="34" charset="0"/>
                <a:cs typeface="Arial" panose="020B0604020202020204" pitchFamily="34" charset="0"/>
              </a:rPr>
              <a:t> Precision Value </a:t>
            </a:r>
          </a:p>
        </p:txBody>
      </p:sp>
      <p:sp>
        <p:nvSpPr>
          <p:cNvPr id="11" name="TextBox 10">
            <a:extLst>
              <a:ext uri="{FF2B5EF4-FFF2-40B4-BE49-F238E27FC236}">
                <a16:creationId xmlns:a16="http://schemas.microsoft.com/office/drawing/2014/main" id="{59C5E5A7-46CF-41B8-BED3-D0C74FBA034F}"/>
              </a:ext>
            </a:extLst>
          </p:cNvPr>
          <p:cNvSpPr txBox="1"/>
          <p:nvPr/>
        </p:nvSpPr>
        <p:spPr>
          <a:xfrm>
            <a:off x="2012272" y="3701454"/>
            <a:ext cx="2897078" cy="369332"/>
          </a:xfrm>
          <a:prstGeom prst="rect">
            <a:avLst/>
          </a:prstGeom>
          <a:noFill/>
          <a:ln w="19050">
            <a:solidFill>
              <a:schemeClr val="tx1"/>
            </a:solidFill>
          </a:ln>
        </p:spPr>
        <p:txBody>
          <a:bodyPr wrap="square" rtlCol="0">
            <a:spAutoFit/>
          </a:bodyPr>
          <a:lstStyle/>
          <a:p>
            <a:r>
              <a:rPr lang="en-CA" dirty="0" err="1">
                <a:latin typeface="Arial" panose="020B0604020202020204" pitchFamily="34" charset="0"/>
                <a:cs typeface="Arial" panose="020B0604020202020204" pitchFamily="34" charset="0"/>
              </a:rPr>
              <a:t>NestedCV</a:t>
            </a:r>
            <a:r>
              <a:rPr lang="en-CA" dirty="0">
                <a:latin typeface="Arial" panose="020B0604020202020204" pitchFamily="34" charset="0"/>
                <a:cs typeface="Arial" panose="020B0604020202020204" pitchFamily="34" charset="0"/>
              </a:rPr>
              <a:t> Accuracy Score</a:t>
            </a:r>
          </a:p>
        </p:txBody>
      </p:sp>
      <p:sp>
        <p:nvSpPr>
          <p:cNvPr id="12" name="TextBox 11">
            <a:extLst>
              <a:ext uri="{FF2B5EF4-FFF2-40B4-BE49-F238E27FC236}">
                <a16:creationId xmlns:a16="http://schemas.microsoft.com/office/drawing/2014/main" id="{1B5A579A-E00E-4C6D-8F19-C2690528D54A}"/>
              </a:ext>
            </a:extLst>
          </p:cNvPr>
          <p:cNvSpPr txBox="1"/>
          <p:nvPr/>
        </p:nvSpPr>
        <p:spPr>
          <a:xfrm>
            <a:off x="5866662" y="3711101"/>
            <a:ext cx="1415989" cy="369332"/>
          </a:xfrm>
          <a:prstGeom prst="rect">
            <a:avLst/>
          </a:prstGeom>
          <a:noFill/>
          <a:ln w="19050">
            <a:solidFill>
              <a:srgbClr val="C00000"/>
            </a:solidFill>
          </a:ln>
        </p:spPr>
        <p:txBody>
          <a:bodyPr wrap="square" rtlCol="0">
            <a:spAutoFit/>
          </a:bodyPr>
          <a:lstStyle/>
          <a:p>
            <a:r>
              <a:rPr lang="en-CA" dirty="0"/>
              <a:t>0.91%±0.01 </a:t>
            </a:r>
          </a:p>
        </p:txBody>
      </p:sp>
      <p:sp>
        <p:nvSpPr>
          <p:cNvPr id="13" name="TextBox 12">
            <a:extLst>
              <a:ext uri="{FF2B5EF4-FFF2-40B4-BE49-F238E27FC236}">
                <a16:creationId xmlns:a16="http://schemas.microsoft.com/office/drawing/2014/main" id="{C03E44A1-0F24-435D-93A2-07E7003F3B70}"/>
              </a:ext>
            </a:extLst>
          </p:cNvPr>
          <p:cNvSpPr txBox="1"/>
          <p:nvPr/>
        </p:nvSpPr>
        <p:spPr>
          <a:xfrm>
            <a:off x="5866662" y="3006404"/>
            <a:ext cx="1415989" cy="369332"/>
          </a:xfrm>
          <a:prstGeom prst="rect">
            <a:avLst/>
          </a:prstGeom>
          <a:noFill/>
          <a:ln w="19050">
            <a:solidFill>
              <a:srgbClr val="C00000"/>
            </a:solidFill>
          </a:ln>
        </p:spPr>
        <p:txBody>
          <a:bodyPr wrap="square" rtlCol="0">
            <a:spAutoFit/>
          </a:bodyPr>
          <a:lstStyle/>
          <a:p>
            <a:r>
              <a:rPr lang="en-CA" dirty="0"/>
              <a:t>0.91%±0.02 </a:t>
            </a:r>
          </a:p>
        </p:txBody>
      </p:sp>
      <p:sp>
        <p:nvSpPr>
          <p:cNvPr id="14" name="TextBox 13">
            <a:extLst>
              <a:ext uri="{FF2B5EF4-FFF2-40B4-BE49-F238E27FC236}">
                <a16:creationId xmlns:a16="http://schemas.microsoft.com/office/drawing/2014/main" id="{D23FFC2D-FA58-45D0-B796-95021D31A932}"/>
              </a:ext>
            </a:extLst>
          </p:cNvPr>
          <p:cNvSpPr txBox="1"/>
          <p:nvPr/>
        </p:nvSpPr>
        <p:spPr>
          <a:xfrm>
            <a:off x="7981026" y="2311354"/>
            <a:ext cx="1091953" cy="369332"/>
          </a:xfrm>
          <a:prstGeom prst="rect">
            <a:avLst/>
          </a:prstGeom>
          <a:noFill/>
          <a:ln w="19050">
            <a:solidFill>
              <a:srgbClr val="00B0F0"/>
            </a:solidFill>
          </a:ln>
        </p:spPr>
        <p:txBody>
          <a:bodyPr wrap="square" rtlCol="0">
            <a:spAutoFit/>
          </a:bodyPr>
          <a:lstStyle/>
          <a:p>
            <a:r>
              <a:rPr lang="en-CA" dirty="0"/>
              <a:t>&gt;95%</a:t>
            </a:r>
          </a:p>
        </p:txBody>
      </p:sp>
      <p:sp>
        <p:nvSpPr>
          <p:cNvPr id="15" name="TextBox 14">
            <a:extLst>
              <a:ext uri="{FF2B5EF4-FFF2-40B4-BE49-F238E27FC236}">
                <a16:creationId xmlns:a16="http://schemas.microsoft.com/office/drawing/2014/main" id="{F6037509-E01F-4886-B7B0-5C4EBDB78803}"/>
              </a:ext>
            </a:extLst>
          </p:cNvPr>
          <p:cNvSpPr txBox="1"/>
          <p:nvPr/>
        </p:nvSpPr>
        <p:spPr>
          <a:xfrm>
            <a:off x="7981024" y="3006404"/>
            <a:ext cx="1091953" cy="369332"/>
          </a:xfrm>
          <a:prstGeom prst="rect">
            <a:avLst/>
          </a:prstGeom>
          <a:noFill/>
          <a:ln w="19050">
            <a:solidFill>
              <a:srgbClr val="00B0F0"/>
            </a:solidFill>
          </a:ln>
        </p:spPr>
        <p:txBody>
          <a:bodyPr wrap="square" rtlCol="0">
            <a:spAutoFit/>
          </a:bodyPr>
          <a:lstStyle/>
          <a:p>
            <a:r>
              <a:rPr lang="en-CA" dirty="0"/>
              <a:t>&gt;95%</a:t>
            </a:r>
          </a:p>
        </p:txBody>
      </p:sp>
      <p:sp>
        <p:nvSpPr>
          <p:cNvPr id="16" name="TextBox 15">
            <a:extLst>
              <a:ext uri="{FF2B5EF4-FFF2-40B4-BE49-F238E27FC236}">
                <a16:creationId xmlns:a16="http://schemas.microsoft.com/office/drawing/2014/main" id="{A58BDA20-A15F-492A-8F17-5F47C6297A01}"/>
              </a:ext>
            </a:extLst>
          </p:cNvPr>
          <p:cNvSpPr txBox="1"/>
          <p:nvPr/>
        </p:nvSpPr>
        <p:spPr>
          <a:xfrm>
            <a:off x="7981025" y="3701454"/>
            <a:ext cx="1091953" cy="369332"/>
          </a:xfrm>
          <a:prstGeom prst="rect">
            <a:avLst/>
          </a:prstGeom>
          <a:noFill/>
          <a:ln w="19050">
            <a:solidFill>
              <a:srgbClr val="00B0F0"/>
            </a:solidFill>
          </a:ln>
        </p:spPr>
        <p:txBody>
          <a:bodyPr wrap="square" rtlCol="0">
            <a:spAutoFit/>
          </a:bodyPr>
          <a:lstStyle/>
          <a:p>
            <a:r>
              <a:rPr lang="en-CA" dirty="0"/>
              <a:t>&gt;95%</a:t>
            </a:r>
          </a:p>
        </p:txBody>
      </p:sp>
      <p:sp>
        <p:nvSpPr>
          <p:cNvPr id="17" name="Rectangle 16">
            <a:extLst>
              <a:ext uri="{FF2B5EF4-FFF2-40B4-BE49-F238E27FC236}">
                <a16:creationId xmlns:a16="http://schemas.microsoft.com/office/drawing/2014/main" id="{5A5BC35B-661E-42AF-9763-C1E8ADFB7015}"/>
              </a:ext>
            </a:extLst>
          </p:cNvPr>
          <p:cNvSpPr/>
          <p:nvPr/>
        </p:nvSpPr>
        <p:spPr>
          <a:xfrm>
            <a:off x="7750206" y="2024109"/>
            <a:ext cx="1509204" cy="2388093"/>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ight Brace 17">
            <a:extLst>
              <a:ext uri="{FF2B5EF4-FFF2-40B4-BE49-F238E27FC236}">
                <a16:creationId xmlns:a16="http://schemas.microsoft.com/office/drawing/2014/main" id="{B2123462-EFDB-45B9-8244-491DEE91CA39}"/>
              </a:ext>
            </a:extLst>
          </p:cNvPr>
          <p:cNvSpPr/>
          <p:nvPr/>
        </p:nvSpPr>
        <p:spPr>
          <a:xfrm>
            <a:off x="9472474" y="2024109"/>
            <a:ext cx="707254" cy="238809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 name="TextBox 18">
            <a:extLst>
              <a:ext uri="{FF2B5EF4-FFF2-40B4-BE49-F238E27FC236}">
                <a16:creationId xmlns:a16="http://schemas.microsoft.com/office/drawing/2014/main" id="{53E8FCFB-F0C9-4618-8207-6F6F101F0862}"/>
              </a:ext>
            </a:extLst>
          </p:cNvPr>
          <p:cNvSpPr txBox="1"/>
          <p:nvPr/>
        </p:nvSpPr>
        <p:spPr>
          <a:xfrm>
            <a:off x="10179728" y="2181689"/>
            <a:ext cx="738664" cy="2388093"/>
          </a:xfrm>
          <a:prstGeom prst="rect">
            <a:avLst/>
          </a:prstGeom>
          <a:noFill/>
        </p:spPr>
        <p:txBody>
          <a:bodyPr vert="vert" wrap="square" rtlCol="0">
            <a:spAutoFit/>
          </a:bodyPr>
          <a:lstStyle/>
          <a:p>
            <a:r>
              <a:rPr lang="en-IN" dirty="0">
                <a:latin typeface="Arial" panose="020B0604020202020204" pitchFamily="34" charset="0"/>
                <a:cs typeface="Arial" panose="020B0604020202020204" pitchFamily="34" charset="0"/>
              </a:rPr>
              <a:t>TARGET VALUES</a:t>
            </a:r>
          </a:p>
          <a:p>
            <a:r>
              <a:rPr lang="en-IN" dirty="0">
                <a:latin typeface="Arial" panose="020B0604020202020204" pitchFamily="34" charset="0"/>
                <a:cs typeface="Arial" panose="020B0604020202020204" pitchFamily="34" charset="0"/>
              </a:rPr>
              <a:t>FROM SCORECARD</a:t>
            </a:r>
            <a:endParaRPr lang="en-CA"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502010D6-3334-4616-A387-6225C733F59C}"/>
              </a:ext>
            </a:extLst>
          </p:cNvPr>
          <p:cNvSpPr txBox="1"/>
          <p:nvPr/>
        </p:nvSpPr>
        <p:spPr>
          <a:xfrm>
            <a:off x="1864311" y="4997395"/>
            <a:ext cx="7803472" cy="1477328"/>
          </a:xfrm>
          <a:prstGeom prst="rect">
            <a:avLst/>
          </a:prstGeom>
          <a:noFill/>
        </p:spPr>
        <p:txBody>
          <a:bodyPr wrap="square" rtlCol="0">
            <a:spAutoFit/>
          </a:bodyPr>
          <a:lstStyle/>
          <a:p>
            <a:pPr algn="just"/>
            <a:r>
              <a:rPr lang="en-CA" dirty="0">
                <a:latin typeface="Arial" panose="020B0604020202020204" pitchFamily="34" charset="0"/>
                <a:cs typeface="Arial" panose="020B0604020202020204" pitchFamily="34" charset="0"/>
              </a:rPr>
              <a:t>The analysis gave the </a:t>
            </a:r>
            <a:r>
              <a:rPr lang="en-CA" dirty="0" err="1">
                <a:latin typeface="Arial" panose="020B0604020202020204" pitchFamily="34" charset="0"/>
                <a:cs typeface="Arial" panose="020B0604020202020204" pitchFamily="34" charset="0"/>
              </a:rPr>
              <a:t>NestedCV</a:t>
            </a:r>
            <a:r>
              <a:rPr lang="en-CA" dirty="0">
                <a:latin typeface="Arial" panose="020B0604020202020204" pitchFamily="34" charset="0"/>
                <a:cs typeface="Arial" panose="020B0604020202020204" pitchFamily="34" charset="0"/>
              </a:rPr>
              <a:t> Recall Value of 0.91%±0.01 which is good except the minimum of 95% correct prediction of best strains is the aim here. The precision value again is 0.91%±0.01 which is less than targeted precision score. The  accuracy of 91% is an improvement over previous result but less than the target of 95%. </a:t>
            </a:r>
          </a:p>
        </p:txBody>
      </p:sp>
    </p:spTree>
    <p:extLst>
      <p:ext uri="{BB962C8B-B14F-4D97-AF65-F5344CB8AC3E}">
        <p14:creationId xmlns:p14="http://schemas.microsoft.com/office/powerpoint/2010/main" val="4051242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6890434" y="636703"/>
            <a:ext cx="4476806" cy="970155"/>
          </a:xfrm>
        </p:spPr>
        <p:txBody>
          <a:bodyPr>
            <a:normAutofit/>
          </a:bodyPr>
          <a:lstStyle/>
          <a:p>
            <a:r>
              <a:rPr lang="en-IN" dirty="0">
                <a:latin typeface="Arial" panose="020B0604020202020204" pitchFamily="34" charset="0"/>
                <a:cs typeface="Arial" panose="020B0604020202020204" pitchFamily="34" charset="0"/>
              </a:rPr>
              <a:t>Learning curve</a:t>
            </a:r>
            <a:endParaRPr lang="en-CA" dirty="0">
              <a:latin typeface="Arial" panose="020B0604020202020204" pitchFamily="34" charset="0"/>
              <a:cs typeface="Arial" panose="020B0604020202020204" pitchFamily="34" charset="0"/>
            </a:endParaRPr>
          </a:p>
        </p:txBody>
      </p:sp>
      <p:sp>
        <p:nvSpPr>
          <p:cNvPr id="28" name="Rectangle 21">
            <a:extLst>
              <a:ext uri="{FF2B5EF4-FFF2-40B4-BE49-F238E27FC236}">
                <a16:creationId xmlns:a16="http://schemas.microsoft.com/office/drawing/2014/main" id="{1A7506BE-4F6E-470F-B163-72761ED59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760"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3">
            <a:extLst>
              <a:ext uri="{FF2B5EF4-FFF2-40B4-BE49-F238E27FC236}">
                <a16:creationId xmlns:a16="http://schemas.microsoft.com/office/drawing/2014/main" id="{4923DA06-F0E9-407E-8DD6-8E2591F8D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1854"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map&#10;&#10;Description automatically generated">
            <a:extLst>
              <a:ext uri="{FF2B5EF4-FFF2-40B4-BE49-F238E27FC236}">
                <a16:creationId xmlns:a16="http://schemas.microsoft.com/office/drawing/2014/main" id="{4FD3A41B-F959-4C5D-BF19-C7BBC03A1B9D}"/>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1118587" y="1331650"/>
            <a:ext cx="4882718" cy="4181383"/>
          </a:xfrm>
          <a:prstGeom prst="rect">
            <a:avLst/>
          </a:prstGeom>
          <a:noFill/>
        </p:spPr>
      </p:pic>
      <p:sp>
        <p:nvSpPr>
          <p:cNvPr id="17" name="Content Placeholder 7">
            <a:extLst>
              <a:ext uri="{FF2B5EF4-FFF2-40B4-BE49-F238E27FC236}">
                <a16:creationId xmlns:a16="http://schemas.microsoft.com/office/drawing/2014/main" id="{3437ADB5-65FB-468A-ACED-69F5C5F3D215}"/>
              </a:ext>
            </a:extLst>
          </p:cNvPr>
          <p:cNvSpPr>
            <a:spLocks noGrp="1"/>
          </p:cNvSpPr>
          <p:nvPr>
            <p:ph idx="1"/>
          </p:nvPr>
        </p:nvSpPr>
        <p:spPr>
          <a:xfrm>
            <a:off x="6782540" y="2041864"/>
            <a:ext cx="4588751" cy="3859386"/>
          </a:xfrm>
        </p:spPr>
        <p:txBody>
          <a:bodyPr>
            <a:normAutofit/>
          </a:bodyPr>
          <a:lstStyle/>
          <a:p>
            <a:pPr algn="just"/>
            <a:r>
              <a:rPr lang="en-CA" dirty="0">
                <a:latin typeface="Arial" panose="020B0604020202020204" pitchFamily="34" charset="0"/>
                <a:cs typeface="Arial" panose="020B0604020202020204" pitchFamily="34" charset="0"/>
              </a:rPr>
              <a:t>The plot tells how much the dataset can benefit from adding more training data and whether the estimator suffers more from a variance error or a bias error.</a:t>
            </a:r>
          </a:p>
          <a:p>
            <a:pPr algn="just"/>
            <a:r>
              <a:rPr lang="en-CA" dirty="0">
                <a:latin typeface="Arial" panose="020B0604020202020204" pitchFamily="34" charset="0"/>
                <a:cs typeface="Arial" panose="020B0604020202020204" pitchFamily="34" charset="0"/>
              </a:rPr>
              <a:t>The training accuracy score is greater than the validation accuracy score for the maximum number of training samples, adding more training samples will most likely increase generalization which implies that the model can benefit from more training samples.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7174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1280160" y="495298"/>
            <a:ext cx="9631680" cy="1197781"/>
          </a:xfrm>
          <a:solidFill>
            <a:schemeClr val="accent2"/>
          </a:solidFill>
        </p:spPr>
        <p:txBody>
          <a:bodyPr>
            <a:normAutofit/>
          </a:bodyPr>
          <a:lstStyle/>
          <a:p>
            <a:r>
              <a:rPr lang="en-CA" sz="3200" b="1" dirty="0">
                <a:solidFill>
                  <a:schemeClr val="bg1"/>
                </a:solidFill>
                <a:latin typeface="Arial" panose="020B0604020202020204" pitchFamily="34" charset="0"/>
                <a:cs typeface="Arial" panose="020B0604020202020204" pitchFamily="34" charset="0"/>
              </a:rPr>
              <a:t>STACKING CLASSIFIER MODEL</a:t>
            </a:r>
            <a:endParaRPr lang="en-CA" sz="3200" b="1" dirty="0">
              <a:solidFill>
                <a:schemeClr val="bg1"/>
              </a:solidFill>
            </a:endParaRPr>
          </a:p>
        </p:txBody>
      </p:sp>
      <p:sp>
        <p:nvSpPr>
          <p:cNvPr id="20" name="TextBox 19">
            <a:extLst>
              <a:ext uri="{FF2B5EF4-FFF2-40B4-BE49-F238E27FC236}">
                <a16:creationId xmlns:a16="http://schemas.microsoft.com/office/drawing/2014/main" id="{502010D6-3334-4616-A387-6225C733F59C}"/>
              </a:ext>
            </a:extLst>
          </p:cNvPr>
          <p:cNvSpPr txBox="1"/>
          <p:nvPr/>
        </p:nvSpPr>
        <p:spPr>
          <a:xfrm>
            <a:off x="285750" y="2396675"/>
            <a:ext cx="6219823" cy="3600986"/>
          </a:xfrm>
          <a:prstGeom prst="rect">
            <a:avLst/>
          </a:prstGeom>
          <a:noFill/>
        </p:spPr>
        <p:txBody>
          <a:bodyPr wrap="square" rtlCol="0">
            <a:spAutoFit/>
          </a:bodyPr>
          <a:lstStyle/>
          <a:p>
            <a:pPr marL="285750" indent="-285750" algn="just">
              <a:buFont typeface="Arial" panose="020B0604020202020204" pitchFamily="34" charset="0"/>
              <a:buChar char="•"/>
            </a:pPr>
            <a:r>
              <a:rPr lang="en-CA" sz="1900" dirty="0">
                <a:latin typeface="Arial" panose="020B0604020202020204" pitchFamily="34" charset="0"/>
                <a:cs typeface="Arial" panose="020B0604020202020204" pitchFamily="34" charset="0"/>
              </a:rPr>
              <a:t>The Stacking Classifier model will use Random Forest and Bagging Classifier to check if the results have better recall value, precision value and accuracy score.</a:t>
            </a:r>
          </a:p>
          <a:p>
            <a:pPr algn="just"/>
            <a:endParaRPr lang="en-CA" sz="19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900" dirty="0">
                <a:latin typeface="Arial" panose="020B0604020202020204" pitchFamily="34" charset="0"/>
                <a:cs typeface="Arial" panose="020B0604020202020204" pitchFamily="34" charset="0"/>
              </a:rPr>
              <a:t>Logistic Regression model is used as meta classifier model and Random Forest and Bagging Classifier Models  are used as two models for Stacking  Classifier.</a:t>
            </a:r>
          </a:p>
          <a:p>
            <a:pPr algn="just"/>
            <a:endParaRPr lang="en-CA" sz="19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CA" sz="1900" dirty="0">
                <a:latin typeface="Arial" panose="020B0604020202020204" pitchFamily="34" charset="0"/>
                <a:cs typeface="Arial" panose="020B0604020202020204" pitchFamily="34" charset="0"/>
              </a:rPr>
              <a:t>The accuracy score of </a:t>
            </a:r>
            <a:r>
              <a:rPr lang="en-CA" sz="1900" b="1" dirty="0">
                <a:latin typeface="Arial" panose="020B0604020202020204" pitchFamily="34" charset="0"/>
                <a:cs typeface="Arial" panose="020B0604020202020204" pitchFamily="34" charset="0"/>
              </a:rPr>
              <a:t>Stacking Classifier is 76% </a:t>
            </a:r>
            <a:r>
              <a:rPr lang="en-CA" sz="1900" dirty="0">
                <a:latin typeface="Arial" panose="020B0604020202020204" pitchFamily="34" charset="0"/>
                <a:cs typeface="Arial" panose="020B0604020202020204" pitchFamily="34" charset="0"/>
              </a:rPr>
              <a:t>which is lower than Random Forest Classifier results</a:t>
            </a:r>
          </a:p>
        </p:txBody>
      </p:sp>
      <p:pic>
        <p:nvPicPr>
          <p:cNvPr id="22" name="Picture 21">
            <a:extLst>
              <a:ext uri="{FF2B5EF4-FFF2-40B4-BE49-F238E27FC236}">
                <a16:creationId xmlns:a16="http://schemas.microsoft.com/office/drawing/2014/main" id="{3D76B796-B127-4E49-9E71-C40096F87B7B}"/>
              </a:ext>
            </a:extLst>
          </p:cNvPr>
          <p:cNvPicPr/>
          <p:nvPr/>
        </p:nvPicPr>
        <p:blipFill>
          <a:blip r:embed="rId3"/>
          <a:stretch>
            <a:fillRect/>
          </a:stretch>
        </p:blipFill>
        <p:spPr>
          <a:xfrm>
            <a:off x="6743700" y="4875593"/>
            <a:ext cx="5038725" cy="1487108"/>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5AEF1A63-D4E3-4DDF-AC44-62D6AC79CD57}"/>
              </a:ext>
            </a:extLst>
          </p:cNvPr>
          <p:cNvPicPr>
            <a:picLocks noChangeAspect="1"/>
          </p:cNvPicPr>
          <p:nvPr/>
        </p:nvPicPr>
        <p:blipFill>
          <a:blip r:embed="rId4"/>
          <a:stretch>
            <a:fillRect/>
          </a:stretch>
        </p:blipFill>
        <p:spPr>
          <a:xfrm>
            <a:off x="6743700" y="2200409"/>
            <a:ext cx="5038725" cy="24558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06222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9F5909-1E5C-48CD-929C-6C04C8CC0440}"/>
              </a:ext>
            </a:extLst>
          </p:cNvPr>
          <p:cNvSpPr txBox="1"/>
          <p:nvPr/>
        </p:nvSpPr>
        <p:spPr>
          <a:xfrm>
            <a:off x="1980093" y="2742947"/>
            <a:ext cx="2897078" cy="369332"/>
          </a:xfrm>
          <a:prstGeom prst="rect">
            <a:avLst/>
          </a:prstGeom>
          <a:noFill/>
          <a:ln w="19050">
            <a:solidFill>
              <a:schemeClr val="tx1"/>
            </a:solidFill>
          </a:ln>
        </p:spPr>
        <p:txBody>
          <a:bodyPr wrap="square" rtlCol="0">
            <a:spAutoFit/>
          </a:bodyPr>
          <a:lstStyle/>
          <a:p>
            <a:r>
              <a:rPr lang="en-CA" dirty="0" err="1">
                <a:latin typeface="Arial" panose="020B0604020202020204" pitchFamily="34" charset="0"/>
                <a:cs typeface="Arial" panose="020B0604020202020204" pitchFamily="34" charset="0"/>
              </a:rPr>
              <a:t>NestedCV</a:t>
            </a:r>
            <a:r>
              <a:rPr lang="en-CA" dirty="0">
                <a:latin typeface="Arial" panose="020B0604020202020204" pitchFamily="34" charset="0"/>
                <a:cs typeface="Arial" panose="020B0604020202020204" pitchFamily="34" charset="0"/>
              </a:rPr>
              <a:t> Recall Value </a:t>
            </a:r>
          </a:p>
        </p:txBody>
      </p:sp>
      <p:sp>
        <p:nvSpPr>
          <p:cNvPr id="7" name="TextBox 6">
            <a:extLst>
              <a:ext uri="{FF2B5EF4-FFF2-40B4-BE49-F238E27FC236}">
                <a16:creationId xmlns:a16="http://schemas.microsoft.com/office/drawing/2014/main" id="{5D291E8C-80B4-42F1-8492-2099DCD72B8F}"/>
              </a:ext>
            </a:extLst>
          </p:cNvPr>
          <p:cNvSpPr txBox="1"/>
          <p:nvPr/>
        </p:nvSpPr>
        <p:spPr>
          <a:xfrm>
            <a:off x="5866662" y="2742947"/>
            <a:ext cx="1415989" cy="369332"/>
          </a:xfrm>
          <a:prstGeom prst="rect">
            <a:avLst/>
          </a:prstGeom>
          <a:noFill/>
          <a:ln w="19050">
            <a:solidFill>
              <a:srgbClr val="C00000"/>
            </a:solidFill>
          </a:ln>
        </p:spPr>
        <p:txBody>
          <a:bodyPr wrap="square" rtlCol="0">
            <a:spAutoFit/>
          </a:bodyPr>
          <a:lstStyle/>
          <a:p>
            <a:r>
              <a:rPr lang="en-CA" dirty="0"/>
              <a:t>0.89±0.02 </a:t>
            </a:r>
          </a:p>
        </p:txBody>
      </p:sp>
      <p:sp>
        <p:nvSpPr>
          <p:cNvPr id="10" name="TextBox 9">
            <a:extLst>
              <a:ext uri="{FF2B5EF4-FFF2-40B4-BE49-F238E27FC236}">
                <a16:creationId xmlns:a16="http://schemas.microsoft.com/office/drawing/2014/main" id="{2FC71342-2B80-4EE1-8FBC-55A37904C770}"/>
              </a:ext>
            </a:extLst>
          </p:cNvPr>
          <p:cNvSpPr txBox="1"/>
          <p:nvPr/>
        </p:nvSpPr>
        <p:spPr>
          <a:xfrm>
            <a:off x="1990819" y="3561631"/>
            <a:ext cx="2897078" cy="369332"/>
          </a:xfrm>
          <a:prstGeom prst="rect">
            <a:avLst/>
          </a:prstGeom>
          <a:noFill/>
          <a:ln w="19050">
            <a:solidFill>
              <a:schemeClr val="tx1"/>
            </a:solidFill>
          </a:ln>
        </p:spPr>
        <p:txBody>
          <a:bodyPr wrap="square" rtlCol="0">
            <a:spAutoFit/>
          </a:bodyPr>
          <a:lstStyle/>
          <a:p>
            <a:r>
              <a:rPr lang="en-CA" dirty="0" err="1">
                <a:latin typeface="Arial" panose="020B0604020202020204" pitchFamily="34" charset="0"/>
                <a:cs typeface="Arial" panose="020B0604020202020204" pitchFamily="34" charset="0"/>
              </a:rPr>
              <a:t>NestedCV</a:t>
            </a:r>
            <a:r>
              <a:rPr lang="en-CA" dirty="0">
                <a:latin typeface="Arial" panose="020B0604020202020204" pitchFamily="34" charset="0"/>
                <a:cs typeface="Arial" panose="020B0604020202020204" pitchFamily="34" charset="0"/>
              </a:rPr>
              <a:t> Precision Value </a:t>
            </a:r>
          </a:p>
        </p:txBody>
      </p:sp>
      <p:sp>
        <p:nvSpPr>
          <p:cNvPr id="11" name="TextBox 10">
            <a:extLst>
              <a:ext uri="{FF2B5EF4-FFF2-40B4-BE49-F238E27FC236}">
                <a16:creationId xmlns:a16="http://schemas.microsoft.com/office/drawing/2014/main" id="{59C5E5A7-46CF-41B8-BED3-D0C74FBA034F}"/>
              </a:ext>
            </a:extLst>
          </p:cNvPr>
          <p:cNvSpPr txBox="1"/>
          <p:nvPr/>
        </p:nvSpPr>
        <p:spPr>
          <a:xfrm>
            <a:off x="1990819" y="4388286"/>
            <a:ext cx="2897078" cy="369332"/>
          </a:xfrm>
          <a:prstGeom prst="rect">
            <a:avLst/>
          </a:prstGeom>
          <a:noFill/>
          <a:ln w="19050">
            <a:solidFill>
              <a:schemeClr val="tx1"/>
            </a:solidFill>
          </a:ln>
        </p:spPr>
        <p:txBody>
          <a:bodyPr wrap="square" rtlCol="0">
            <a:spAutoFit/>
          </a:bodyPr>
          <a:lstStyle/>
          <a:p>
            <a:r>
              <a:rPr lang="en-CA" dirty="0" err="1">
                <a:latin typeface="Arial" panose="020B0604020202020204" pitchFamily="34" charset="0"/>
                <a:cs typeface="Arial" panose="020B0604020202020204" pitchFamily="34" charset="0"/>
              </a:rPr>
              <a:t>NestedCV</a:t>
            </a:r>
            <a:r>
              <a:rPr lang="en-CA" dirty="0">
                <a:latin typeface="Arial" panose="020B0604020202020204" pitchFamily="34" charset="0"/>
                <a:cs typeface="Arial" panose="020B0604020202020204" pitchFamily="34" charset="0"/>
              </a:rPr>
              <a:t> Accuracy Score</a:t>
            </a:r>
          </a:p>
        </p:txBody>
      </p:sp>
      <p:sp>
        <p:nvSpPr>
          <p:cNvPr id="14" name="TextBox 13">
            <a:extLst>
              <a:ext uri="{FF2B5EF4-FFF2-40B4-BE49-F238E27FC236}">
                <a16:creationId xmlns:a16="http://schemas.microsoft.com/office/drawing/2014/main" id="{D23FFC2D-FA58-45D0-B796-95021D31A932}"/>
              </a:ext>
            </a:extLst>
          </p:cNvPr>
          <p:cNvSpPr txBox="1"/>
          <p:nvPr/>
        </p:nvSpPr>
        <p:spPr>
          <a:xfrm>
            <a:off x="7981024" y="2742947"/>
            <a:ext cx="1091953" cy="369332"/>
          </a:xfrm>
          <a:prstGeom prst="rect">
            <a:avLst/>
          </a:prstGeom>
          <a:noFill/>
          <a:ln w="19050">
            <a:solidFill>
              <a:srgbClr val="00B0F0"/>
            </a:solidFill>
          </a:ln>
        </p:spPr>
        <p:txBody>
          <a:bodyPr wrap="square" rtlCol="0">
            <a:spAutoFit/>
          </a:bodyPr>
          <a:lstStyle/>
          <a:p>
            <a:r>
              <a:rPr lang="en-CA" dirty="0"/>
              <a:t>&gt;95%</a:t>
            </a:r>
          </a:p>
        </p:txBody>
      </p:sp>
      <p:sp>
        <p:nvSpPr>
          <p:cNvPr id="15" name="TextBox 14">
            <a:extLst>
              <a:ext uri="{FF2B5EF4-FFF2-40B4-BE49-F238E27FC236}">
                <a16:creationId xmlns:a16="http://schemas.microsoft.com/office/drawing/2014/main" id="{F6037509-E01F-4886-B7B0-5C4EBDB78803}"/>
              </a:ext>
            </a:extLst>
          </p:cNvPr>
          <p:cNvSpPr txBox="1"/>
          <p:nvPr/>
        </p:nvSpPr>
        <p:spPr>
          <a:xfrm>
            <a:off x="7981024" y="3564029"/>
            <a:ext cx="1091953" cy="369332"/>
          </a:xfrm>
          <a:prstGeom prst="rect">
            <a:avLst/>
          </a:prstGeom>
          <a:noFill/>
          <a:ln w="19050">
            <a:solidFill>
              <a:srgbClr val="00B0F0"/>
            </a:solidFill>
          </a:ln>
        </p:spPr>
        <p:txBody>
          <a:bodyPr wrap="square" rtlCol="0">
            <a:spAutoFit/>
          </a:bodyPr>
          <a:lstStyle/>
          <a:p>
            <a:r>
              <a:rPr lang="en-CA" dirty="0"/>
              <a:t>&gt;95%</a:t>
            </a:r>
          </a:p>
        </p:txBody>
      </p:sp>
      <p:sp>
        <p:nvSpPr>
          <p:cNvPr id="16" name="TextBox 15">
            <a:extLst>
              <a:ext uri="{FF2B5EF4-FFF2-40B4-BE49-F238E27FC236}">
                <a16:creationId xmlns:a16="http://schemas.microsoft.com/office/drawing/2014/main" id="{A58BDA20-A15F-492A-8F17-5F47C6297A01}"/>
              </a:ext>
            </a:extLst>
          </p:cNvPr>
          <p:cNvSpPr txBox="1"/>
          <p:nvPr/>
        </p:nvSpPr>
        <p:spPr>
          <a:xfrm>
            <a:off x="7981024" y="4385116"/>
            <a:ext cx="1091953" cy="369332"/>
          </a:xfrm>
          <a:prstGeom prst="rect">
            <a:avLst/>
          </a:prstGeom>
          <a:noFill/>
          <a:ln w="19050">
            <a:solidFill>
              <a:srgbClr val="00B0F0"/>
            </a:solidFill>
          </a:ln>
        </p:spPr>
        <p:txBody>
          <a:bodyPr wrap="square" rtlCol="0">
            <a:spAutoFit/>
          </a:bodyPr>
          <a:lstStyle/>
          <a:p>
            <a:r>
              <a:rPr lang="en-CA" dirty="0"/>
              <a:t>&gt;95%</a:t>
            </a:r>
          </a:p>
        </p:txBody>
      </p:sp>
      <p:sp>
        <p:nvSpPr>
          <p:cNvPr id="17" name="Rectangle 16">
            <a:extLst>
              <a:ext uri="{FF2B5EF4-FFF2-40B4-BE49-F238E27FC236}">
                <a16:creationId xmlns:a16="http://schemas.microsoft.com/office/drawing/2014/main" id="{5A5BC35B-661E-42AF-9763-C1E8ADFB7015}"/>
              </a:ext>
            </a:extLst>
          </p:cNvPr>
          <p:cNvSpPr/>
          <p:nvPr/>
        </p:nvSpPr>
        <p:spPr>
          <a:xfrm>
            <a:off x="7763522" y="2526051"/>
            <a:ext cx="1509204" cy="2503149"/>
          </a:xfrm>
          <a:prstGeom prst="rect">
            <a:avLst/>
          </a:prstGeom>
          <a:no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TextBox 18">
            <a:extLst>
              <a:ext uri="{FF2B5EF4-FFF2-40B4-BE49-F238E27FC236}">
                <a16:creationId xmlns:a16="http://schemas.microsoft.com/office/drawing/2014/main" id="{53E8FCFB-F0C9-4618-8207-6F6F101F0862}"/>
              </a:ext>
            </a:extLst>
          </p:cNvPr>
          <p:cNvSpPr txBox="1"/>
          <p:nvPr/>
        </p:nvSpPr>
        <p:spPr>
          <a:xfrm>
            <a:off x="7763521" y="1941276"/>
            <a:ext cx="1509205" cy="584775"/>
          </a:xfrm>
          <a:prstGeom prst="rect">
            <a:avLst/>
          </a:prstGeom>
          <a:noFill/>
          <a:ln w="28575">
            <a:solidFill>
              <a:schemeClr val="tx1"/>
            </a:solidFill>
          </a:ln>
        </p:spPr>
        <p:txBody>
          <a:bodyPr vert="horz" wrap="square" rtlCol="0">
            <a:spAutoFit/>
          </a:bodyPr>
          <a:lstStyle/>
          <a:p>
            <a:pPr algn="ctr"/>
            <a:r>
              <a:rPr lang="en-IN" sz="1600" dirty="0">
                <a:latin typeface="Arial" panose="020B0604020202020204" pitchFamily="34" charset="0"/>
                <a:cs typeface="Arial" panose="020B0604020202020204" pitchFamily="34" charset="0"/>
              </a:rPr>
              <a:t>TARGET VALUES</a:t>
            </a:r>
          </a:p>
        </p:txBody>
      </p:sp>
      <p:sp>
        <p:nvSpPr>
          <p:cNvPr id="22" name="TextBox 21">
            <a:extLst>
              <a:ext uri="{FF2B5EF4-FFF2-40B4-BE49-F238E27FC236}">
                <a16:creationId xmlns:a16="http://schemas.microsoft.com/office/drawing/2014/main" id="{5F132F69-6904-4186-BC47-7568273DF4C5}"/>
              </a:ext>
            </a:extLst>
          </p:cNvPr>
          <p:cNvSpPr txBox="1"/>
          <p:nvPr/>
        </p:nvSpPr>
        <p:spPr>
          <a:xfrm>
            <a:off x="5866663" y="3564029"/>
            <a:ext cx="1415989" cy="369332"/>
          </a:xfrm>
          <a:prstGeom prst="rect">
            <a:avLst/>
          </a:prstGeom>
          <a:noFill/>
          <a:ln w="19050">
            <a:solidFill>
              <a:srgbClr val="C00000"/>
            </a:solidFill>
          </a:ln>
        </p:spPr>
        <p:txBody>
          <a:bodyPr wrap="square" rtlCol="0">
            <a:spAutoFit/>
          </a:bodyPr>
          <a:lstStyle/>
          <a:p>
            <a:r>
              <a:rPr lang="en-CA" dirty="0"/>
              <a:t>0.89±0.02 </a:t>
            </a:r>
          </a:p>
        </p:txBody>
      </p:sp>
      <p:sp>
        <p:nvSpPr>
          <p:cNvPr id="23" name="TextBox 22">
            <a:extLst>
              <a:ext uri="{FF2B5EF4-FFF2-40B4-BE49-F238E27FC236}">
                <a16:creationId xmlns:a16="http://schemas.microsoft.com/office/drawing/2014/main" id="{D6938432-818F-4A56-824D-F0626627F0B4}"/>
              </a:ext>
            </a:extLst>
          </p:cNvPr>
          <p:cNvSpPr txBox="1"/>
          <p:nvPr/>
        </p:nvSpPr>
        <p:spPr>
          <a:xfrm>
            <a:off x="5866663" y="4388286"/>
            <a:ext cx="1415989" cy="369332"/>
          </a:xfrm>
          <a:prstGeom prst="rect">
            <a:avLst/>
          </a:prstGeom>
          <a:noFill/>
          <a:ln w="19050">
            <a:solidFill>
              <a:srgbClr val="C00000"/>
            </a:solidFill>
          </a:ln>
        </p:spPr>
        <p:txBody>
          <a:bodyPr wrap="square" rtlCol="0">
            <a:spAutoFit/>
          </a:bodyPr>
          <a:lstStyle/>
          <a:p>
            <a:r>
              <a:rPr lang="en-CA" dirty="0"/>
              <a:t>0.89±0.02 </a:t>
            </a:r>
          </a:p>
        </p:txBody>
      </p:sp>
      <p:sp>
        <p:nvSpPr>
          <p:cNvPr id="3" name="TextBox 2">
            <a:extLst>
              <a:ext uri="{FF2B5EF4-FFF2-40B4-BE49-F238E27FC236}">
                <a16:creationId xmlns:a16="http://schemas.microsoft.com/office/drawing/2014/main" id="{1B1E67FD-D178-455C-98CC-FABD1A0B33AB}"/>
              </a:ext>
            </a:extLst>
          </p:cNvPr>
          <p:cNvSpPr txBox="1"/>
          <p:nvPr/>
        </p:nvSpPr>
        <p:spPr>
          <a:xfrm>
            <a:off x="1534160" y="5214941"/>
            <a:ext cx="8422640" cy="1323439"/>
          </a:xfrm>
          <a:prstGeom prst="rect">
            <a:avLst/>
          </a:prstGeom>
          <a:noFill/>
        </p:spPr>
        <p:txBody>
          <a:bodyPr wrap="square" rtlCol="0">
            <a:spAutoFit/>
          </a:bodyPr>
          <a:lstStyle/>
          <a:p>
            <a:r>
              <a:rPr lang="en-CA" sz="2000" dirty="0">
                <a:latin typeface="Arial" panose="020B0604020202020204" pitchFamily="34" charset="0"/>
                <a:cs typeface="Arial" panose="020B0604020202020204" pitchFamily="34" charset="0"/>
              </a:rPr>
              <a:t>Result: </a:t>
            </a:r>
          </a:p>
          <a:p>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The Stacking Classifier model performs poor as compared to Random Forest </a:t>
            </a:r>
            <a:r>
              <a:rPr lang="en-CA" sz="2000" dirty="0" err="1">
                <a:latin typeface="Arial" panose="020B0604020202020204" pitchFamily="34" charset="0"/>
                <a:cs typeface="Arial" panose="020B0604020202020204" pitchFamily="34" charset="0"/>
              </a:rPr>
              <a:t>GridSearch</a:t>
            </a:r>
            <a:r>
              <a:rPr lang="en-CA" sz="2000" dirty="0">
                <a:latin typeface="Arial" panose="020B0604020202020204" pitchFamily="34" charset="0"/>
                <a:cs typeface="Arial" panose="020B0604020202020204" pitchFamily="34" charset="0"/>
              </a:rPr>
              <a:t> Model with Optimization.</a:t>
            </a:r>
          </a:p>
        </p:txBody>
      </p:sp>
      <p:sp>
        <p:nvSpPr>
          <p:cNvPr id="24" name="Title 1">
            <a:extLst>
              <a:ext uri="{FF2B5EF4-FFF2-40B4-BE49-F238E27FC236}">
                <a16:creationId xmlns:a16="http://schemas.microsoft.com/office/drawing/2014/main" id="{AD4D7ABC-7F6B-46DD-A813-63958A6BB189}"/>
              </a:ext>
            </a:extLst>
          </p:cNvPr>
          <p:cNvSpPr>
            <a:spLocks noGrp="1"/>
          </p:cNvSpPr>
          <p:nvPr>
            <p:ph type="title"/>
          </p:nvPr>
        </p:nvSpPr>
        <p:spPr>
          <a:xfrm>
            <a:off x="1534160" y="269159"/>
            <a:ext cx="8422640" cy="1197781"/>
          </a:xfrm>
          <a:solidFill>
            <a:schemeClr val="accent2"/>
          </a:solidFill>
        </p:spPr>
        <p:txBody>
          <a:bodyPr>
            <a:normAutofit/>
          </a:bodyPr>
          <a:lstStyle/>
          <a:p>
            <a:r>
              <a:rPr lang="en-CA" sz="3200" b="1" dirty="0">
                <a:solidFill>
                  <a:schemeClr val="bg1"/>
                </a:solidFill>
                <a:latin typeface="Arial" panose="020B0604020202020204" pitchFamily="34" charset="0"/>
                <a:cs typeface="Arial" panose="020B0604020202020204" pitchFamily="34" charset="0"/>
              </a:rPr>
              <a:t>STACKING CLASSIFIER MODEL</a:t>
            </a:r>
            <a:endParaRPr lang="en-CA" sz="3200" b="1" dirty="0">
              <a:solidFill>
                <a:schemeClr val="bg1"/>
              </a:solidFill>
            </a:endParaRPr>
          </a:p>
        </p:txBody>
      </p:sp>
    </p:spTree>
    <p:extLst>
      <p:ext uri="{BB962C8B-B14F-4D97-AF65-F5344CB8AC3E}">
        <p14:creationId xmlns:p14="http://schemas.microsoft.com/office/powerpoint/2010/main" val="12599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4">
            <a:extLst>
              <a:ext uri="{FF2B5EF4-FFF2-40B4-BE49-F238E27FC236}">
                <a16:creationId xmlns:a16="http://schemas.microsoft.com/office/drawing/2014/main" id="{67FCFD21-E8F1-4AC4-A449-212ACD7217AA}"/>
              </a:ext>
            </a:extLst>
          </p:cNvPr>
          <p:cNvGraphicFramePr>
            <a:graphicFrameLocks/>
          </p:cNvGraphicFramePr>
          <p:nvPr>
            <p:extLst>
              <p:ext uri="{D42A27DB-BD31-4B8C-83A1-F6EECF244321}">
                <p14:modId xmlns:p14="http://schemas.microsoft.com/office/powerpoint/2010/main" val="2330668210"/>
              </p:ext>
            </p:extLst>
          </p:nvPr>
        </p:nvGraphicFramePr>
        <p:xfrm>
          <a:off x="8478485" y="1281471"/>
          <a:ext cx="3234978" cy="5006061"/>
        </p:xfrm>
        <a:graphic>
          <a:graphicData uri="http://schemas.openxmlformats.org/drawingml/2006/table">
            <a:tbl>
              <a:tblPr firstRow="1" bandRow="1">
                <a:tableStyleId>{72833802-FEF1-4C79-8D5D-14CF1EAF98D9}</a:tableStyleId>
              </a:tblPr>
              <a:tblGrid>
                <a:gridCol w="3234978">
                  <a:extLst>
                    <a:ext uri="{9D8B030D-6E8A-4147-A177-3AD203B41FA5}">
                      <a16:colId xmlns:a16="http://schemas.microsoft.com/office/drawing/2014/main" val="57361334"/>
                    </a:ext>
                  </a:extLst>
                </a:gridCol>
              </a:tblGrid>
              <a:tr h="371069">
                <a:tc>
                  <a:txBody>
                    <a:bodyPr/>
                    <a:lstStyle/>
                    <a:p>
                      <a:pPr algn="ctr"/>
                      <a:r>
                        <a:rPr lang="en-IN" sz="2000" dirty="0">
                          <a:latin typeface="Arial" panose="020B0604020202020204" pitchFamily="34" charset="0"/>
                          <a:cs typeface="Arial" panose="020B0604020202020204" pitchFamily="34" charset="0"/>
                        </a:rPr>
                        <a:t>FINDING 3</a:t>
                      </a:r>
                      <a:endParaRPr lang="en-CA"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59257847"/>
                  </a:ext>
                </a:extLst>
              </a:tr>
              <a:tr h="4609821">
                <a:tc>
                  <a:txBody>
                    <a:bodyPr/>
                    <a:lstStyle/>
                    <a:p>
                      <a:pPr>
                        <a:lnSpc>
                          <a:spcPct val="150000"/>
                        </a:lnSpc>
                      </a:pPr>
                      <a:r>
                        <a:rPr lang="en-US" sz="1800" dirty="0">
                          <a:latin typeface="Arial" panose="020B0604020202020204" pitchFamily="34" charset="0"/>
                          <a:cs typeface="Arial" panose="020B0604020202020204" pitchFamily="34" charset="0"/>
                        </a:rPr>
                        <a:t>There was a challenge of high imbalance in data. SMOTE is used to create synthetic data to balance the minority class. However, other algorithm can be used to resample the data or undersampling or oversampling can be used  to check how the model  performs.</a:t>
                      </a:r>
                    </a:p>
                    <a:p>
                      <a:endParaRPr lang="en-CA"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65194202"/>
                  </a:ext>
                </a:extLst>
              </a:tr>
            </a:tbl>
          </a:graphicData>
        </a:graphic>
      </p:graphicFrame>
      <p:graphicFrame>
        <p:nvGraphicFramePr>
          <p:cNvPr id="10" name="Table 4">
            <a:extLst>
              <a:ext uri="{FF2B5EF4-FFF2-40B4-BE49-F238E27FC236}">
                <a16:creationId xmlns:a16="http://schemas.microsoft.com/office/drawing/2014/main" id="{CC2EE8EA-DB4C-418F-B785-AD7B761E3D0D}"/>
              </a:ext>
            </a:extLst>
          </p:cNvPr>
          <p:cNvGraphicFramePr>
            <a:graphicFrameLocks/>
          </p:cNvGraphicFramePr>
          <p:nvPr>
            <p:extLst>
              <p:ext uri="{D42A27DB-BD31-4B8C-83A1-F6EECF244321}">
                <p14:modId xmlns:p14="http://schemas.microsoft.com/office/powerpoint/2010/main" val="1621363496"/>
              </p:ext>
            </p:extLst>
          </p:nvPr>
        </p:nvGraphicFramePr>
        <p:xfrm>
          <a:off x="4441674" y="1281471"/>
          <a:ext cx="3451861" cy="5008748"/>
        </p:xfrm>
        <a:graphic>
          <a:graphicData uri="http://schemas.openxmlformats.org/drawingml/2006/table">
            <a:tbl>
              <a:tblPr firstRow="1" bandRow="1">
                <a:tableStyleId>{72833802-FEF1-4C79-8D5D-14CF1EAF98D9}</a:tableStyleId>
              </a:tblPr>
              <a:tblGrid>
                <a:gridCol w="3451861">
                  <a:extLst>
                    <a:ext uri="{9D8B030D-6E8A-4147-A177-3AD203B41FA5}">
                      <a16:colId xmlns:a16="http://schemas.microsoft.com/office/drawing/2014/main" val="57361334"/>
                    </a:ext>
                  </a:extLst>
                </a:gridCol>
              </a:tblGrid>
              <a:tr h="393553">
                <a:tc>
                  <a:txBody>
                    <a:bodyPr/>
                    <a:lstStyle/>
                    <a:p>
                      <a:pPr algn="ctr"/>
                      <a:r>
                        <a:rPr lang="en-IN" sz="2000" dirty="0">
                          <a:latin typeface="Arial" panose="020B0604020202020204" pitchFamily="34" charset="0"/>
                          <a:cs typeface="Arial" panose="020B0604020202020204" pitchFamily="34" charset="0"/>
                        </a:rPr>
                        <a:t>FINDING 2</a:t>
                      </a:r>
                      <a:endParaRPr lang="en-CA"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59257847"/>
                  </a:ext>
                </a:extLst>
              </a:tr>
              <a:tr h="4612508">
                <a:tc>
                  <a:txBody>
                    <a:bodyPr/>
                    <a:lstStyle/>
                    <a:p>
                      <a:pPr algn="l">
                        <a:lnSpc>
                          <a:spcPct val="150000"/>
                        </a:lnSpc>
                      </a:pPr>
                      <a:r>
                        <a:rPr lang="en-CA" sz="1800" dirty="0">
                          <a:latin typeface="Arial" panose="020B0604020202020204" pitchFamily="34" charset="0"/>
                          <a:cs typeface="Arial" panose="020B0604020202020204" pitchFamily="34" charset="0"/>
                        </a:rPr>
                        <a:t>Random forest reduces overfitting by averaging trees.</a:t>
                      </a:r>
                    </a:p>
                    <a:p>
                      <a:pPr algn="l">
                        <a:lnSpc>
                          <a:spcPct val="150000"/>
                        </a:lnSpc>
                      </a:pPr>
                      <a:endParaRPr lang="en-CA" sz="1800" dirty="0">
                        <a:latin typeface="Arial" panose="020B0604020202020204" pitchFamily="34" charset="0"/>
                        <a:cs typeface="Arial" panose="020B0604020202020204" pitchFamily="34" charset="0"/>
                      </a:endParaRPr>
                    </a:p>
                    <a:p>
                      <a:pPr algn="l">
                        <a:lnSpc>
                          <a:spcPct val="150000"/>
                        </a:lnSpc>
                      </a:pPr>
                      <a:r>
                        <a:rPr lang="en-CA" sz="1800" dirty="0">
                          <a:latin typeface="Arial" panose="020B0604020202020204" pitchFamily="34" charset="0"/>
                          <a:cs typeface="Arial" panose="020B0604020202020204" pitchFamily="34" charset="0"/>
                        </a:rPr>
                        <a:t>Correlated features are be given equal importance in the analysis, it is better to select features in repetition. </a:t>
                      </a:r>
                    </a:p>
                    <a:p>
                      <a:pPr algn="l">
                        <a:lnSpc>
                          <a:spcPct val="150000"/>
                        </a:lnSpc>
                      </a:pPr>
                      <a:endParaRPr lang="en-CA" sz="1800" dirty="0">
                        <a:latin typeface="Arial" panose="020B0604020202020204" pitchFamily="34" charset="0"/>
                        <a:cs typeface="Arial" panose="020B0604020202020204" pitchFamily="34" charset="0"/>
                      </a:endParaRPr>
                    </a:p>
                    <a:p>
                      <a:pPr algn="l">
                        <a:lnSpc>
                          <a:spcPct val="150000"/>
                        </a:lnSpc>
                      </a:pPr>
                      <a:r>
                        <a:rPr lang="en-CA" sz="1800" dirty="0">
                          <a:latin typeface="Arial" panose="020B0604020202020204" pitchFamily="34" charset="0"/>
                          <a:cs typeface="Arial" panose="020B0604020202020204" pitchFamily="34" charset="0"/>
                        </a:rPr>
                        <a:t>Since correlation is observed among features, it is advised to use some other model </a:t>
                      </a:r>
                    </a:p>
                  </a:txBody>
                  <a:tcPr/>
                </a:tc>
                <a:extLst>
                  <a:ext uri="{0D108BD9-81ED-4DB2-BD59-A6C34878D82A}">
                    <a16:rowId xmlns:a16="http://schemas.microsoft.com/office/drawing/2014/main" val="865194202"/>
                  </a:ext>
                </a:extLst>
              </a:tr>
            </a:tbl>
          </a:graphicData>
        </a:graphic>
      </p:graphicFrame>
      <p:graphicFrame>
        <p:nvGraphicFramePr>
          <p:cNvPr id="12" name="Table 4">
            <a:extLst>
              <a:ext uri="{FF2B5EF4-FFF2-40B4-BE49-F238E27FC236}">
                <a16:creationId xmlns:a16="http://schemas.microsoft.com/office/drawing/2014/main" id="{716DA4D7-0E9E-4258-BCFE-55EA4ADA8C51}"/>
              </a:ext>
            </a:extLst>
          </p:cNvPr>
          <p:cNvGraphicFramePr>
            <a:graphicFrameLocks/>
          </p:cNvGraphicFramePr>
          <p:nvPr>
            <p:extLst>
              <p:ext uri="{D42A27DB-BD31-4B8C-83A1-F6EECF244321}">
                <p14:modId xmlns:p14="http://schemas.microsoft.com/office/powerpoint/2010/main" val="1240961697"/>
              </p:ext>
            </p:extLst>
          </p:nvPr>
        </p:nvGraphicFramePr>
        <p:xfrm>
          <a:off x="419099" y="1281471"/>
          <a:ext cx="3451861" cy="5006061"/>
        </p:xfrm>
        <a:graphic>
          <a:graphicData uri="http://schemas.openxmlformats.org/drawingml/2006/table">
            <a:tbl>
              <a:tblPr firstRow="1" bandRow="1">
                <a:tableStyleId>{72833802-FEF1-4C79-8D5D-14CF1EAF98D9}</a:tableStyleId>
              </a:tblPr>
              <a:tblGrid>
                <a:gridCol w="3451861">
                  <a:extLst>
                    <a:ext uri="{9D8B030D-6E8A-4147-A177-3AD203B41FA5}">
                      <a16:colId xmlns:a16="http://schemas.microsoft.com/office/drawing/2014/main" val="57361334"/>
                    </a:ext>
                  </a:extLst>
                </a:gridCol>
              </a:tblGrid>
              <a:tr h="371069">
                <a:tc>
                  <a:txBody>
                    <a:bodyPr/>
                    <a:lstStyle/>
                    <a:p>
                      <a:pPr algn="ctr"/>
                      <a:r>
                        <a:rPr lang="en-IN" sz="2000" dirty="0">
                          <a:latin typeface="Arial" panose="020B0604020202020204" pitchFamily="34" charset="0"/>
                          <a:cs typeface="Arial" panose="020B0604020202020204" pitchFamily="34" charset="0"/>
                        </a:rPr>
                        <a:t>FINDING 1</a:t>
                      </a:r>
                      <a:endParaRPr lang="en-CA"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59257847"/>
                  </a:ext>
                </a:extLst>
              </a:tr>
              <a:tr h="4609821">
                <a:tc>
                  <a:txBody>
                    <a:bodyPr/>
                    <a:lstStyle/>
                    <a:p>
                      <a:pPr algn="l">
                        <a:lnSpc>
                          <a:spcPct val="150000"/>
                        </a:lnSpc>
                      </a:pPr>
                      <a:r>
                        <a:rPr lang="en-CA" sz="1800" dirty="0">
                          <a:latin typeface="Arial" panose="020B0604020202020204" pitchFamily="34" charset="0"/>
                          <a:cs typeface="Arial" panose="020B0604020202020204" pitchFamily="34" charset="0"/>
                        </a:rPr>
                        <a:t>The ‘best’ quality strain is used to produce medical product and high Recall-Value, high Precision-Value and high Accuracy Score are the best metrics to classify ‘best’ strains. Optimized Random Forest Model with </a:t>
                      </a:r>
                      <a:r>
                        <a:rPr lang="en-CA" sz="1800" dirty="0" err="1">
                          <a:latin typeface="Arial" panose="020B0604020202020204" pitchFamily="34" charset="0"/>
                          <a:cs typeface="Arial" panose="020B0604020202020204" pitchFamily="34" charset="0"/>
                        </a:rPr>
                        <a:t>GridSearch</a:t>
                      </a:r>
                      <a:r>
                        <a:rPr lang="en-CA" sz="1800" dirty="0">
                          <a:latin typeface="Arial" panose="020B0604020202020204" pitchFamily="34" charset="0"/>
                          <a:cs typeface="Arial" panose="020B0604020202020204" pitchFamily="34" charset="0"/>
                        </a:rPr>
                        <a:t> with 91% performs better compared to Stacking Classifier Model </a:t>
                      </a:r>
                      <a:endParaRPr lang="en-CA"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65194202"/>
                  </a:ext>
                </a:extLst>
              </a:tr>
            </a:tbl>
          </a:graphicData>
        </a:graphic>
      </p:graphicFrame>
      <p:sp>
        <p:nvSpPr>
          <p:cNvPr id="13" name="Title 1">
            <a:extLst>
              <a:ext uri="{FF2B5EF4-FFF2-40B4-BE49-F238E27FC236}">
                <a16:creationId xmlns:a16="http://schemas.microsoft.com/office/drawing/2014/main" id="{A142CC9F-4AE0-4C1C-BFF2-978180DACD53}"/>
              </a:ext>
            </a:extLst>
          </p:cNvPr>
          <p:cNvSpPr>
            <a:spLocks noGrp="1"/>
          </p:cNvSpPr>
          <p:nvPr>
            <p:ph type="title"/>
          </p:nvPr>
        </p:nvSpPr>
        <p:spPr>
          <a:xfrm>
            <a:off x="2231136" y="171450"/>
            <a:ext cx="7729728" cy="796114"/>
          </a:xfrm>
        </p:spPr>
        <p:txBody>
          <a:bodyPr>
            <a:normAutofit fontScale="90000"/>
          </a:bodyPr>
          <a:lstStyle/>
          <a:p>
            <a:r>
              <a:rPr lang="en-IN" sz="4000" b="1" dirty="0">
                <a:latin typeface="Arial" panose="020B0604020202020204" pitchFamily="34" charset="0"/>
                <a:cs typeface="Arial" panose="020B0604020202020204" pitchFamily="34" charset="0"/>
              </a:rPr>
              <a:t>Key findings</a:t>
            </a:r>
            <a:endParaRPr lang="en-CA"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216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1177924" y="574167"/>
            <a:ext cx="9844090" cy="883158"/>
          </a:xfrm>
          <a:solidFill>
            <a:schemeClr val="accent2"/>
          </a:solidFill>
        </p:spPr>
        <p:txBody>
          <a:bodyPr>
            <a:normAutofit/>
          </a:bodyPr>
          <a:lstStyle/>
          <a:p>
            <a:r>
              <a:rPr lang="en-IN" sz="3600" dirty="0">
                <a:solidFill>
                  <a:schemeClr val="bg1"/>
                </a:solidFill>
                <a:latin typeface="Arial" panose="020B0604020202020204" pitchFamily="34" charset="0"/>
                <a:cs typeface="Arial" panose="020B0604020202020204" pitchFamily="34" charset="0"/>
              </a:rPr>
              <a:t>recommendations</a:t>
            </a:r>
            <a:endParaRPr lang="en-CA" sz="3600" dirty="0">
              <a:solidFill>
                <a:schemeClr val="bg1"/>
              </a:solidFill>
              <a:latin typeface="Arial" panose="020B0604020202020204" pitchFamily="34" charset="0"/>
              <a:cs typeface="Arial" panose="020B0604020202020204" pitchFamily="34" charset="0"/>
            </a:endParaRPr>
          </a:p>
        </p:txBody>
      </p:sp>
      <p:graphicFrame>
        <p:nvGraphicFramePr>
          <p:cNvPr id="5" name="Table 5">
            <a:extLst>
              <a:ext uri="{FF2B5EF4-FFF2-40B4-BE49-F238E27FC236}">
                <a16:creationId xmlns:a16="http://schemas.microsoft.com/office/drawing/2014/main" id="{58CCC96B-697B-4F1D-BDA4-02DD372538B9}"/>
              </a:ext>
            </a:extLst>
          </p:cNvPr>
          <p:cNvGraphicFramePr>
            <a:graphicFrameLocks noGrp="1"/>
          </p:cNvGraphicFramePr>
          <p:nvPr>
            <p:extLst>
              <p:ext uri="{D42A27DB-BD31-4B8C-83A1-F6EECF244321}">
                <p14:modId xmlns:p14="http://schemas.microsoft.com/office/powerpoint/2010/main" val="1398324696"/>
              </p:ext>
            </p:extLst>
          </p:nvPr>
        </p:nvGraphicFramePr>
        <p:xfrm>
          <a:off x="1177924" y="2053166"/>
          <a:ext cx="9852026" cy="1310640"/>
        </p:xfrm>
        <a:graphic>
          <a:graphicData uri="http://schemas.openxmlformats.org/drawingml/2006/table">
            <a:tbl>
              <a:tblPr firstRow="1" bandRow="1">
                <a:tableStyleId>{5DA37D80-6434-44D0-A028-1B22A696006F}</a:tableStyleId>
              </a:tblPr>
              <a:tblGrid>
                <a:gridCol w="2984501">
                  <a:extLst>
                    <a:ext uri="{9D8B030D-6E8A-4147-A177-3AD203B41FA5}">
                      <a16:colId xmlns:a16="http://schemas.microsoft.com/office/drawing/2014/main" val="331418509"/>
                    </a:ext>
                  </a:extLst>
                </a:gridCol>
                <a:gridCol w="6867525">
                  <a:extLst>
                    <a:ext uri="{9D8B030D-6E8A-4147-A177-3AD203B41FA5}">
                      <a16:colId xmlns:a16="http://schemas.microsoft.com/office/drawing/2014/main" val="545176858"/>
                    </a:ext>
                  </a:extLst>
                </a:gridCol>
              </a:tblGrid>
              <a:tr h="126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Arial" panose="020B0604020202020204" pitchFamily="34" charset="0"/>
                          <a:cs typeface="Arial" panose="020B0604020202020204" pitchFamily="34" charset="0"/>
                        </a:rPr>
                        <a:t>RECOMMENADTION- 1</a:t>
                      </a:r>
                      <a:endParaRPr lang="en-CA" sz="2000" b="0" dirty="0">
                        <a:latin typeface="Arial" panose="020B0604020202020204" pitchFamily="34" charset="0"/>
                        <a:cs typeface="Arial" panose="020B0604020202020204" pitchFamily="34" charset="0"/>
                      </a:endParaRPr>
                    </a:p>
                    <a:p>
                      <a:endParaRPr lang="en-CA" sz="2000" b="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Arial" panose="020B0604020202020204" pitchFamily="34" charset="0"/>
                          <a:cs typeface="Arial" panose="020B0604020202020204" pitchFamily="34" charset="0"/>
                        </a:rPr>
                        <a:t>Starseed Inc. to provide more data to solve the problem of imbalanced data. More data will have more variance and better training accuracy and better performance metrics</a:t>
                      </a:r>
                      <a:endParaRPr lang="en-CA" sz="2000" b="0" dirty="0">
                        <a:latin typeface="Arial" panose="020B0604020202020204" pitchFamily="34" charset="0"/>
                        <a:cs typeface="Arial" panose="020B0604020202020204" pitchFamily="34" charset="0"/>
                      </a:endParaRPr>
                    </a:p>
                    <a:p>
                      <a:endParaRPr lang="en-CA" sz="2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52821087"/>
                  </a:ext>
                </a:extLst>
              </a:tr>
            </a:tbl>
          </a:graphicData>
        </a:graphic>
      </p:graphicFrame>
      <p:graphicFrame>
        <p:nvGraphicFramePr>
          <p:cNvPr id="10" name="Table 5">
            <a:extLst>
              <a:ext uri="{FF2B5EF4-FFF2-40B4-BE49-F238E27FC236}">
                <a16:creationId xmlns:a16="http://schemas.microsoft.com/office/drawing/2014/main" id="{26E01C2F-D602-45B6-B377-E7C57B34FA55}"/>
              </a:ext>
            </a:extLst>
          </p:cNvPr>
          <p:cNvGraphicFramePr>
            <a:graphicFrameLocks noGrp="1"/>
          </p:cNvGraphicFramePr>
          <p:nvPr>
            <p:extLst>
              <p:ext uri="{D42A27DB-BD31-4B8C-83A1-F6EECF244321}">
                <p14:modId xmlns:p14="http://schemas.microsoft.com/office/powerpoint/2010/main" val="938843469"/>
              </p:ext>
            </p:extLst>
          </p:nvPr>
        </p:nvGraphicFramePr>
        <p:xfrm>
          <a:off x="1177924" y="3891491"/>
          <a:ext cx="9852026" cy="1310640"/>
        </p:xfrm>
        <a:graphic>
          <a:graphicData uri="http://schemas.openxmlformats.org/drawingml/2006/table">
            <a:tbl>
              <a:tblPr firstRow="1" bandRow="1">
                <a:tableStyleId>{5DA37D80-6434-44D0-A028-1B22A696006F}</a:tableStyleId>
              </a:tblPr>
              <a:tblGrid>
                <a:gridCol w="2984501">
                  <a:extLst>
                    <a:ext uri="{9D8B030D-6E8A-4147-A177-3AD203B41FA5}">
                      <a16:colId xmlns:a16="http://schemas.microsoft.com/office/drawing/2014/main" val="331418509"/>
                    </a:ext>
                  </a:extLst>
                </a:gridCol>
                <a:gridCol w="6867525">
                  <a:extLst>
                    <a:ext uri="{9D8B030D-6E8A-4147-A177-3AD203B41FA5}">
                      <a16:colId xmlns:a16="http://schemas.microsoft.com/office/drawing/2014/main" val="545176858"/>
                    </a:ext>
                  </a:extLst>
                </a:gridCol>
              </a:tblGrid>
              <a:tr h="12604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Arial" panose="020B0604020202020204" pitchFamily="34" charset="0"/>
                          <a:cs typeface="Arial" panose="020B0604020202020204" pitchFamily="34" charset="0"/>
                        </a:rPr>
                        <a:t>RECOMMENADTION- 2</a:t>
                      </a:r>
                      <a:endParaRPr lang="en-CA" sz="2000" b="0" dirty="0">
                        <a:latin typeface="Arial" panose="020B0604020202020204" pitchFamily="34" charset="0"/>
                        <a:cs typeface="Arial" panose="020B0604020202020204" pitchFamily="34" charset="0"/>
                      </a:endParaRPr>
                    </a:p>
                    <a:p>
                      <a:endParaRPr lang="en-CA" sz="2000" b="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Arial" panose="020B0604020202020204" pitchFamily="34" charset="0"/>
                          <a:cs typeface="Arial" panose="020B0604020202020204" pitchFamily="34" charset="0"/>
                        </a:rPr>
                        <a:t>Additional research to get more data to use Optimized Random Forest Model with </a:t>
                      </a:r>
                      <a:r>
                        <a:rPr lang="en-IN" sz="2000" b="0" dirty="0" err="1">
                          <a:latin typeface="Arial" panose="020B0604020202020204" pitchFamily="34" charset="0"/>
                          <a:cs typeface="Arial" panose="020B0604020202020204" pitchFamily="34" charset="0"/>
                        </a:rPr>
                        <a:t>GridSearch</a:t>
                      </a:r>
                      <a:r>
                        <a:rPr lang="en-IN" sz="2000" b="0" dirty="0">
                          <a:latin typeface="Arial" panose="020B0604020202020204" pitchFamily="34" charset="0"/>
                          <a:cs typeface="Arial" panose="020B0604020202020204" pitchFamily="34" charset="0"/>
                        </a:rPr>
                        <a:t> to produce better performance metrics results</a:t>
                      </a:r>
                    </a:p>
                    <a:p>
                      <a:endParaRPr lang="en-CA" sz="2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54781880"/>
                  </a:ext>
                </a:extLst>
              </a:tr>
            </a:tbl>
          </a:graphicData>
        </a:graphic>
      </p:graphicFrame>
      <p:graphicFrame>
        <p:nvGraphicFramePr>
          <p:cNvPr id="11" name="Table 5">
            <a:extLst>
              <a:ext uri="{FF2B5EF4-FFF2-40B4-BE49-F238E27FC236}">
                <a16:creationId xmlns:a16="http://schemas.microsoft.com/office/drawing/2014/main" id="{FFEB835E-F3D2-4481-BAE8-BA940BFFBEF7}"/>
              </a:ext>
            </a:extLst>
          </p:cNvPr>
          <p:cNvGraphicFramePr>
            <a:graphicFrameLocks noGrp="1"/>
          </p:cNvGraphicFramePr>
          <p:nvPr>
            <p:extLst>
              <p:ext uri="{D42A27DB-BD31-4B8C-83A1-F6EECF244321}">
                <p14:modId xmlns:p14="http://schemas.microsoft.com/office/powerpoint/2010/main" val="4041105411"/>
              </p:ext>
            </p:extLst>
          </p:nvPr>
        </p:nvGraphicFramePr>
        <p:xfrm>
          <a:off x="1169987" y="5663670"/>
          <a:ext cx="9852027" cy="1005840"/>
        </p:xfrm>
        <a:graphic>
          <a:graphicData uri="http://schemas.openxmlformats.org/drawingml/2006/table">
            <a:tbl>
              <a:tblPr firstRow="1" bandRow="1">
                <a:tableStyleId>{5DA37D80-6434-44D0-A028-1B22A696006F}</a:tableStyleId>
              </a:tblPr>
              <a:tblGrid>
                <a:gridCol w="2959229">
                  <a:extLst>
                    <a:ext uri="{9D8B030D-6E8A-4147-A177-3AD203B41FA5}">
                      <a16:colId xmlns:a16="http://schemas.microsoft.com/office/drawing/2014/main" val="331418509"/>
                    </a:ext>
                  </a:extLst>
                </a:gridCol>
                <a:gridCol w="6892798">
                  <a:extLst>
                    <a:ext uri="{9D8B030D-6E8A-4147-A177-3AD203B41FA5}">
                      <a16:colId xmlns:a16="http://schemas.microsoft.com/office/drawing/2014/main" val="545176858"/>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Arial" panose="020B0604020202020204" pitchFamily="34" charset="0"/>
                          <a:cs typeface="Arial" panose="020B0604020202020204" pitchFamily="34" charset="0"/>
                        </a:rPr>
                        <a:t>RECOMMENADTION- 3</a:t>
                      </a:r>
                      <a:endParaRPr lang="en-CA" sz="2000" b="0" dirty="0">
                        <a:latin typeface="Arial" panose="020B0604020202020204" pitchFamily="34" charset="0"/>
                        <a:cs typeface="Arial" panose="020B0604020202020204" pitchFamily="34" charset="0"/>
                      </a:endParaRPr>
                    </a:p>
                    <a:p>
                      <a:endParaRPr lang="en-CA" sz="2000" b="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latin typeface="Arial" panose="020B0604020202020204" pitchFamily="34" charset="0"/>
                          <a:cs typeface="Arial" panose="020B0604020202020204" pitchFamily="34" charset="0"/>
                        </a:rPr>
                        <a:t>Starseed Inc to collect data carefully and avoid missing values to increase quality of data</a:t>
                      </a:r>
                      <a:endParaRPr lang="en-CA" sz="2000" b="0" dirty="0">
                        <a:latin typeface="Arial" panose="020B0604020202020204" pitchFamily="34" charset="0"/>
                        <a:cs typeface="Arial" panose="020B0604020202020204" pitchFamily="34" charset="0"/>
                      </a:endParaRPr>
                    </a:p>
                    <a:p>
                      <a:endParaRPr lang="en-CA" sz="20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71178108"/>
                  </a:ext>
                </a:extLst>
              </a:tr>
            </a:tbl>
          </a:graphicData>
        </a:graphic>
      </p:graphicFrame>
    </p:spTree>
    <p:extLst>
      <p:ext uri="{BB962C8B-B14F-4D97-AF65-F5344CB8AC3E}">
        <p14:creationId xmlns:p14="http://schemas.microsoft.com/office/powerpoint/2010/main" val="2958569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A3764AE-D7B7-4CB5-A0E1-2885E459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537563" y="2900210"/>
            <a:ext cx="3610691" cy="1071062"/>
          </a:xfrm>
          <a:noFill/>
          <a:ln>
            <a:solidFill>
              <a:schemeClr val="tx1">
                <a:lumMod val="85000"/>
                <a:lumOff val="15000"/>
              </a:schemeClr>
            </a:solidFill>
          </a:ln>
        </p:spPr>
        <p:txBody>
          <a:bodyPr>
            <a:normAutofit/>
          </a:bodyPr>
          <a:lstStyle/>
          <a:p>
            <a:r>
              <a:rPr lang="en-IN" sz="2400">
                <a:solidFill>
                  <a:schemeClr val="tx1">
                    <a:lumMod val="95000"/>
                    <a:lumOff val="5000"/>
                  </a:schemeClr>
                </a:solidFill>
                <a:latin typeface="Arial" panose="020B0604020202020204" pitchFamily="34" charset="0"/>
                <a:cs typeface="Arial" panose="020B0604020202020204" pitchFamily="34" charset="0"/>
              </a:rPr>
              <a:t>CONCLUSION</a:t>
            </a:r>
            <a:endParaRPr lang="en-CA" sz="2400">
              <a:solidFill>
                <a:schemeClr val="tx1">
                  <a:lumMod val="95000"/>
                  <a:lumOff val="5000"/>
                </a:schemeClr>
              </a:solidFill>
              <a:latin typeface="Arial" panose="020B0604020202020204" pitchFamily="34" charset="0"/>
              <a:cs typeface="Arial" panose="020B0604020202020204" pitchFamily="34" charset="0"/>
            </a:endParaRPr>
          </a:p>
        </p:txBody>
      </p:sp>
      <p:sp useBgFill="1">
        <p:nvSpPr>
          <p:cNvPr id="19" name="Rectangle 18">
            <a:extLst>
              <a:ext uri="{FF2B5EF4-FFF2-40B4-BE49-F238E27FC236}">
                <a16:creationId xmlns:a16="http://schemas.microsoft.com/office/drawing/2014/main" id="{329C095C-3AB6-49D8-9436-3672566FE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0BA4F8-9982-48D3-B0BC-53A760E1EB9D}"/>
              </a:ext>
            </a:extLst>
          </p:cNvPr>
          <p:cNvSpPr>
            <a:spLocks noGrp="1"/>
          </p:cNvSpPr>
          <p:nvPr>
            <p:ph idx="1"/>
          </p:nvPr>
        </p:nvSpPr>
        <p:spPr>
          <a:xfrm>
            <a:off x="4933951" y="973600"/>
            <a:ext cx="6972300" cy="4998576"/>
          </a:xfrm>
        </p:spPr>
        <p:txBody>
          <a:bodyPr anchor="ctr">
            <a:noAutofit/>
          </a:bodyPr>
          <a:lstStyle/>
          <a:p>
            <a:pPr algn="just"/>
            <a:r>
              <a:rPr lang="en-CA" sz="2400" dirty="0">
                <a:solidFill>
                  <a:schemeClr val="tx1"/>
                </a:solidFill>
                <a:latin typeface="Arial" panose="020B0604020202020204" pitchFamily="34" charset="0"/>
                <a:cs typeface="Arial" panose="020B0604020202020204" pitchFamily="34" charset="0"/>
              </a:rPr>
              <a:t>Optimized Random Forest model performs well in terms of accuracy. However, the target of 95% with performance metrics was set and Random Forest model managed to get close to 91%.</a:t>
            </a:r>
          </a:p>
          <a:p>
            <a:pPr marL="0" indent="0" algn="just">
              <a:buNone/>
            </a:pPr>
            <a:endParaRPr lang="en-CA" sz="2400" dirty="0">
              <a:solidFill>
                <a:schemeClr val="tx1"/>
              </a:solidFill>
              <a:latin typeface="Arial" panose="020B0604020202020204" pitchFamily="34" charset="0"/>
              <a:cs typeface="Arial" panose="020B0604020202020204" pitchFamily="34" charset="0"/>
            </a:endParaRPr>
          </a:p>
          <a:p>
            <a:pPr algn="just"/>
            <a:r>
              <a:rPr lang="en-CA" sz="2400" dirty="0">
                <a:solidFill>
                  <a:schemeClr val="tx1"/>
                </a:solidFill>
                <a:latin typeface="Arial" panose="020B0604020202020204" pitchFamily="34" charset="0"/>
                <a:cs typeface="Arial" panose="020B0604020202020204" pitchFamily="34" charset="0"/>
              </a:rPr>
              <a:t>Additional research and re analysis needs to be done in order to understand how to evaluate data using accurate model in our ensemble model to achieve targeted recall value, precision value and accuracy score.</a:t>
            </a:r>
          </a:p>
          <a:p>
            <a:pPr marL="0" indent="0" algn="just">
              <a:buNone/>
            </a:pPr>
            <a:endParaRPr lang="en-CA" sz="2400" dirty="0">
              <a:solidFill>
                <a:schemeClr val="tx1"/>
              </a:solidFill>
              <a:latin typeface="Arial" panose="020B0604020202020204" pitchFamily="34" charset="0"/>
              <a:cs typeface="Arial" panose="020B0604020202020204" pitchFamily="34" charset="0"/>
            </a:endParaRPr>
          </a:p>
          <a:p>
            <a:pPr algn="just"/>
            <a:r>
              <a:rPr lang="en-CA" sz="2400" dirty="0">
                <a:solidFill>
                  <a:schemeClr val="tx1"/>
                </a:solidFill>
                <a:latin typeface="Arial" panose="020B0604020202020204" pitchFamily="34" charset="0"/>
                <a:cs typeface="Arial" panose="020B0604020202020204" pitchFamily="34" charset="0"/>
              </a:rPr>
              <a:t>More data for best quality strain would help balance out the imbalance existing in the given dataset.</a:t>
            </a:r>
          </a:p>
        </p:txBody>
      </p:sp>
    </p:spTree>
    <p:extLst>
      <p:ext uri="{BB962C8B-B14F-4D97-AF65-F5344CB8AC3E}">
        <p14:creationId xmlns:p14="http://schemas.microsoft.com/office/powerpoint/2010/main" val="387263861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9FE565F-2226-48EC-8129-FEC08B940A1D}"/>
              </a:ext>
            </a:extLst>
          </p:cNvPr>
          <p:cNvGraphicFramePr>
            <a:graphicFrameLocks noGrp="1"/>
          </p:cNvGraphicFramePr>
          <p:nvPr>
            <p:ph idx="1"/>
            <p:extLst>
              <p:ext uri="{D42A27DB-BD31-4B8C-83A1-F6EECF244321}">
                <p14:modId xmlns:p14="http://schemas.microsoft.com/office/powerpoint/2010/main" val="3875306663"/>
              </p:ext>
            </p:extLst>
          </p:nvPr>
        </p:nvGraphicFramePr>
        <p:xfrm>
          <a:off x="570311" y="3698015"/>
          <a:ext cx="3069531" cy="2011680"/>
        </p:xfrm>
        <a:graphic>
          <a:graphicData uri="http://schemas.openxmlformats.org/drawingml/2006/table">
            <a:tbl>
              <a:tblPr firstRow="1" bandRow="1">
                <a:tableStyleId>{37CE84F3-28C3-443E-9E96-99CF82512B78}</a:tableStyleId>
              </a:tblPr>
              <a:tblGrid>
                <a:gridCol w="3069531">
                  <a:extLst>
                    <a:ext uri="{9D8B030D-6E8A-4147-A177-3AD203B41FA5}">
                      <a16:colId xmlns:a16="http://schemas.microsoft.com/office/drawing/2014/main" val="57361334"/>
                    </a:ext>
                  </a:extLst>
                </a:gridCol>
              </a:tblGrid>
              <a:tr h="370840">
                <a:tc>
                  <a:txBody>
                    <a:bodyPr/>
                    <a:lstStyle/>
                    <a:p>
                      <a:pPr algn="ctr"/>
                      <a:r>
                        <a:rPr lang="en-IN" sz="2000" dirty="0">
                          <a:latin typeface="Arial" panose="020B0604020202020204" pitchFamily="34" charset="0"/>
                          <a:cs typeface="Arial" panose="020B0604020202020204" pitchFamily="34" charset="0"/>
                        </a:rPr>
                        <a:t>QUESTION 1</a:t>
                      </a:r>
                      <a:endParaRPr lang="en-CA"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59257847"/>
                  </a:ext>
                </a:extLst>
              </a:tr>
              <a:tr h="370840">
                <a:tc>
                  <a:txBody>
                    <a:bodyPr/>
                    <a:lstStyle/>
                    <a:p>
                      <a:r>
                        <a:rPr lang="en-CA" sz="2000" dirty="0">
                          <a:latin typeface="Arial" panose="020B0604020202020204" pitchFamily="34" charset="0"/>
                          <a:cs typeface="Arial" panose="020B0604020202020204" pitchFamily="34" charset="0"/>
                        </a:rPr>
                        <a:t>Can dataset include more features for each type of strain with respect to smell, color, bud structure, </a:t>
                      </a:r>
                      <a:r>
                        <a:rPr lang="en-CA" sz="2000" dirty="0" err="1">
                          <a:latin typeface="Arial" panose="020B0604020202020204" pitchFamily="34" charset="0"/>
                          <a:cs typeface="Arial" panose="020B0604020202020204" pitchFamily="34" charset="0"/>
                        </a:rPr>
                        <a:t>etc</a:t>
                      </a:r>
                      <a:r>
                        <a:rPr lang="en-CA"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865194202"/>
                  </a:ext>
                </a:extLst>
              </a:tr>
            </a:tbl>
          </a:graphicData>
        </a:graphic>
      </p:graphicFrame>
      <p:graphicFrame>
        <p:nvGraphicFramePr>
          <p:cNvPr id="6" name="Table 4">
            <a:extLst>
              <a:ext uri="{FF2B5EF4-FFF2-40B4-BE49-F238E27FC236}">
                <a16:creationId xmlns:a16="http://schemas.microsoft.com/office/drawing/2014/main" id="{C70FBA9C-62B4-43E5-93D4-08854638A674}"/>
              </a:ext>
            </a:extLst>
          </p:cNvPr>
          <p:cNvGraphicFramePr>
            <a:graphicFrameLocks/>
          </p:cNvGraphicFramePr>
          <p:nvPr>
            <p:extLst>
              <p:ext uri="{D42A27DB-BD31-4B8C-83A1-F6EECF244321}">
                <p14:modId xmlns:p14="http://schemas.microsoft.com/office/powerpoint/2010/main" val="3280884090"/>
              </p:ext>
            </p:extLst>
          </p:nvPr>
        </p:nvGraphicFramePr>
        <p:xfrm>
          <a:off x="4561234" y="3698015"/>
          <a:ext cx="3069531" cy="2011680"/>
        </p:xfrm>
        <a:graphic>
          <a:graphicData uri="http://schemas.openxmlformats.org/drawingml/2006/table">
            <a:tbl>
              <a:tblPr firstRow="1" bandRow="1">
                <a:tableStyleId>{37CE84F3-28C3-443E-9E96-99CF82512B78}</a:tableStyleId>
              </a:tblPr>
              <a:tblGrid>
                <a:gridCol w="3069531">
                  <a:extLst>
                    <a:ext uri="{9D8B030D-6E8A-4147-A177-3AD203B41FA5}">
                      <a16:colId xmlns:a16="http://schemas.microsoft.com/office/drawing/2014/main" val="57361334"/>
                    </a:ext>
                  </a:extLst>
                </a:gridCol>
              </a:tblGrid>
              <a:tr h="370840">
                <a:tc>
                  <a:txBody>
                    <a:bodyPr/>
                    <a:lstStyle/>
                    <a:p>
                      <a:pPr algn="ctr"/>
                      <a:r>
                        <a:rPr lang="en-IN" sz="2000" dirty="0">
                          <a:latin typeface="Arial" panose="020B0604020202020204" pitchFamily="34" charset="0"/>
                          <a:cs typeface="Arial" panose="020B0604020202020204" pitchFamily="34" charset="0"/>
                        </a:rPr>
                        <a:t>QUESTION 2</a:t>
                      </a:r>
                      <a:endParaRPr lang="en-CA"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59257847"/>
                  </a:ext>
                </a:extLst>
              </a:tr>
              <a:tr h="370840">
                <a:tc>
                  <a:txBody>
                    <a:bodyPr/>
                    <a:lstStyle/>
                    <a:p>
                      <a:pPr algn="l"/>
                      <a:r>
                        <a:rPr lang="en-CA" sz="2000" dirty="0">
                          <a:latin typeface="Arial" panose="020B0604020202020204" pitchFamily="34" charset="0"/>
                          <a:cs typeface="Arial" panose="020B0604020202020204" pitchFamily="34" charset="0"/>
                        </a:rPr>
                        <a:t>Does Starseed Inc has more resources – time and budget to collect more data and reconduct model analysis?</a:t>
                      </a:r>
                    </a:p>
                  </a:txBody>
                  <a:tcPr/>
                </a:tc>
                <a:extLst>
                  <a:ext uri="{0D108BD9-81ED-4DB2-BD59-A6C34878D82A}">
                    <a16:rowId xmlns:a16="http://schemas.microsoft.com/office/drawing/2014/main" val="865194202"/>
                  </a:ext>
                </a:extLst>
              </a:tr>
            </a:tbl>
          </a:graphicData>
        </a:graphic>
      </p:graphicFrame>
      <p:graphicFrame>
        <p:nvGraphicFramePr>
          <p:cNvPr id="7" name="Table 4">
            <a:extLst>
              <a:ext uri="{FF2B5EF4-FFF2-40B4-BE49-F238E27FC236}">
                <a16:creationId xmlns:a16="http://schemas.microsoft.com/office/drawing/2014/main" id="{67FCFD21-E8F1-4AC4-A449-212ACD7217AA}"/>
              </a:ext>
            </a:extLst>
          </p:cNvPr>
          <p:cNvGraphicFramePr>
            <a:graphicFrameLocks/>
          </p:cNvGraphicFramePr>
          <p:nvPr>
            <p:extLst>
              <p:ext uri="{D42A27DB-BD31-4B8C-83A1-F6EECF244321}">
                <p14:modId xmlns:p14="http://schemas.microsoft.com/office/powerpoint/2010/main" val="1931607230"/>
              </p:ext>
            </p:extLst>
          </p:nvPr>
        </p:nvGraphicFramePr>
        <p:xfrm>
          <a:off x="8552158" y="3698015"/>
          <a:ext cx="3069531" cy="2011680"/>
        </p:xfrm>
        <a:graphic>
          <a:graphicData uri="http://schemas.openxmlformats.org/drawingml/2006/table">
            <a:tbl>
              <a:tblPr firstRow="1" bandRow="1">
                <a:tableStyleId>{37CE84F3-28C3-443E-9E96-99CF82512B78}</a:tableStyleId>
              </a:tblPr>
              <a:tblGrid>
                <a:gridCol w="3069531">
                  <a:extLst>
                    <a:ext uri="{9D8B030D-6E8A-4147-A177-3AD203B41FA5}">
                      <a16:colId xmlns:a16="http://schemas.microsoft.com/office/drawing/2014/main" val="57361334"/>
                    </a:ext>
                  </a:extLst>
                </a:gridCol>
              </a:tblGrid>
              <a:tr h="370840">
                <a:tc>
                  <a:txBody>
                    <a:bodyPr/>
                    <a:lstStyle/>
                    <a:p>
                      <a:pPr algn="ctr"/>
                      <a:r>
                        <a:rPr lang="en-IN" sz="2000" dirty="0">
                          <a:latin typeface="Arial" panose="020B0604020202020204" pitchFamily="34" charset="0"/>
                          <a:cs typeface="Arial" panose="020B0604020202020204" pitchFamily="34" charset="0"/>
                        </a:rPr>
                        <a:t>QUESTION 3</a:t>
                      </a:r>
                      <a:endParaRPr lang="en-CA"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59257847"/>
                  </a:ext>
                </a:extLst>
              </a:tr>
              <a:tr h="370840">
                <a:tc>
                  <a:txBody>
                    <a:bodyPr/>
                    <a:lstStyle/>
                    <a:p>
                      <a:r>
                        <a:rPr lang="en-IN" sz="2000" dirty="0">
                          <a:latin typeface="Arial" panose="020B0604020202020204" pitchFamily="34" charset="0"/>
                          <a:cs typeface="Arial" panose="020B0604020202020204" pitchFamily="34" charset="0"/>
                        </a:rPr>
                        <a:t>I</a:t>
                      </a:r>
                      <a:r>
                        <a:rPr lang="en-CA" sz="2000" dirty="0">
                          <a:latin typeface="Arial" panose="020B0604020202020204" pitchFamily="34" charset="0"/>
                          <a:cs typeface="Arial" panose="020B0604020202020204" pitchFamily="34" charset="0"/>
                        </a:rPr>
                        <a:t>s there any source of verification for the data analysis to verify that model performance is at par?</a:t>
                      </a:r>
                    </a:p>
                  </a:txBody>
                  <a:tcPr/>
                </a:tc>
                <a:extLst>
                  <a:ext uri="{0D108BD9-81ED-4DB2-BD59-A6C34878D82A}">
                    <a16:rowId xmlns:a16="http://schemas.microsoft.com/office/drawing/2014/main" val="865194202"/>
                  </a:ext>
                </a:extLst>
              </a:tr>
            </a:tbl>
          </a:graphicData>
        </a:graphic>
      </p:graphicFrame>
      <p:sp>
        <p:nvSpPr>
          <p:cNvPr id="8" name="Arrow: Striped Right 7">
            <a:extLst>
              <a:ext uri="{FF2B5EF4-FFF2-40B4-BE49-F238E27FC236}">
                <a16:creationId xmlns:a16="http://schemas.microsoft.com/office/drawing/2014/main" id="{5DEC3E54-3E1D-49EE-BC9F-E1A43E79A030}"/>
              </a:ext>
            </a:extLst>
          </p:cNvPr>
          <p:cNvSpPr/>
          <p:nvPr/>
        </p:nvSpPr>
        <p:spPr>
          <a:xfrm>
            <a:off x="570313" y="408373"/>
            <a:ext cx="11051376" cy="2420053"/>
          </a:xfrm>
          <a:prstGeom prst="stripedRightArrow">
            <a:avLst/>
          </a:prstGeom>
          <a:solidFill>
            <a:schemeClr val="bg2">
              <a:lumMod val="1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DC7915CD-7C2B-4BF1-B72B-7F58FAC39B19}"/>
              </a:ext>
            </a:extLst>
          </p:cNvPr>
          <p:cNvSpPr txBox="1"/>
          <p:nvPr/>
        </p:nvSpPr>
        <p:spPr>
          <a:xfrm>
            <a:off x="3339483" y="1295233"/>
            <a:ext cx="5513033" cy="646331"/>
          </a:xfrm>
          <a:prstGeom prst="rect">
            <a:avLst/>
          </a:prstGeom>
          <a:noFill/>
        </p:spPr>
        <p:txBody>
          <a:bodyPr wrap="square" rtlCol="0">
            <a:spAutoFit/>
          </a:bodyPr>
          <a:lstStyle/>
          <a:p>
            <a:r>
              <a:rPr lang="en-IN" sz="3600" b="1" dirty="0">
                <a:solidFill>
                  <a:schemeClr val="bg1"/>
                </a:solidFill>
                <a:latin typeface="Arial" panose="020B0604020202020204" pitchFamily="34" charset="0"/>
                <a:cs typeface="Arial" panose="020B0604020202020204" pitchFamily="34" charset="0"/>
              </a:rPr>
              <a:t>FURTHER QUESTIONS</a:t>
            </a:r>
            <a:endParaRPr lang="en-CA"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9551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D2ED89-5AE9-4E9E-B74C-07803A862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2215376" y="503053"/>
            <a:ext cx="7761248" cy="908496"/>
          </a:xfrm>
          <a:solidFill>
            <a:schemeClr val="accent2"/>
          </a:solidFill>
        </p:spPr>
        <p:txBody>
          <a:bodyPr>
            <a:normAutofit/>
          </a:bodyPr>
          <a:lstStyle/>
          <a:p>
            <a:r>
              <a:rPr lang="en-IN" sz="3600" dirty="0">
                <a:latin typeface="Arial" panose="020B0604020202020204" pitchFamily="34" charset="0"/>
                <a:cs typeface="Arial" panose="020B0604020202020204" pitchFamily="34" charset="0"/>
              </a:rPr>
              <a:t>REFERENCES</a:t>
            </a:r>
            <a:endParaRPr lang="en-CA"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E0BA4F8-9982-48D3-B0BC-53A760E1EB9D}"/>
              </a:ext>
            </a:extLst>
          </p:cNvPr>
          <p:cNvSpPr>
            <a:spLocks noGrp="1"/>
          </p:cNvSpPr>
          <p:nvPr>
            <p:ph idx="1"/>
          </p:nvPr>
        </p:nvSpPr>
        <p:spPr>
          <a:xfrm>
            <a:off x="3530600" y="1914602"/>
            <a:ext cx="5130800" cy="4440345"/>
          </a:xfrm>
        </p:spPr>
        <p:txBody>
          <a:bodyPr>
            <a:normAutofit lnSpcReduction="10000"/>
          </a:bodyPr>
          <a:lstStyle/>
          <a:p>
            <a:pPr marL="342900" indent="-342900">
              <a:buFont typeface="+mj-lt"/>
              <a:buAutoNum type="arabicPeriod"/>
            </a:pPr>
            <a:r>
              <a:rPr lang="en-CA" dirty="0">
                <a:latin typeface="Arial" panose="020B0604020202020204" pitchFamily="34" charset="0"/>
                <a:cs typeface="Arial" panose="020B0604020202020204" pitchFamily="34" charset="0"/>
              </a:rPr>
              <a:t>Hyde, W. (2018, January 3). Factors That Impact Your Cannabis Strain: Part 2, Environment. Retrieved from </a:t>
            </a:r>
            <a:r>
              <a:rPr lang="en-CA" dirty="0">
                <a:latin typeface="Arial" panose="020B0604020202020204" pitchFamily="34" charset="0"/>
                <a:cs typeface="Arial" panose="020B0604020202020204" pitchFamily="34" charset="0"/>
                <a:hlinkClick r:id="rId2"/>
              </a:rPr>
              <a:t>https://www.leafly.com/news/cannabis-101/factors-that-impact-your-cannabis-strain-part-2-environment</a:t>
            </a:r>
            <a:endParaRPr lang="en-CA" dirty="0">
              <a:latin typeface="Arial" panose="020B0604020202020204" pitchFamily="34" charset="0"/>
              <a:cs typeface="Arial" panose="020B0604020202020204" pitchFamily="34" charset="0"/>
            </a:endParaRPr>
          </a:p>
          <a:p>
            <a:pPr marL="342900" indent="-342900">
              <a:buFont typeface="+mj-lt"/>
              <a:buAutoNum type="arabicPeriod"/>
            </a:pPr>
            <a:r>
              <a:rPr lang="en-CA" dirty="0">
                <a:latin typeface="Arial" panose="020B0604020202020204" pitchFamily="34" charset="0"/>
                <a:cs typeface="Arial" panose="020B0604020202020204" pitchFamily="34" charset="0"/>
              </a:rPr>
              <a:t>Brownlee, J. (2019, December 11). Visualize Machine Learning Data in Python With Pandas. Retrieved from </a:t>
            </a:r>
            <a:r>
              <a:rPr lang="en-CA" dirty="0">
                <a:latin typeface="Arial" panose="020B0604020202020204" pitchFamily="34" charset="0"/>
                <a:cs typeface="Arial" panose="020B0604020202020204" pitchFamily="34" charset="0"/>
                <a:hlinkClick r:id="rId3"/>
              </a:rPr>
              <a:t>https://machinelearningmastery.com/visualize-machine-learning-data-python-pandas/</a:t>
            </a:r>
            <a:endParaRPr lang="en-CA" dirty="0">
              <a:latin typeface="Arial" panose="020B0604020202020204" pitchFamily="34" charset="0"/>
              <a:cs typeface="Arial" panose="020B0604020202020204" pitchFamily="34" charset="0"/>
            </a:endParaRPr>
          </a:p>
          <a:p>
            <a:pPr marL="342900" indent="-342900">
              <a:buFont typeface="+mj-lt"/>
              <a:buAutoNum type="arabicPeriod"/>
            </a:pPr>
            <a:r>
              <a:rPr lang="en-CA" dirty="0" err="1">
                <a:latin typeface="Arial" panose="020B0604020202020204" pitchFamily="34" charset="0"/>
                <a:cs typeface="Arial" panose="020B0604020202020204" pitchFamily="34" charset="0"/>
              </a:rPr>
              <a:t>VanderPlas</a:t>
            </a:r>
            <a:r>
              <a:rPr lang="en-CA" dirty="0">
                <a:latin typeface="Arial" panose="020B0604020202020204" pitchFamily="34" charset="0"/>
                <a:cs typeface="Arial" panose="020B0604020202020204" pitchFamily="34" charset="0"/>
              </a:rPr>
              <a:t>, J. (n.d.). Data Indexing and Selection. Retrieved from </a:t>
            </a:r>
            <a:r>
              <a:rPr lang="en-CA" dirty="0">
                <a:latin typeface="Arial" panose="020B0604020202020204" pitchFamily="34" charset="0"/>
                <a:cs typeface="Arial" panose="020B0604020202020204" pitchFamily="34" charset="0"/>
                <a:hlinkClick r:id="rId4"/>
              </a:rPr>
              <a:t>https://jakevdp.github.io/PythonDataScienceHandbook/03.02-data-indexing-and-selection.html</a:t>
            </a:r>
            <a:endParaRPr lang="en-CA" dirty="0">
              <a:latin typeface="Arial" panose="020B0604020202020204" pitchFamily="34" charset="0"/>
              <a:cs typeface="Arial" panose="020B0604020202020204" pitchFamily="34" charset="0"/>
            </a:endParaRPr>
          </a:p>
          <a:p>
            <a:pPr marL="342900" indent="-342900">
              <a:buFont typeface="+mj-lt"/>
              <a:buAutoNum type="arabicPeriod"/>
            </a:pPr>
            <a:endParaRPr lang="en-CA" dirty="0">
              <a:latin typeface="Arial" panose="020B0604020202020204" pitchFamily="34" charset="0"/>
              <a:cs typeface="Arial" panose="020B0604020202020204" pitchFamily="34" charset="0"/>
            </a:endParaRPr>
          </a:p>
          <a:p>
            <a:pPr marL="342900" indent="-342900">
              <a:buFont typeface="+mj-lt"/>
              <a:buAutoNum type="arabicPeriod"/>
            </a:pP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582345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E525-A85A-4D04-991D-F055645E165E}"/>
              </a:ext>
            </a:extLst>
          </p:cNvPr>
          <p:cNvSpPr>
            <a:spLocks noGrp="1"/>
          </p:cNvSpPr>
          <p:nvPr>
            <p:ph type="ctrTitle"/>
          </p:nvPr>
        </p:nvSpPr>
        <p:spPr>
          <a:xfrm>
            <a:off x="2231136" y="964692"/>
            <a:ext cx="7729728" cy="965708"/>
          </a:xfrm>
          <a:solidFill>
            <a:schemeClr val="accent2"/>
          </a:solidFill>
        </p:spPr>
        <p:txBody>
          <a:bodyPr vert="horz" lIns="182880" tIns="182880" rIns="182880" bIns="182880" rtlCol="0" anchor="ctr">
            <a:normAutofit/>
          </a:bodyPr>
          <a:lstStyle/>
          <a:p>
            <a:r>
              <a:rPr lang="en-US" sz="4000">
                <a:solidFill>
                  <a:schemeClr val="tx1"/>
                </a:solidFill>
                <a:latin typeface="Arial" panose="020B0604020202020204" pitchFamily="34" charset="0"/>
                <a:cs typeface="Arial" panose="020B0604020202020204" pitchFamily="34" charset="0"/>
              </a:rPr>
              <a:t>AGENDA</a:t>
            </a:r>
            <a:endParaRPr lang="en-US" sz="4000" dirty="0">
              <a:solidFill>
                <a:schemeClr val="tx1"/>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0A09EFC0-4F8F-4893-A21B-0B032299D2DE}"/>
              </a:ext>
            </a:extLst>
          </p:cNvPr>
          <p:cNvSpPr>
            <a:spLocks noGrp="1"/>
          </p:cNvSpPr>
          <p:nvPr>
            <p:ph type="subTitle" idx="1"/>
          </p:nvPr>
        </p:nvSpPr>
        <p:spPr>
          <a:xfrm>
            <a:off x="5297763" y="973600"/>
            <a:ext cx="5826919" cy="4924280"/>
          </a:xfrm>
        </p:spPr>
        <p:txBody>
          <a:bodyPr vert="horz" lIns="91440" tIns="45720" rIns="91440" bIns="45720" rtlCol="0" anchor="ctr">
            <a:normAutofit/>
          </a:bodyPr>
          <a:lstStyle/>
          <a:p>
            <a:pPr marL="0" indent="-228600" algn="l">
              <a:lnSpc>
                <a:spcPct val="90000"/>
              </a:lnSpc>
              <a:buFont typeface="Arial" panose="020B0604020202020204" pitchFamily="34" charset="0"/>
              <a:buChar char="•"/>
            </a:pPr>
            <a:endParaRPr lang="en-US" sz="1700" dirty="0">
              <a:solidFill>
                <a:schemeClr val="tx1"/>
              </a:solidFill>
            </a:endParaRPr>
          </a:p>
          <a:p>
            <a:pPr marL="0" indent="-228600" algn="l">
              <a:lnSpc>
                <a:spcPct val="90000"/>
              </a:lnSpc>
              <a:buFont typeface="Arial" panose="020B0604020202020204" pitchFamily="34" charset="0"/>
              <a:buChar char="•"/>
            </a:pPr>
            <a:endParaRPr lang="en-US" sz="1700" dirty="0">
              <a:solidFill>
                <a:schemeClr val="tx1"/>
              </a:solidFill>
            </a:endParaRPr>
          </a:p>
          <a:p>
            <a:pPr marL="0" indent="-228600" algn="l">
              <a:lnSpc>
                <a:spcPct val="90000"/>
              </a:lnSpc>
              <a:buFont typeface="Arial" panose="020B0604020202020204" pitchFamily="34" charset="0"/>
              <a:buChar char="•"/>
            </a:pPr>
            <a:endParaRPr lang="en-US" sz="1700" dirty="0">
              <a:solidFill>
                <a:schemeClr val="tx1"/>
              </a:solidFill>
            </a:endParaRPr>
          </a:p>
          <a:p>
            <a:pPr marL="0" indent="-228600" algn="l">
              <a:lnSpc>
                <a:spcPct val="90000"/>
              </a:lnSpc>
              <a:buFont typeface="Arial" panose="020B0604020202020204" pitchFamily="34" charset="0"/>
              <a:buChar char="•"/>
            </a:pPr>
            <a:endParaRPr lang="en-US" sz="1700" dirty="0">
              <a:solidFill>
                <a:schemeClr val="tx1"/>
              </a:solidFill>
            </a:endParaRPr>
          </a:p>
          <a:p>
            <a:pPr marL="0" indent="-228600" algn="l">
              <a:lnSpc>
                <a:spcPct val="90000"/>
              </a:lnSpc>
              <a:buFont typeface="Arial" panose="020B0604020202020204" pitchFamily="34" charset="0"/>
              <a:buChar char="•"/>
            </a:pPr>
            <a:endParaRPr lang="en-US" sz="1700" dirty="0">
              <a:solidFill>
                <a:schemeClr val="tx1"/>
              </a:solidFill>
            </a:endParaRPr>
          </a:p>
        </p:txBody>
      </p:sp>
      <p:graphicFrame>
        <p:nvGraphicFramePr>
          <p:cNvPr id="3" name="Diagram 2">
            <a:extLst>
              <a:ext uri="{FF2B5EF4-FFF2-40B4-BE49-F238E27FC236}">
                <a16:creationId xmlns:a16="http://schemas.microsoft.com/office/drawing/2014/main" id="{6B7BD2A1-7BFA-493B-8659-259455CD56D4}"/>
              </a:ext>
            </a:extLst>
          </p:cNvPr>
          <p:cNvGraphicFramePr/>
          <p:nvPr>
            <p:extLst>
              <p:ext uri="{D42A27DB-BD31-4B8C-83A1-F6EECF244321}">
                <p14:modId xmlns:p14="http://schemas.microsoft.com/office/powerpoint/2010/main" val="1748197349"/>
              </p:ext>
            </p:extLst>
          </p:nvPr>
        </p:nvGraphicFramePr>
        <p:xfrm>
          <a:off x="946984" y="2638425"/>
          <a:ext cx="10177699" cy="3139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6389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9ECD84-C10C-4D8E-BBDC-48976DFE9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BC89463-D318-4EC4-8DC8-2A360E194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1120624" y="1122807"/>
            <a:ext cx="9954443" cy="4297680"/>
          </a:xfrm>
          <a:noFill/>
          <a:ln>
            <a:noFill/>
          </a:ln>
        </p:spPr>
        <p:txBody>
          <a:bodyPr vert="horz" lIns="182880" tIns="182880" rIns="182880" bIns="182880" rtlCol="0" anchor="ctr">
            <a:normAutofit/>
          </a:bodyPr>
          <a:lstStyle/>
          <a:p>
            <a:r>
              <a:rPr lang="en-US" sz="6000">
                <a:solidFill>
                  <a:srgbClr val="FFFFFF"/>
                </a:solidFill>
              </a:rPr>
              <a:t>APPENDIX</a:t>
            </a:r>
          </a:p>
        </p:txBody>
      </p:sp>
    </p:spTree>
    <p:extLst>
      <p:ext uri="{BB962C8B-B14F-4D97-AF65-F5344CB8AC3E}">
        <p14:creationId xmlns:p14="http://schemas.microsoft.com/office/powerpoint/2010/main" val="682373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771524" y="374142"/>
            <a:ext cx="10582275" cy="902208"/>
          </a:xfrm>
          <a:ln>
            <a:solidFill>
              <a:schemeClr val="accent2"/>
            </a:solidFill>
          </a:ln>
        </p:spPr>
        <p:txBody>
          <a:bodyPr/>
          <a:lstStyle/>
          <a:p>
            <a:r>
              <a:rPr lang="en-IN" dirty="0">
                <a:latin typeface="Arial" panose="020B0604020202020204" pitchFamily="34" charset="0"/>
                <a:cs typeface="Arial" panose="020B0604020202020204" pitchFamily="34" charset="0"/>
              </a:rPr>
              <a:t>ASSUMPTIONS AND CONSTRAINTS</a:t>
            </a:r>
            <a:endParaRPr lang="en-CA"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E0BA4F8-9982-48D3-B0BC-53A760E1EB9D}"/>
              </a:ext>
            </a:extLst>
          </p:cNvPr>
          <p:cNvSpPr>
            <a:spLocks noGrp="1"/>
          </p:cNvSpPr>
          <p:nvPr>
            <p:ph sz="half" idx="1"/>
          </p:nvPr>
        </p:nvSpPr>
        <p:spPr>
          <a:xfrm>
            <a:off x="771525" y="2009394"/>
            <a:ext cx="5010151" cy="4038981"/>
          </a:xfrm>
        </p:spPr>
        <p:txBody>
          <a:bodyPr>
            <a:normAutofit fontScale="92500" lnSpcReduction="20000"/>
          </a:bodyPr>
          <a:lstStyle/>
          <a:p>
            <a:pPr marL="0" indent="0">
              <a:buNone/>
            </a:pPr>
            <a:r>
              <a:rPr lang="en-CA" sz="2400" b="1" u="sng" dirty="0">
                <a:latin typeface="Arial" panose="020B0604020202020204" pitchFamily="34" charset="0"/>
                <a:cs typeface="Arial" panose="020B0604020202020204" pitchFamily="34" charset="0"/>
              </a:rPr>
              <a:t>ASSUMPTIONS</a:t>
            </a:r>
          </a:p>
          <a:p>
            <a:pPr algn="just"/>
            <a:r>
              <a:rPr lang="en-CA" sz="1900" dirty="0">
                <a:latin typeface="Arial" panose="020B0604020202020204" pitchFamily="34" charset="0"/>
                <a:cs typeface="Arial" panose="020B0604020202020204" pitchFamily="34" charset="0"/>
              </a:rPr>
              <a:t>The dataset will have missing values which are replaced with 0 and NaN values will be dropped</a:t>
            </a:r>
          </a:p>
          <a:p>
            <a:pPr algn="just"/>
            <a:r>
              <a:rPr lang="en-CA" sz="1900" dirty="0">
                <a:latin typeface="Arial" panose="020B0604020202020204" pitchFamily="34" charset="0"/>
                <a:cs typeface="Arial" panose="020B0604020202020204" pitchFamily="34" charset="0"/>
              </a:rPr>
              <a:t>The dataset will have “best” quality strain classified as Class 1 and all other classes will be grouped to Class 0</a:t>
            </a:r>
          </a:p>
          <a:p>
            <a:pPr algn="just"/>
            <a:r>
              <a:rPr lang="en-CA" sz="1900" dirty="0">
                <a:latin typeface="Arial" panose="020B0604020202020204" pitchFamily="34" charset="0"/>
                <a:cs typeface="Arial" panose="020B0604020202020204" pitchFamily="34" charset="0"/>
              </a:rPr>
              <a:t>The dataset has enough observations available to use SMOTE to balance the data</a:t>
            </a:r>
          </a:p>
          <a:p>
            <a:pPr algn="just"/>
            <a:r>
              <a:rPr lang="en-CA" sz="1900" dirty="0">
                <a:latin typeface="Arial" panose="020B0604020202020204" pitchFamily="34" charset="0"/>
                <a:cs typeface="Arial" panose="020B0604020202020204" pitchFamily="34" charset="0"/>
              </a:rPr>
              <a:t>The outliers will be eliminated to better understand the data and get insights</a:t>
            </a:r>
          </a:p>
          <a:p>
            <a:pPr algn="just"/>
            <a:r>
              <a:rPr lang="en-CA" sz="1900" dirty="0">
                <a:latin typeface="Arial" panose="020B0604020202020204" pitchFamily="34" charset="0"/>
                <a:cs typeface="Arial" panose="020B0604020202020204" pitchFamily="34" charset="0"/>
              </a:rPr>
              <a:t>The confidence interval is considered to be 95% with 0.05 significance level which indicates a 5% risk of inaccurate observations</a:t>
            </a:r>
            <a:endParaRPr lang="en-CA"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3861FB71-CEEB-4529-966F-3C79B2E8AC4D}"/>
              </a:ext>
            </a:extLst>
          </p:cNvPr>
          <p:cNvSpPr>
            <a:spLocks noGrp="1"/>
          </p:cNvSpPr>
          <p:nvPr>
            <p:ph sz="half" idx="2"/>
          </p:nvPr>
        </p:nvSpPr>
        <p:spPr>
          <a:xfrm>
            <a:off x="6338315" y="2009394"/>
            <a:ext cx="5082160" cy="4286631"/>
          </a:xfrm>
        </p:spPr>
        <p:txBody>
          <a:bodyPr>
            <a:normAutofit fontScale="92500" lnSpcReduction="20000"/>
          </a:bodyPr>
          <a:lstStyle/>
          <a:p>
            <a:pPr marL="0" indent="0">
              <a:buNone/>
            </a:pPr>
            <a:r>
              <a:rPr lang="en-CA" sz="2200" b="1" u="sng" dirty="0">
                <a:latin typeface="Arial" panose="020B0604020202020204" pitchFamily="34" charset="0"/>
                <a:cs typeface="Arial" panose="020B0604020202020204" pitchFamily="34" charset="0"/>
              </a:rPr>
              <a:t>CONSTRAINTS</a:t>
            </a:r>
          </a:p>
          <a:p>
            <a:pPr algn="just"/>
            <a:r>
              <a:rPr lang="en-CA" sz="1900" dirty="0">
                <a:latin typeface="Arial" panose="020B0604020202020204" pitchFamily="34" charset="0"/>
                <a:cs typeface="Arial" panose="020B0604020202020204" pitchFamily="34" charset="0"/>
              </a:rPr>
              <a:t>The dataset with missing value marked a ? and Nan will be dropped to observe distribution and behavior of features – connected to first assumption– soft constraint</a:t>
            </a:r>
          </a:p>
          <a:p>
            <a:pPr algn="just"/>
            <a:r>
              <a:rPr lang="en-CA" sz="1900" dirty="0">
                <a:latin typeface="Arial" panose="020B0604020202020204" pitchFamily="34" charset="0"/>
                <a:cs typeface="Arial" panose="020B0604020202020204" pitchFamily="34" charset="0"/>
              </a:rPr>
              <a:t>The dataset is changed to binomial which means that no other questions can be answered other than what stated in the problem statement, the data analysis will only predict “best” quality strain – connected to assumption of grouping the “best” quality strain to Class 1 and all other to Class 0  - hard constraint.</a:t>
            </a:r>
          </a:p>
          <a:p>
            <a:pPr algn="just"/>
            <a:r>
              <a:rPr lang="en-CA" sz="1900" dirty="0">
                <a:latin typeface="Arial" panose="020B0604020202020204" pitchFamily="34" charset="0"/>
                <a:cs typeface="Arial" panose="020B0604020202020204" pitchFamily="34" charset="0"/>
              </a:rPr>
              <a:t>The “best” quality strain will be used to manufacture medical cannabis products which doesn’t guarantee that they will be used for medical purposes.</a:t>
            </a:r>
          </a:p>
          <a:p>
            <a:endParaRPr lang="en-CA" dirty="0"/>
          </a:p>
        </p:txBody>
      </p:sp>
    </p:spTree>
    <p:extLst>
      <p:ext uri="{BB962C8B-B14F-4D97-AF65-F5344CB8AC3E}">
        <p14:creationId xmlns:p14="http://schemas.microsoft.com/office/powerpoint/2010/main" val="2713101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25BCFDC-EDE6-4E24-9FBE-31E44E68CE8B}"/>
              </a:ext>
            </a:extLst>
          </p:cNvPr>
          <p:cNvPicPr>
            <a:picLocks noGrp="1"/>
          </p:cNvPicPr>
          <p:nvPr>
            <p:ph idx="1"/>
          </p:nvPr>
        </p:nvPicPr>
        <p:blipFill>
          <a:blip r:embed="rId2"/>
          <a:stretch>
            <a:fillRect/>
          </a:stretch>
        </p:blipFill>
        <p:spPr>
          <a:xfrm>
            <a:off x="3619499" y="2800350"/>
            <a:ext cx="5543551" cy="3652836"/>
          </a:xfrm>
          <a:prstGeom prst="rect">
            <a:avLst/>
          </a:prstGeom>
        </p:spPr>
      </p:pic>
      <p:pic>
        <p:nvPicPr>
          <p:cNvPr id="13" name="Picture 12">
            <a:extLst>
              <a:ext uri="{FF2B5EF4-FFF2-40B4-BE49-F238E27FC236}">
                <a16:creationId xmlns:a16="http://schemas.microsoft.com/office/drawing/2014/main" id="{9C18EA9C-F25D-4835-B6BF-7D1A3664AD5C}"/>
              </a:ext>
            </a:extLst>
          </p:cNvPr>
          <p:cNvPicPr/>
          <p:nvPr/>
        </p:nvPicPr>
        <p:blipFill>
          <a:blip r:embed="rId3"/>
          <a:stretch>
            <a:fillRect/>
          </a:stretch>
        </p:blipFill>
        <p:spPr>
          <a:xfrm>
            <a:off x="514919" y="2800350"/>
            <a:ext cx="2228279" cy="3762377"/>
          </a:xfrm>
          <a:prstGeom prst="rect">
            <a:avLst/>
          </a:prstGeom>
        </p:spPr>
      </p:pic>
      <p:sp>
        <p:nvSpPr>
          <p:cNvPr id="3" name="TextBox 2">
            <a:extLst>
              <a:ext uri="{FF2B5EF4-FFF2-40B4-BE49-F238E27FC236}">
                <a16:creationId xmlns:a16="http://schemas.microsoft.com/office/drawing/2014/main" id="{9106719B-4177-4A0D-B34E-F92027E44E18}"/>
              </a:ext>
            </a:extLst>
          </p:cNvPr>
          <p:cNvSpPr txBox="1"/>
          <p:nvPr/>
        </p:nvSpPr>
        <p:spPr>
          <a:xfrm>
            <a:off x="5248275" y="2081180"/>
            <a:ext cx="5457825"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DATA CHARACTERISTICS</a:t>
            </a:r>
            <a:endParaRPr lang="en-CA"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EA4DDEF-5F6B-4D94-B026-23704749BC11}"/>
              </a:ext>
            </a:extLst>
          </p:cNvPr>
          <p:cNvSpPr txBox="1"/>
          <p:nvPr/>
        </p:nvSpPr>
        <p:spPr>
          <a:xfrm>
            <a:off x="76483" y="2081180"/>
            <a:ext cx="3105150" cy="400110"/>
          </a:xfrm>
          <a:prstGeom prst="rect">
            <a:avLst/>
          </a:prstGeom>
          <a:noFill/>
        </p:spPr>
        <p:txBody>
          <a:bodyPr wrap="square" rtlCol="0">
            <a:spAutoFit/>
          </a:bodyPr>
          <a:lstStyle/>
          <a:p>
            <a:pPr algn="ctr"/>
            <a:r>
              <a:rPr lang="en-IN" sz="2000" dirty="0">
                <a:latin typeface="Arial" panose="020B0604020202020204" pitchFamily="34" charset="0"/>
                <a:cs typeface="Arial" panose="020B0604020202020204" pitchFamily="34" charset="0"/>
              </a:rPr>
              <a:t>MISSING VALUES</a:t>
            </a:r>
            <a:endParaRPr lang="en-CA"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BC03DDE-06AE-4634-A403-81AE198DEF82}"/>
              </a:ext>
            </a:extLst>
          </p:cNvPr>
          <p:cNvPicPr>
            <a:picLocks noChangeAspect="1"/>
          </p:cNvPicPr>
          <p:nvPr/>
        </p:nvPicPr>
        <p:blipFill>
          <a:blip r:embed="rId4"/>
          <a:stretch>
            <a:fillRect/>
          </a:stretch>
        </p:blipFill>
        <p:spPr>
          <a:xfrm>
            <a:off x="9325798" y="2800350"/>
            <a:ext cx="2760604" cy="2414588"/>
          </a:xfrm>
          <a:prstGeom prst="rect">
            <a:avLst/>
          </a:prstGeom>
        </p:spPr>
      </p:pic>
      <p:sp>
        <p:nvSpPr>
          <p:cNvPr id="14" name="Title 1">
            <a:extLst>
              <a:ext uri="{FF2B5EF4-FFF2-40B4-BE49-F238E27FC236}">
                <a16:creationId xmlns:a16="http://schemas.microsoft.com/office/drawing/2014/main" id="{23535B05-892E-4B77-8FE8-40FAD6892939}"/>
              </a:ext>
            </a:extLst>
          </p:cNvPr>
          <p:cNvSpPr txBox="1">
            <a:spLocks/>
          </p:cNvSpPr>
          <p:nvPr/>
        </p:nvSpPr>
        <p:spPr>
          <a:xfrm>
            <a:off x="2743199" y="404814"/>
            <a:ext cx="7105652" cy="89535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dirty="0">
                <a:latin typeface="Arial" panose="020B0604020202020204" pitchFamily="34" charset="0"/>
                <a:cs typeface="Arial" panose="020B0604020202020204" pitchFamily="34" charset="0"/>
              </a:rPr>
              <a:t>EXPLANATORY DATA ANALYSIS</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7229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5232-E028-4708-8C58-3357DD2FCD4E}"/>
              </a:ext>
            </a:extLst>
          </p:cNvPr>
          <p:cNvSpPr>
            <a:spLocks noGrp="1"/>
          </p:cNvSpPr>
          <p:nvPr>
            <p:ph type="title"/>
          </p:nvPr>
        </p:nvSpPr>
        <p:spPr>
          <a:xfrm>
            <a:off x="2809875" y="145760"/>
            <a:ext cx="6524625" cy="953220"/>
          </a:xfrm>
        </p:spPr>
        <p:txBody>
          <a:bodyPr>
            <a:normAutofit/>
          </a:bodyPr>
          <a:lstStyle/>
          <a:p>
            <a:r>
              <a:rPr lang="en-IN" dirty="0">
                <a:latin typeface="Arial" panose="020B0604020202020204" pitchFamily="34" charset="0"/>
                <a:cs typeface="Arial" panose="020B0604020202020204" pitchFamily="34" charset="0"/>
              </a:rPr>
              <a:t>EXPLANATORY DATA ANALYSIS</a:t>
            </a:r>
            <a:endParaRPr lang="en-CA"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4595DB2-A2B0-411F-ADC0-DE9BF1BC9045}"/>
              </a:ext>
            </a:extLst>
          </p:cNvPr>
          <p:cNvPicPr/>
          <p:nvPr/>
        </p:nvPicPr>
        <p:blipFill>
          <a:blip r:embed="rId2"/>
          <a:stretch>
            <a:fillRect/>
          </a:stretch>
        </p:blipFill>
        <p:spPr>
          <a:xfrm>
            <a:off x="487586" y="1447800"/>
            <a:ext cx="5219699" cy="2495550"/>
          </a:xfrm>
          <a:prstGeom prst="rect">
            <a:avLst/>
          </a:prstGeom>
        </p:spPr>
      </p:pic>
      <p:sp>
        <p:nvSpPr>
          <p:cNvPr id="5" name="Rectangle 4">
            <a:extLst>
              <a:ext uri="{FF2B5EF4-FFF2-40B4-BE49-F238E27FC236}">
                <a16:creationId xmlns:a16="http://schemas.microsoft.com/office/drawing/2014/main" id="{7E2CC93F-8F47-45C9-87B5-E7592B427344}"/>
              </a:ext>
            </a:extLst>
          </p:cNvPr>
          <p:cNvSpPr/>
          <p:nvPr/>
        </p:nvSpPr>
        <p:spPr>
          <a:xfrm>
            <a:off x="487585" y="4374292"/>
            <a:ext cx="5219699" cy="1489831"/>
          </a:xfrm>
          <a:prstGeom prst="rect">
            <a:avLst/>
          </a:prstGeom>
        </p:spPr>
        <p:txBody>
          <a:bodyPr wrap="square">
            <a:spAutoFit/>
          </a:bodyPr>
          <a:lstStyle/>
          <a:p>
            <a:pPr algn="just">
              <a:lnSpc>
                <a:spcPct val="115000"/>
              </a:lnSpc>
              <a:spcAft>
                <a:spcPts val="600"/>
              </a:spcAft>
            </a:pPr>
            <a:r>
              <a:rPr lang="en-US"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outcome variable ‘Utility’ has five categories. The dataset is converted to binomial – ‘best’ and ‘other’ The classification is done combining none, low, average and good to ‘other’ class and assigning class 0 and best quality will be classified to Class 1.</a:t>
            </a:r>
            <a:endParaRPr lang="en-CA"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8DA4DEB4-43C6-4F06-941B-17A766A2EB79}"/>
              </a:ext>
            </a:extLst>
          </p:cNvPr>
          <p:cNvSpPr/>
          <p:nvPr/>
        </p:nvSpPr>
        <p:spPr>
          <a:xfrm>
            <a:off x="6545482" y="4339796"/>
            <a:ext cx="5158933" cy="2372444"/>
          </a:xfrm>
          <a:prstGeom prst="rect">
            <a:avLst/>
          </a:prstGeom>
        </p:spPr>
        <p:txBody>
          <a:bodyPr wrap="square">
            <a:spAutoFit/>
          </a:bodyPr>
          <a:lstStyle/>
          <a:p>
            <a:pPr algn="just">
              <a:lnSpc>
                <a:spcPct val="115000"/>
              </a:lnSpc>
              <a:spcAft>
                <a:spcPts val="0"/>
              </a:spcAft>
            </a:pPr>
            <a:r>
              <a:rPr lang="en-US"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NaN-missing values will be replaced with Median values. The rows with more than 50% NaN values are eliminated. The threshold is chosen to make sure that the rows, with explaining features, have values where 50 % of the data is NaN should be dropped to get a better dataset for analysis. The dataset has now 1334 rows. </a:t>
            </a:r>
            <a:endParaRPr lang="en-CA" sz="16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0"/>
              </a:spcAf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CA"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B403BC5-A3A7-4F91-B3DB-7E51F020E491}"/>
              </a:ext>
            </a:extLst>
          </p:cNvPr>
          <p:cNvPicPr/>
          <p:nvPr/>
        </p:nvPicPr>
        <p:blipFill>
          <a:blip r:embed="rId3"/>
          <a:stretch>
            <a:fillRect/>
          </a:stretch>
        </p:blipFill>
        <p:spPr>
          <a:xfrm>
            <a:off x="6545481" y="1447800"/>
            <a:ext cx="5158933" cy="1762125"/>
          </a:xfrm>
          <a:prstGeom prst="rect">
            <a:avLst/>
          </a:prstGeom>
        </p:spPr>
      </p:pic>
      <p:pic>
        <p:nvPicPr>
          <p:cNvPr id="8" name="Picture 7">
            <a:extLst>
              <a:ext uri="{FF2B5EF4-FFF2-40B4-BE49-F238E27FC236}">
                <a16:creationId xmlns:a16="http://schemas.microsoft.com/office/drawing/2014/main" id="{31BCAC2A-BE3E-48F2-A1CA-C0813A3E152E}"/>
              </a:ext>
            </a:extLst>
          </p:cNvPr>
          <p:cNvPicPr>
            <a:picLocks noChangeAspect="1"/>
          </p:cNvPicPr>
          <p:nvPr/>
        </p:nvPicPr>
        <p:blipFill>
          <a:blip r:embed="rId4"/>
          <a:stretch>
            <a:fillRect/>
          </a:stretch>
        </p:blipFill>
        <p:spPr>
          <a:xfrm>
            <a:off x="7153275" y="3305176"/>
            <a:ext cx="3943350" cy="685800"/>
          </a:xfrm>
          <a:prstGeom prst="rect">
            <a:avLst/>
          </a:prstGeom>
        </p:spPr>
      </p:pic>
    </p:spTree>
    <p:extLst>
      <p:ext uri="{BB962C8B-B14F-4D97-AF65-F5344CB8AC3E}">
        <p14:creationId xmlns:p14="http://schemas.microsoft.com/office/powerpoint/2010/main" val="940981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2126361" y="136017"/>
            <a:ext cx="7729728" cy="954595"/>
          </a:xfrm>
        </p:spPr>
        <p:txBody>
          <a:bodyPr>
            <a:normAutofit fontScale="90000"/>
          </a:bodyPr>
          <a:lstStyle/>
          <a:p>
            <a:r>
              <a:rPr lang="en-IN" dirty="0">
                <a:latin typeface="Arial" panose="020B0604020202020204" pitchFamily="34" charset="0"/>
                <a:cs typeface="Arial" panose="020B0604020202020204" pitchFamily="34" charset="0"/>
              </a:rPr>
              <a:t>VISUALISATIONs – Explanatory analysis</a:t>
            </a:r>
            <a:endParaRPr lang="en-CA"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E0BA4F8-9982-48D3-B0BC-53A760E1EB9D}"/>
              </a:ext>
            </a:extLst>
          </p:cNvPr>
          <p:cNvSpPr>
            <a:spLocks noGrp="1"/>
          </p:cNvSpPr>
          <p:nvPr>
            <p:ph idx="1"/>
          </p:nvPr>
        </p:nvSpPr>
        <p:spPr>
          <a:xfrm>
            <a:off x="470900" y="4847070"/>
            <a:ext cx="5188839" cy="1914906"/>
          </a:xfrm>
          <a:ln>
            <a:solidFill>
              <a:schemeClr val="tx1"/>
            </a:solidFill>
          </a:ln>
        </p:spPr>
        <p:txBody>
          <a:bodyPr>
            <a:normAutofit/>
          </a:bodyPr>
          <a:lstStyle/>
          <a:p>
            <a:pPr marL="0" indent="0" algn="just">
              <a:buNone/>
            </a:pPr>
            <a:r>
              <a:rPr lang="en-CA" sz="1600" dirty="0">
                <a:latin typeface="Arial" panose="020B0604020202020204" pitchFamily="34" charset="0"/>
                <a:cs typeface="Arial" panose="020B0604020202020204" pitchFamily="34" charset="0"/>
              </a:rPr>
              <a:t>The above graph represents the distribution of dependent variable, Utility- Best and Other. 84.26% of data for Other(Class 0) strains while we just have 15.74% of data for Best(Class 1)  strains. Hence, in order to balance out, SMOTE  will be used.</a:t>
            </a:r>
          </a:p>
        </p:txBody>
      </p:sp>
      <p:pic>
        <p:nvPicPr>
          <p:cNvPr id="4" name="Picture 3">
            <a:extLst>
              <a:ext uri="{FF2B5EF4-FFF2-40B4-BE49-F238E27FC236}">
                <a16:creationId xmlns:a16="http://schemas.microsoft.com/office/drawing/2014/main" id="{7B49F67E-D711-4055-AD37-00D8415D86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0900" y="1502567"/>
            <a:ext cx="4944479" cy="3229231"/>
          </a:xfrm>
          <a:prstGeom prst="rect">
            <a:avLst/>
          </a:prstGeom>
          <a:noFill/>
          <a:ln>
            <a:noFill/>
          </a:ln>
        </p:spPr>
      </p:pic>
      <p:pic>
        <p:nvPicPr>
          <p:cNvPr id="5" name="Picture 4">
            <a:extLst>
              <a:ext uri="{FF2B5EF4-FFF2-40B4-BE49-F238E27FC236}">
                <a16:creationId xmlns:a16="http://schemas.microsoft.com/office/drawing/2014/main" id="{326FFFBC-087B-46E9-A407-C9C2DBFAD40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55706" y="1443034"/>
            <a:ext cx="4237195" cy="3390901"/>
          </a:xfrm>
          <a:prstGeom prst="rect">
            <a:avLst/>
          </a:prstGeom>
          <a:noFill/>
          <a:ln>
            <a:noFill/>
          </a:ln>
        </p:spPr>
      </p:pic>
      <p:sp>
        <p:nvSpPr>
          <p:cNvPr id="6" name="Content Placeholder 2">
            <a:extLst>
              <a:ext uri="{FF2B5EF4-FFF2-40B4-BE49-F238E27FC236}">
                <a16:creationId xmlns:a16="http://schemas.microsoft.com/office/drawing/2014/main" id="{5E942408-634A-4F08-894D-6F59064DC3E3}"/>
              </a:ext>
            </a:extLst>
          </p:cNvPr>
          <p:cNvSpPr txBox="1">
            <a:spLocks/>
          </p:cNvSpPr>
          <p:nvPr/>
        </p:nvSpPr>
        <p:spPr>
          <a:xfrm>
            <a:off x="6532263" y="4833935"/>
            <a:ext cx="5188839" cy="191490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None/>
            </a:pPr>
            <a:r>
              <a:rPr lang="en-CA" sz="1600" dirty="0">
                <a:latin typeface="Arial" panose="020B0604020202020204" pitchFamily="34" charset="0"/>
                <a:cs typeface="Arial" panose="020B0604020202020204" pitchFamily="34" charset="0"/>
              </a:rPr>
              <a:t>Looking at the above distribution, </a:t>
            </a:r>
            <a:r>
              <a:rPr lang="en-CA" sz="1600" dirty="0" err="1">
                <a:latin typeface="Arial" panose="020B0604020202020204" pitchFamily="34" charset="0"/>
                <a:cs typeface="Arial" panose="020B0604020202020204" pitchFamily="34" charset="0"/>
              </a:rPr>
              <a:t>Branch_Fm</a:t>
            </a:r>
            <a:r>
              <a:rPr lang="en-CA" sz="1600" dirty="0">
                <a:latin typeface="Arial" panose="020B0604020202020204" pitchFamily="34" charset="0"/>
                <a:cs typeface="Arial" panose="020B0604020202020204" pitchFamily="34" charset="0"/>
              </a:rPr>
              <a:t>. Stem_Fm ,</a:t>
            </a:r>
            <a:r>
              <a:rPr lang="en-CA" sz="1600" dirty="0" err="1">
                <a:latin typeface="Arial" panose="020B0604020202020204" pitchFamily="34" charset="0"/>
                <a:cs typeface="Arial" panose="020B0604020202020204" pitchFamily="34" charset="0"/>
              </a:rPr>
              <a:t>Ins_res</a:t>
            </a:r>
            <a:r>
              <a:rPr lang="en-CA" sz="1600" dirty="0">
                <a:latin typeface="Arial" panose="020B0604020202020204" pitchFamily="34" charset="0"/>
                <a:cs typeface="Arial" panose="020B0604020202020204" pitchFamily="34" charset="0"/>
              </a:rPr>
              <a:t> and </a:t>
            </a:r>
            <a:r>
              <a:rPr lang="en-CA" sz="1600" dirty="0" err="1">
                <a:latin typeface="Arial" panose="020B0604020202020204" pitchFamily="34" charset="0"/>
                <a:cs typeface="Arial" panose="020B0604020202020204" pitchFamily="34" charset="0"/>
              </a:rPr>
              <a:t>Crown_fm</a:t>
            </a:r>
            <a:r>
              <a:rPr lang="en-CA" sz="1600" dirty="0">
                <a:latin typeface="Arial" panose="020B0604020202020204" pitchFamily="34" charset="0"/>
                <a:cs typeface="Arial" panose="020B0604020202020204" pitchFamily="34" charset="0"/>
              </a:rPr>
              <a:t> are spread across the centre with majority of the values for these four features ranging between 2 to 4. A Gaussian-like shape to the distribution is observed and is a rough approximation.</a:t>
            </a:r>
          </a:p>
        </p:txBody>
      </p:sp>
    </p:spTree>
    <p:extLst>
      <p:ext uri="{BB962C8B-B14F-4D97-AF65-F5344CB8AC3E}">
        <p14:creationId xmlns:p14="http://schemas.microsoft.com/office/powerpoint/2010/main" val="1588499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2126361" y="136018"/>
            <a:ext cx="7729728" cy="693139"/>
          </a:xfrm>
        </p:spPr>
        <p:txBody>
          <a:bodyPr>
            <a:normAutofit fontScale="90000"/>
          </a:bodyPr>
          <a:lstStyle/>
          <a:p>
            <a:r>
              <a:rPr lang="en-IN" dirty="0">
                <a:latin typeface="Arial" panose="020B0604020202020204" pitchFamily="34" charset="0"/>
                <a:cs typeface="Arial" panose="020B0604020202020204" pitchFamily="34" charset="0"/>
              </a:rPr>
              <a:t>HISTOGRAM PLOT</a:t>
            </a:r>
            <a:endParaRPr lang="en-CA"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5E942408-634A-4F08-894D-6F59064DC3E3}"/>
              </a:ext>
            </a:extLst>
          </p:cNvPr>
          <p:cNvSpPr txBox="1">
            <a:spLocks/>
          </p:cNvSpPr>
          <p:nvPr/>
        </p:nvSpPr>
        <p:spPr>
          <a:xfrm>
            <a:off x="228600" y="5867400"/>
            <a:ext cx="11506200" cy="85458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just">
              <a:buNone/>
            </a:pPr>
            <a:r>
              <a:rPr lang="en-CA" sz="1600" dirty="0">
                <a:latin typeface="Arial" panose="020B0604020202020204" pitchFamily="34" charset="0"/>
                <a:cs typeface="Arial" panose="020B0604020202020204" pitchFamily="34" charset="0"/>
              </a:rPr>
              <a:t>Looking at the above distribution, </a:t>
            </a:r>
            <a:r>
              <a:rPr lang="en-CA" sz="1600" dirty="0" err="1">
                <a:latin typeface="Arial" panose="020B0604020202020204" pitchFamily="34" charset="0"/>
                <a:cs typeface="Arial" panose="020B0604020202020204" pitchFamily="34" charset="0"/>
              </a:rPr>
              <a:t>Branch_Fm</a:t>
            </a:r>
            <a:r>
              <a:rPr lang="en-CA" sz="1600" dirty="0">
                <a:latin typeface="Arial" panose="020B0604020202020204" pitchFamily="34" charset="0"/>
                <a:cs typeface="Arial" panose="020B0604020202020204" pitchFamily="34" charset="0"/>
              </a:rPr>
              <a:t>. Stem_Fm ,</a:t>
            </a:r>
            <a:r>
              <a:rPr lang="en-CA" sz="1600" dirty="0" err="1">
                <a:latin typeface="Arial" panose="020B0604020202020204" pitchFamily="34" charset="0"/>
                <a:cs typeface="Arial" panose="020B0604020202020204" pitchFamily="34" charset="0"/>
              </a:rPr>
              <a:t>Ins_res</a:t>
            </a:r>
            <a:r>
              <a:rPr lang="en-CA" sz="1600" dirty="0">
                <a:latin typeface="Arial" panose="020B0604020202020204" pitchFamily="34" charset="0"/>
                <a:cs typeface="Arial" panose="020B0604020202020204" pitchFamily="34" charset="0"/>
              </a:rPr>
              <a:t>, Vig and Crown_Fm are widely spread across the center. Ht is skewed and Surv is spread wide across with a bit skewness toward right.</a:t>
            </a:r>
          </a:p>
        </p:txBody>
      </p:sp>
      <p:pic>
        <p:nvPicPr>
          <p:cNvPr id="2050" name="Picture 2">
            <a:extLst>
              <a:ext uri="{FF2B5EF4-FFF2-40B4-BE49-F238E27FC236}">
                <a16:creationId xmlns:a16="http://schemas.microsoft.com/office/drawing/2014/main" id="{28E1CA00-6601-4008-93F4-D09ACFC66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4" y="1104900"/>
            <a:ext cx="3078552" cy="21666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27456D8-8373-47F2-A27C-BDDE8B819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3320463"/>
            <a:ext cx="3148013" cy="22497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2EC252CD-D665-4D54-8C34-7374A41A3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0919" y="3320463"/>
            <a:ext cx="3115973" cy="2226839"/>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D3A34831-D4A1-472B-A282-872C63CBEB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3973" y="3271577"/>
            <a:ext cx="3148013" cy="2249737"/>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7EFC3DEB-36DF-4254-8758-CFCFA40314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43973" y="1126357"/>
            <a:ext cx="3100194" cy="2215563"/>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BC032A53-11AA-4821-83BA-D231A0D279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5874" y="3288663"/>
            <a:ext cx="3100194" cy="2215563"/>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CAA23B77-A9EA-45A8-B754-2586F1B702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7377" y="1115081"/>
            <a:ext cx="3100194" cy="22155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1BE3F57-DF73-473B-96A0-FE72B67BCD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7971" y="1115081"/>
            <a:ext cx="3148013" cy="2226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08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2069211" y="114300"/>
            <a:ext cx="7729728" cy="708827"/>
          </a:xfrm>
        </p:spPr>
        <p:txBody>
          <a:bodyPr>
            <a:normAutofit fontScale="90000"/>
          </a:bodyPr>
          <a:lstStyle/>
          <a:p>
            <a:r>
              <a:rPr lang="en-IN" dirty="0">
                <a:latin typeface="Arial" panose="020B0604020202020204" pitchFamily="34" charset="0"/>
                <a:cs typeface="Arial" panose="020B0604020202020204" pitchFamily="34" charset="0"/>
              </a:rPr>
              <a:t>CORRELATION PLOT &amp; BOX PLOT</a:t>
            </a:r>
            <a:endParaRPr lang="en-CA"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BBB2B944-FA70-44BC-A336-0367ADC299CE}"/>
              </a:ext>
            </a:extLst>
          </p:cNvPr>
          <p:cNvPicPr>
            <a:picLocks/>
          </p:cNvPicPr>
          <p:nvPr/>
        </p:nvPicPr>
        <p:blipFill>
          <a:blip r:embed="rId2"/>
          <a:stretch>
            <a:fillRect/>
          </a:stretch>
        </p:blipFill>
        <p:spPr>
          <a:xfrm>
            <a:off x="472089" y="1052327"/>
            <a:ext cx="4252311" cy="2928522"/>
          </a:xfrm>
          <a:prstGeom prst="rect">
            <a:avLst/>
          </a:prstGeom>
          <a:ln w="31750" cap="sq">
            <a:solidFill>
              <a:srgbClr val="FFFFFF"/>
            </a:solidFill>
            <a:miter lim="800000"/>
          </a:ln>
        </p:spPr>
      </p:pic>
      <p:sp>
        <p:nvSpPr>
          <p:cNvPr id="8" name="Content Placeholder 7">
            <a:extLst>
              <a:ext uri="{FF2B5EF4-FFF2-40B4-BE49-F238E27FC236}">
                <a16:creationId xmlns:a16="http://schemas.microsoft.com/office/drawing/2014/main" id="{562D4739-F4C7-49FB-B1BC-3B1F31718A62}"/>
              </a:ext>
            </a:extLst>
          </p:cNvPr>
          <p:cNvSpPr>
            <a:spLocks noGrp="1"/>
          </p:cNvSpPr>
          <p:nvPr>
            <p:ph idx="1"/>
          </p:nvPr>
        </p:nvSpPr>
        <p:spPr>
          <a:xfrm>
            <a:off x="5753100" y="1026941"/>
            <a:ext cx="5486400" cy="3354559"/>
          </a:xfrm>
          <a:noFill/>
        </p:spPr>
        <p:style>
          <a:lnRef idx="2">
            <a:schemeClr val="dk1"/>
          </a:lnRef>
          <a:fillRef idx="1">
            <a:schemeClr val="lt1"/>
          </a:fillRef>
          <a:effectRef idx="0">
            <a:schemeClr val="dk1"/>
          </a:effectRef>
          <a:fontRef idx="minor">
            <a:schemeClr val="dk1"/>
          </a:fontRef>
        </p:style>
        <p:txBody>
          <a:bodyPr>
            <a:normAutofit lnSpcReduction="10000"/>
          </a:bodyPr>
          <a:lstStyle/>
          <a:p>
            <a:pPr marL="0" indent="0" algn="just">
              <a:buNone/>
            </a:pPr>
            <a:r>
              <a:rPr lang="en-CA" sz="1600" u="sng" dirty="0">
                <a:latin typeface="Arial" panose="020B0604020202020204" pitchFamily="34" charset="0"/>
                <a:cs typeface="Arial" panose="020B0604020202020204" pitchFamily="34" charset="0"/>
              </a:rPr>
              <a:t>CORRELATION PLOT</a:t>
            </a:r>
          </a:p>
          <a:p>
            <a:pPr marL="0" indent="0" algn="just">
              <a:buNone/>
            </a:pPr>
            <a:r>
              <a:rPr lang="en-CA" sz="1600" dirty="0">
                <a:latin typeface="Arial" panose="020B0604020202020204" pitchFamily="34" charset="0"/>
                <a:cs typeface="Arial" panose="020B0604020202020204" pitchFamily="34" charset="0"/>
              </a:rPr>
              <a:t>From the above correlation plot, we see Vig has strong correlation with Ht by 59% whereas with </a:t>
            </a:r>
            <a:r>
              <a:rPr lang="en-CA" sz="1600" dirty="0" err="1">
                <a:latin typeface="Arial" panose="020B0604020202020204" pitchFamily="34" charset="0"/>
                <a:cs typeface="Arial" panose="020B0604020202020204" pitchFamily="34" charset="0"/>
              </a:rPr>
              <a:t>Ins_res</a:t>
            </a:r>
            <a:r>
              <a:rPr lang="en-CA" sz="1600" dirty="0">
                <a:latin typeface="Arial" panose="020B0604020202020204" pitchFamily="34" charset="0"/>
                <a:cs typeface="Arial" panose="020B0604020202020204" pitchFamily="34" charset="0"/>
              </a:rPr>
              <a:t> its correlated by 52%.</a:t>
            </a:r>
          </a:p>
          <a:p>
            <a:pPr marL="0" indent="0" algn="just">
              <a:buNone/>
            </a:pPr>
            <a:r>
              <a:rPr lang="en-CA" sz="1600" dirty="0">
                <a:latin typeface="Arial" panose="020B0604020202020204" pitchFamily="34" charset="0"/>
                <a:cs typeface="Arial" panose="020B0604020202020204" pitchFamily="34" charset="0"/>
              </a:rPr>
              <a:t>Similarly, Crown_Fm and Stem_Fm is positively correlated by 71%. Also, Crown_Fm and Brnch_Fm is positively correlated by 68%. Additionally, Stem_Fm and Brnch_Fm is positively correlated by 56%.</a:t>
            </a:r>
          </a:p>
          <a:p>
            <a:pPr marL="0" indent="0" algn="just">
              <a:buNone/>
            </a:pPr>
            <a:r>
              <a:rPr lang="en-CA" sz="1600" dirty="0">
                <a:latin typeface="Arial" panose="020B0604020202020204" pitchFamily="34" charset="0"/>
                <a:cs typeface="Arial" panose="020B0604020202020204" pitchFamily="34" charset="0"/>
              </a:rPr>
              <a:t>Dependent variable Utility and Vig is positively correlated by 44% and Utility and Surv is positively correlated by 15%. Similarly, Utility and Ht is positively correlated by 31%, </a:t>
            </a:r>
            <a:r>
              <a:rPr lang="en-CA" sz="1600" dirty="0" err="1">
                <a:latin typeface="Arial" panose="020B0604020202020204" pitchFamily="34" charset="0"/>
                <a:cs typeface="Arial" panose="020B0604020202020204" pitchFamily="34" charset="0"/>
              </a:rPr>
              <a:t>Ins_res</a:t>
            </a:r>
            <a:r>
              <a:rPr lang="en-CA" sz="1600" dirty="0">
                <a:latin typeface="Arial" panose="020B0604020202020204" pitchFamily="34" charset="0"/>
                <a:cs typeface="Arial" panose="020B0604020202020204" pitchFamily="34" charset="0"/>
              </a:rPr>
              <a:t> by 22%, Stem_Fm by 30%, Crown_Fm by 25% and Brnch_Fm by 14%. </a:t>
            </a:r>
          </a:p>
          <a:p>
            <a:endParaRPr lang="en-US" dirty="0"/>
          </a:p>
        </p:txBody>
      </p:sp>
      <p:pic>
        <p:nvPicPr>
          <p:cNvPr id="5" name="Picture 4">
            <a:extLst>
              <a:ext uri="{FF2B5EF4-FFF2-40B4-BE49-F238E27FC236}">
                <a16:creationId xmlns:a16="http://schemas.microsoft.com/office/drawing/2014/main" id="{164EC97C-B02C-4712-8C98-0CAEC8AEF76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0050" y="4210050"/>
            <a:ext cx="4324350" cy="2562225"/>
          </a:xfrm>
          <a:prstGeom prst="rect">
            <a:avLst/>
          </a:prstGeom>
          <a:noFill/>
          <a:ln>
            <a:noFill/>
          </a:ln>
        </p:spPr>
      </p:pic>
      <p:sp>
        <p:nvSpPr>
          <p:cNvPr id="3" name="TextBox 2">
            <a:extLst>
              <a:ext uri="{FF2B5EF4-FFF2-40B4-BE49-F238E27FC236}">
                <a16:creationId xmlns:a16="http://schemas.microsoft.com/office/drawing/2014/main" id="{87BC4B89-0EDE-49D8-AB5D-3A24F460FDE6}"/>
              </a:ext>
            </a:extLst>
          </p:cNvPr>
          <p:cNvSpPr txBox="1"/>
          <p:nvPr/>
        </p:nvSpPr>
        <p:spPr>
          <a:xfrm>
            <a:off x="5772150" y="4695825"/>
            <a:ext cx="5467350" cy="2062103"/>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CA" sz="1600" u="sng" dirty="0">
                <a:latin typeface="Arial" panose="020B0604020202020204" pitchFamily="34" charset="0"/>
                <a:cs typeface="Arial" panose="020B0604020202020204" pitchFamily="34" charset="0"/>
              </a:rPr>
              <a:t>BOX PLOT</a:t>
            </a:r>
          </a:p>
          <a:p>
            <a:pPr algn="just"/>
            <a:endParaRPr lang="en-CA" sz="1600" dirty="0">
              <a:latin typeface="Arial" panose="020B0604020202020204" pitchFamily="34" charset="0"/>
              <a:cs typeface="Arial" panose="020B0604020202020204" pitchFamily="34" charset="0"/>
            </a:endParaRPr>
          </a:p>
          <a:p>
            <a:pPr algn="just"/>
            <a:r>
              <a:rPr lang="en-CA" sz="1600" dirty="0">
                <a:latin typeface="Arial" panose="020B0604020202020204" pitchFamily="34" charset="0"/>
                <a:cs typeface="Arial" panose="020B0604020202020204" pitchFamily="34" charset="0"/>
              </a:rPr>
              <a:t>From the above graph, outliers can be clearly seen for </a:t>
            </a:r>
            <a:r>
              <a:rPr lang="en-CA" sz="1600" dirty="0" err="1">
                <a:latin typeface="Arial" panose="020B0604020202020204" pitchFamily="34" charset="0"/>
                <a:cs typeface="Arial" panose="020B0604020202020204" pitchFamily="34" charset="0"/>
              </a:rPr>
              <a:t>Ins_res</a:t>
            </a:r>
            <a:r>
              <a:rPr lang="en-CA" sz="1600" dirty="0">
                <a:latin typeface="Arial" panose="020B0604020202020204" pitchFamily="34" charset="0"/>
                <a:cs typeface="Arial" panose="020B0604020202020204" pitchFamily="34" charset="0"/>
              </a:rPr>
              <a:t>, Stem_Fm Crown_Fm and </a:t>
            </a:r>
            <a:r>
              <a:rPr lang="en-CA" sz="1600" dirty="0" err="1">
                <a:latin typeface="Arial" panose="020B0604020202020204" pitchFamily="34" charset="0"/>
                <a:cs typeface="Arial" panose="020B0604020202020204" pitchFamily="34" charset="0"/>
              </a:rPr>
              <a:t>Branch_Fm</a:t>
            </a:r>
            <a:r>
              <a:rPr lang="en-CA" sz="1600" dirty="0">
                <a:latin typeface="Arial" panose="020B0604020202020204" pitchFamily="34" charset="0"/>
                <a:cs typeface="Arial" panose="020B0604020202020204" pitchFamily="34" charset="0"/>
              </a:rPr>
              <a:t> as it is below the minimum value line. The outliers have values above maximum line for Stem_Fm and </a:t>
            </a:r>
            <a:r>
              <a:rPr lang="en-CA" sz="1600" dirty="0" err="1">
                <a:latin typeface="Arial" panose="020B0604020202020204" pitchFamily="34" charset="0"/>
                <a:cs typeface="Arial" panose="020B0604020202020204" pitchFamily="34" charset="0"/>
              </a:rPr>
              <a:t>brnch_Fm</a:t>
            </a:r>
            <a:r>
              <a:rPr lang="en-CA" sz="1600" dirty="0">
                <a:latin typeface="Arial" panose="020B0604020202020204" pitchFamily="34" charset="0"/>
                <a:cs typeface="Arial" panose="020B0604020202020204" pitchFamily="34" charset="0"/>
              </a:rPr>
              <a:t>. These outliers cannot affect the model and its accuracy of the estimators.</a:t>
            </a:r>
          </a:p>
        </p:txBody>
      </p:sp>
    </p:spTree>
    <p:extLst>
      <p:ext uri="{BB962C8B-B14F-4D97-AF65-F5344CB8AC3E}">
        <p14:creationId xmlns:p14="http://schemas.microsoft.com/office/powerpoint/2010/main" val="3970741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593780" y="878967"/>
            <a:ext cx="3683889" cy="954595"/>
          </a:xfrm>
        </p:spPr>
        <p:txBody>
          <a:bodyPr>
            <a:normAutofit/>
          </a:bodyPr>
          <a:lstStyle/>
          <a:p>
            <a:r>
              <a:rPr lang="en-IN">
                <a:latin typeface="Arial" panose="020B0604020202020204" pitchFamily="34" charset="0"/>
                <a:cs typeface="Arial" panose="020B0604020202020204" pitchFamily="34" charset="0"/>
              </a:rPr>
              <a:t>SCATTER PLOT</a:t>
            </a:r>
            <a:endParaRPr lang="en-CA"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E0BA4F8-9982-48D3-B0BC-53A760E1EB9D}"/>
              </a:ext>
            </a:extLst>
          </p:cNvPr>
          <p:cNvSpPr>
            <a:spLocks noGrp="1"/>
          </p:cNvSpPr>
          <p:nvPr>
            <p:ph idx="1"/>
          </p:nvPr>
        </p:nvSpPr>
        <p:spPr>
          <a:xfrm>
            <a:off x="666635" y="3256395"/>
            <a:ext cx="3696759" cy="1201306"/>
          </a:xfrm>
          <a:ln>
            <a:solidFill>
              <a:schemeClr val="tx1"/>
            </a:solidFill>
          </a:ln>
        </p:spPr>
        <p:txBody>
          <a:bodyPr>
            <a:normAutofit/>
          </a:bodyPr>
          <a:lstStyle/>
          <a:p>
            <a:pPr marL="0" indent="0" algn="just">
              <a:buNone/>
            </a:pPr>
            <a:r>
              <a:rPr lang="en-CA" sz="1600" dirty="0">
                <a:latin typeface="Arial" panose="020B0604020202020204" pitchFamily="34" charset="0"/>
                <a:cs typeface="Arial" panose="020B0604020202020204" pitchFamily="34" charset="0"/>
              </a:rPr>
              <a:t>From the above scatter plot, we see that Crown_Fm has linear relationship with Stem_Fm and Brnch_Fm which means that they are highly correlated</a:t>
            </a:r>
          </a:p>
        </p:txBody>
      </p:sp>
      <p:pic>
        <p:nvPicPr>
          <p:cNvPr id="7" name="Picture 6">
            <a:extLst>
              <a:ext uri="{FF2B5EF4-FFF2-40B4-BE49-F238E27FC236}">
                <a16:creationId xmlns:a16="http://schemas.microsoft.com/office/drawing/2014/main" id="{CBEB3A91-D308-4E35-AF57-459B7FA6A67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05350" y="219075"/>
            <a:ext cx="7486650" cy="6486525"/>
          </a:xfrm>
          <a:prstGeom prst="rect">
            <a:avLst/>
          </a:prstGeom>
          <a:noFill/>
          <a:ln>
            <a:noFill/>
          </a:ln>
        </p:spPr>
      </p:pic>
    </p:spTree>
    <p:extLst>
      <p:ext uri="{BB962C8B-B14F-4D97-AF65-F5344CB8AC3E}">
        <p14:creationId xmlns:p14="http://schemas.microsoft.com/office/powerpoint/2010/main" val="202514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8C1E-7E1D-47B2-961A-3CDD69B66EE8}"/>
              </a:ext>
            </a:extLst>
          </p:cNvPr>
          <p:cNvSpPr>
            <a:spLocks noGrp="1"/>
          </p:cNvSpPr>
          <p:nvPr>
            <p:ph type="title"/>
          </p:nvPr>
        </p:nvSpPr>
        <p:spPr>
          <a:xfrm>
            <a:off x="990600" y="560451"/>
            <a:ext cx="3464814" cy="845058"/>
          </a:xfrm>
        </p:spPr>
        <p:txBody>
          <a:bodyPr>
            <a:normAutofit fontScale="90000"/>
          </a:bodyPr>
          <a:lstStyle/>
          <a:p>
            <a:r>
              <a:rPr lang="en-IN" dirty="0">
                <a:latin typeface="Arial" panose="020B0604020202020204" pitchFamily="34" charset="0"/>
                <a:cs typeface="Arial" panose="020B0604020202020204" pitchFamily="34" charset="0"/>
              </a:rPr>
              <a:t>TUKEY METHOD</a:t>
            </a:r>
            <a:endParaRPr lang="en-CA"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6893F694-DCE0-463C-853A-31D27AC41026}"/>
              </a:ext>
            </a:extLst>
          </p:cNvPr>
          <p:cNvSpPr/>
          <p:nvPr/>
        </p:nvSpPr>
        <p:spPr>
          <a:xfrm>
            <a:off x="409575" y="1767674"/>
            <a:ext cx="4781550" cy="1664558"/>
          </a:xfrm>
          <a:prstGeom prst="rect">
            <a:avLst/>
          </a:prstGeom>
        </p:spPr>
        <p:txBody>
          <a:bodyPr wrap="square">
            <a:spAutoFit/>
          </a:bodyPr>
          <a:lstStyle/>
          <a:p>
            <a:pPr algn="just">
              <a:lnSpc>
                <a:spcPct val="115000"/>
              </a:lnSpc>
              <a:spcAft>
                <a:spcPts val="600"/>
              </a:spcAf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dataset is </a:t>
            </a:r>
            <a:r>
              <a:rPr lang="en-US" dirty="0" err="1">
                <a:solidFill>
                  <a:srgbClr val="000000"/>
                </a:solidFill>
                <a:latin typeface="Arial" panose="020B0604020202020204" pitchFamily="34" charset="0"/>
                <a:ea typeface="Times New Roman" panose="02020603050405020304" pitchFamily="18" charset="0"/>
                <a:cs typeface="Times New Roman" panose="02020603050405020304" pitchFamily="18" charset="0"/>
              </a:rPr>
              <a:t>reindexed</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Tukey Method is used to eliminate outliers from the data. The data rows with  more than outliers are dropped.</a:t>
            </a:r>
            <a:r>
              <a:rPr lang="en-CA" sz="1600" dirty="0">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dataset after removing 158 rows now has below entries with data types</a:t>
            </a:r>
            <a:endParaRPr lang="en-CA"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B0AA49E2-2FA3-4ABA-A26E-26BD623A67E9}"/>
              </a:ext>
            </a:extLst>
          </p:cNvPr>
          <p:cNvSpPr txBox="1">
            <a:spLocks/>
          </p:cNvSpPr>
          <p:nvPr/>
        </p:nvSpPr>
        <p:spPr>
          <a:xfrm>
            <a:off x="7088886" y="529209"/>
            <a:ext cx="3464814" cy="845058"/>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a:lstStyle>
          <a:p>
            <a:r>
              <a:rPr lang="en-IN" dirty="0">
                <a:latin typeface="Arial" panose="020B0604020202020204" pitchFamily="34" charset="0"/>
                <a:cs typeface="Arial" panose="020B0604020202020204" pitchFamily="34" charset="0"/>
              </a:rPr>
              <a:t>SMOTE</a:t>
            </a:r>
            <a:endParaRPr lang="en-CA"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55AD9C9-5C26-44F4-B007-8852F1218DE7}"/>
              </a:ext>
            </a:extLst>
          </p:cNvPr>
          <p:cNvPicPr/>
          <p:nvPr/>
        </p:nvPicPr>
        <p:blipFill>
          <a:blip r:embed="rId2"/>
          <a:stretch>
            <a:fillRect/>
          </a:stretch>
        </p:blipFill>
        <p:spPr>
          <a:xfrm>
            <a:off x="771525" y="3990976"/>
            <a:ext cx="3810000" cy="2546032"/>
          </a:xfrm>
          <a:prstGeom prst="rect">
            <a:avLst/>
          </a:prstGeom>
        </p:spPr>
      </p:pic>
      <p:sp>
        <p:nvSpPr>
          <p:cNvPr id="7" name="Rectangle 6">
            <a:extLst>
              <a:ext uri="{FF2B5EF4-FFF2-40B4-BE49-F238E27FC236}">
                <a16:creationId xmlns:a16="http://schemas.microsoft.com/office/drawing/2014/main" id="{071B7E9B-671F-4C05-A24E-79677CD8EC0F}"/>
              </a:ext>
            </a:extLst>
          </p:cNvPr>
          <p:cNvSpPr/>
          <p:nvPr/>
        </p:nvSpPr>
        <p:spPr>
          <a:xfrm>
            <a:off x="6353175" y="1767674"/>
            <a:ext cx="5124450" cy="2620204"/>
          </a:xfrm>
          <a:prstGeom prst="rect">
            <a:avLst/>
          </a:prstGeom>
        </p:spPr>
        <p:txBody>
          <a:bodyPr wrap="square">
            <a:spAutoFit/>
          </a:bodyPr>
          <a:lstStyle/>
          <a:p>
            <a:pPr algn="just">
              <a:lnSpc>
                <a:spcPct val="115000"/>
              </a:lnSpc>
              <a:spcAft>
                <a:spcPts val="600"/>
              </a:spcAf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SMOTE</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generates a random set of minority class observations to shift the classifier learning bias towards minority class which is the best quality strains in this case. It is used with random state of 100. SMOTE is used to balance the data. It is noticed from the pie chart from the above visualisation that dataset is highly imbalanced.</a:t>
            </a:r>
            <a:endParaRPr lang="en-CA"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AD376EE-7207-4025-812D-1DF1521F9349}"/>
              </a:ext>
            </a:extLst>
          </p:cNvPr>
          <p:cNvPicPr>
            <a:picLocks noChangeAspect="1"/>
          </p:cNvPicPr>
          <p:nvPr/>
        </p:nvPicPr>
        <p:blipFill>
          <a:blip r:embed="rId3"/>
          <a:stretch>
            <a:fillRect/>
          </a:stretch>
        </p:blipFill>
        <p:spPr>
          <a:xfrm>
            <a:off x="6457950" y="4676775"/>
            <a:ext cx="5291137" cy="1652016"/>
          </a:xfrm>
          <a:prstGeom prst="rect">
            <a:avLst/>
          </a:prstGeom>
        </p:spPr>
      </p:pic>
    </p:spTree>
    <p:extLst>
      <p:ext uri="{BB962C8B-B14F-4D97-AF65-F5344CB8AC3E}">
        <p14:creationId xmlns:p14="http://schemas.microsoft.com/office/powerpoint/2010/main" val="2173562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CE77-22BE-4030-8036-FE7E8F675BC7}"/>
              </a:ext>
            </a:extLst>
          </p:cNvPr>
          <p:cNvSpPr>
            <a:spLocks noGrp="1"/>
          </p:cNvSpPr>
          <p:nvPr>
            <p:ph type="title"/>
          </p:nvPr>
        </p:nvSpPr>
        <p:spPr>
          <a:xfrm>
            <a:off x="4582050" y="964692"/>
            <a:ext cx="6649830" cy="997458"/>
          </a:xfrm>
        </p:spPr>
        <p:txBody>
          <a:bodyPr vert="horz" lIns="182880" tIns="182880" rIns="182880" bIns="182880" rtlCol="0" anchor="ctr">
            <a:normAutofit/>
          </a:bodyPr>
          <a:lstStyle/>
          <a:p>
            <a:r>
              <a:rPr lang="en-US" dirty="0">
                <a:latin typeface="Arial" panose="020B0604020202020204" pitchFamily="34" charset="0"/>
                <a:cs typeface="Arial" panose="020B0604020202020204" pitchFamily="34" charset="0"/>
              </a:rPr>
              <a:t>Comparison Model</a:t>
            </a:r>
          </a:p>
        </p:txBody>
      </p:sp>
      <p:pic>
        <p:nvPicPr>
          <p:cNvPr id="5" name="Picture 4">
            <a:extLst>
              <a:ext uri="{FF2B5EF4-FFF2-40B4-BE49-F238E27FC236}">
                <a16:creationId xmlns:a16="http://schemas.microsoft.com/office/drawing/2014/main" id="{FE247226-8892-4475-99F4-97F46E46F756}"/>
              </a:ext>
            </a:extLst>
          </p:cNvPr>
          <p:cNvPicPr>
            <a:picLocks noChangeAspect="1"/>
          </p:cNvPicPr>
          <p:nvPr/>
        </p:nvPicPr>
        <p:blipFill>
          <a:blip r:embed="rId2"/>
          <a:stretch>
            <a:fillRect/>
          </a:stretch>
        </p:blipFill>
        <p:spPr>
          <a:xfrm>
            <a:off x="960120" y="964198"/>
            <a:ext cx="3137298" cy="1524336"/>
          </a:xfrm>
          <a:prstGeom prst="rect">
            <a:avLst/>
          </a:prstGeom>
          <a:ln w="31750" cap="sq">
            <a:solidFill>
              <a:srgbClr val="FFFFFF"/>
            </a:solidFill>
            <a:miter lim="800000"/>
          </a:ln>
        </p:spPr>
      </p:pic>
      <p:pic>
        <p:nvPicPr>
          <p:cNvPr id="6" name="Picture 5">
            <a:extLst>
              <a:ext uri="{FF2B5EF4-FFF2-40B4-BE49-F238E27FC236}">
                <a16:creationId xmlns:a16="http://schemas.microsoft.com/office/drawing/2014/main" id="{9560A013-6458-4A3B-AC8E-164AC586FF0D}"/>
              </a:ext>
            </a:extLst>
          </p:cNvPr>
          <p:cNvPicPr>
            <a:picLocks noChangeAspect="1"/>
          </p:cNvPicPr>
          <p:nvPr/>
        </p:nvPicPr>
        <p:blipFill>
          <a:blip r:embed="rId3"/>
          <a:stretch>
            <a:fillRect/>
          </a:stretch>
        </p:blipFill>
        <p:spPr>
          <a:xfrm>
            <a:off x="960120" y="2864863"/>
            <a:ext cx="3137298" cy="1493951"/>
          </a:xfrm>
          <a:prstGeom prst="rect">
            <a:avLst/>
          </a:prstGeom>
          <a:ln w="31750" cap="sq">
            <a:solidFill>
              <a:srgbClr val="FFFFFF"/>
            </a:solidFill>
            <a:miter lim="800000"/>
          </a:ln>
        </p:spPr>
      </p:pic>
      <p:pic>
        <p:nvPicPr>
          <p:cNvPr id="4" name="Picture 3">
            <a:extLst>
              <a:ext uri="{FF2B5EF4-FFF2-40B4-BE49-F238E27FC236}">
                <a16:creationId xmlns:a16="http://schemas.microsoft.com/office/drawing/2014/main" id="{1CD3BF07-6E52-4BF3-99BD-E4DC30C31811}"/>
              </a:ext>
            </a:extLst>
          </p:cNvPr>
          <p:cNvPicPr>
            <a:picLocks noChangeAspect="1"/>
          </p:cNvPicPr>
          <p:nvPr/>
        </p:nvPicPr>
        <p:blipFill>
          <a:blip r:embed="rId4"/>
          <a:stretch>
            <a:fillRect/>
          </a:stretch>
        </p:blipFill>
        <p:spPr>
          <a:xfrm>
            <a:off x="960120" y="4735143"/>
            <a:ext cx="3137298" cy="1437551"/>
          </a:xfrm>
          <a:prstGeom prst="rect">
            <a:avLst/>
          </a:prstGeom>
          <a:ln w="31750" cap="sq">
            <a:solidFill>
              <a:srgbClr val="FFFFFF"/>
            </a:solidFill>
            <a:miter lim="800000"/>
          </a:ln>
        </p:spPr>
      </p:pic>
      <p:sp>
        <p:nvSpPr>
          <p:cNvPr id="7" name="Rectangle 6">
            <a:extLst>
              <a:ext uri="{FF2B5EF4-FFF2-40B4-BE49-F238E27FC236}">
                <a16:creationId xmlns:a16="http://schemas.microsoft.com/office/drawing/2014/main" id="{716548B4-B232-4028-B3C7-C552582D40F3}"/>
              </a:ext>
            </a:extLst>
          </p:cNvPr>
          <p:cNvSpPr/>
          <p:nvPr/>
        </p:nvSpPr>
        <p:spPr>
          <a:xfrm>
            <a:off x="4582050" y="2238375"/>
            <a:ext cx="6649829" cy="3934319"/>
          </a:xfrm>
          <a:prstGeom prst="rect">
            <a:avLst/>
          </a:prstGeom>
        </p:spPr>
        <p:txBody>
          <a:bodyPr vert="horz" lIns="91440" tIns="45720" rIns="91440" bIns="45720" rtlCol="0">
            <a:normAutofit/>
          </a:bodyPr>
          <a:lstStyle/>
          <a:p>
            <a:pPr defTabSz="914400">
              <a:spcBef>
                <a:spcPts val="1000"/>
              </a:spcBef>
              <a:spcAft>
                <a:spcPts val="1000"/>
              </a:spcAft>
              <a:buClr>
                <a:schemeClr val="accent2"/>
              </a:buClr>
            </a:pPr>
            <a:r>
              <a:rPr lang="en-US" dirty="0">
                <a:solidFill>
                  <a:schemeClr val="tx1">
                    <a:lumMod val="85000"/>
                    <a:lumOff val="15000"/>
                  </a:schemeClr>
                </a:solidFill>
                <a:latin typeface="Arial" panose="020B0604020202020204" pitchFamily="34" charset="0"/>
                <a:cs typeface="Arial" panose="020B0604020202020204" pitchFamily="34" charset="0"/>
              </a:rPr>
              <a:t>For our base model, the model with highest recall value, precision score and accuracy score will be chosen, and the metrics show that</a:t>
            </a:r>
          </a:p>
          <a:p>
            <a:pPr defTabSz="914400">
              <a:spcBef>
                <a:spcPts val="1000"/>
              </a:spcBef>
              <a:spcAft>
                <a:spcPts val="1000"/>
              </a:spcAft>
              <a:buClr>
                <a:schemeClr val="accent2"/>
              </a:buClr>
            </a:pPr>
            <a:r>
              <a:rPr lang="en-US" dirty="0">
                <a:solidFill>
                  <a:schemeClr val="tx1">
                    <a:lumMod val="85000"/>
                    <a:lumOff val="15000"/>
                  </a:schemeClr>
                </a:solidFill>
                <a:latin typeface="Arial" panose="020B0604020202020204" pitchFamily="34" charset="0"/>
                <a:cs typeface="Arial" panose="020B0604020202020204" pitchFamily="34" charset="0"/>
              </a:rPr>
              <a:t>Random Forest has highest accuracy 90% ± 02%.</a:t>
            </a:r>
          </a:p>
          <a:p>
            <a:pPr defTabSz="914400">
              <a:spcBef>
                <a:spcPts val="1000"/>
              </a:spcBef>
              <a:spcAft>
                <a:spcPts val="1000"/>
              </a:spcAft>
              <a:buClr>
                <a:schemeClr val="accent2"/>
              </a:buClr>
            </a:pPr>
            <a:r>
              <a:rPr lang="en-US" dirty="0">
                <a:solidFill>
                  <a:schemeClr val="tx1">
                    <a:lumMod val="85000"/>
                    <a:lumOff val="15000"/>
                  </a:schemeClr>
                </a:solidFill>
                <a:latin typeface="Arial" panose="020B0604020202020204" pitchFamily="34" charset="0"/>
                <a:cs typeface="Arial" panose="020B0604020202020204" pitchFamily="34" charset="0"/>
              </a:rPr>
              <a:t>Bagging Classifier has highest accuracy 90%% ± 02% </a:t>
            </a:r>
          </a:p>
          <a:p>
            <a:pPr defTabSz="914400">
              <a:spcBef>
                <a:spcPts val="1000"/>
              </a:spcBef>
              <a:spcAft>
                <a:spcPts val="1000"/>
              </a:spcAft>
              <a:buClr>
                <a:schemeClr val="accent2"/>
              </a:buClr>
            </a:pPr>
            <a:r>
              <a:rPr lang="en-US" dirty="0">
                <a:solidFill>
                  <a:schemeClr val="tx1">
                    <a:lumMod val="85000"/>
                    <a:lumOff val="15000"/>
                  </a:schemeClr>
                </a:solidFill>
                <a:latin typeface="Arial" panose="020B0604020202020204" pitchFamily="34" charset="0"/>
                <a:cs typeface="Arial" panose="020B0604020202020204" pitchFamily="34" charset="0"/>
              </a:rPr>
              <a:t>Random Forest will be used as our base model and Random Forest with grid search will be used for analysis. The reason for choosing Random Forest Model is that it does feature selection automatically and the randomized parameters does not affect performance of model.</a:t>
            </a:r>
            <a:endParaRPr lang="en-US" dirty="0">
              <a:solidFill>
                <a:schemeClr val="tx1">
                  <a:lumMod val="85000"/>
                  <a:lumOff val="1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779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E525-A85A-4D04-991D-F055645E165E}"/>
              </a:ext>
            </a:extLst>
          </p:cNvPr>
          <p:cNvSpPr>
            <a:spLocks noGrp="1"/>
          </p:cNvSpPr>
          <p:nvPr>
            <p:ph type="title"/>
          </p:nvPr>
        </p:nvSpPr>
        <p:spPr>
          <a:xfrm>
            <a:off x="621437" y="2708803"/>
            <a:ext cx="3959502" cy="1463701"/>
          </a:xfrm>
          <a:noFill/>
          <a:ln>
            <a:solidFill>
              <a:schemeClr val="tx1"/>
            </a:solidFill>
          </a:ln>
        </p:spPr>
        <p:txBody>
          <a:bodyPr>
            <a:normAutofit/>
          </a:bodyPr>
          <a:lstStyle/>
          <a:p>
            <a:r>
              <a:rPr lang="en-IN" sz="4000">
                <a:solidFill>
                  <a:schemeClr val="tx1"/>
                </a:solidFill>
                <a:latin typeface="Arial" panose="020B0604020202020204" pitchFamily="34" charset="0"/>
                <a:cs typeface="Arial" panose="020B0604020202020204" pitchFamily="34" charset="0"/>
              </a:rPr>
              <a:t>OVERVIEW</a:t>
            </a:r>
            <a:endParaRPr lang="en-CA" sz="40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0A09EFC0-4F8F-4893-A21B-0B032299D2DE}"/>
              </a:ext>
            </a:extLst>
          </p:cNvPr>
          <p:cNvSpPr>
            <a:spLocks noGrp="1"/>
          </p:cNvSpPr>
          <p:nvPr>
            <p:ph idx="1"/>
          </p:nvPr>
        </p:nvSpPr>
        <p:spPr>
          <a:xfrm>
            <a:off x="6049182" y="506027"/>
            <a:ext cx="5408696" cy="5956917"/>
          </a:xfrm>
        </p:spPr>
        <p:txBody>
          <a:bodyPr anchor="ctr">
            <a:normAutofit/>
          </a:bodyPr>
          <a:lstStyle/>
          <a:p>
            <a:pPr marL="0" indent="0">
              <a:buNone/>
            </a:pPr>
            <a:endParaRPr lang="en-IN" dirty="0">
              <a:solidFill>
                <a:schemeClr val="bg1"/>
              </a:solidFill>
              <a:latin typeface="Arial" panose="020B0604020202020204" pitchFamily="34" charset="0"/>
              <a:cs typeface="Arial" panose="020B0604020202020204" pitchFamily="34" charset="0"/>
            </a:endParaRPr>
          </a:p>
          <a:p>
            <a:pPr marL="0" indent="0">
              <a:buNone/>
            </a:pPr>
            <a:endParaRPr lang="en-IN" dirty="0">
              <a:solidFill>
                <a:schemeClr val="bg1"/>
              </a:solidFill>
              <a:latin typeface="Arial" panose="020B0604020202020204" pitchFamily="34" charset="0"/>
              <a:cs typeface="Arial" panose="020B0604020202020204" pitchFamily="34" charset="0"/>
            </a:endParaRPr>
          </a:p>
          <a:p>
            <a:pPr marL="0" indent="0">
              <a:buNone/>
            </a:pPr>
            <a:endParaRPr lang="en-IN" dirty="0">
              <a:solidFill>
                <a:schemeClr val="bg1"/>
              </a:solidFill>
              <a:latin typeface="Arial" panose="020B0604020202020204" pitchFamily="34" charset="0"/>
              <a:cs typeface="Arial" panose="020B0604020202020204" pitchFamily="34" charset="0"/>
            </a:endParaRPr>
          </a:p>
          <a:p>
            <a:pPr marL="0" indent="0">
              <a:buNone/>
            </a:pPr>
            <a:r>
              <a:rPr lang="en-IN" sz="2000" b="1" u="sng" dirty="0">
                <a:solidFill>
                  <a:schemeClr val="bg1"/>
                </a:solidFill>
                <a:latin typeface="Arial" panose="020B0604020202020204" pitchFamily="34" charset="0"/>
                <a:cs typeface="Arial" panose="020B0604020202020204" pitchFamily="34" charset="0"/>
              </a:rPr>
              <a:t>PROBLEM STATEMENT </a:t>
            </a:r>
          </a:p>
          <a:p>
            <a:pPr marL="0" indent="0">
              <a:buNone/>
            </a:pPr>
            <a:r>
              <a:rPr lang="en-CA" dirty="0">
                <a:solidFill>
                  <a:schemeClr val="bg1"/>
                </a:solidFill>
                <a:latin typeface="Arial" panose="020B0604020202020204" pitchFamily="34" charset="0"/>
                <a:cs typeface="Arial" panose="020B0604020202020204" pitchFamily="34" charset="0"/>
              </a:rPr>
              <a:t>Predict the “best” quality strain composition and plant size of cannabis strain to manufacture high potency medicinal cannabis products.</a:t>
            </a:r>
          </a:p>
          <a:p>
            <a:pPr marL="0" indent="0">
              <a:buNone/>
            </a:pPr>
            <a:endParaRPr lang="en-IN" dirty="0">
              <a:solidFill>
                <a:schemeClr val="bg1"/>
              </a:solidFill>
              <a:latin typeface="Arial" panose="020B0604020202020204" pitchFamily="34" charset="0"/>
              <a:cs typeface="Arial" panose="020B0604020202020204" pitchFamily="34" charset="0"/>
            </a:endParaRPr>
          </a:p>
          <a:p>
            <a:pPr marL="0" indent="0">
              <a:buNone/>
            </a:pPr>
            <a:endParaRPr lang="en-IN" dirty="0">
              <a:solidFill>
                <a:schemeClr val="bg1"/>
              </a:solidFill>
              <a:latin typeface="Arial" panose="020B0604020202020204" pitchFamily="34" charset="0"/>
              <a:cs typeface="Arial" panose="020B0604020202020204" pitchFamily="34" charset="0"/>
            </a:endParaRPr>
          </a:p>
          <a:p>
            <a:pPr marL="0" indent="0">
              <a:buNone/>
            </a:pPr>
            <a:r>
              <a:rPr lang="en-IN" sz="2000" b="1" u="sng" dirty="0">
                <a:solidFill>
                  <a:schemeClr val="bg1"/>
                </a:solidFill>
                <a:latin typeface="Arial" panose="020B0604020202020204" pitchFamily="34" charset="0"/>
                <a:cs typeface="Arial" panose="020B0604020202020204" pitchFamily="34" charset="0"/>
              </a:rPr>
              <a:t>ANALYTICS RATIONALE STATEMENT</a:t>
            </a:r>
          </a:p>
          <a:p>
            <a:pPr marL="0" indent="0">
              <a:buNone/>
            </a:pPr>
            <a:r>
              <a:rPr lang="en-IN" dirty="0">
                <a:solidFill>
                  <a:schemeClr val="bg1"/>
                </a:solidFill>
                <a:latin typeface="Arial" panose="020B0604020202020204" pitchFamily="34" charset="0"/>
                <a:cs typeface="Arial" panose="020B0604020202020204" pitchFamily="34" charset="0"/>
              </a:rPr>
              <a:t>To classify and identify the best composition and plant size of the strains which potentiate the effect of THC and CBD to manufacture high potency medicinal cannabis products using those strains and market the best cannabis to potential users. </a:t>
            </a:r>
          </a:p>
          <a:p>
            <a:pPr marL="0" indent="0">
              <a:buNone/>
            </a:pPr>
            <a:endParaRPr lang="en-IN" dirty="0">
              <a:solidFill>
                <a:schemeClr val="bg1"/>
              </a:solidFill>
              <a:latin typeface="Arial" panose="020B0604020202020204" pitchFamily="34" charset="0"/>
              <a:cs typeface="Arial" panose="020B0604020202020204" pitchFamily="34" charset="0"/>
            </a:endParaRPr>
          </a:p>
          <a:p>
            <a:pPr marL="0" indent="0">
              <a:buNone/>
            </a:pPr>
            <a:endParaRPr lang="en-CA" dirty="0">
              <a:solidFill>
                <a:schemeClr val="bg1"/>
              </a:solidFill>
              <a:latin typeface="Arial" panose="020B0604020202020204" pitchFamily="34" charset="0"/>
              <a:cs typeface="Arial" panose="020B0604020202020204" pitchFamily="34" charset="0"/>
            </a:endParaRPr>
          </a:p>
          <a:p>
            <a:pPr marL="0" indent="0">
              <a:buNone/>
            </a:pPr>
            <a:endParaRPr lang="en-C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6978845"/>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47D1-395D-4B24-A1BD-CDAF51C00610}"/>
              </a:ext>
            </a:extLst>
          </p:cNvPr>
          <p:cNvSpPr>
            <a:spLocks noGrp="1"/>
          </p:cNvSpPr>
          <p:nvPr>
            <p:ph type="title"/>
          </p:nvPr>
        </p:nvSpPr>
        <p:spPr>
          <a:xfrm>
            <a:off x="333375" y="1466849"/>
            <a:ext cx="3914775" cy="3733801"/>
          </a:xfrm>
        </p:spPr>
        <p:txBody>
          <a:bodyPr vert="horz" lIns="274320" tIns="182880" rIns="274320" bIns="182880" rtlCol="0" anchor="ctr" anchorCtr="1">
            <a:normAutofit/>
          </a:bodyPr>
          <a:lstStyle/>
          <a:p>
            <a:r>
              <a:rPr lang="en-US" sz="4000" dirty="0">
                <a:solidFill>
                  <a:srgbClr val="262626"/>
                </a:solidFill>
                <a:latin typeface="Arial" panose="020B0604020202020204" pitchFamily="34" charset="0"/>
                <a:cs typeface="Arial" panose="020B0604020202020204" pitchFamily="34" charset="0"/>
              </a:rPr>
              <a:t>Results of optimized random forest model</a:t>
            </a:r>
          </a:p>
        </p:txBody>
      </p:sp>
      <p:sp>
        <p:nvSpPr>
          <p:cNvPr id="11" name="Rectangle 8">
            <a:extLst>
              <a:ext uri="{FF2B5EF4-FFF2-40B4-BE49-F238E27FC236}">
                <a16:creationId xmlns:a16="http://schemas.microsoft.com/office/drawing/2014/main" id="{ED6F0A31-5407-4EFA-9DFA-67E942682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1E52D6-74DE-4B48-89E0-D7AF51EA0852}"/>
              </a:ext>
            </a:extLst>
          </p:cNvPr>
          <p:cNvPicPr>
            <a:picLocks noChangeAspect="1"/>
          </p:cNvPicPr>
          <p:nvPr/>
        </p:nvPicPr>
        <p:blipFill>
          <a:blip r:embed="rId2"/>
          <a:stretch>
            <a:fillRect/>
          </a:stretch>
        </p:blipFill>
        <p:spPr>
          <a:xfrm>
            <a:off x="4991100" y="251445"/>
            <a:ext cx="7128614" cy="6273180"/>
          </a:xfrm>
          <a:prstGeom prst="rect">
            <a:avLst/>
          </a:prstGeom>
        </p:spPr>
      </p:pic>
    </p:spTree>
    <p:extLst>
      <p:ext uri="{BB962C8B-B14F-4D97-AF65-F5344CB8AC3E}">
        <p14:creationId xmlns:p14="http://schemas.microsoft.com/office/powerpoint/2010/main" val="1576323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147D1-395D-4B24-A1BD-CDAF51C00610}"/>
              </a:ext>
            </a:extLst>
          </p:cNvPr>
          <p:cNvSpPr>
            <a:spLocks noGrp="1"/>
          </p:cNvSpPr>
          <p:nvPr>
            <p:ph type="title"/>
          </p:nvPr>
        </p:nvSpPr>
        <p:spPr>
          <a:xfrm>
            <a:off x="933450" y="4286128"/>
            <a:ext cx="10372725" cy="1264762"/>
          </a:xfrm>
        </p:spPr>
        <p:txBody>
          <a:bodyPr vert="horz" lIns="274320" tIns="182880" rIns="274320" bIns="182880" rtlCol="0" anchor="ctr" anchorCtr="1">
            <a:normAutofit/>
          </a:bodyPr>
          <a:lstStyle/>
          <a:p>
            <a:r>
              <a:rPr lang="en-US" sz="3200" dirty="0">
                <a:solidFill>
                  <a:srgbClr val="262626"/>
                </a:solidFill>
                <a:latin typeface="Arial" panose="020B0604020202020204" pitchFamily="34" charset="0"/>
                <a:cs typeface="Arial" panose="020B0604020202020204" pitchFamily="34" charset="0"/>
              </a:rPr>
              <a:t>Results of stacking classifier model</a:t>
            </a:r>
          </a:p>
        </p:txBody>
      </p:sp>
      <p:pic>
        <p:nvPicPr>
          <p:cNvPr id="3" name="Picture 2">
            <a:extLst>
              <a:ext uri="{FF2B5EF4-FFF2-40B4-BE49-F238E27FC236}">
                <a16:creationId xmlns:a16="http://schemas.microsoft.com/office/drawing/2014/main" id="{BF5D8178-7050-4DD9-A6A5-3FF367BF308F}"/>
              </a:ext>
            </a:extLst>
          </p:cNvPr>
          <p:cNvPicPr>
            <a:picLocks noChangeAspect="1"/>
          </p:cNvPicPr>
          <p:nvPr/>
        </p:nvPicPr>
        <p:blipFill>
          <a:blip r:embed="rId2"/>
          <a:stretch>
            <a:fillRect/>
          </a:stretch>
        </p:blipFill>
        <p:spPr>
          <a:xfrm>
            <a:off x="635267" y="1143977"/>
            <a:ext cx="10921466" cy="2293508"/>
          </a:xfrm>
          <a:prstGeom prst="rect">
            <a:avLst/>
          </a:prstGeom>
        </p:spPr>
      </p:pic>
    </p:spTree>
    <p:extLst>
      <p:ext uri="{BB962C8B-B14F-4D97-AF65-F5344CB8AC3E}">
        <p14:creationId xmlns:p14="http://schemas.microsoft.com/office/powerpoint/2010/main" val="2403178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Picture 2" descr="Cannabis marijuana leaf icon Royalty Free Vector Image">
            <a:extLst>
              <a:ext uri="{FF2B5EF4-FFF2-40B4-BE49-F238E27FC236}">
                <a16:creationId xmlns:a16="http://schemas.microsoft.com/office/drawing/2014/main" id="{14020433-F642-4EEB-AE2D-C62F75B0FAE7}"/>
              </a:ext>
            </a:extLst>
          </p:cNvPr>
          <p:cNvPicPr>
            <a:picLocks noChangeAspect="1" noChangeArrowheads="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t="25991" r="-1" b="2197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E6DB51DD-2275-4526-8698-51690788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bg1">
                <a:alpha val="8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CA18852D-BE4A-40BD-88A2-9DB2CF774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C5C555-48F4-40B0-BEE4-2299F6126432}"/>
              </a:ext>
            </a:extLst>
          </p:cNvPr>
          <p:cNvSpPr>
            <a:spLocks noGrp="1"/>
          </p:cNvSpPr>
          <p:nvPr>
            <p:ph type="title"/>
          </p:nvPr>
        </p:nvSpPr>
        <p:spPr>
          <a:xfrm>
            <a:off x="1120624" y="1266825"/>
            <a:ext cx="9954443" cy="3781425"/>
          </a:xfrm>
          <a:noFill/>
          <a:ln>
            <a:noFill/>
          </a:ln>
        </p:spPr>
        <p:txBody>
          <a:bodyPr vert="horz" lIns="274320" tIns="182880" rIns="274320" bIns="182880" rtlCol="0" anchorCtr="1">
            <a:normAutofit/>
          </a:bodyPr>
          <a:lstStyle/>
          <a:p>
            <a:r>
              <a:rPr lang="en-US" sz="60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35886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2231136" y="374142"/>
            <a:ext cx="7729728" cy="1188720"/>
          </a:xfrm>
        </p:spPr>
        <p:txBody>
          <a:bodyPr/>
          <a:lstStyle/>
          <a:p>
            <a:r>
              <a:rPr lang="en-IN">
                <a:latin typeface="Arial" panose="020B0604020202020204" pitchFamily="34" charset="0"/>
                <a:cs typeface="Arial" panose="020B0604020202020204" pitchFamily="34" charset="0"/>
              </a:rPr>
              <a:t>KEY QUESTIONS</a:t>
            </a:r>
            <a:endParaRPr lang="en-CA" dirty="0">
              <a:latin typeface="Arial" panose="020B0604020202020204" pitchFamily="34" charset="0"/>
              <a:cs typeface="Arial" panose="020B0604020202020204" pitchFamily="34" charset="0"/>
            </a:endParaRPr>
          </a:p>
        </p:txBody>
      </p:sp>
      <p:graphicFrame>
        <p:nvGraphicFramePr>
          <p:cNvPr id="7" name="Table 8">
            <a:extLst>
              <a:ext uri="{FF2B5EF4-FFF2-40B4-BE49-F238E27FC236}">
                <a16:creationId xmlns:a16="http://schemas.microsoft.com/office/drawing/2014/main" id="{1F01B024-FC42-439D-BB9B-2B5017976F70}"/>
              </a:ext>
            </a:extLst>
          </p:cNvPr>
          <p:cNvGraphicFramePr>
            <a:graphicFrameLocks noGrp="1"/>
          </p:cNvGraphicFramePr>
          <p:nvPr>
            <p:ph idx="1"/>
            <p:extLst>
              <p:ext uri="{D42A27DB-BD31-4B8C-83A1-F6EECF244321}">
                <p14:modId xmlns:p14="http://schemas.microsoft.com/office/powerpoint/2010/main" val="4129632507"/>
              </p:ext>
            </p:extLst>
          </p:nvPr>
        </p:nvGraphicFramePr>
        <p:xfrm>
          <a:off x="419395" y="2246050"/>
          <a:ext cx="3602189" cy="3994949"/>
        </p:xfrm>
        <a:graphic>
          <a:graphicData uri="http://schemas.openxmlformats.org/drawingml/2006/table">
            <a:tbl>
              <a:tblPr firstRow="1" bandRow="1">
                <a:tableStyleId>{21E4AEA4-8DFA-4A89-87EB-49C32662AFE0}</a:tableStyleId>
              </a:tblPr>
              <a:tblGrid>
                <a:gridCol w="3602189">
                  <a:extLst>
                    <a:ext uri="{9D8B030D-6E8A-4147-A177-3AD203B41FA5}">
                      <a16:colId xmlns:a16="http://schemas.microsoft.com/office/drawing/2014/main" val="1176847351"/>
                    </a:ext>
                  </a:extLst>
                </a:gridCol>
              </a:tblGrid>
              <a:tr h="392037">
                <a:tc>
                  <a:txBody>
                    <a:bodyPr/>
                    <a:lstStyle/>
                    <a:p>
                      <a:pPr algn="ctr"/>
                      <a:r>
                        <a:rPr lang="en-IN" sz="1600" dirty="0">
                          <a:latin typeface="Arial" panose="020B0604020202020204" pitchFamily="34" charset="0"/>
                          <a:cs typeface="Arial" panose="020B0604020202020204" pitchFamily="34" charset="0"/>
                        </a:rPr>
                        <a:t>KEY QUESTION - 1 </a:t>
                      </a:r>
                      <a:endParaRPr lang="en-CA"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3294537"/>
                  </a:ext>
                </a:extLst>
              </a:tr>
              <a:tr h="1048407">
                <a:tc>
                  <a:txBody>
                    <a:bodyPr/>
                    <a:lstStyle/>
                    <a:p>
                      <a:r>
                        <a:rPr lang="en-CA" sz="1600" b="1" kern="1200" dirty="0">
                          <a:solidFill>
                            <a:schemeClr val="dk1"/>
                          </a:solidFill>
                          <a:effectLst/>
                          <a:latin typeface="Arial" panose="020B0604020202020204" pitchFamily="34" charset="0"/>
                          <a:ea typeface="+mn-ea"/>
                          <a:cs typeface="Arial" panose="020B0604020202020204" pitchFamily="34" charset="0"/>
                        </a:rPr>
                        <a:t>How accurate is the model to classify the best strains?</a:t>
                      </a:r>
                      <a:endParaRPr lang="en-CA"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1111706"/>
                  </a:ext>
                </a:extLst>
              </a:tr>
              <a:tr h="2554505">
                <a:tc>
                  <a:txBody>
                    <a:bodyPr/>
                    <a:lstStyle/>
                    <a:p>
                      <a:r>
                        <a:rPr lang="en-CA" sz="1600" dirty="0">
                          <a:latin typeface="Arial" panose="020B0604020202020204" pitchFamily="34" charset="0"/>
                          <a:cs typeface="Arial" panose="020B0604020202020204" pitchFamily="34" charset="0"/>
                        </a:rPr>
                        <a:t>The data is analysed using machine learning models to classify the best strains which makes important for model to get results with highest performance metrics. The best results will make sure that the model was best to analyse the data and classify the best strains </a:t>
                      </a:r>
                    </a:p>
                  </a:txBody>
                  <a:tcPr/>
                </a:tc>
                <a:extLst>
                  <a:ext uri="{0D108BD9-81ED-4DB2-BD59-A6C34878D82A}">
                    <a16:rowId xmlns:a16="http://schemas.microsoft.com/office/drawing/2014/main" val="310774267"/>
                  </a:ext>
                </a:extLst>
              </a:tr>
            </a:tbl>
          </a:graphicData>
        </a:graphic>
      </p:graphicFrame>
      <p:graphicFrame>
        <p:nvGraphicFramePr>
          <p:cNvPr id="13" name="Table 8">
            <a:extLst>
              <a:ext uri="{FF2B5EF4-FFF2-40B4-BE49-F238E27FC236}">
                <a16:creationId xmlns:a16="http://schemas.microsoft.com/office/drawing/2014/main" id="{80703305-2033-4AD5-BFBA-2FFD52576DD1}"/>
              </a:ext>
            </a:extLst>
          </p:cNvPr>
          <p:cNvGraphicFramePr>
            <a:graphicFrameLocks/>
          </p:cNvGraphicFramePr>
          <p:nvPr>
            <p:extLst>
              <p:ext uri="{D42A27DB-BD31-4B8C-83A1-F6EECF244321}">
                <p14:modId xmlns:p14="http://schemas.microsoft.com/office/powerpoint/2010/main" val="3461798226"/>
              </p:ext>
            </p:extLst>
          </p:nvPr>
        </p:nvGraphicFramePr>
        <p:xfrm>
          <a:off x="4218706" y="2246051"/>
          <a:ext cx="3602189" cy="3994950"/>
        </p:xfrm>
        <a:graphic>
          <a:graphicData uri="http://schemas.openxmlformats.org/drawingml/2006/table">
            <a:tbl>
              <a:tblPr firstRow="1" bandRow="1">
                <a:tableStyleId>{21E4AEA4-8DFA-4A89-87EB-49C32662AFE0}</a:tableStyleId>
              </a:tblPr>
              <a:tblGrid>
                <a:gridCol w="3602189">
                  <a:extLst>
                    <a:ext uri="{9D8B030D-6E8A-4147-A177-3AD203B41FA5}">
                      <a16:colId xmlns:a16="http://schemas.microsoft.com/office/drawing/2014/main" val="1176847351"/>
                    </a:ext>
                  </a:extLst>
                </a:gridCol>
              </a:tblGrid>
              <a:tr h="408092">
                <a:tc>
                  <a:txBody>
                    <a:bodyPr/>
                    <a:lstStyle/>
                    <a:p>
                      <a:pPr algn="ctr"/>
                      <a:r>
                        <a:rPr lang="en-IN" sz="1600" dirty="0">
                          <a:latin typeface="Arial" panose="020B0604020202020204" pitchFamily="34" charset="0"/>
                          <a:cs typeface="Arial" panose="020B0604020202020204" pitchFamily="34" charset="0"/>
                        </a:rPr>
                        <a:t>KEY QUESTION - 2 </a:t>
                      </a:r>
                      <a:endParaRPr lang="en-CA"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3294537"/>
                  </a:ext>
                </a:extLst>
              </a:tr>
              <a:tr h="1474512">
                <a:tc>
                  <a:txBody>
                    <a:bodyPr/>
                    <a:lstStyle/>
                    <a:p>
                      <a:r>
                        <a:rPr lang="en-CA" sz="1600" b="1" kern="1200" dirty="0">
                          <a:solidFill>
                            <a:schemeClr val="dk1"/>
                          </a:solidFill>
                          <a:effectLst/>
                          <a:latin typeface="Arial" panose="020B0604020202020204" pitchFamily="34" charset="0"/>
                          <a:ea typeface="+mn-ea"/>
                          <a:cs typeface="Arial" panose="020B0604020202020204" pitchFamily="34" charset="0"/>
                        </a:rPr>
                        <a:t>How to maintain consistency in quality of strains to potentiate the effect of THC and CBD which will be used to produce premium medical cannabis products?</a:t>
                      </a:r>
                      <a:endParaRPr lang="en-CA"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1111706"/>
                  </a:ext>
                </a:extLst>
              </a:tr>
              <a:tr h="2112346">
                <a:tc>
                  <a:txBody>
                    <a:bodyPr/>
                    <a:lstStyle/>
                    <a:p>
                      <a:r>
                        <a:rPr lang="en-CA" sz="1600" dirty="0">
                          <a:latin typeface="Arial" panose="020B0604020202020204" pitchFamily="34" charset="0"/>
                          <a:cs typeface="Arial" panose="020B0604020202020204" pitchFamily="34" charset="0"/>
                        </a:rPr>
                        <a:t>To identify the model where the performance metrics get better</a:t>
                      </a:r>
                    </a:p>
                  </a:txBody>
                  <a:tcPr/>
                </a:tc>
                <a:extLst>
                  <a:ext uri="{0D108BD9-81ED-4DB2-BD59-A6C34878D82A}">
                    <a16:rowId xmlns:a16="http://schemas.microsoft.com/office/drawing/2014/main" val="310774267"/>
                  </a:ext>
                </a:extLst>
              </a:tr>
            </a:tbl>
          </a:graphicData>
        </a:graphic>
      </p:graphicFrame>
      <p:graphicFrame>
        <p:nvGraphicFramePr>
          <p:cNvPr id="14" name="Table 8">
            <a:extLst>
              <a:ext uri="{FF2B5EF4-FFF2-40B4-BE49-F238E27FC236}">
                <a16:creationId xmlns:a16="http://schemas.microsoft.com/office/drawing/2014/main" id="{78EC395B-F890-4C0E-B7C5-5F95DD7475C4}"/>
              </a:ext>
            </a:extLst>
          </p:cNvPr>
          <p:cNvGraphicFramePr>
            <a:graphicFrameLocks/>
          </p:cNvGraphicFramePr>
          <p:nvPr>
            <p:extLst>
              <p:ext uri="{D42A27DB-BD31-4B8C-83A1-F6EECF244321}">
                <p14:modId xmlns:p14="http://schemas.microsoft.com/office/powerpoint/2010/main" val="3341865776"/>
              </p:ext>
            </p:extLst>
          </p:nvPr>
        </p:nvGraphicFramePr>
        <p:xfrm>
          <a:off x="8018017" y="2246050"/>
          <a:ext cx="3602189" cy="4489734"/>
        </p:xfrm>
        <a:graphic>
          <a:graphicData uri="http://schemas.openxmlformats.org/drawingml/2006/table">
            <a:tbl>
              <a:tblPr firstRow="1" bandRow="1">
                <a:tableStyleId>{21E4AEA4-8DFA-4A89-87EB-49C32662AFE0}</a:tableStyleId>
              </a:tblPr>
              <a:tblGrid>
                <a:gridCol w="3602189">
                  <a:extLst>
                    <a:ext uri="{9D8B030D-6E8A-4147-A177-3AD203B41FA5}">
                      <a16:colId xmlns:a16="http://schemas.microsoft.com/office/drawing/2014/main" val="1176847351"/>
                    </a:ext>
                  </a:extLst>
                </a:gridCol>
              </a:tblGrid>
              <a:tr h="405414">
                <a:tc>
                  <a:txBody>
                    <a:bodyPr/>
                    <a:lstStyle/>
                    <a:p>
                      <a:pPr algn="ctr"/>
                      <a:r>
                        <a:rPr lang="en-IN" sz="1600" dirty="0">
                          <a:latin typeface="Arial" panose="020B0604020202020204" pitchFamily="34" charset="0"/>
                          <a:cs typeface="Arial" panose="020B0604020202020204" pitchFamily="34" charset="0"/>
                        </a:rPr>
                        <a:t>KEY QUESTION - 3</a:t>
                      </a:r>
                      <a:endParaRPr lang="en-CA"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3294537"/>
                  </a:ext>
                </a:extLst>
              </a:tr>
              <a:tr h="1001282">
                <a:tc>
                  <a:txBody>
                    <a:bodyPr/>
                    <a:lstStyle/>
                    <a:p>
                      <a:r>
                        <a:rPr lang="en-CA" sz="1600" b="1" kern="1200" dirty="0">
                          <a:solidFill>
                            <a:schemeClr val="dk1"/>
                          </a:solidFill>
                          <a:effectLst/>
                          <a:latin typeface="Arial" panose="020B0604020202020204" pitchFamily="34" charset="0"/>
                          <a:ea typeface="+mn-ea"/>
                          <a:cs typeface="Arial" panose="020B0604020202020204" pitchFamily="34" charset="0"/>
                        </a:rPr>
                        <a:t>How Starseed Inc can increase revenue by attracting more customers and retaining the existing customer base to buy premium products?</a:t>
                      </a:r>
                      <a:endParaRPr lang="en-CA"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1111706"/>
                  </a:ext>
                </a:extLst>
              </a:tr>
              <a:tr h="2439680">
                <a:tc>
                  <a:txBody>
                    <a:bodyPr/>
                    <a:lstStyle/>
                    <a:p>
                      <a:r>
                        <a:rPr lang="en-CA" sz="1600" dirty="0">
                          <a:latin typeface="Arial" panose="020B0604020202020204" pitchFamily="34" charset="0"/>
                          <a:cs typeface="Arial" panose="020B0604020202020204" pitchFamily="34" charset="0"/>
                        </a:rPr>
                        <a:t>Starseed Inc will have a process to identify and classify the best strains which will make them produce premium quality cannabis products. The quality of strains and the credibility of classification process will get more customers and retain existing customers. Th other strains can be put to other use and the company can benefit from that as well. </a:t>
                      </a:r>
                    </a:p>
                  </a:txBody>
                  <a:tcPr/>
                </a:tc>
                <a:extLst>
                  <a:ext uri="{0D108BD9-81ED-4DB2-BD59-A6C34878D82A}">
                    <a16:rowId xmlns:a16="http://schemas.microsoft.com/office/drawing/2014/main" val="310774267"/>
                  </a:ext>
                </a:extLst>
              </a:tr>
            </a:tbl>
          </a:graphicData>
        </a:graphic>
      </p:graphicFrame>
    </p:spTree>
    <p:extLst>
      <p:ext uri="{BB962C8B-B14F-4D97-AF65-F5344CB8AC3E}">
        <p14:creationId xmlns:p14="http://schemas.microsoft.com/office/powerpoint/2010/main" val="204796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133350" y="2530226"/>
            <a:ext cx="4453090" cy="1679824"/>
          </a:xfrm>
          <a:prstGeom prst="ellipse">
            <a:avLst/>
          </a:prstGeom>
          <a:noFill/>
          <a:ln>
            <a:solidFill>
              <a:srgbClr val="FFFFFF"/>
            </a:solidFill>
          </a:ln>
        </p:spPr>
        <p:txBody>
          <a:bodyPr vert="horz" lIns="182880" tIns="182880" rIns="182880" bIns="182880" rtlCol="0">
            <a:normAutofit fontScale="90000"/>
          </a:bodyPr>
          <a:lstStyle/>
          <a:p>
            <a:r>
              <a:rPr lang="en-US" sz="3600" dirty="0">
                <a:solidFill>
                  <a:srgbClr val="FFFFFF"/>
                </a:solidFill>
                <a:latin typeface="Arial" panose="020B0604020202020204" pitchFamily="34" charset="0"/>
                <a:cs typeface="Arial" panose="020B0604020202020204" pitchFamily="34" charset="0"/>
              </a:rPr>
              <a:t>SCORE CARD</a:t>
            </a:r>
          </a:p>
        </p:txBody>
      </p:sp>
      <p:sp useBgFill="1">
        <p:nvSpPr>
          <p:cNvPr id="13" name="Rectangle 12">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ontent Placeholder 2">
            <a:extLst>
              <a:ext uri="{FF2B5EF4-FFF2-40B4-BE49-F238E27FC236}">
                <a16:creationId xmlns:a16="http://schemas.microsoft.com/office/drawing/2014/main" id="{9BEE0449-18DD-4256-802B-762BA82185FA}"/>
              </a:ext>
            </a:extLst>
          </p:cNvPr>
          <p:cNvGraphicFramePr>
            <a:graphicFrameLocks noGrp="1"/>
          </p:cNvGraphicFramePr>
          <p:nvPr>
            <p:ph idx="1"/>
            <p:extLst>
              <p:ext uri="{D42A27DB-BD31-4B8C-83A1-F6EECF244321}">
                <p14:modId xmlns:p14="http://schemas.microsoft.com/office/powerpoint/2010/main" val="1217981242"/>
              </p:ext>
            </p:extLst>
          </p:nvPr>
        </p:nvGraphicFramePr>
        <p:xfrm>
          <a:off x="5299970" y="281866"/>
          <a:ext cx="6587229" cy="6294266"/>
        </p:xfrm>
        <a:graphic>
          <a:graphicData uri="http://schemas.openxmlformats.org/drawingml/2006/table">
            <a:tbl>
              <a:tblPr firstRow="1" firstCol="1" bandRow="1">
                <a:tableStyleId>{21E4AEA4-8DFA-4A89-87EB-49C32662AFE0}</a:tableStyleId>
              </a:tblPr>
              <a:tblGrid>
                <a:gridCol w="2067141">
                  <a:extLst>
                    <a:ext uri="{9D8B030D-6E8A-4147-A177-3AD203B41FA5}">
                      <a16:colId xmlns:a16="http://schemas.microsoft.com/office/drawing/2014/main" val="32961751"/>
                    </a:ext>
                  </a:extLst>
                </a:gridCol>
                <a:gridCol w="2395576">
                  <a:extLst>
                    <a:ext uri="{9D8B030D-6E8A-4147-A177-3AD203B41FA5}">
                      <a16:colId xmlns:a16="http://schemas.microsoft.com/office/drawing/2014/main" val="3485625854"/>
                    </a:ext>
                  </a:extLst>
                </a:gridCol>
                <a:gridCol w="971540">
                  <a:extLst>
                    <a:ext uri="{9D8B030D-6E8A-4147-A177-3AD203B41FA5}">
                      <a16:colId xmlns:a16="http://schemas.microsoft.com/office/drawing/2014/main" val="472930999"/>
                    </a:ext>
                  </a:extLst>
                </a:gridCol>
                <a:gridCol w="1152972">
                  <a:extLst>
                    <a:ext uri="{9D8B030D-6E8A-4147-A177-3AD203B41FA5}">
                      <a16:colId xmlns:a16="http://schemas.microsoft.com/office/drawing/2014/main" val="2886166506"/>
                    </a:ext>
                  </a:extLst>
                </a:gridCol>
              </a:tblGrid>
              <a:tr h="217182">
                <a:tc>
                  <a:txBody>
                    <a:bodyPr/>
                    <a:lstStyle/>
                    <a:p>
                      <a:pPr algn="ctr">
                        <a:lnSpc>
                          <a:spcPct val="107000"/>
                        </a:lnSpc>
                        <a:spcAft>
                          <a:spcPts val="0"/>
                        </a:spcAft>
                      </a:pPr>
                      <a:r>
                        <a:rPr lang="en-CA" sz="1400" dirty="0">
                          <a:effectLst/>
                          <a:latin typeface="Arial" panose="020B0604020202020204" pitchFamily="34" charset="0"/>
                          <a:cs typeface="Arial" panose="020B0604020202020204" pitchFamily="34" charset="0"/>
                        </a:rPr>
                        <a:t>Objective</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nchor="ctr"/>
                </a:tc>
                <a:tc>
                  <a:txBody>
                    <a:bodyPr/>
                    <a:lstStyle/>
                    <a:p>
                      <a:pPr algn="ctr">
                        <a:lnSpc>
                          <a:spcPct val="107000"/>
                        </a:lnSpc>
                        <a:spcAft>
                          <a:spcPts val="0"/>
                        </a:spcAft>
                      </a:pPr>
                      <a:r>
                        <a:rPr lang="en-CA" sz="1400">
                          <a:effectLst/>
                          <a:latin typeface="Arial" panose="020B0604020202020204" pitchFamily="34" charset="0"/>
                          <a:cs typeface="Arial" panose="020B0604020202020204" pitchFamily="34" charset="0"/>
                        </a:rPr>
                        <a:t>Measure</a:t>
                      </a:r>
                      <a:endParaRPr lang="en-CA" sz="110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nchor="ctr"/>
                </a:tc>
                <a:tc gridSpan="2">
                  <a:txBody>
                    <a:bodyPr/>
                    <a:lstStyle/>
                    <a:p>
                      <a:pPr>
                        <a:lnSpc>
                          <a:spcPct val="107000"/>
                        </a:lnSpc>
                        <a:spcAft>
                          <a:spcPts val="0"/>
                        </a:spcAft>
                      </a:pPr>
                      <a:r>
                        <a:rPr lang="en-CA" sz="1400">
                          <a:effectLst/>
                          <a:latin typeface="Arial" panose="020B0604020202020204" pitchFamily="34" charset="0"/>
                          <a:cs typeface="Arial" panose="020B0604020202020204" pitchFamily="34" charset="0"/>
                        </a:rPr>
                        <a:t>Target Level</a:t>
                      </a:r>
                      <a:endParaRPr lang="en-CA" sz="110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nchor="ctr"/>
                </a:tc>
                <a:tc hMerge="1">
                  <a:txBody>
                    <a:bodyPr/>
                    <a:lstStyle/>
                    <a:p>
                      <a:endParaRPr lang="en-CA"/>
                    </a:p>
                  </a:txBody>
                  <a:tcPr/>
                </a:tc>
                <a:extLst>
                  <a:ext uri="{0D108BD9-81ED-4DB2-BD59-A6C34878D82A}">
                    <a16:rowId xmlns:a16="http://schemas.microsoft.com/office/drawing/2014/main" val="4102843662"/>
                  </a:ext>
                </a:extLst>
              </a:tr>
              <a:tr h="217182">
                <a:tc gridSpan="4">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Data Model Performance Metrics</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solidFill>
                      <a:srgbClr val="002060"/>
                    </a:solid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344427961"/>
                  </a:ext>
                </a:extLst>
              </a:tr>
              <a:tr h="242901">
                <a:tc rowSpan="3">
                  <a:txBody>
                    <a:bodyPr/>
                    <a:lstStyle/>
                    <a:p>
                      <a:pPr>
                        <a:lnSpc>
                          <a:spcPct val="107000"/>
                        </a:lnSpc>
                        <a:spcAft>
                          <a:spcPts val="0"/>
                        </a:spcAft>
                      </a:pPr>
                      <a:r>
                        <a:rPr lang="en-CA" sz="1400" b="0" dirty="0">
                          <a:effectLst/>
                          <a:latin typeface="Arial" panose="020B0604020202020204" pitchFamily="34" charset="0"/>
                          <a:cs typeface="Arial" panose="020B0604020202020204" pitchFamily="34" charset="0"/>
                        </a:rPr>
                        <a:t>Identify best-strain cannabis, correct classification will give the best strain to be used for medical purposes</a:t>
                      </a:r>
                      <a:endParaRPr lang="en-CA" sz="1100" b="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Recall</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gridSpan="2">
                  <a:txBody>
                    <a:bodyPr/>
                    <a:lstStyle/>
                    <a:p>
                      <a:pPr>
                        <a:lnSpc>
                          <a:spcPct val="107000"/>
                        </a:lnSpc>
                        <a:spcAft>
                          <a:spcPts val="0"/>
                        </a:spcAft>
                      </a:pPr>
                      <a:r>
                        <a:rPr lang="en-CA" sz="1400">
                          <a:effectLst/>
                          <a:latin typeface="Arial" panose="020B0604020202020204" pitchFamily="34" charset="0"/>
                          <a:cs typeface="Arial" panose="020B0604020202020204" pitchFamily="34" charset="0"/>
                        </a:rPr>
                        <a:t>&gt;95%</a:t>
                      </a:r>
                      <a:endParaRPr lang="en-CA" sz="110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hMerge="1">
                  <a:txBody>
                    <a:bodyPr/>
                    <a:lstStyle/>
                    <a:p>
                      <a:endParaRPr lang="en-CA"/>
                    </a:p>
                  </a:txBody>
                  <a:tcPr/>
                </a:tc>
                <a:extLst>
                  <a:ext uri="{0D108BD9-81ED-4DB2-BD59-A6C34878D82A}">
                    <a16:rowId xmlns:a16="http://schemas.microsoft.com/office/drawing/2014/main" val="792694750"/>
                  </a:ext>
                </a:extLst>
              </a:tr>
              <a:tr h="242901">
                <a:tc vMerge="1">
                  <a:txBody>
                    <a:bodyPr/>
                    <a:lstStyle/>
                    <a:p>
                      <a:endParaRPr lang="en-CA"/>
                    </a:p>
                  </a:txBody>
                  <a:tcPr/>
                </a:tc>
                <a:tc>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Precision</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gridSpan="2">
                  <a:txBody>
                    <a:bodyPr/>
                    <a:lstStyle/>
                    <a:p>
                      <a:pPr>
                        <a:lnSpc>
                          <a:spcPct val="107000"/>
                        </a:lnSpc>
                        <a:spcAft>
                          <a:spcPts val="0"/>
                        </a:spcAft>
                      </a:pPr>
                      <a:r>
                        <a:rPr lang="en-CA" sz="1400">
                          <a:effectLst/>
                          <a:latin typeface="Arial" panose="020B0604020202020204" pitchFamily="34" charset="0"/>
                          <a:cs typeface="Arial" panose="020B0604020202020204" pitchFamily="34" charset="0"/>
                        </a:rPr>
                        <a:t>&gt;95%</a:t>
                      </a:r>
                      <a:endParaRPr lang="en-CA" sz="110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hMerge="1">
                  <a:txBody>
                    <a:bodyPr/>
                    <a:lstStyle/>
                    <a:p>
                      <a:endParaRPr lang="en-CA"/>
                    </a:p>
                  </a:txBody>
                  <a:tcPr/>
                </a:tc>
                <a:extLst>
                  <a:ext uri="{0D108BD9-81ED-4DB2-BD59-A6C34878D82A}">
                    <a16:rowId xmlns:a16="http://schemas.microsoft.com/office/drawing/2014/main" val="679882032"/>
                  </a:ext>
                </a:extLst>
              </a:tr>
              <a:tr h="902301">
                <a:tc vMerge="1">
                  <a:txBody>
                    <a:bodyPr/>
                    <a:lstStyle/>
                    <a:p>
                      <a:endParaRPr lang="en-CA"/>
                    </a:p>
                  </a:txBody>
                  <a:tcPr/>
                </a:tc>
                <a:tc>
                  <a:txBody>
                    <a:bodyPr/>
                    <a:lstStyle/>
                    <a:p>
                      <a:pPr>
                        <a:lnSpc>
                          <a:spcPct val="107000"/>
                        </a:lnSpc>
                        <a:spcAft>
                          <a:spcPts val="0"/>
                        </a:spcAft>
                      </a:pPr>
                      <a:r>
                        <a:rPr lang="en-IN" sz="1400">
                          <a:effectLst/>
                          <a:latin typeface="Arial" panose="020B0604020202020204" pitchFamily="34" charset="0"/>
                          <a:cs typeface="Arial" panose="020B0604020202020204" pitchFamily="34" charset="0"/>
                        </a:rPr>
                        <a:t>Accuracy level  to classify best strains</a:t>
                      </a:r>
                      <a:endParaRPr lang="en-CA" sz="110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gridSpan="2">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&gt;95% </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hMerge="1">
                  <a:txBody>
                    <a:bodyPr/>
                    <a:lstStyle/>
                    <a:p>
                      <a:endParaRPr lang="en-CA"/>
                    </a:p>
                  </a:txBody>
                  <a:tcPr/>
                </a:tc>
                <a:extLst>
                  <a:ext uri="{0D108BD9-81ED-4DB2-BD59-A6C34878D82A}">
                    <a16:rowId xmlns:a16="http://schemas.microsoft.com/office/drawing/2014/main" val="476010848"/>
                  </a:ext>
                </a:extLst>
              </a:tr>
              <a:tr h="217182">
                <a:tc gridSpan="4">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Customer focused business processes</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solidFill>
                      <a:srgbClr val="002060"/>
                    </a:solid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767965291"/>
                  </a:ext>
                </a:extLst>
              </a:tr>
              <a:tr h="217182">
                <a:tc rowSpan="2">
                  <a:txBody>
                    <a:bodyPr/>
                    <a:lstStyle/>
                    <a:p>
                      <a:pPr>
                        <a:lnSpc>
                          <a:spcPct val="107000"/>
                        </a:lnSpc>
                        <a:spcAft>
                          <a:spcPts val="0"/>
                        </a:spcAft>
                      </a:pPr>
                      <a:r>
                        <a:rPr lang="en-CA" sz="1400" b="0" dirty="0">
                          <a:effectLst/>
                          <a:latin typeface="Arial" panose="020B0604020202020204" pitchFamily="34" charset="0"/>
                          <a:cs typeface="Arial" panose="020B0604020202020204" pitchFamily="34" charset="0"/>
                        </a:rPr>
                        <a:t>Value for money and quality</a:t>
                      </a:r>
                      <a:endParaRPr lang="en-CA" sz="1100" b="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a:txBody>
                    <a:bodyPr/>
                    <a:lstStyle/>
                    <a:p>
                      <a:pPr>
                        <a:lnSpc>
                          <a:spcPct val="107000"/>
                        </a:lnSpc>
                        <a:spcAft>
                          <a:spcPts val="0"/>
                        </a:spcAft>
                      </a:pPr>
                      <a:r>
                        <a:rPr lang="en-CA" sz="1400">
                          <a:effectLst/>
                          <a:latin typeface="Arial" panose="020B0604020202020204" pitchFamily="34" charset="0"/>
                          <a:cs typeface="Arial" panose="020B0604020202020204" pitchFamily="34" charset="0"/>
                        </a:rPr>
                        <a:t>Customer satisfaction</a:t>
                      </a:r>
                      <a:endParaRPr lang="en-CA" sz="110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gridSpan="2">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Up to 100%</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hMerge="1">
                  <a:txBody>
                    <a:bodyPr/>
                    <a:lstStyle/>
                    <a:p>
                      <a:endParaRPr lang="en-CA"/>
                    </a:p>
                  </a:txBody>
                  <a:tcPr/>
                </a:tc>
                <a:extLst>
                  <a:ext uri="{0D108BD9-81ED-4DB2-BD59-A6C34878D82A}">
                    <a16:rowId xmlns:a16="http://schemas.microsoft.com/office/drawing/2014/main" val="2439203895"/>
                  </a:ext>
                </a:extLst>
              </a:tr>
              <a:tr h="234185">
                <a:tc vMerge="1">
                  <a:txBody>
                    <a:bodyPr/>
                    <a:lstStyle/>
                    <a:p>
                      <a:endParaRPr lang="en-CA"/>
                    </a:p>
                  </a:txBody>
                  <a:tcPr/>
                </a:tc>
                <a:tc>
                  <a:txBody>
                    <a:bodyPr/>
                    <a:lstStyle/>
                    <a:p>
                      <a:pPr>
                        <a:lnSpc>
                          <a:spcPct val="107000"/>
                        </a:lnSpc>
                        <a:spcAft>
                          <a:spcPts val="0"/>
                        </a:spcAft>
                      </a:pPr>
                      <a:r>
                        <a:rPr lang="en-CA" sz="1400">
                          <a:effectLst/>
                          <a:latin typeface="Arial" panose="020B0604020202020204" pitchFamily="34" charset="0"/>
                          <a:cs typeface="Arial" panose="020B0604020202020204" pitchFamily="34" charset="0"/>
                        </a:rPr>
                        <a:t>Customer retention</a:t>
                      </a:r>
                      <a:endParaRPr lang="en-CA" sz="110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gridSpan="2">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Up to 60%</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hMerge="1">
                  <a:txBody>
                    <a:bodyPr/>
                    <a:lstStyle/>
                    <a:p>
                      <a:endParaRPr lang="en-CA"/>
                    </a:p>
                  </a:txBody>
                  <a:tcPr/>
                </a:tc>
                <a:extLst>
                  <a:ext uri="{0D108BD9-81ED-4DB2-BD59-A6C34878D82A}">
                    <a16:rowId xmlns:a16="http://schemas.microsoft.com/office/drawing/2014/main" val="2903089304"/>
                  </a:ext>
                </a:extLst>
              </a:tr>
              <a:tr h="217182">
                <a:tc gridSpan="4">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Internal Business Processes</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solidFill>
                      <a:srgbClr val="002060"/>
                    </a:solid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598000933"/>
                  </a:ext>
                </a:extLst>
              </a:tr>
              <a:tr h="1126797">
                <a:tc>
                  <a:txBody>
                    <a:bodyPr/>
                    <a:lstStyle/>
                    <a:p>
                      <a:pPr>
                        <a:lnSpc>
                          <a:spcPct val="107000"/>
                        </a:lnSpc>
                        <a:spcAft>
                          <a:spcPts val="0"/>
                        </a:spcAft>
                      </a:pPr>
                      <a:r>
                        <a:rPr lang="en-CA" sz="1400" b="0" dirty="0">
                          <a:effectLst/>
                          <a:latin typeface="Arial" panose="020B0604020202020204" pitchFamily="34" charset="0"/>
                          <a:cs typeface="Arial" panose="020B0604020202020204" pitchFamily="34" charset="0"/>
                        </a:rPr>
                        <a:t>Correct Classification to improve the supply of high-quality strain</a:t>
                      </a:r>
                      <a:endParaRPr lang="en-CA" sz="1100" b="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Correct classification will lead to correct chemical composition required</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gridSpan="2">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Recall metric will serve as an indicator to further investigate on this</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hMerge="1">
                  <a:txBody>
                    <a:bodyPr/>
                    <a:lstStyle/>
                    <a:p>
                      <a:endParaRPr lang="en-CA"/>
                    </a:p>
                  </a:txBody>
                  <a:tcPr/>
                </a:tc>
                <a:extLst>
                  <a:ext uri="{0D108BD9-81ED-4DB2-BD59-A6C34878D82A}">
                    <a16:rowId xmlns:a16="http://schemas.microsoft.com/office/drawing/2014/main" val="2761168390"/>
                  </a:ext>
                </a:extLst>
              </a:tr>
              <a:tr h="217182">
                <a:tc gridSpan="4">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Financial</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solidFill>
                      <a:srgbClr val="002060"/>
                    </a:solid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4057024423"/>
                  </a:ext>
                </a:extLst>
              </a:tr>
              <a:tr h="898110">
                <a:tc>
                  <a:txBody>
                    <a:bodyPr/>
                    <a:lstStyle/>
                    <a:p>
                      <a:pPr>
                        <a:lnSpc>
                          <a:spcPct val="107000"/>
                        </a:lnSpc>
                        <a:spcAft>
                          <a:spcPts val="0"/>
                        </a:spcAft>
                      </a:pPr>
                      <a:r>
                        <a:rPr lang="en-IN" sz="1400" b="0" dirty="0">
                          <a:effectLst/>
                          <a:latin typeface="Arial" panose="020B0604020202020204" pitchFamily="34" charset="0"/>
                          <a:cs typeface="Arial" panose="020B0604020202020204" pitchFamily="34" charset="0"/>
                        </a:rPr>
                        <a:t>Increased profit</a:t>
                      </a:r>
                      <a:endParaRPr lang="en-CA" sz="1100" b="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gridSpan="2">
                  <a:txBody>
                    <a:bodyPr/>
                    <a:lstStyle/>
                    <a:p>
                      <a:pPr>
                        <a:lnSpc>
                          <a:spcPct val="107000"/>
                        </a:lnSpc>
                        <a:spcAft>
                          <a:spcPts val="0"/>
                        </a:spcAft>
                      </a:pPr>
                      <a:r>
                        <a:rPr lang="en-IN" sz="1400">
                          <a:effectLst/>
                          <a:latin typeface="Arial" panose="020B0604020202020204" pitchFamily="34" charset="0"/>
                          <a:cs typeface="Arial" panose="020B0604020202020204" pitchFamily="34" charset="0"/>
                        </a:rPr>
                        <a:t>More revenue and sales by delivering the premium medical product using best strains to customers</a:t>
                      </a:r>
                      <a:endParaRPr lang="en-CA" sz="110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hMerge="1">
                  <a:txBody>
                    <a:bodyPr/>
                    <a:lstStyle/>
                    <a:p>
                      <a:endParaRPr lang="en-CA"/>
                    </a:p>
                  </a:txBody>
                  <a:tcPr/>
                </a:tc>
                <a:tc>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By 60%</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extLst>
                  <a:ext uri="{0D108BD9-81ED-4DB2-BD59-A6C34878D82A}">
                    <a16:rowId xmlns:a16="http://schemas.microsoft.com/office/drawing/2014/main" val="2835934996"/>
                  </a:ext>
                </a:extLst>
              </a:tr>
              <a:tr h="217182">
                <a:tc gridSpan="4">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Business Opportunity</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solidFill>
                      <a:srgbClr val="002060"/>
                    </a:solid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617872540"/>
                  </a:ext>
                </a:extLst>
              </a:tr>
              <a:tr h="1126797">
                <a:tc>
                  <a:txBody>
                    <a:bodyPr/>
                    <a:lstStyle/>
                    <a:p>
                      <a:pPr>
                        <a:lnSpc>
                          <a:spcPct val="107000"/>
                        </a:lnSpc>
                        <a:spcAft>
                          <a:spcPts val="0"/>
                        </a:spcAft>
                      </a:pPr>
                      <a:r>
                        <a:rPr lang="en-CA" sz="1400" b="0" dirty="0">
                          <a:effectLst/>
                          <a:latin typeface="Arial" panose="020B0604020202020204" pitchFamily="34" charset="0"/>
                          <a:cs typeface="Arial" panose="020B0604020202020204" pitchFamily="34" charset="0"/>
                        </a:rPr>
                        <a:t>To explore other domains like venturing into recreational sector </a:t>
                      </a:r>
                      <a:endParaRPr lang="en-CA" sz="1100" b="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CBD Oil Potency</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gridSpan="2">
                  <a:txBody>
                    <a:bodyPr/>
                    <a:lstStyle/>
                    <a:p>
                      <a:pPr>
                        <a:lnSpc>
                          <a:spcPct val="107000"/>
                        </a:lnSpc>
                        <a:spcAft>
                          <a:spcPts val="0"/>
                        </a:spcAft>
                      </a:pPr>
                      <a:r>
                        <a:rPr lang="en-CA" sz="1400" dirty="0">
                          <a:effectLst/>
                          <a:latin typeface="Arial" panose="020B0604020202020204" pitchFamily="34" charset="0"/>
                          <a:cs typeface="Arial" panose="020B0604020202020204" pitchFamily="34" charset="0"/>
                        </a:rPr>
                        <a:t>More research needed to evaluate other utility categories to use for business purposes</a:t>
                      </a:r>
                      <a:endParaRPr lang="en-CA" sz="1100" dirty="0">
                        <a:effectLst/>
                        <a:latin typeface="Arial" panose="020B0604020202020204" pitchFamily="34" charset="0"/>
                        <a:ea typeface="Calibri" panose="020F0502020204030204" pitchFamily="34" charset="0"/>
                        <a:cs typeface="Arial" panose="020B0604020202020204" pitchFamily="34" charset="0"/>
                      </a:endParaRPr>
                    </a:p>
                  </a:txBody>
                  <a:tcPr marL="22554" marR="22554" marT="0" marB="0"/>
                </a:tc>
                <a:tc hMerge="1">
                  <a:txBody>
                    <a:bodyPr/>
                    <a:lstStyle/>
                    <a:p>
                      <a:endParaRPr lang="en-CA"/>
                    </a:p>
                  </a:txBody>
                  <a:tcPr/>
                </a:tc>
                <a:extLst>
                  <a:ext uri="{0D108BD9-81ED-4DB2-BD59-A6C34878D82A}">
                    <a16:rowId xmlns:a16="http://schemas.microsoft.com/office/drawing/2014/main" val="920162560"/>
                  </a:ext>
                </a:extLst>
              </a:tr>
            </a:tbl>
          </a:graphicData>
        </a:graphic>
      </p:graphicFrame>
    </p:spTree>
    <p:extLst>
      <p:ext uri="{BB962C8B-B14F-4D97-AF65-F5344CB8AC3E}">
        <p14:creationId xmlns:p14="http://schemas.microsoft.com/office/powerpoint/2010/main" val="263105115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6B43E27-0C25-4BEF-B9B7-21614A0FD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AE525-A85A-4D04-991D-F055645E165E}"/>
              </a:ext>
            </a:extLst>
          </p:cNvPr>
          <p:cNvSpPr>
            <a:spLocks noGrp="1"/>
          </p:cNvSpPr>
          <p:nvPr>
            <p:ph type="title"/>
          </p:nvPr>
        </p:nvSpPr>
        <p:spPr>
          <a:xfrm>
            <a:off x="1752600" y="2542604"/>
            <a:ext cx="8686800" cy="1772793"/>
          </a:xfrm>
          <a:solidFill>
            <a:srgbClr val="FFFFFF"/>
          </a:solidFill>
          <a:ln>
            <a:solidFill>
              <a:srgbClr val="404040"/>
            </a:solidFill>
          </a:ln>
        </p:spPr>
        <p:txBody>
          <a:bodyPr vert="horz" wrap="square" lIns="182880" tIns="182880" rIns="182880" bIns="182880" rtlCol="0" anchor="ctr" anchorCtr="1">
            <a:normAutofit/>
          </a:bodyPr>
          <a:lstStyle/>
          <a:p>
            <a:r>
              <a:rPr lang="en-US" sz="4800"/>
              <a:t>DATA ANALYSIS </a:t>
            </a:r>
          </a:p>
        </p:txBody>
      </p:sp>
    </p:spTree>
    <p:extLst>
      <p:ext uri="{BB962C8B-B14F-4D97-AF65-F5344CB8AC3E}">
        <p14:creationId xmlns:p14="http://schemas.microsoft.com/office/powerpoint/2010/main" val="336382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1269508" y="1586484"/>
            <a:ext cx="3676398" cy="3685032"/>
          </a:xfrm>
          <a:prstGeom prst="ellipse">
            <a:avLst/>
          </a:prstGeom>
          <a:solidFill>
            <a:schemeClr val="accent2">
              <a:lumMod val="75000"/>
            </a:schemeClr>
          </a:solidFill>
          <a:ln>
            <a:noFill/>
          </a:ln>
        </p:spPr>
        <p:txBody>
          <a:bodyPr>
            <a:normAutofit/>
          </a:bodyPr>
          <a:lstStyle/>
          <a:p>
            <a:r>
              <a:rPr lang="en-IN" sz="2000" dirty="0">
                <a:solidFill>
                  <a:srgbClr val="FFFFFF"/>
                </a:solidFill>
                <a:latin typeface="Arial" panose="020B0604020202020204" pitchFamily="34" charset="0"/>
                <a:cs typeface="Arial" panose="020B0604020202020204" pitchFamily="34" charset="0"/>
              </a:rPr>
              <a:t>   </a:t>
            </a:r>
            <a:endParaRPr lang="en-CA" sz="20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E0BA4F8-9982-48D3-B0BC-53A760E1EB9D}"/>
              </a:ext>
            </a:extLst>
          </p:cNvPr>
          <p:cNvSpPr>
            <a:spLocks noGrp="1"/>
          </p:cNvSpPr>
          <p:nvPr>
            <p:ph idx="1"/>
          </p:nvPr>
        </p:nvSpPr>
        <p:spPr>
          <a:xfrm>
            <a:off x="5364480" y="838200"/>
            <a:ext cx="6379845" cy="5753100"/>
          </a:xfrm>
        </p:spPr>
        <p:txBody>
          <a:bodyPr anchor="ctr">
            <a:normAutofit/>
          </a:bodyPr>
          <a:lstStyle/>
          <a:p>
            <a:r>
              <a:rPr lang="en-CA" sz="2000" dirty="0">
                <a:latin typeface="Arial" panose="020B0604020202020204" pitchFamily="34" charset="0"/>
                <a:cs typeface="Arial" panose="020B0604020202020204" pitchFamily="34" charset="0"/>
              </a:rPr>
              <a:t>The dataset is provided by Starseed Medical Inc, the data set has nine features and one outcome variable.</a:t>
            </a:r>
          </a:p>
          <a:p>
            <a:r>
              <a:rPr lang="en-CA" sz="2000" dirty="0">
                <a:latin typeface="Arial" panose="020B0604020202020204" pitchFamily="34" charset="0"/>
                <a:cs typeface="Arial" panose="020B0604020202020204" pitchFamily="34" charset="0"/>
              </a:rPr>
              <a:t>The dataset is analyzed for characteristics that shows that dataset has 1472 rows</a:t>
            </a:r>
          </a:p>
          <a:p>
            <a:r>
              <a:rPr lang="en-CA" sz="2000" dirty="0">
                <a:latin typeface="Arial" panose="020B0604020202020204" pitchFamily="34" charset="0"/>
                <a:cs typeface="Arial" panose="020B0604020202020204" pitchFamily="34" charset="0"/>
              </a:rPr>
              <a:t>The outcome variable ‘Utility’ has five categories – none, low, average, good and best. The dataset is converted to binomial – ‘best’ and ‘other’ The classification is done combining none, low, average and good to ‘other’ class and assigning class 0 and best quality will be classified to Class 1.</a:t>
            </a:r>
          </a:p>
          <a:p>
            <a:r>
              <a:rPr lang="en-CA" sz="2000" dirty="0">
                <a:latin typeface="Arial" panose="020B0604020202020204" pitchFamily="34" charset="0"/>
                <a:cs typeface="Arial" panose="020B0604020202020204" pitchFamily="34" charset="0"/>
              </a:rPr>
              <a:t>The data has missing values marked as ‘?’ and some data values are marked as NaN</a:t>
            </a:r>
          </a:p>
        </p:txBody>
      </p:sp>
      <p:sp>
        <p:nvSpPr>
          <p:cNvPr id="4" name="TextBox 3">
            <a:extLst>
              <a:ext uri="{FF2B5EF4-FFF2-40B4-BE49-F238E27FC236}">
                <a16:creationId xmlns:a16="http://schemas.microsoft.com/office/drawing/2014/main" id="{BB4E8D35-F919-4C46-8442-A5170F648747}"/>
              </a:ext>
            </a:extLst>
          </p:cNvPr>
          <p:cNvSpPr txBox="1"/>
          <p:nvPr/>
        </p:nvSpPr>
        <p:spPr>
          <a:xfrm>
            <a:off x="1217332" y="3016017"/>
            <a:ext cx="3849132" cy="1077218"/>
          </a:xfrm>
          <a:prstGeom prst="rect">
            <a:avLst/>
          </a:prstGeom>
          <a:noFill/>
        </p:spPr>
        <p:txBody>
          <a:bodyPr wrap="none" rtlCol="0">
            <a:spAutoFit/>
          </a:bodyPr>
          <a:lstStyle/>
          <a:p>
            <a:pPr algn="ctr"/>
            <a:r>
              <a:rPr lang="en-IN" sz="3200" dirty="0">
                <a:solidFill>
                  <a:schemeClr val="bg1">
                    <a:lumMod val="95000"/>
                  </a:schemeClr>
                </a:solidFill>
                <a:latin typeface="Arial" panose="020B0604020202020204" pitchFamily="34" charset="0"/>
                <a:cs typeface="Arial" panose="020B0604020202020204" pitchFamily="34" charset="0"/>
              </a:rPr>
              <a:t>UNDERSTANDING </a:t>
            </a:r>
          </a:p>
          <a:p>
            <a:pPr algn="ctr"/>
            <a:r>
              <a:rPr lang="en-IN" sz="3200" dirty="0">
                <a:solidFill>
                  <a:schemeClr val="bg1">
                    <a:lumMod val="95000"/>
                  </a:schemeClr>
                </a:solidFill>
                <a:latin typeface="Arial" panose="020B0604020202020204" pitchFamily="34" charset="0"/>
                <a:cs typeface="Arial" panose="020B0604020202020204" pitchFamily="34" charset="0"/>
              </a:rPr>
              <a:t>THE DATA </a:t>
            </a:r>
            <a:endParaRPr lang="en-CA" sz="32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824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111760" y="1940560"/>
            <a:ext cx="4399280" cy="3190240"/>
          </a:xfrm>
          <a:solidFill>
            <a:schemeClr val="bg2">
              <a:lumMod val="50000"/>
              <a:alpha val="15000"/>
            </a:schemeClr>
          </a:solidFill>
          <a:ln>
            <a:noFill/>
          </a:ln>
        </p:spPr>
        <p:txBody>
          <a:bodyPr wrap="square">
            <a:normAutofit/>
          </a:bodyPr>
          <a:lstStyle/>
          <a:p>
            <a:r>
              <a:rPr lang="en-IN" sz="4000" dirty="0">
                <a:solidFill>
                  <a:schemeClr val="bg1"/>
                </a:solidFill>
                <a:latin typeface="Arial" panose="020B0604020202020204" pitchFamily="34" charset="0"/>
                <a:cs typeface="Arial" panose="020B0604020202020204" pitchFamily="34" charset="0"/>
              </a:rPr>
              <a:t>RESULTS - EXPLANATORY ANALYSIS</a:t>
            </a:r>
            <a:endParaRPr lang="en-CA" sz="4000" dirty="0">
              <a:solidFill>
                <a:schemeClr val="bg1"/>
              </a:solidFill>
              <a:latin typeface="Arial" panose="020B0604020202020204" pitchFamily="34" charset="0"/>
              <a:cs typeface="Arial" panose="020B0604020202020204" pitchFamily="34" charset="0"/>
            </a:endParaRPr>
          </a:p>
        </p:txBody>
      </p:sp>
      <p:graphicFrame>
        <p:nvGraphicFramePr>
          <p:cNvPr id="5" name="Content Placeholder 2">
            <a:extLst>
              <a:ext uri="{FF2B5EF4-FFF2-40B4-BE49-F238E27FC236}">
                <a16:creationId xmlns:a16="http://schemas.microsoft.com/office/drawing/2014/main" id="{8CFDC2D7-3119-493B-8573-0F63E1572300}"/>
              </a:ext>
            </a:extLst>
          </p:cNvPr>
          <p:cNvGraphicFramePr>
            <a:graphicFrameLocks noGrp="1"/>
          </p:cNvGraphicFramePr>
          <p:nvPr>
            <p:ph idx="1"/>
            <p:extLst>
              <p:ext uri="{D42A27DB-BD31-4B8C-83A1-F6EECF244321}">
                <p14:modId xmlns:p14="http://schemas.microsoft.com/office/powerpoint/2010/main" val="2047036913"/>
              </p:ext>
            </p:extLst>
          </p:nvPr>
        </p:nvGraphicFramePr>
        <p:xfrm>
          <a:off x="5619750" y="822960"/>
          <a:ext cx="5607050" cy="543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5637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3829-256B-45E3-A791-E9B1C71C54EB}"/>
              </a:ext>
            </a:extLst>
          </p:cNvPr>
          <p:cNvSpPr>
            <a:spLocks noGrp="1"/>
          </p:cNvSpPr>
          <p:nvPr>
            <p:ph type="title"/>
          </p:nvPr>
        </p:nvSpPr>
        <p:spPr>
          <a:xfrm>
            <a:off x="1114760" y="440909"/>
            <a:ext cx="9112315" cy="940851"/>
          </a:xfrm>
        </p:spPr>
        <p:txBody>
          <a:bodyPr/>
          <a:lstStyle/>
          <a:p>
            <a:r>
              <a:rPr lang="en-IN" dirty="0">
                <a:latin typeface="Arial" panose="020B0604020202020204" pitchFamily="34" charset="0"/>
                <a:cs typeface="Arial" panose="020B0604020202020204" pitchFamily="34" charset="0"/>
              </a:rPr>
              <a:t>METHODS FOR ANALYSIS</a:t>
            </a:r>
            <a:endParaRPr lang="en-CA"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276531FD-F1A3-4AF9-B030-8554EDB55DE7}"/>
              </a:ext>
            </a:extLst>
          </p:cNvPr>
          <p:cNvGraphicFramePr/>
          <p:nvPr>
            <p:extLst>
              <p:ext uri="{D42A27DB-BD31-4B8C-83A1-F6EECF244321}">
                <p14:modId xmlns:p14="http://schemas.microsoft.com/office/powerpoint/2010/main" val="530502488"/>
              </p:ext>
            </p:extLst>
          </p:nvPr>
        </p:nvGraphicFramePr>
        <p:xfrm>
          <a:off x="1358283" y="1686560"/>
          <a:ext cx="8801717" cy="4730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7504403"/>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3644</Words>
  <Application>Microsoft Office PowerPoint</Application>
  <PresentationFormat>Widescreen</PresentationFormat>
  <Paragraphs>281</Paragraphs>
  <Slides>32</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Gill Sans MT</vt:lpstr>
      <vt:lpstr>Parcel</vt:lpstr>
      <vt:lpstr>FINAL REPORT  CAPSTONE (DATA 2206)  REPORT ON CANNABIS PLANT FOR STARSEED INC. </vt:lpstr>
      <vt:lpstr>AGENDA</vt:lpstr>
      <vt:lpstr>OVERVIEW</vt:lpstr>
      <vt:lpstr>KEY QUESTIONS</vt:lpstr>
      <vt:lpstr>SCORE CARD</vt:lpstr>
      <vt:lpstr>DATA ANALYSIS </vt:lpstr>
      <vt:lpstr>   </vt:lpstr>
      <vt:lpstr>RESULTS - EXPLANATORY ANALYSIS</vt:lpstr>
      <vt:lpstr>METHODS FOR ANALYSIS</vt:lpstr>
      <vt:lpstr>MODEL ANALYSIS – comparison model</vt:lpstr>
      <vt:lpstr>OPTIMIZED RANDOM FOREST MODEL WITH GRIDSEARCH</vt:lpstr>
      <vt:lpstr>Learning curve</vt:lpstr>
      <vt:lpstr>STACKING CLASSIFIER MODEL</vt:lpstr>
      <vt:lpstr>STACKING CLASSIFIER MODEL</vt:lpstr>
      <vt:lpstr>Key findings</vt:lpstr>
      <vt:lpstr>recommendations</vt:lpstr>
      <vt:lpstr>CONCLUSION</vt:lpstr>
      <vt:lpstr>PowerPoint Presentation</vt:lpstr>
      <vt:lpstr>REFERENCES</vt:lpstr>
      <vt:lpstr>APPENDIX</vt:lpstr>
      <vt:lpstr>ASSUMPTIONS AND CONSTRAINTS</vt:lpstr>
      <vt:lpstr>PowerPoint Presentation</vt:lpstr>
      <vt:lpstr>EXPLANATORY DATA ANALYSIS</vt:lpstr>
      <vt:lpstr>VISUALISATIONs – Explanatory analysis</vt:lpstr>
      <vt:lpstr>HISTOGRAM PLOT</vt:lpstr>
      <vt:lpstr>CORRELATION PLOT &amp; BOX PLOT</vt:lpstr>
      <vt:lpstr>SCATTER PLOT</vt:lpstr>
      <vt:lpstr>TUKEY METHOD</vt:lpstr>
      <vt:lpstr>Comparison Model</vt:lpstr>
      <vt:lpstr>Results of optimized random forest model</vt:lpstr>
      <vt:lpstr>Results of stacking classifier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CAPSTONE (DATA 2206)  REPORT ON CANNABIS PLANT FOR STARSEED INC. </dc:title>
  <dc:creator>Prachi Jindal</dc:creator>
  <cp:lastModifiedBy>Prachi Jindal</cp:lastModifiedBy>
  <cp:revision>13</cp:revision>
  <dcterms:created xsi:type="dcterms:W3CDTF">2020-04-12T19:26:30Z</dcterms:created>
  <dcterms:modified xsi:type="dcterms:W3CDTF">2020-04-16T06:32:54Z</dcterms:modified>
</cp:coreProperties>
</file>