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62B6A1-FA46-4666-B465-94CEB3E38EFE}">
          <p14:sldIdLst>
            <p14:sldId id="256"/>
            <p14:sldId id="257"/>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Untitled Section" id="{86DA5E80-8A71-470C-8A0F-DC07272774F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61289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AF374-3A02-454F-B3D6-DB54BE0E4F35}"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348216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680188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43548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497877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20206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55683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72922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2144492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31580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281463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AF374-3A02-454F-B3D6-DB54BE0E4F35}"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269362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AF374-3A02-454F-B3D6-DB54BE0E4F35}"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390237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AF374-3A02-454F-B3D6-DB54BE0E4F35}"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100791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0AF374-3A02-454F-B3D6-DB54BE0E4F35}"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2043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AF374-3A02-454F-B3D6-DB54BE0E4F35}"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371790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AF374-3A02-454F-B3D6-DB54BE0E4F35}"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671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AF374-3A02-454F-B3D6-DB54BE0E4F35}"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024C7B-A5E0-4691-8B18-6C207516622D}" type="slidenum">
              <a:rPr lang="en-US" smtClean="0"/>
              <a:t>‹#›</a:t>
            </a:fld>
            <a:endParaRPr lang="en-US"/>
          </a:p>
        </p:txBody>
      </p:sp>
    </p:spTree>
    <p:extLst>
      <p:ext uri="{BB962C8B-B14F-4D97-AF65-F5344CB8AC3E}">
        <p14:creationId xmlns:p14="http://schemas.microsoft.com/office/powerpoint/2010/main" val="337451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0AF374-3A02-454F-B3D6-DB54BE0E4F35}" type="datetimeFigureOut">
              <a:rPr lang="en-US" smtClean="0"/>
              <a:t>5/17/2023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024C7B-A5E0-4691-8B18-6C207516622D}" type="slidenum">
              <a:rPr lang="en-US" smtClean="0"/>
              <a:t>‹#›</a:t>
            </a:fld>
            <a:endParaRPr lang="en-US"/>
          </a:p>
        </p:txBody>
      </p:sp>
    </p:spTree>
    <p:extLst>
      <p:ext uri="{BB962C8B-B14F-4D97-AF65-F5344CB8AC3E}">
        <p14:creationId xmlns:p14="http://schemas.microsoft.com/office/powerpoint/2010/main" val="2058198351"/>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3935" y="3029392"/>
            <a:ext cx="3251201" cy="1234593"/>
          </a:xfrm>
        </p:spPr>
        <p:txBody>
          <a:bodyPr>
            <a:normAutofit fontScale="90000"/>
          </a:bodyPr>
          <a:lstStyle/>
          <a:p>
            <a:br>
              <a:rPr lang="en-US" dirty="0"/>
            </a:br>
            <a:endParaRPr lang="en-US" dirty="0"/>
          </a:p>
        </p:txBody>
      </p:sp>
      <p:sp>
        <p:nvSpPr>
          <p:cNvPr id="6" name="Subtitle 5"/>
          <p:cNvSpPr>
            <a:spLocks noGrp="1"/>
          </p:cNvSpPr>
          <p:nvPr>
            <p:ph type="subTitle" idx="1"/>
          </p:nvPr>
        </p:nvSpPr>
        <p:spPr>
          <a:xfrm>
            <a:off x="3983935" y="1314380"/>
            <a:ext cx="5570775" cy="2694628"/>
          </a:xfrm>
        </p:spPr>
        <p:txBody>
          <a:bodyPr>
            <a:normAutofit fontScale="77500" lnSpcReduction="20000"/>
          </a:bodyPr>
          <a:lstStyle/>
          <a:p>
            <a:pPr algn="l"/>
            <a:r>
              <a:rPr lang="en-US" sz="2000" b="1" dirty="0">
                <a:solidFill>
                  <a:schemeClr val="tx1"/>
                </a:solidFill>
                <a:latin typeface="Agency FB" panose="020B0503020202020204" pitchFamily="34" charset="0"/>
              </a:rPr>
              <a:t>Group Members:</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Nagaram Cheedella</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Prachi Gabani</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Manoj H D</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Chandana J</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Harshitha M</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Asha Rani K</a:t>
            </a:r>
          </a:p>
          <a:p>
            <a:pPr marL="285750" indent="-285750" algn="l">
              <a:buFont typeface="Wingdings" panose="05000000000000000000" pitchFamily="2" charset="2"/>
              <a:buChar char="q"/>
            </a:pPr>
            <a:r>
              <a:rPr lang="en-US" dirty="0">
                <a:solidFill>
                  <a:schemeClr val="tx1"/>
                </a:solidFill>
                <a:latin typeface="Agency FB" panose="020B0503020202020204" pitchFamily="34" charset="0"/>
              </a:rPr>
              <a:t>Hemantha Kumar R</a:t>
            </a:r>
          </a:p>
        </p:txBody>
      </p:sp>
      <p:sp>
        <p:nvSpPr>
          <p:cNvPr id="4" name="Rectangle 3"/>
          <p:cNvSpPr/>
          <p:nvPr/>
        </p:nvSpPr>
        <p:spPr>
          <a:xfrm>
            <a:off x="3300664" y="509156"/>
            <a:ext cx="5070619" cy="461665"/>
          </a:xfrm>
          <a:prstGeom prst="rect">
            <a:avLst/>
          </a:prstGeom>
        </p:spPr>
        <p:txBody>
          <a:bodyPr wrap="none">
            <a:spAutoFit/>
          </a:bodyPr>
          <a:lstStyle/>
          <a:p>
            <a:r>
              <a:rPr lang="en-US" sz="2400" b="1" dirty="0">
                <a:latin typeface="Algerian" panose="04020705040A02060702" pitchFamily="82" charset="0"/>
              </a:rPr>
              <a:t>Project: Bike Rentals Sharing</a:t>
            </a:r>
          </a:p>
        </p:txBody>
      </p:sp>
      <p:pic>
        <p:nvPicPr>
          <p:cNvPr id="1026" name="Picture 2" descr="Explore Courses | ExcelR">
            <a:extLst>
              <a:ext uri="{FF2B5EF4-FFF2-40B4-BE49-F238E27FC236}">
                <a16:creationId xmlns:a16="http://schemas.microsoft.com/office/drawing/2014/main" id="{03CB1E0B-E1E6-96FF-1C12-9237E9955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11" y="6081004"/>
            <a:ext cx="2299188" cy="6395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31E6FC-903C-512A-F1CB-916B751719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9703" y="82398"/>
            <a:ext cx="1710105" cy="1315179"/>
          </a:xfrm>
          <a:prstGeom prst="rect">
            <a:avLst/>
          </a:prstGeom>
        </p:spPr>
      </p:pic>
    </p:spTree>
    <p:extLst>
      <p:ext uri="{BB962C8B-B14F-4D97-AF65-F5344CB8AC3E}">
        <p14:creationId xmlns:p14="http://schemas.microsoft.com/office/powerpoint/2010/main" val="386958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OUTLIERS HANDLING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066800"/>
            <a:ext cx="8845061" cy="4093428"/>
          </a:xfrm>
          <a:prstGeom prst="rect">
            <a:avLst/>
          </a:prstGeom>
          <a:noFill/>
        </p:spPr>
        <p:txBody>
          <a:bodyPr wrap="square" rtlCol="0">
            <a:spAutoFit/>
          </a:bodyPr>
          <a:lstStyle/>
          <a:p>
            <a:pPr algn="l"/>
            <a:r>
              <a:rPr lang="en-US" sz="1300" b="0" i="0" dirty="0">
                <a:effectLst/>
                <a:latin typeface="+mj-lt"/>
              </a:rPr>
              <a:t>We have different methods to handle outliers:</a:t>
            </a:r>
          </a:p>
          <a:p>
            <a:pPr algn="l"/>
            <a:endParaRPr lang="en-US" sz="1300" b="0" i="0" dirty="0">
              <a:effectLst/>
              <a:latin typeface="+mj-lt"/>
            </a:endParaRPr>
          </a:p>
          <a:p>
            <a:pPr algn="l">
              <a:buFont typeface="+mj-lt"/>
              <a:buAutoNum type="arabicPeriod"/>
            </a:pPr>
            <a:r>
              <a:rPr lang="en-US" sz="1300" b="1" i="0" dirty="0">
                <a:effectLst/>
                <a:latin typeface="+mj-lt"/>
              </a:rPr>
              <a:t>Remove the outlier</a:t>
            </a:r>
            <a:r>
              <a:rPr lang="en-US" sz="1300" b="0" i="0" dirty="0">
                <a:effectLst/>
                <a:latin typeface="+mj-lt"/>
              </a:rPr>
              <a:t>: If an outlier is due to an error in the data collection process, it may be appropriate to simply remove the outlier from the dataset. However, if the outlier is a legitimate data point, it may not be appropriate to simply remove it.</a:t>
            </a:r>
          </a:p>
          <a:p>
            <a:pPr algn="l">
              <a:buFont typeface="+mj-lt"/>
              <a:buAutoNum type="arabicPeriod"/>
            </a:pPr>
            <a:endParaRPr lang="en-US" sz="1300" b="0" i="0" dirty="0">
              <a:effectLst/>
              <a:latin typeface="+mj-lt"/>
            </a:endParaRPr>
          </a:p>
          <a:p>
            <a:pPr algn="l">
              <a:buFont typeface="+mj-lt"/>
              <a:buAutoNum type="arabicPeriod"/>
            </a:pPr>
            <a:r>
              <a:rPr lang="en-US" sz="1300" b="1" i="0" dirty="0">
                <a:effectLst/>
                <a:latin typeface="+mj-lt"/>
              </a:rPr>
              <a:t>Winsorize</a:t>
            </a:r>
            <a:r>
              <a:rPr lang="en-US" sz="1300" b="0" i="0" dirty="0">
                <a:effectLst/>
                <a:latin typeface="+mj-lt"/>
              </a:rPr>
              <a:t> the data: Winsorizing is a method that involves setting extreme values in the dataset to a specified percentile value. For example, you might set all data points above the 99th percentile to the value at the 99th percentile. This can help to reduce the impact of outliers without removing them entirely.</a:t>
            </a:r>
          </a:p>
          <a:p>
            <a:pPr algn="l">
              <a:buFont typeface="+mj-lt"/>
              <a:buAutoNum type="arabicPeriod"/>
            </a:pPr>
            <a:endParaRPr lang="en-US" sz="1300" b="0" i="0" dirty="0">
              <a:effectLst/>
              <a:latin typeface="+mj-lt"/>
            </a:endParaRPr>
          </a:p>
          <a:p>
            <a:pPr algn="l">
              <a:buFont typeface="+mj-lt"/>
              <a:buAutoNum type="arabicPeriod"/>
            </a:pPr>
            <a:r>
              <a:rPr lang="en-US" sz="1300" b="1" i="0" dirty="0">
                <a:effectLst/>
                <a:latin typeface="+mj-lt"/>
              </a:rPr>
              <a:t>IQR</a:t>
            </a:r>
            <a:r>
              <a:rPr lang="en-US" sz="1300" b="0" i="0" dirty="0">
                <a:effectLst/>
                <a:latin typeface="+mj-lt"/>
              </a:rPr>
              <a:t>: IQR method, we first calculate the 25th and 75th percentiles (q1 and q3) and then calculate the interquartile range (iqr) by subtracting q1 from q3. We then define the lower and upper bounds using the formula lower_bound = q1 - (1.5 * iqr) and upper_bound = q3 + (1.5 * iqr). Finally, we replace the outliers with the corresponding bounds.</a:t>
            </a:r>
          </a:p>
          <a:p>
            <a:pPr algn="l">
              <a:buFont typeface="+mj-lt"/>
              <a:buAutoNum type="arabicPeriod"/>
            </a:pPr>
            <a:endParaRPr lang="en-US" sz="1300" b="0" i="0" dirty="0">
              <a:effectLst/>
              <a:latin typeface="+mj-lt"/>
            </a:endParaRPr>
          </a:p>
          <a:p>
            <a:pPr algn="l">
              <a:buFont typeface="+mj-lt"/>
              <a:buAutoNum type="arabicPeriod"/>
            </a:pPr>
            <a:r>
              <a:rPr lang="en-US" sz="1300" b="1" i="0" dirty="0">
                <a:effectLst/>
                <a:latin typeface="+mj-lt"/>
              </a:rPr>
              <a:t>Capping</a:t>
            </a:r>
            <a:r>
              <a:rPr lang="en-US" sz="1300" b="0" i="0" dirty="0">
                <a:effectLst/>
                <a:latin typeface="+mj-lt"/>
              </a:rPr>
              <a:t>: we first define a percentage (c) of values to be capped (in this case, 5%). We then calculate the lower and upper bounds by taking the cth and (1-c)th percentiles of the data. Finally, we replace the outliers with the corresponding bounds.</a:t>
            </a:r>
          </a:p>
          <a:p>
            <a:pPr algn="l">
              <a:buFont typeface="+mj-lt"/>
              <a:buAutoNum type="arabicPeriod"/>
            </a:pPr>
            <a:endParaRPr lang="en-US" sz="1300" b="0" i="0" dirty="0">
              <a:effectLst/>
              <a:latin typeface="+mj-lt"/>
            </a:endParaRPr>
          </a:p>
          <a:p>
            <a:pPr algn="l">
              <a:buFont typeface="+mj-lt"/>
              <a:buAutoNum type="arabicPeriod"/>
            </a:pPr>
            <a:r>
              <a:rPr lang="en-US" sz="1300" b="1" i="0" dirty="0">
                <a:effectLst/>
                <a:latin typeface="+mj-lt"/>
              </a:rPr>
              <a:t>Transform the data</a:t>
            </a:r>
            <a:r>
              <a:rPr lang="en-US" sz="1300" b="0" i="0" dirty="0">
                <a:effectLst/>
                <a:latin typeface="+mj-lt"/>
              </a:rPr>
              <a:t>: Transformation methods, such as log transformation or square root transformation, can be used to reduce the impact of outliers. These transformations can help to make the distribution of the data more normal, which can make it easier to apply statistical methods.</a:t>
            </a:r>
          </a:p>
          <a:p>
            <a:endParaRPr lang="en-IN" sz="1300" dirty="0">
              <a:latin typeface="+mj-lt"/>
            </a:endParaRPr>
          </a:p>
        </p:txBody>
      </p:sp>
    </p:spTree>
    <p:extLst>
      <p:ext uri="{BB962C8B-B14F-4D97-AF65-F5344CB8AC3E}">
        <p14:creationId xmlns:p14="http://schemas.microsoft.com/office/powerpoint/2010/main" val="100141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OUTLIERS HANDLING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066800"/>
            <a:ext cx="8845061" cy="692497"/>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mj-lt"/>
              </a:rPr>
              <a:t>Among all the mentioned methods capping and IQR performed well when applied basic Random Forest Algorithm.</a:t>
            </a:r>
          </a:p>
          <a:p>
            <a:pPr marL="285750" indent="-285750">
              <a:buFont typeface="Arial" panose="020B0604020202020204" pitchFamily="34" charset="0"/>
              <a:buChar char="•"/>
            </a:pPr>
            <a:r>
              <a:rPr lang="en-US" sz="1300" dirty="0">
                <a:latin typeface="+mj-lt"/>
              </a:rPr>
              <a:t>Due to its easy </a:t>
            </a:r>
            <a:r>
              <a:rPr lang="en-US" sz="1300" b="0" dirty="0">
                <a:effectLst/>
                <a:latin typeface="+mj-lt"/>
              </a:rPr>
              <a:t>interpretability and feasibility of usage, let us consider IQR method for handling Outliers in our dataset.</a:t>
            </a:r>
          </a:p>
          <a:p>
            <a:endParaRPr lang="en-IN" sz="1300" dirty="0">
              <a:latin typeface="+mj-lt"/>
            </a:endParaRPr>
          </a:p>
        </p:txBody>
      </p:sp>
      <p:pic>
        <p:nvPicPr>
          <p:cNvPr id="5" name="Picture 4">
            <a:extLst>
              <a:ext uri="{FF2B5EF4-FFF2-40B4-BE49-F238E27FC236}">
                <a16:creationId xmlns:a16="http://schemas.microsoft.com/office/drawing/2014/main" id="{7C8EEB69-819F-4B5A-14D2-09D09E592B59}"/>
              </a:ext>
            </a:extLst>
          </p:cNvPr>
          <p:cNvPicPr>
            <a:picLocks noChangeAspect="1"/>
          </p:cNvPicPr>
          <p:nvPr/>
        </p:nvPicPr>
        <p:blipFill>
          <a:blip r:embed="rId3"/>
          <a:stretch>
            <a:fillRect/>
          </a:stretch>
        </p:blipFill>
        <p:spPr>
          <a:xfrm>
            <a:off x="3332282" y="1908763"/>
            <a:ext cx="5458587" cy="2381582"/>
          </a:xfrm>
          <a:prstGeom prst="rect">
            <a:avLst/>
          </a:prstGeom>
        </p:spPr>
      </p:pic>
      <p:pic>
        <p:nvPicPr>
          <p:cNvPr id="8" name="Picture 7">
            <a:extLst>
              <a:ext uri="{FF2B5EF4-FFF2-40B4-BE49-F238E27FC236}">
                <a16:creationId xmlns:a16="http://schemas.microsoft.com/office/drawing/2014/main" id="{4D756001-752A-C030-989B-37A1C042FAFA}"/>
              </a:ext>
            </a:extLst>
          </p:cNvPr>
          <p:cNvPicPr>
            <a:picLocks noChangeAspect="1"/>
          </p:cNvPicPr>
          <p:nvPr/>
        </p:nvPicPr>
        <p:blipFill>
          <a:blip r:embed="rId4"/>
          <a:stretch>
            <a:fillRect/>
          </a:stretch>
        </p:blipFill>
        <p:spPr>
          <a:xfrm>
            <a:off x="3332282" y="4387060"/>
            <a:ext cx="5458587" cy="476316"/>
          </a:xfrm>
          <a:prstGeom prst="rect">
            <a:avLst/>
          </a:prstGeom>
        </p:spPr>
      </p:pic>
    </p:spTree>
    <p:extLst>
      <p:ext uri="{BB962C8B-B14F-4D97-AF65-F5344CB8AC3E}">
        <p14:creationId xmlns:p14="http://schemas.microsoft.com/office/powerpoint/2010/main" val="245639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OUTLIERS HANDLING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066800"/>
            <a:ext cx="8845061" cy="492443"/>
          </a:xfrm>
          <a:prstGeom prst="rect">
            <a:avLst/>
          </a:prstGeom>
          <a:noFill/>
        </p:spPr>
        <p:txBody>
          <a:bodyPr wrap="square" rtlCol="0">
            <a:spAutoFit/>
          </a:bodyPr>
          <a:lstStyle/>
          <a:p>
            <a:pPr marL="285750" indent="-285750">
              <a:buFont typeface="Arial" panose="020B0604020202020204" pitchFamily="34" charset="0"/>
              <a:buChar char="•"/>
            </a:pPr>
            <a:r>
              <a:rPr lang="en-US" sz="1300" b="0" dirty="0">
                <a:effectLst/>
                <a:latin typeface="+mj-lt"/>
              </a:rPr>
              <a:t>Data without Outliers after performing IQR method</a:t>
            </a:r>
          </a:p>
          <a:p>
            <a:endParaRPr lang="en-IN" sz="1300" dirty="0">
              <a:latin typeface="+mj-lt"/>
            </a:endParaRPr>
          </a:p>
        </p:txBody>
      </p:sp>
      <p:pic>
        <p:nvPicPr>
          <p:cNvPr id="10242" name="Picture 2">
            <a:extLst>
              <a:ext uri="{FF2B5EF4-FFF2-40B4-BE49-F238E27FC236}">
                <a16:creationId xmlns:a16="http://schemas.microsoft.com/office/drawing/2014/main" id="{603CDED0-1694-3A0B-13BB-C34749EE29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6238" y="2203936"/>
            <a:ext cx="4234962" cy="24086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368F2A0-E186-D722-7D1D-CC4BA02B3B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7708" y="2130199"/>
            <a:ext cx="4697289" cy="2482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C3DB9B-055C-78FD-1A2D-B0F84F234020}"/>
              </a:ext>
            </a:extLst>
          </p:cNvPr>
          <p:cNvSpPr txBox="1"/>
          <p:nvPr/>
        </p:nvSpPr>
        <p:spPr>
          <a:xfrm>
            <a:off x="1670538" y="4686299"/>
            <a:ext cx="729761" cy="215444"/>
          </a:xfrm>
          <a:prstGeom prst="rect">
            <a:avLst/>
          </a:prstGeom>
          <a:noFill/>
        </p:spPr>
        <p:txBody>
          <a:bodyPr wrap="square" rtlCol="0">
            <a:spAutoFit/>
          </a:bodyPr>
          <a:lstStyle/>
          <a:p>
            <a:pPr algn="ctr"/>
            <a:r>
              <a:rPr lang="en-US" sz="800" dirty="0"/>
              <a:t>Total_count</a:t>
            </a:r>
            <a:endParaRPr lang="en-IN" sz="800" dirty="0"/>
          </a:p>
        </p:txBody>
      </p:sp>
      <p:sp>
        <p:nvSpPr>
          <p:cNvPr id="7" name="TextBox 6">
            <a:extLst>
              <a:ext uri="{FF2B5EF4-FFF2-40B4-BE49-F238E27FC236}">
                <a16:creationId xmlns:a16="http://schemas.microsoft.com/office/drawing/2014/main" id="{09EB2F6A-A995-7D20-61EA-307A54D7E9B3}"/>
              </a:ext>
            </a:extLst>
          </p:cNvPr>
          <p:cNvSpPr txBox="1"/>
          <p:nvPr/>
        </p:nvSpPr>
        <p:spPr>
          <a:xfrm>
            <a:off x="7231678" y="4686299"/>
            <a:ext cx="729761" cy="215444"/>
          </a:xfrm>
          <a:prstGeom prst="rect">
            <a:avLst/>
          </a:prstGeom>
          <a:noFill/>
        </p:spPr>
        <p:txBody>
          <a:bodyPr wrap="square" rtlCol="0">
            <a:spAutoFit/>
          </a:bodyPr>
          <a:lstStyle/>
          <a:p>
            <a:pPr algn="ctr"/>
            <a:r>
              <a:rPr lang="en-US" sz="800" dirty="0"/>
              <a:t>Wind Speed</a:t>
            </a:r>
            <a:endParaRPr lang="en-IN" sz="800" dirty="0"/>
          </a:p>
        </p:txBody>
      </p:sp>
      <p:sp>
        <p:nvSpPr>
          <p:cNvPr id="9" name="TextBox 8">
            <a:extLst>
              <a:ext uri="{FF2B5EF4-FFF2-40B4-BE49-F238E27FC236}">
                <a16:creationId xmlns:a16="http://schemas.microsoft.com/office/drawing/2014/main" id="{1E287556-B485-56F3-9962-4D6C177BB025}"/>
              </a:ext>
            </a:extLst>
          </p:cNvPr>
          <p:cNvSpPr txBox="1"/>
          <p:nvPr/>
        </p:nvSpPr>
        <p:spPr>
          <a:xfrm>
            <a:off x="9460522" y="4686299"/>
            <a:ext cx="729761" cy="215444"/>
          </a:xfrm>
          <a:prstGeom prst="rect">
            <a:avLst/>
          </a:prstGeom>
          <a:noFill/>
        </p:spPr>
        <p:txBody>
          <a:bodyPr wrap="square" rtlCol="0">
            <a:spAutoFit/>
          </a:bodyPr>
          <a:lstStyle/>
          <a:p>
            <a:pPr algn="ctr"/>
            <a:r>
              <a:rPr lang="en-US" sz="800" dirty="0"/>
              <a:t>Humidity</a:t>
            </a:r>
            <a:endParaRPr lang="en-IN" sz="800" dirty="0"/>
          </a:p>
        </p:txBody>
      </p:sp>
      <p:sp>
        <p:nvSpPr>
          <p:cNvPr id="10" name="TextBox 9">
            <a:extLst>
              <a:ext uri="{FF2B5EF4-FFF2-40B4-BE49-F238E27FC236}">
                <a16:creationId xmlns:a16="http://schemas.microsoft.com/office/drawing/2014/main" id="{58DDBC56-CC78-773B-6199-433BA818D06D}"/>
              </a:ext>
            </a:extLst>
          </p:cNvPr>
          <p:cNvSpPr txBox="1"/>
          <p:nvPr/>
        </p:nvSpPr>
        <p:spPr>
          <a:xfrm>
            <a:off x="4230562" y="4686299"/>
            <a:ext cx="729761" cy="215444"/>
          </a:xfrm>
          <a:prstGeom prst="rect">
            <a:avLst/>
          </a:prstGeom>
          <a:noFill/>
        </p:spPr>
        <p:txBody>
          <a:bodyPr wrap="square" rtlCol="0">
            <a:spAutoFit/>
          </a:bodyPr>
          <a:lstStyle/>
          <a:p>
            <a:pPr algn="ctr"/>
            <a:r>
              <a:rPr lang="en-US" sz="800" dirty="0"/>
              <a:t>Registered</a:t>
            </a:r>
            <a:endParaRPr lang="en-IN" sz="800" dirty="0"/>
          </a:p>
        </p:txBody>
      </p:sp>
      <p:sp>
        <p:nvSpPr>
          <p:cNvPr id="11" name="TextBox 10">
            <a:extLst>
              <a:ext uri="{FF2B5EF4-FFF2-40B4-BE49-F238E27FC236}">
                <a16:creationId xmlns:a16="http://schemas.microsoft.com/office/drawing/2014/main" id="{22408286-570D-FA87-32B9-D8F27A931248}"/>
              </a:ext>
            </a:extLst>
          </p:cNvPr>
          <p:cNvSpPr txBox="1"/>
          <p:nvPr/>
        </p:nvSpPr>
        <p:spPr>
          <a:xfrm>
            <a:off x="4960323" y="4686299"/>
            <a:ext cx="729761" cy="215444"/>
          </a:xfrm>
          <a:prstGeom prst="rect">
            <a:avLst/>
          </a:prstGeom>
          <a:noFill/>
        </p:spPr>
        <p:txBody>
          <a:bodyPr wrap="square" rtlCol="0">
            <a:spAutoFit/>
          </a:bodyPr>
          <a:lstStyle/>
          <a:p>
            <a:pPr algn="ctr"/>
            <a:r>
              <a:rPr lang="en-US" sz="800" dirty="0"/>
              <a:t>unregistered</a:t>
            </a:r>
            <a:endParaRPr lang="en-IN" sz="800" dirty="0"/>
          </a:p>
        </p:txBody>
      </p:sp>
    </p:spTree>
    <p:extLst>
      <p:ext uri="{BB962C8B-B14F-4D97-AF65-F5344CB8AC3E}">
        <p14:creationId xmlns:p14="http://schemas.microsoft.com/office/powerpoint/2010/main" val="29034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FEATURE SELECTION</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066800"/>
            <a:ext cx="8845061" cy="3662541"/>
          </a:xfrm>
          <a:prstGeom prst="rect">
            <a:avLst/>
          </a:prstGeom>
          <a:noFill/>
        </p:spPr>
        <p:txBody>
          <a:bodyPr wrap="square" rtlCol="0">
            <a:spAutoFit/>
          </a:bodyPr>
          <a:lstStyle/>
          <a:p>
            <a:r>
              <a:rPr lang="en-US" sz="1500" b="0" dirty="0">
                <a:effectLst/>
                <a:latin typeface="+mj-lt"/>
              </a:rPr>
              <a:t>We have different methods to perform feature selection. </a:t>
            </a:r>
          </a:p>
          <a:p>
            <a:endParaRPr lang="en-US" sz="1500" b="0" dirty="0">
              <a:effectLst/>
              <a:latin typeface="+mj-lt"/>
            </a:endParaRPr>
          </a:p>
          <a:p>
            <a:r>
              <a:rPr lang="en-US" sz="1300" dirty="0">
                <a:latin typeface="+mj-lt"/>
              </a:rPr>
              <a:t>1. Mutual Information (MI)</a:t>
            </a:r>
          </a:p>
          <a:p>
            <a:r>
              <a:rPr lang="en-US" sz="1300" dirty="0">
                <a:latin typeface="+mj-lt"/>
              </a:rPr>
              <a:t>2. Recursive Feature Elimination (RFE)</a:t>
            </a:r>
          </a:p>
          <a:p>
            <a:r>
              <a:rPr lang="en-US" sz="1300" dirty="0">
                <a:latin typeface="+mj-lt"/>
              </a:rPr>
              <a:t>3.Lasso</a:t>
            </a:r>
          </a:p>
          <a:p>
            <a:r>
              <a:rPr lang="en-US" sz="1300" dirty="0">
                <a:latin typeface="+mj-lt"/>
              </a:rPr>
              <a:t>4. VIF (</a:t>
            </a:r>
            <a:r>
              <a:rPr lang="en-IN" sz="1300" dirty="0">
                <a:latin typeface="+mj-lt"/>
              </a:rPr>
              <a:t> Variance Inflation Factor</a:t>
            </a:r>
            <a:r>
              <a:rPr lang="en-US" sz="1300" dirty="0">
                <a:latin typeface="+mj-lt"/>
              </a:rPr>
              <a:t>)</a:t>
            </a:r>
          </a:p>
          <a:p>
            <a:r>
              <a:rPr lang="en-US" sz="1300" dirty="0">
                <a:latin typeface="+mj-lt"/>
              </a:rPr>
              <a:t>5. Tree Based</a:t>
            </a:r>
          </a:p>
          <a:p>
            <a:endParaRPr lang="en-US" sz="1500" dirty="0">
              <a:latin typeface="+mj-lt"/>
            </a:endParaRPr>
          </a:p>
          <a:p>
            <a:endParaRPr lang="en-US" sz="1500" b="0" dirty="0">
              <a:effectLst/>
              <a:latin typeface="+mj-lt"/>
            </a:endParaRPr>
          </a:p>
          <a:p>
            <a:r>
              <a:rPr lang="en-US" sz="1500" b="0" dirty="0">
                <a:effectLst/>
                <a:latin typeface="+mj-lt"/>
              </a:rPr>
              <a:t>After Performing the above methods we concluded the following features are more important for our model building.</a:t>
            </a:r>
          </a:p>
          <a:p>
            <a:endParaRPr lang="en-US" sz="1500" dirty="0">
              <a:latin typeface="+mj-lt"/>
            </a:endParaRPr>
          </a:p>
          <a:p>
            <a:endParaRPr lang="en-IN" sz="1200" b="0" dirty="0">
              <a:solidFill>
                <a:srgbClr val="7030A0"/>
              </a:solidFill>
              <a:effectLst/>
              <a:latin typeface="+mj-lt"/>
            </a:endParaRPr>
          </a:p>
          <a:p>
            <a:endParaRPr lang="en-IN" sz="1200" dirty="0">
              <a:solidFill>
                <a:srgbClr val="7030A0"/>
              </a:solidFill>
              <a:latin typeface="+mj-lt"/>
            </a:endParaRPr>
          </a:p>
          <a:p>
            <a:r>
              <a:rPr lang="en-IN" sz="1200" b="0" dirty="0">
                <a:solidFill>
                  <a:srgbClr val="7030A0"/>
                </a:solidFill>
                <a:effectLst/>
                <a:latin typeface="+mj-lt"/>
              </a:rPr>
              <a:t>['season', 'month', 'hr', 'weekday', 'working day', 'registered', 'unregistered' , 'date', 'weather Condition', 'total_count']</a:t>
            </a:r>
            <a:endParaRPr lang="en-US" sz="1200" b="0" dirty="0">
              <a:solidFill>
                <a:srgbClr val="7030A0"/>
              </a:solidFill>
              <a:effectLst/>
              <a:latin typeface="+mj-lt"/>
            </a:endParaRPr>
          </a:p>
          <a:p>
            <a:endParaRPr lang="en-US" sz="1300" b="0" dirty="0">
              <a:effectLst/>
              <a:latin typeface="+mj-lt"/>
            </a:endParaRPr>
          </a:p>
          <a:p>
            <a:endParaRPr lang="en-IN" sz="1300" dirty="0">
              <a:latin typeface="+mj-lt"/>
            </a:endParaRPr>
          </a:p>
        </p:txBody>
      </p:sp>
    </p:spTree>
    <p:extLst>
      <p:ext uri="{BB962C8B-B14F-4D97-AF65-F5344CB8AC3E}">
        <p14:creationId xmlns:p14="http://schemas.microsoft.com/office/powerpoint/2010/main" val="159936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FEATURE ENCODING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066800"/>
            <a:ext cx="8845061" cy="323165"/>
          </a:xfrm>
          <a:prstGeom prst="rect">
            <a:avLst/>
          </a:prstGeom>
          <a:noFill/>
        </p:spPr>
        <p:txBody>
          <a:bodyPr wrap="square" rtlCol="0">
            <a:spAutoFit/>
          </a:bodyPr>
          <a:lstStyle/>
          <a:p>
            <a:r>
              <a:rPr lang="en-US" sz="1500" b="0" dirty="0">
                <a:effectLst/>
                <a:latin typeface="+mj-lt"/>
              </a:rPr>
              <a:t>We </a:t>
            </a:r>
            <a:r>
              <a:rPr lang="en-US" sz="1500" dirty="0">
                <a:latin typeface="+mj-lt"/>
              </a:rPr>
              <a:t>used One Hot Encoding for Categorical Data</a:t>
            </a:r>
            <a:endParaRPr lang="en-IN" sz="1300" dirty="0">
              <a:latin typeface="+mj-lt"/>
            </a:endParaRPr>
          </a:p>
        </p:txBody>
      </p:sp>
      <p:pic>
        <p:nvPicPr>
          <p:cNvPr id="5" name="Picture 4">
            <a:extLst>
              <a:ext uri="{FF2B5EF4-FFF2-40B4-BE49-F238E27FC236}">
                <a16:creationId xmlns:a16="http://schemas.microsoft.com/office/drawing/2014/main" id="{93D5AD34-3A6E-4DB5-20F8-B1E0854E6BBF}"/>
              </a:ext>
            </a:extLst>
          </p:cNvPr>
          <p:cNvPicPr>
            <a:picLocks noChangeAspect="1"/>
          </p:cNvPicPr>
          <p:nvPr/>
        </p:nvPicPr>
        <p:blipFill>
          <a:blip r:embed="rId3"/>
          <a:stretch>
            <a:fillRect/>
          </a:stretch>
        </p:blipFill>
        <p:spPr>
          <a:xfrm>
            <a:off x="1793630" y="1751991"/>
            <a:ext cx="8192643" cy="3477110"/>
          </a:xfrm>
          <a:prstGeom prst="rect">
            <a:avLst/>
          </a:prstGeom>
        </p:spPr>
      </p:pic>
    </p:spTree>
    <p:extLst>
      <p:ext uri="{BB962C8B-B14F-4D97-AF65-F5344CB8AC3E}">
        <p14:creationId xmlns:p14="http://schemas.microsoft.com/office/powerpoint/2010/main" val="83779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FEATURE SCALING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999074"/>
            <a:ext cx="8845061" cy="661720"/>
          </a:xfrm>
          <a:prstGeom prst="rect">
            <a:avLst/>
          </a:prstGeom>
          <a:noFill/>
        </p:spPr>
        <p:txBody>
          <a:bodyPr wrap="square" rtlCol="0">
            <a:spAutoFit/>
          </a:bodyPr>
          <a:lstStyle/>
          <a:p>
            <a:r>
              <a:rPr lang="en-US" sz="1300" b="0" dirty="0">
                <a:effectLst/>
                <a:latin typeface="+mj-lt"/>
              </a:rPr>
              <a:t>We used 2 methods for feature scaling:</a:t>
            </a:r>
          </a:p>
          <a:p>
            <a:pPr marL="285750" indent="-285750">
              <a:buFont typeface="Arial" panose="020B0604020202020204" pitchFamily="34" charset="0"/>
              <a:buChar char="•"/>
            </a:pPr>
            <a:r>
              <a:rPr lang="en-US" sz="1200" dirty="0">
                <a:latin typeface="+mj-lt"/>
              </a:rPr>
              <a:t>Min-Max Scaling</a:t>
            </a:r>
          </a:p>
          <a:p>
            <a:pPr marL="285750" indent="-285750">
              <a:buFont typeface="Arial" panose="020B0604020202020204" pitchFamily="34" charset="0"/>
              <a:buChar char="•"/>
            </a:pPr>
            <a:r>
              <a:rPr lang="en-US" sz="1200" dirty="0">
                <a:latin typeface="+mj-lt"/>
              </a:rPr>
              <a:t>Standard Scaling</a:t>
            </a:r>
            <a:endParaRPr lang="en-IN" sz="1200" dirty="0">
              <a:latin typeface="+mj-lt"/>
            </a:endParaRPr>
          </a:p>
        </p:txBody>
      </p:sp>
      <p:pic>
        <p:nvPicPr>
          <p:cNvPr id="7" name="Picture 6">
            <a:extLst>
              <a:ext uri="{FF2B5EF4-FFF2-40B4-BE49-F238E27FC236}">
                <a16:creationId xmlns:a16="http://schemas.microsoft.com/office/drawing/2014/main" id="{DC8EF2ED-4128-0344-4E40-7218F09088D1}"/>
              </a:ext>
            </a:extLst>
          </p:cNvPr>
          <p:cNvPicPr>
            <a:picLocks noChangeAspect="1"/>
          </p:cNvPicPr>
          <p:nvPr/>
        </p:nvPicPr>
        <p:blipFill>
          <a:blip r:embed="rId3"/>
          <a:stretch>
            <a:fillRect/>
          </a:stretch>
        </p:blipFill>
        <p:spPr>
          <a:xfrm>
            <a:off x="1551127" y="1769892"/>
            <a:ext cx="4778154" cy="3063505"/>
          </a:xfrm>
          <a:prstGeom prst="rect">
            <a:avLst/>
          </a:prstGeom>
        </p:spPr>
      </p:pic>
      <p:pic>
        <p:nvPicPr>
          <p:cNvPr id="9" name="Picture 8">
            <a:extLst>
              <a:ext uri="{FF2B5EF4-FFF2-40B4-BE49-F238E27FC236}">
                <a16:creationId xmlns:a16="http://schemas.microsoft.com/office/drawing/2014/main" id="{1613C974-7708-4758-872F-7D6BA886EB02}"/>
              </a:ext>
            </a:extLst>
          </p:cNvPr>
          <p:cNvPicPr>
            <a:picLocks noChangeAspect="1"/>
          </p:cNvPicPr>
          <p:nvPr/>
        </p:nvPicPr>
        <p:blipFill>
          <a:blip r:embed="rId4"/>
          <a:stretch>
            <a:fillRect/>
          </a:stretch>
        </p:blipFill>
        <p:spPr>
          <a:xfrm>
            <a:off x="6644672" y="1769892"/>
            <a:ext cx="4912590" cy="3063505"/>
          </a:xfrm>
          <a:prstGeom prst="rect">
            <a:avLst/>
          </a:prstGeom>
        </p:spPr>
      </p:pic>
      <p:pic>
        <p:nvPicPr>
          <p:cNvPr id="11" name="Picture 10">
            <a:extLst>
              <a:ext uri="{FF2B5EF4-FFF2-40B4-BE49-F238E27FC236}">
                <a16:creationId xmlns:a16="http://schemas.microsoft.com/office/drawing/2014/main" id="{F90A0EC5-1C7D-993B-A3B1-3332D48C26A0}"/>
              </a:ext>
            </a:extLst>
          </p:cNvPr>
          <p:cNvPicPr>
            <a:picLocks noChangeAspect="1"/>
          </p:cNvPicPr>
          <p:nvPr/>
        </p:nvPicPr>
        <p:blipFill>
          <a:blip r:embed="rId5"/>
          <a:stretch>
            <a:fillRect/>
          </a:stretch>
        </p:blipFill>
        <p:spPr>
          <a:xfrm>
            <a:off x="4751048" y="4942495"/>
            <a:ext cx="4122777" cy="480102"/>
          </a:xfrm>
          <a:prstGeom prst="rect">
            <a:avLst/>
          </a:prstGeom>
        </p:spPr>
      </p:pic>
      <p:sp>
        <p:nvSpPr>
          <p:cNvPr id="12" name="TextBox 11">
            <a:extLst>
              <a:ext uri="{FF2B5EF4-FFF2-40B4-BE49-F238E27FC236}">
                <a16:creationId xmlns:a16="http://schemas.microsoft.com/office/drawing/2014/main" id="{39F5B537-0D36-E32F-FBF7-00CDC034CEEF}"/>
              </a:ext>
            </a:extLst>
          </p:cNvPr>
          <p:cNvSpPr txBox="1"/>
          <p:nvPr/>
        </p:nvSpPr>
        <p:spPr>
          <a:xfrm>
            <a:off x="2403835" y="5612704"/>
            <a:ext cx="7249212" cy="492443"/>
          </a:xfrm>
          <a:prstGeom prst="rect">
            <a:avLst/>
          </a:prstGeom>
          <a:noFill/>
        </p:spPr>
        <p:txBody>
          <a:bodyPr wrap="square" rtlCol="0">
            <a:spAutoFit/>
          </a:bodyPr>
          <a:lstStyle/>
          <a:p>
            <a:r>
              <a:rPr lang="en-US" sz="1300" b="0" i="0" dirty="0">
                <a:effectLst/>
                <a:latin typeface="+mj-lt"/>
              </a:rPr>
              <a:t>Based on the r2 we can say that both methods are good for our dataset. Since we have narrow range of values we can consider using standardScaler.</a:t>
            </a:r>
            <a:endParaRPr lang="en-IN" sz="1300" dirty="0">
              <a:latin typeface="+mj-lt"/>
            </a:endParaRPr>
          </a:p>
        </p:txBody>
      </p:sp>
    </p:spTree>
    <p:extLst>
      <p:ext uri="{BB962C8B-B14F-4D97-AF65-F5344CB8AC3E}">
        <p14:creationId xmlns:p14="http://schemas.microsoft.com/office/powerpoint/2010/main" val="350977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MODEL BUILDING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999074"/>
            <a:ext cx="8845061" cy="2492990"/>
          </a:xfrm>
          <a:prstGeom prst="rect">
            <a:avLst/>
          </a:prstGeom>
          <a:noFill/>
        </p:spPr>
        <p:txBody>
          <a:bodyPr wrap="square" rtlCol="0">
            <a:spAutoFit/>
          </a:bodyPr>
          <a:lstStyle/>
          <a:p>
            <a:r>
              <a:rPr lang="en-US" sz="1300" dirty="0">
                <a:latin typeface="+mj-lt"/>
              </a:rPr>
              <a:t>We have different Algorithms to build a predictive model for our data set.</a:t>
            </a:r>
          </a:p>
          <a:p>
            <a:endParaRPr lang="en-US" sz="1300" dirty="0">
              <a:latin typeface="+mj-lt"/>
            </a:endParaRPr>
          </a:p>
          <a:p>
            <a:pPr marL="342900" indent="-342900">
              <a:buAutoNum type="arabicPeriod"/>
            </a:pPr>
            <a:r>
              <a:rPr lang="en-US" sz="1300" dirty="0">
                <a:latin typeface="+mj-lt"/>
              </a:rPr>
              <a:t>Random Forest Regressor</a:t>
            </a:r>
          </a:p>
          <a:p>
            <a:pPr marL="342900" indent="-342900">
              <a:buAutoNum type="arabicPeriod"/>
            </a:pPr>
            <a:r>
              <a:rPr lang="en-US" sz="1300" dirty="0">
                <a:latin typeface="+mj-lt"/>
              </a:rPr>
              <a:t>Decision Tree Regressor</a:t>
            </a:r>
          </a:p>
          <a:p>
            <a:pPr marL="342900" indent="-342900">
              <a:buAutoNum type="arabicPeriod"/>
            </a:pPr>
            <a:r>
              <a:rPr lang="en-US" sz="1300" dirty="0">
                <a:latin typeface="+mj-lt"/>
              </a:rPr>
              <a:t>Support Vector Regressor</a:t>
            </a:r>
          </a:p>
          <a:p>
            <a:pPr marL="342900" indent="-342900">
              <a:buAutoNum type="arabicPeriod"/>
            </a:pPr>
            <a:r>
              <a:rPr lang="en-US" sz="1300" dirty="0">
                <a:latin typeface="+mj-lt"/>
              </a:rPr>
              <a:t>KNN</a:t>
            </a:r>
          </a:p>
          <a:p>
            <a:pPr marL="342900" indent="-342900">
              <a:buAutoNum type="arabicPeriod"/>
            </a:pPr>
            <a:r>
              <a:rPr lang="en-US" sz="1300" dirty="0">
                <a:latin typeface="+mj-lt"/>
              </a:rPr>
              <a:t>XGBoost</a:t>
            </a:r>
          </a:p>
          <a:p>
            <a:pPr marL="342900" indent="-342900">
              <a:buAutoNum type="arabicPeriod"/>
            </a:pPr>
            <a:r>
              <a:rPr lang="en-US" sz="1300" dirty="0">
                <a:latin typeface="+mj-lt"/>
              </a:rPr>
              <a:t>MLR</a:t>
            </a:r>
          </a:p>
          <a:p>
            <a:pPr marL="342900" indent="-342900">
              <a:buAutoNum type="arabicPeriod"/>
            </a:pPr>
            <a:r>
              <a:rPr lang="en-US" sz="1300" dirty="0">
                <a:latin typeface="+mj-lt"/>
              </a:rPr>
              <a:t>Linear Regression</a:t>
            </a:r>
          </a:p>
          <a:p>
            <a:pPr marL="342900" indent="-342900">
              <a:buAutoNum type="arabicPeriod"/>
            </a:pPr>
            <a:r>
              <a:rPr lang="en-US" sz="1300" dirty="0">
                <a:latin typeface="+mj-lt"/>
              </a:rPr>
              <a:t>Lasso Regression</a:t>
            </a:r>
          </a:p>
          <a:p>
            <a:pPr marL="342900" indent="-342900">
              <a:buAutoNum type="arabicPeriod"/>
            </a:pPr>
            <a:r>
              <a:rPr lang="en-US" sz="1300" dirty="0">
                <a:latin typeface="+mj-lt"/>
              </a:rPr>
              <a:t>Elastic Net etc..</a:t>
            </a:r>
          </a:p>
          <a:p>
            <a:endParaRPr lang="en-IN" sz="1300" dirty="0">
              <a:latin typeface="+mj-lt"/>
            </a:endParaRPr>
          </a:p>
        </p:txBody>
      </p:sp>
      <p:sp>
        <p:nvSpPr>
          <p:cNvPr id="3" name="TextBox 2">
            <a:extLst>
              <a:ext uri="{FF2B5EF4-FFF2-40B4-BE49-F238E27FC236}">
                <a16:creationId xmlns:a16="http://schemas.microsoft.com/office/drawing/2014/main" id="{9542448C-1F05-FBD8-86C9-631FC0F33186}"/>
              </a:ext>
            </a:extLst>
          </p:cNvPr>
          <p:cNvSpPr txBox="1"/>
          <p:nvPr/>
        </p:nvSpPr>
        <p:spPr>
          <a:xfrm>
            <a:off x="1477108" y="3683977"/>
            <a:ext cx="6550269" cy="830997"/>
          </a:xfrm>
          <a:prstGeom prst="rect">
            <a:avLst/>
          </a:prstGeom>
          <a:noFill/>
        </p:spPr>
        <p:txBody>
          <a:bodyPr wrap="square" rtlCol="0">
            <a:spAutoFit/>
          </a:bodyPr>
          <a:lstStyle/>
          <a:p>
            <a:r>
              <a:rPr lang="en-US" sz="1200" dirty="0"/>
              <a:t>We have performed Model Building on Multiple Algorithms and obtained model scores as below:</a:t>
            </a:r>
          </a:p>
          <a:p>
            <a:endParaRPr lang="en-US" sz="1200" dirty="0"/>
          </a:p>
          <a:p>
            <a:endParaRPr lang="en-US" sz="1200" dirty="0"/>
          </a:p>
          <a:p>
            <a:endParaRPr lang="en-IN" sz="1200" dirty="0"/>
          </a:p>
        </p:txBody>
      </p:sp>
      <p:sp>
        <p:nvSpPr>
          <p:cNvPr id="14" name="TextBox 13">
            <a:extLst>
              <a:ext uri="{FF2B5EF4-FFF2-40B4-BE49-F238E27FC236}">
                <a16:creationId xmlns:a16="http://schemas.microsoft.com/office/drawing/2014/main" id="{649D70A6-839B-7AD3-9782-BDF7FC2FF94B}"/>
              </a:ext>
            </a:extLst>
          </p:cNvPr>
          <p:cNvSpPr txBox="1"/>
          <p:nvPr/>
        </p:nvSpPr>
        <p:spPr>
          <a:xfrm>
            <a:off x="7355028" y="4553628"/>
            <a:ext cx="3112477" cy="400110"/>
          </a:xfrm>
          <a:prstGeom prst="rect">
            <a:avLst/>
          </a:prstGeom>
          <a:noFill/>
        </p:spPr>
        <p:txBody>
          <a:bodyPr wrap="square" rtlCol="0">
            <a:spAutoFit/>
          </a:bodyPr>
          <a:lstStyle/>
          <a:p>
            <a:r>
              <a:rPr lang="en-US" sz="1000" dirty="0">
                <a:latin typeface="+mj-lt"/>
              </a:rPr>
              <a:t>Note: Performed GridSearchCV for some models wherever required.</a:t>
            </a:r>
            <a:endParaRPr lang="en-IN" sz="1000" dirty="0">
              <a:latin typeface="+mj-lt"/>
            </a:endParaRPr>
          </a:p>
        </p:txBody>
      </p:sp>
      <p:pic>
        <p:nvPicPr>
          <p:cNvPr id="16" name="Picture 15">
            <a:extLst>
              <a:ext uri="{FF2B5EF4-FFF2-40B4-BE49-F238E27FC236}">
                <a16:creationId xmlns:a16="http://schemas.microsoft.com/office/drawing/2014/main" id="{86075C92-DA92-92F3-AC9D-6DC848780281}"/>
              </a:ext>
            </a:extLst>
          </p:cNvPr>
          <p:cNvPicPr>
            <a:picLocks noChangeAspect="1"/>
          </p:cNvPicPr>
          <p:nvPr/>
        </p:nvPicPr>
        <p:blipFill>
          <a:blip r:embed="rId3"/>
          <a:stretch>
            <a:fillRect/>
          </a:stretch>
        </p:blipFill>
        <p:spPr>
          <a:xfrm>
            <a:off x="1793630" y="3949140"/>
            <a:ext cx="4302370" cy="1909785"/>
          </a:xfrm>
          <a:prstGeom prst="rect">
            <a:avLst/>
          </a:prstGeom>
        </p:spPr>
      </p:pic>
    </p:spTree>
    <p:extLst>
      <p:ext uri="{BB962C8B-B14F-4D97-AF65-F5344CB8AC3E}">
        <p14:creationId xmlns:p14="http://schemas.microsoft.com/office/powerpoint/2010/main" val="76444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MODEL BUILDING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999074"/>
            <a:ext cx="8845061" cy="492443"/>
          </a:xfrm>
          <a:prstGeom prst="rect">
            <a:avLst/>
          </a:prstGeom>
          <a:noFill/>
        </p:spPr>
        <p:txBody>
          <a:bodyPr wrap="square" rtlCol="0">
            <a:spAutoFit/>
          </a:bodyPr>
          <a:lstStyle/>
          <a:p>
            <a:r>
              <a:rPr lang="en-US" sz="1300" dirty="0">
                <a:latin typeface="+mj-lt"/>
              </a:rPr>
              <a:t>Although all models performed well and obtained good and approximate Test and Train data, we finalized a XGBoost model as it performed well after Cross Validation. </a:t>
            </a:r>
            <a:endParaRPr lang="en-IN" sz="1300" dirty="0">
              <a:latin typeface="+mj-lt"/>
            </a:endParaRPr>
          </a:p>
        </p:txBody>
      </p:sp>
      <p:pic>
        <p:nvPicPr>
          <p:cNvPr id="7" name="Picture 6">
            <a:extLst>
              <a:ext uri="{FF2B5EF4-FFF2-40B4-BE49-F238E27FC236}">
                <a16:creationId xmlns:a16="http://schemas.microsoft.com/office/drawing/2014/main" id="{1DFA56E2-FB1C-6C72-4E9A-1DD93FB29331}"/>
              </a:ext>
            </a:extLst>
          </p:cNvPr>
          <p:cNvPicPr>
            <a:picLocks noChangeAspect="1"/>
          </p:cNvPicPr>
          <p:nvPr/>
        </p:nvPicPr>
        <p:blipFill>
          <a:blip r:embed="rId3"/>
          <a:stretch>
            <a:fillRect/>
          </a:stretch>
        </p:blipFill>
        <p:spPr>
          <a:xfrm>
            <a:off x="1793630" y="1616508"/>
            <a:ext cx="4648200" cy="3934972"/>
          </a:xfrm>
          <a:prstGeom prst="rect">
            <a:avLst/>
          </a:prstGeom>
        </p:spPr>
      </p:pic>
      <p:pic>
        <p:nvPicPr>
          <p:cNvPr id="11" name="Picture 10">
            <a:extLst>
              <a:ext uri="{FF2B5EF4-FFF2-40B4-BE49-F238E27FC236}">
                <a16:creationId xmlns:a16="http://schemas.microsoft.com/office/drawing/2014/main" id="{1BEDAAB7-9C11-0C99-2924-417AC91CA875}"/>
              </a:ext>
            </a:extLst>
          </p:cNvPr>
          <p:cNvPicPr>
            <a:picLocks noChangeAspect="1"/>
          </p:cNvPicPr>
          <p:nvPr/>
        </p:nvPicPr>
        <p:blipFill>
          <a:blip r:embed="rId4"/>
          <a:stretch>
            <a:fillRect/>
          </a:stretch>
        </p:blipFill>
        <p:spPr>
          <a:xfrm>
            <a:off x="6718752" y="1616508"/>
            <a:ext cx="4438686" cy="3934972"/>
          </a:xfrm>
          <a:prstGeom prst="rect">
            <a:avLst/>
          </a:prstGeom>
        </p:spPr>
      </p:pic>
    </p:spTree>
    <p:extLst>
      <p:ext uri="{BB962C8B-B14F-4D97-AF65-F5344CB8AC3E}">
        <p14:creationId xmlns:p14="http://schemas.microsoft.com/office/powerpoint/2010/main" val="90205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MODEL BUILDING</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122657"/>
            <a:ext cx="8845061" cy="292388"/>
          </a:xfrm>
          <a:prstGeom prst="rect">
            <a:avLst/>
          </a:prstGeom>
          <a:noFill/>
        </p:spPr>
        <p:txBody>
          <a:bodyPr wrap="square" rtlCol="0">
            <a:spAutoFit/>
          </a:bodyPr>
          <a:lstStyle/>
          <a:p>
            <a:r>
              <a:rPr lang="en-US" sz="1300" dirty="0">
                <a:latin typeface="+mj-lt"/>
              </a:rPr>
              <a:t>We got the best parameters and Model scores as below:</a:t>
            </a:r>
            <a:endParaRPr lang="en-IN" sz="1300" dirty="0">
              <a:latin typeface="+mj-lt"/>
            </a:endParaRPr>
          </a:p>
        </p:txBody>
      </p:sp>
      <p:pic>
        <p:nvPicPr>
          <p:cNvPr id="5" name="Picture 4">
            <a:extLst>
              <a:ext uri="{FF2B5EF4-FFF2-40B4-BE49-F238E27FC236}">
                <a16:creationId xmlns:a16="http://schemas.microsoft.com/office/drawing/2014/main" id="{A32F8732-5DCF-BEDB-BAE8-1DE6EAC4F365}"/>
              </a:ext>
            </a:extLst>
          </p:cNvPr>
          <p:cNvPicPr>
            <a:picLocks noChangeAspect="1"/>
          </p:cNvPicPr>
          <p:nvPr/>
        </p:nvPicPr>
        <p:blipFill>
          <a:blip r:embed="rId3"/>
          <a:stretch>
            <a:fillRect/>
          </a:stretch>
        </p:blipFill>
        <p:spPr>
          <a:xfrm>
            <a:off x="1793630" y="1763291"/>
            <a:ext cx="5420481" cy="1252470"/>
          </a:xfrm>
          <a:prstGeom prst="rect">
            <a:avLst/>
          </a:prstGeom>
        </p:spPr>
      </p:pic>
    </p:spTree>
    <p:extLst>
      <p:ext uri="{BB962C8B-B14F-4D97-AF65-F5344CB8AC3E}">
        <p14:creationId xmlns:p14="http://schemas.microsoft.com/office/powerpoint/2010/main" val="136807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DEPLOYMENT</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122657"/>
            <a:ext cx="8845061" cy="292388"/>
          </a:xfrm>
          <a:prstGeom prst="rect">
            <a:avLst/>
          </a:prstGeom>
          <a:noFill/>
        </p:spPr>
        <p:txBody>
          <a:bodyPr wrap="square" rtlCol="0">
            <a:spAutoFit/>
          </a:bodyPr>
          <a:lstStyle/>
          <a:p>
            <a:r>
              <a:rPr lang="en-US" sz="1300" dirty="0">
                <a:latin typeface="+mj-lt"/>
              </a:rPr>
              <a:t>Created a Pipeline for Preprocessing, Scaling, Model</a:t>
            </a:r>
            <a:endParaRPr lang="en-IN" sz="1300" dirty="0">
              <a:latin typeface="+mj-lt"/>
            </a:endParaRPr>
          </a:p>
        </p:txBody>
      </p:sp>
      <p:pic>
        <p:nvPicPr>
          <p:cNvPr id="7" name="Picture 6">
            <a:extLst>
              <a:ext uri="{FF2B5EF4-FFF2-40B4-BE49-F238E27FC236}">
                <a16:creationId xmlns:a16="http://schemas.microsoft.com/office/drawing/2014/main" id="{0EAF1125-07C9-3874-59B6-01261D4ED630}"/>
              </a:ext>
            </a:extLst>
          </p:cNvPr>
          <p:cNvPicPr>
            <a:picLocks noChangeAspect="1"/>
          </p:cNvPicPr>
          <p:nvPr/>
        </p:nvPicPr>
        <p:blipFill>
          <a:blip r:embed="rId3"/>
          <a:stretch>
            <a:fillRect/>
          </a:stretch>
        </p:blipFill>
        <p:spPr>
          <a:xfrm>
            <a:off x="1857190" y="1636391"/>
            <a:ext cx="7022124" cy="3884156"/>
          </a:xfrm>
          <a:prstGeom prst="rect">
            <a:avLst/>
          </a:prstGeom>
        </p:spPr>
      </p:pic>
    </p:spTree>
    <p:extLst>
      <p:ext uri="{BB962C8B-B14F-4D97-AF65-F5344CB8AC3E}">
        <p14:creationId xmlns:p14="http://schemas.microsoft.com/office/powerpoint/2010/main" val="30595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91445" y="643702"/>
            <a:ext cx="8802224" cy="886159"/>
          </a:xfrm>
        </p:spPr>
        <p:txBody>
          <a:bodyPr>
            <a:normAutofit/>
          </a:bodyPr>
          <a:lstStyle/>
          <a:p>
            <a:r>
              <a:rPr lang="en-US" sz="1500" b="1" dirty="0">
                <a:solidFill>
                  <a:schemeClr val="tx1">
                    <a:lumMod val="95000"/>
                    <a:lumOff val="5000"/>
                  </a:schemeClr>
                </a:solidFill>
                <a:latin typeface="+mn-lt"/>
              </a:rPr>
              <a:t>Problem Statement </a:t>
            </a:r>
            <a:r>
              <a:rPr lang="en-US" sz="2000" dirty="0">
                <a:solidFill>
                  <a:schemeClr val="tx1">
                    <a:lumMod val="95000"/>
                    <a:lumOff val="5000"/>
                  </a:schemeClr>
                </a:solidFill>
              </a:rPr>
              <a:t>:-</a:t>
            </a:r>
            <a:r>
              <a:rPr lang="en-US" sz="1600" dirty="0">
                <a:solidFill>
                  <a:schemeClr val="tx1">
                    <a:lumMod val="95000"/>
                    <a:lumOff val="5000"/>
                  </a:schemeClr>
                </a:solidFill>
              </a:rPr>
              <a:t> </a:t>
            </a:r>
            <a:r>
              <a:rPr lang="en-US" sz="1300" dirty="0">
                <a:latin typeface="+mn-lt"/>
              </a:rPr>
              <a:t>We have a dataset with bike rental data that contains several features including the time and date of the rental, season, week day, weather conditions, and number of rentals. The Aim is to build a model to predict the number of bike rentals based on the other features.</a:t>
            </a:r>
            <a:endParaRPr lang="en-US" sz="1300" dirty="0">
              <a:solidFill>
                <a:schemeClr val="tx1"/>
              </a:solidFill>
              <a:latin typeface="+mn-lt"/>
            </a:endParaRPr>
          </a:p>
        </p:txBody>
      </p:sp>
      <p:pic>
        <p:nvPicPr>
          <p:cNvPr id="2" name="Picture 2" descr="Explore Courses | ExcelR">
            <a:extLst>
              <a:ext uri="{FF2B5EF4-FFF2-40B4-BE49-F238E27FC236}">
                <a16:creationId xmlns:a16="http://schemas.microsoft.com/office/drawing/2014/main" id="{61EB5A3F-CBDD-2A04-231E-74DCD0FC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11" y="608100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30C62F-F6E7-47D0-A7C9-C1BCD17EF729}"/>
              </a:ext>
            </a:extLst>
          </p:cNvPr>
          <p:cNvSpPr txBox="1"/>
          <p:nvPr/>
        </p:nvSpPr>
        <p:spPr>
          <a:xfrm>
            <a:off x="2878015" y="1978269"/>
            <a:ext cx="6435969" cy="3046988"/>
          </a:xfrm>
          <a:prstGeom prst="rect">
            <a:avLst/>
          </a:prstGeom>
          <a:noFill/>
        </p:spPr>
        <p:txBody>
          <a:bodyPr wrap="square" rtlCol="0">
            <a:spAutoFit/>
          </a:bodyPr>
          <a:lstStyle/>
          <a:p>
            <a:r>
              <a:rPr lang="en-US" sz="1500" b="1" dirty="0"/>
              <a:t>Steps:</a:t>
            </a:r>
          </a:p>
          <a:p>
            <a:pPr marL="342900" indent="-342900">
              <a:buFont typeface="+mj-lt"/>
              <a:buAutoNum type="arabicPeriod"/>
            </a:pPr>
            <a:r>
              <a:rPr lang="en-US" sz="1300" dirty="0"/>
              <a:t>Importing Libraries and Loading Data</a:t>
            </a:r>
          </a:p>
          <a:p>
            <a:pPr marL="342900" indent="-342900">
              <a:buFont typeface="+mj-lt"/>
              <a:buAutoNum type="arabicPeriod"/>
            </a:pPr>
            <a:r>
              <a:rPr lang="en-US" sz="1300" dirty="0"/>
              <a:t>Handling Missing Data</a:t>
            </a:r>
          </a:p>
          <a:p>
            <a:pPr marL="342900" indent="-342900">
              <a:buFont typeface="+mj-lt"/>
              <a:buAutoNum type="arabicPeriod"/>
            </a:pPr>
            <a:r>
              <a:rPr lang="en-US" sz="1300" dirty="0"/>
              <a:t>Visualizations and getting Insights</a:t>
            </a:r>
          </a:p>
          <a:p>
            <a:pPr marL="342900" indent="-342900">
              <a:buFont typeface="+mj-lt"/>
              <a:buAutoNum type="arabicPeriod"/>
            </a:pPr>
            <a:r>
              <a:rPr lang="en-US" sz="1300" dirty="0"/>
              <a:t>Handling Outliers</a:t>
            </a:r>
          </a:p>
          <a:p>
            <a:pPr marL="342900" indent="-342900">
              <a:buFont typeface="+mj-lt"/>
              <a:buAutoNum type="arabicPeriod"/>
            </a:pPr>
            <a:r>
              <a:rPr lang="en-US" sz="1300" dirty="0"/>
              <a:t>Feature Engineering</a:t>
            </a:r>
          </a:p>
          <a:p>
            <a:pPr marL="800100" lvl="1" indent="-342900">
              <a:buFont typeface="+mj-lt"/>
              <a:buAutoNum type="arabicPeriod"/>
            </a:pPr>
            <a:r>
              <a:rPr lang="en-US" sz="1300" dirty="0"/>
              <a:t>Feature Selection</a:t>
            </a:r>
          </a:p>
          <a:p>
            <a:pPr marL="800100" lvl="1" indent="-342900">
              <a:buFont typeface="+mj-lt"/>
              <a:buAutoNum type="arabicPeriod"/>
            </a:pPr>
            <a:r>
              <a:rPr lang="en-US" sz="1300" dirty="0"/>
              <a:t>Feature Encoding</a:t>
            </a:r>
          </a:p>
          <a:p>
            <a:pPr marL="800100" lvl="1" indent="-342900">
              <a:buFont typeface="+mj-lt"/>
              <a:buAutoNum type="arabicPeriod"/>
            </a:pPr>
            <a:r>
              <a:rPr lang="en-US" sz="1300" dirty="0"/>
              <a:t>Feature Scaling</a:t>
            </a:r>
          </a:p>
          <a:p>
            <a:pPr marL="342900" indent="-342900">
              <a:buFont typeface="+mj-lt"/>
              <a:buAutoNum type="arabicPeriod"/>
            </a:pPr>
            <a:r>
              <a:rPr lang="en-US" sz="1300" dirty="0"/>
              <a:t>Model Building</a:t>
            </a:r>
          </a:p>
          <a:p>
            <a:pPr marL="342900" indent="-342900">
              <a:buFont typeface="+mj-lt"/>
              <a:buAutoNum type="arabicPeriod"/>
            </a:pPr>
            <a:r>
              <a:rPr lang="en-US" sz="1300" dirty="0"/>
              <a:t>Hyperparameter Tuning</a:t>
            </a:r>
          </a:p>
          <a:p>
            <a:pPr marL="342900" indent="-342900">
              <a:buFont typeface="+mj-lt"/>
              <a:buAutoNum type="arabicPeriod"/>
            </a:pPr>
            <a:r>
              <a:rPr lang="en-US" sz="1300" dirty="0"/>
              <a:t>Pipeline building</a:t>
            </a:r>
          </a:p>
          <a:p>
            <a:pPr marL="342900" indent="-342900">
              <a:buFont typeface="+mj-lt"/>
              <a:buAutoNum type="arabicPeriod"/>
            </a:pPr>
            <a:r>
              <a:rPr lang="en-US" sz="1300" dirty="0"/>
              <a:t>Deployment</a:t>
            </a:r>
          </a:p>
          <a:p>
            <a:pPr marL="342900" indent="-342900">
              <a:buFont typeface="+mj-lt"/>
              <a:buAutoNum type="arabicPeriod"/>
            </a:pPr>
            <a:endParaRPr lang="en-US" dirty="0"/>
          </a:p>
        </p:txBody>
      </p:sp>
    </p:spTree>
    <p:extLst>
      <p:ext uri="{BB962C8B-B14F-4D97-AF65-F5344CB8AC3E}">
        <p14:creationId xmlns:p14="http://schemas.microsoft.com/office/powerpoint/2010/main" val="21526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DEPLOYMENT</a:t>
            </a:r>
            <a:endParaRPr lang="en-IN" sz="2500" dirty="0"/>
          </a:p>
        </p:txBody>
      </p:sp>
      <p:sp>
        <p:nvSpPr>
          <p:cNvPr id="2" name="TextBox 1">
            <a:extLst>
              <a:ext uri="{FF2B5EF4-FFF2-40B4-BE49-F238E27FC236}">
                <a16:creationId xmlns:a16="http://schemas.microsoft.com/office/drawing/2014/main" id="{AEED6B6E-1843-CB07-A357-1868347C088F}"/>
              </a:ext>
            </a:extLst>
          </p:cNvPr>
          <p:cNvSpPr txBox="1"/>
          <p:nvPr/>
        </p:nvSpPr>
        <p:spPr>
          <a:xfrm>
            <a:off x="1793630" y="1122657"/>
            <a:ext cx="8845061" cy="292388"/>
          </a:xfrm>
          <a:prstGeom prst="rect">
            <a:avLst/>
          </a:prstGeom>
          <a:noFill/>
        </p:spPr>
        <p:txBody>
          <a:bodyPr wrap="square" rtlCol="0">
            <a:spAutoFit/>
          </a:bodyPr>
          <a:lstStyle/>
          <a:p>
            <a:r>
              <a:rPr lang="en-US" sz="1300" dirty="0">
                <a:latin typeface="+mj-lt"/>
              </a:rPr>
              <a:t>We Deployed our model using Streamlit Web Application</a:t>
            </a:r>
            <a:endParaRPr lang="en-IN" sz="1300" dirty="0">
              <a:latin typeface="+mj-lt"/>
            </a:endParaRPr>
          </a:p>
        </p:txBody>
      </p:sp>
      <p:pic>
        <p:nvPicPr>
          <p:cNvPr id="5" name="Picture 4">
            <a:extLst>
              <a:ext uri="{FF2B5EF4-FFF2-40B4-BE49-F238E27FC236}">
                <a16:creationId xmlns:a16="http://schemas.microsoft.com/office/drawing/2014/main" id="{AFA5F83D-C23D-1B0B-BA38-7F867345910A}"/>
              </a:ext>
            </a:extLst>
          </p:cNvPr>
          <p:cNvPicPr>
            <a:picLocks noChangeAspect="1"/>
          </p:cNvPicPr>
          <p:nvPr/>
        </p:nvPicPr>
        <p:blipFill>
          <a:blip r:embed="rId3"/>
          <a:stretch>
            <a:fillRect/>
          </a:stretch>
        </p:blipFill>
        <p:spPr>
          <a:xfrm>
            <a:off x="1504309" y="1587546"/>
            <a:ext cx="4591691" cy="3292746"/>
          </a:xfrm>
          <a:prstGeom prst="rect">
            <a:avLst/>
          </a:prstGeom>
        </p:spPr>
      </p:pic>
      <p:sp>
        <p:nvSpPr>
          <p:cNvPr id="9" name="TextBox 8">
            <a:extLst>
              <a:ext uri="{FF2B5EF4-FFF2-40B4-BE49-F238E27FC236}">
                <a16:creationId xmlns:a16="http://schemas.microsoft.com/office/drawing/2014/main" id="{33FCE377-A4B1-23D6-C4A6-9AAC39C581A7}"/>
              </a:ext>
            </a:extLst>
          </p:cNvPr>
          <p:cNvSpPr txBox="1"/>
          <p:nvPr/>
        </p:nvSpPr>
        <p:spPr>
          <a:xfrm>
            <a:off x="3184692" y="4929682"/>
            <a:ext cx="615462" cy="246221"/>
          </a:xfrm>
          <a:prstGeom prst="rect">
            <a:avLst/>
          </a:prstGeom>
          <a:noFill/>
        </p:spPr>
        <p:txBody>
          <a:bodyPr wrap="square" rtlCol="0">
            <a:spAutoFit/>
          </a:bodyPr>
          <a:lstStyle/>
          <a:p>
            <a:r>
              <a:rPr lang="en-US" sz="1000" dirty="0"/>
              <a:t>model</a:t>
            </a:r>
            <a:endParaRPr lang="en-IN" sz="1000" dirty="0"/>
          </a:p>
        </p:txBody>
      </p:sp>
      <p:sp>
        <p:nvSpPr>
          <p:cNvPr id="12" name="TextBox 11">
            <a:extLst>
              <a:ext uri="{FF2B5EF4-FFF2-40B4-BE49-F238E27FC236}">
                <a16:creationId xmlns:a16="http://schemas.microsoft.com/office/drawing/2014/main" id="{D15B975C-82B8-8459-0CEB-8189C8323EFE}"/>
              </a:ext>
            </a:extLst>
          </p:cNvPr>
          <p:cNvSpPr txBox="1"/>
          <p:nvPr/>
        </p:nvSpPr>
        <p:spPr>
          <a:xfrm>
            <a:off x="8074270" y="5032422"/>
            <a:ext cx="1861038" cy="246221"/>
          </a:xfrm>
          <a:prstGeom prst="rect">
            <a:avLst/>
          </a:prstGeom>
          <a:noFill/>
        </p:spPr>
        <p:txBody>
          <a:bodyPr wrap="square" rtlCol="0">
            <a:spAutoFit/>
          </a:bodyPr>
          <a:lstStyle/>
          <a:p>
            <a:pPr algn="ctr"/>
            <a:r>
              <a:rPr lang="en-US" sz="1000" dirty="0"/>
              <a:t>Input From</a:t>
            </a:r>
            <a:endParaRPr lang="en-IN" sz="1000" dirty="0"/>
          </a:p>
        </p:txBody>
      </p:sp>
      <p:pic>
        <p:nvPicPr>
          <p:cNvPr id="16" name="Picture 15">
            <a:extLst>
              <a:ext uri="{FF2B5EF4-FFF2-40B4-BE49-F238E27FC236}">
                <a16:creationId xmlns:a16="http://schemas.microsoft.com/office/drawing/2014/main" id="{E845C226-C016-337E-A7A8-08E4FAD0ACCE}"/>
              </a:ext>
            </a:extLst>
          </p:cNvPr>
          <p:cNvPicPr>
            <a:picLocks noChangeAspect="1"/>
          </p:cNvPicPr>
          <p:nvPr/>
        </p:nvPicPr>
        <p:blipFill>
          <a:blip r:embed="rId4"/>
          <a:stretch>
            <a:fillRect/>
          </a:stretch>
        </p:blipFill>
        <p:spPr>
          <a:xfrm>
            <a:off x="6216160" y="1587546"/>
            <a:ext cx="5723794" cy="3292746"/>
          </a:xfrm>
          <a:prstGeom prst="rect">
            <a:avLst/>
          </a:prstGeom>
        </p:spPr>
      </p:pic>
    </p:spTree>
    <p:extLst>
      <p:ext uri="{BB962C8B-B14F-4D97-AF65-F5344CB8AC3E}">
        <p14:creationId xmlns:p14="http://schemas.microsoft.com/office/powerpoint/2010/main" val="112143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DEPLOYMENT</a:t>
            </a:r>
            <a:endParaRPr lang="en-IN" sz="2500" dirty="0"/>
          </a:p>
        </p:txBody>
      </p:sp>
      <p:sp>
        <p:nvSpPr>
          <p:cNvPr id="9" name="TextBox 8">
            <a:extLst>
              <a:ext uri="{FF2B5EF4-FFF2-40B4-BE49-F238E27FC236}">
                <a16:creationId xmlns:a16="http://schemas.microsoft.com/office/drawing/2014/main" id="{33FCE377-A4B1-23D6-C4A6-9AAC39C581A7}"/>
              </a:ext>
            </a:extLst>
          </p:cNvPr>
          <p:cNvSpPr txBox="1"/>
          <p:nvPr/>
        </p:nvSpPr>
        <p:spPr>
          <a:xfrm>
            <a:off x="4234982" y="5509829"/>
            <a:ext cx="3678095" cy="246221"/>
          </a:xfrm>
          <a:prstGeom prst="rect">
            <a:avLst/>
          </a:prstGeom>
          <a:noFill/>
        </p:spPr>
        <p:txBody>
          <a:bodyPr wrap="square" rtlCol="0">
            <a:spAutoFit/>
          </a:bodyPr>
          <a:lstStyle/>
          <a:p>
            <a:pPr algn="ctr"/>
            <a:r>
              <a:rPr lang="en-US" sz="1000" dirty="0"/>
              <a:t>Main() block, predict button and page title/animations</a:t>
            </a:r>
            <a:endParaRPr lang="en-IN" sz="1000" dirty="0"/>
          </a:p>
        </p:txBody>
      </p:sp>
      <p:pic>
        <p:nvPicPr>
          <p:cNvPr id="10" name="Picture 9">
            <a:extLst>
              <a:ext uri="{FF2B5EF4-FFF2-40B4-BE49-F238E27FC236}">
                <a16:creationId xmlns:a16="http://schemas.microsoft.com/office/drawing/2014/main" id="{8D2EA4A0-A001-BBAE-0493-A749BE79297A}"/>
              </a:ext>
            </a:extLst>
          </p:cNvPr>
          <p:cNvPicPr>
            <a:picLocks noChangeAspect="1"/>
          </p:cNvPicPr>
          <p:nvPr/>
        </p:nvPicPr>
        <p:blipFill>
          <a:blip r:embed="rId3"/>
          <a:stretch>
            <a:fillRect/>
          </a:stretch>
        </p:blipFill>
        <p:spPr>
          <a:xfrm>
            <a:off x="1709156" y="967153"/>
            <a:ext cx="9026251" cy="4317024"/>
          </a:xfrm>
          <a:prstGeom prst="rect">
            <a:avLst/>
          </a:prstGeom>
        </p:spPr>
      </p:pic>
    </p:spTree>
    <p:extLst>
      <p:ext uri="{BB962C8B-B14F-4D97-AF65-F5344CB8AC3E}">
        <p14:creationId xmlns:p14="http://schemas.microsoft.com/office/powerpoint/2010/main" val="174634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719380" y="147931"/>
            <a:ext cx="10018713" cy="845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DEPLOYMENT</a:t>
            </a:r>
            <a:endParaRPr lang="en-IN" sz="2500" dirty="0"/>
          </a:p>
        </p:txBody>
      </p:sp>
      <p:sp>
        <p:nvSpPr>
          <p:cNvPr id="9" name="TextBox 8">
            <a:extLst>
              <a:ext uri="{FF2B5EF4-FFF2-40B4-BE49-F238E27FC236}">
                <a16:creationId xmlns:a16="http://schemas.microsoft.com/office/drawing/2014/main" id="{33FCE377-A4B1-23D6-C4A6-9AAC39C581A7}"/>
              </a:ext>
            </a:extLst>
          </p:cNvPr>
          <p:cNvSpPr txBox="1"/>
          <p:nvPr/>
        </p:nvSpPr>
        <p:spPr>
          <a:xfrm>
            <a:off x="4850443" y="5734115"/>
            <a:ext cx="4223219" cy="246221"/>
          </a:xfrm>
          <a:prstGeom prst="rect">
            <a:avLst/>
          </a:prstGeom>
          <a:noFill/>
        </p:spPr>
        <p:txBody>
          <a:bodyPr wrap="square" rtlCol="0">
            <a:spAutoFit/>
          </a:bodyPr>
          <a:lstStyle/>
          <a:p>
            <a:pPr algn="ctr"/>
            <a:r>
              <a:rPr lang="en-US" sz="1000" dirty="0"/>
              <a:t>Sample Predicted output using Streamlit Web App</a:t>
            </a:r>
            <a:endParaRPr lang="en-IN" sz="1000" dirty="0"/>
          </a:p>
        </p:txBody>
      </p:sp>
      <p:pic>
        <p:nvPicPr>
          <p:cNvPr id="3" name="Picture 2">
            <a:extLst>
              <a:ext uri="{FF2B5EF4-FFF2-40B4-BE49-F238E27FC236}">
                <a16:creationId xmlns:a16="http://schemas.microsoft.com/office/drawing/2014/main" id="{80621C4B-F439-6EAD-A681-BC6530BD5C9E}"/>
              </a:ext>
            </a:extLst>
          </p:cNvPr>
          <p:cNvPicPr>
            <a:picLocks noChangeAspect="1"/>
          </p:cNvPicPr>
          <p:nvPr/>
        </p:nvPicPr>
        <p:blipFill>
          <a:blip r:embed="rId3"/>
          <a:stretch>
            <a:fillRect/>
          </a:stretch>
        </p:blipFill>
        <p:spPr>
          <a:xfrm>
            <a:off x="1654966" y="1000774"/>
            <a:ext cx="9546434" cy="4591131"/>
          </a:xfrm>
          <a:prstGeom prst="rect">
            <a:avLst/>
          </a:prstGeom>
        </p:spPr>
      </p:pic>
    </p:spTree>
    <p:extLst>
      <p:ext uri="{BB962C8B-B14F-4D97-AF65-F5344CB8AC3E}">
        <p14:creationId xmlns:p14="http://schemas.microsoft.com/office/powerpoint/2010/main" val="3886459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Thank You Transparent PNG | PNG Play">
            <a:extLst>
              <a:ext uri="{FF2B5EF4-FFF2-40B4-BE49-F238E27FC236}">
                <a16:creationId xmlns:a16="http://schemas.microsoft.com/office/drawing/2014/main" id="{342862A3-B868-28AC-B7E9-74D8EF4BF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705" y="2046068"/>
            <a:ext cx="5568463" cy="239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7A0B1-3C7E-0827-781A-A219811D5D30}"/>
              </a:ext>
            </a:extLst>
          </p:cNvPr>
          <p:cNvSpPr>
            <a:spLocks noGrp="1"/>
          </p:cNvSpPr>
          <p:nvPr>
            <p:ph type="title"/>
          </p:nvPr>
        </p:nvSpPr>
        <p:spPr>
          <a:xfrm>
            <a:off x="358896" y="149470"/>
            <a:ext cx="10018713" cy="917330"/>
          </a:xfrm>
        </p:spPr>
        <p:txBody>
          <a:bodyPr>
            <a:normAutofit/>
          </a:bodyPr>
          <a:lstStyle/>
          <a:p>
            <a:r>
              <a:rPr lang="en-US" sz="2500" dirty="0"/>
              <a:t>IMPORTING LIBRARIES AND DATA</a:t>
            </a:r>
            <a:endParaRPr lang="en-IN" sz="2500" dirty="0"/>
          </a:p>
        </p:txBody>
      </p:sp>
      <p:pic>
        <p:nvPicPr>
          <p:cNvPr id="6" name="Content Placeholder 5">
            <a:extLst>
              <a:ext uri="{FF2B5EF4-FFF2-40B4-BE49-F238E27FC236}">
                <a16:creationId xmlns:a16="http://schemas.microsoft.com/office/drawing/2014/main" id="{6789F895-885F-5A3A-F6BE-3F250EC007FB}"/>
              </a:ext>
            </a:extLst>
          </p:cNvPr>
          <p:cNvPicPr>
            <a:picLocks noGrp="1" noChangeAspect="1"/>
          </p:cNvPicPr>
          <p:nvPr>
            <p:ph idx="1"/>
          </p:nvPr>
        </p:nvPicPr>
        <p:blipFill rotWithShape="1">
          <a:blip r:embed="rId2"/>
          <a:srcRect r="51106"/>
          <a:stretch/>
        </p:blipFill>
        <p:spPr>
          <a:xfrm>
            <a:off x="2687432" y="2244969"/>
            <a:ext cx="6664680" cy="3124200"/>
          </a:xfrm>
          <a:prstGeom prst="rect">
            <a:avLst/>
          </a:prstGeom>
        </p:spPr>
      </p:pic>
      <p:sp>
        <p:nvSpPr>
          <p:cNvPr id="8" name="TextBox 7">
            <a:extLst>
              <a:ext uri="{FF2B5EF4-FFF2-40B4-BE49-F238E27FC236}">
                <a16:creationId xmlns:a16="http://schemas.microsoft.com/office/drawing/2014/main" id="{A741F854-1268-36D4-A501-5678F9C1C582}"/>
              </a:ext>
            </a:extLst>
          </p:cNvPr>
          <p:cNvSpPr txBox="1"/>
          <p:nvPr/>
        </p:nvSpPr>
        <p:spPr>
          <a:xfrm>
            <a:off x="2763660" y="1266092"/>
            <a:ext cx="6512225" cy="553998"/>
          </a:xfrm>
          <a:prstGeom prst="rect">
            <a:avLst/>
          </a:prstGeom>
          <a:noFill/>
        </p:spPr>
        <p:txBody>
          <a:bodyPr wrap="square" rtlCol="0">
            <a:spAutoFit/>
          </a:bodyPr>
          <a:lstStyle/>
          <a:p>
            <a:pPr marL="285750" indent="-285750">
              <a:buFont typeface="Arial" panose="020B0604020202020204" pitchFamily="34" charset="0"/>
              <a:buChar char="•"/>
            </a:pPr>
            <a:r>
              <a:rPr lang="en-US" sz="1500" dirty="0"/>
              <a:t>Importing required libraries</a:t>
            </a:r>
          </a:p>
          <a:p>
            <a:pPr marL="285750" indent="-285750">
              <a:buFont typeface="Arial" panose="020B0604020202020204" pitchFamily="34" charset="0"/>
              <a:buChar char="•"/>
            </a:pPr>
            <a:r>
              <a:rPr lang="en-US" sz="1500" dirty="0"/>
              <a:t>Loading Data </a:t>
            </a:r>
            <a:endParaRPr lang="en-IN" sz="1500" dirty="0"/>
          </a:p>
        </p:txBody>
      </p:sp>
      <p:pic>
        <p:nvPicPr>
          <p:cNvPr id="9" name="Picture 2" descr="Explore Courses | ExcelR">
            <a:extLst>
              <a:ext uri="{FF2B5EF4-FFF2-40B4-BE49-F238E27FC236}">
                <a16:creationId xmlns:a16="http://schemas.microsoft.com/office/drawing/2014/main" id="{BCBE5C94-397C-96DD-76A9-35466851D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2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7A0B1-3C7E-0827-781A-A219811D5D30}"/>
              </a:ext>
            </a:extLst>
          </p:cNvPr>
          <p:cNvSpPr>
            <a:spLocks noGrp="1"/>
          </p:cNvSpPr>
          <p:nvPr>
            <p:ph type="title"/>
          </p:nvPr>
        </p:nvSpPr>
        <p:spPr>
          <a:xfrm>
            <a:off x="358896" y="149470"/>
            <a:ext cx="10018713" cy="917330"/>
          </a:xfrm>
        </p:spPr>
        <p:txBody>
          <a:bodyPr>
            <a:normAutofit/>
          </a:bodyPr>
          <a:lstStyle/>
          <a:p>
            <a:r>
              <a:rPr lang="en-US" sz="2500" dirty="0"/>
              <a:t>HANDLING MISSING DATA</a:t>
            </a:r>
            <a:endParaRPr lang="en-IN" sz="2500" dirty="0"/>
          </a:p>
        </p:txBody>
      </p:sp>
      <p:sp>
        <p:nvSpPr>
          <p:cNvPr id="8" name="TextBox 7">
            <a:extLst>
              <a:ext uri="{FF2B5EF4-FFF2-40B4-BE49-F238E27FC236}">
                <a16:creationId xmlns:a16="http://schemas.microsoft.com/office/drawing/2014/main" id="{A741F854-1268-36D4-A501-5678F9C1C582}"/>
              </a:ext>
            </a:extLst>
          </p:cNvPr>
          <p:cNvSpPr txBox="1"/>
          <p:nvPr/>
        </p:nvSpPr>
        <p:spPr>
          <a:xfrm>
            <a:off x="2763660" y="1266092"/>
            <a:ext cx="6512225"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In the given Data we have some corrupted/unknown data in the form of  ‘?’</a:t>
            </a:r>
          </a:p>
          <a:p>
            <a:pPr marL="285750" indent="-285750">
              <a:buFont typeface="Arial" panose="020B0604020202020204" pitchFamily="34" charset="0"/>
              <a:buChar char="•"/>
            </a:pPr>
            <a:r>
              <a:rPr lang="en-US" sz="1500" dirty="0"/>
              <a:t>We have multiple ways to handle missing data like mean, median, mode, removing rows/cols etc..</a:t>
            </a:r>
          </a:p>
          <a:p>
            <a:pPr marL="285750" indent="-285750">
              <a:buFont typeface="Arial" panose="020B0604020202020204" pitchFamily="34" charset="0"/>
              <a:buChar char="•"/>
            </a:pPr>
            <a:r>
              <a:rPr lang="en-US" sz="1500" dirty="0"/>
              <a:t>Since missing data in our case is very few rows which is less than 3% of whole dataset, we are just dropping the missing rows.</a:t>
            </a:r>
            <a:endParaRPr lang="en-IN" sz="1500" dirty="0"/>
          </a:p>
        </p:txBody>
      </p:sp>
      <p:pic>
        <p:nvPicPr>
          <p:cNvPr id="9" name="Picture 2" descr="Explore Courses | ExcelR">
            <a:extLst>
              <a:ext uri="{FF2B5EF4-FFF2-40B4-BE49-F238E27FC236}">
                <a16:creationId xmlns:a16="http://schemas.microsoft.com/office/drawing/2014/main" id="{BCBE5C94-397C-96DD-76A9-35466851D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338F377-7A9C-FC0E-4363-945662C3756E}"/>
              </a:ext>
            </a:extLst>
          </p:cNvPr>
          <p:cNvPicPr>
            <a:picLocks noChangeAspect="1"/>
          </p:cNvPicPr>
          <p:nvPr/>
        </p:nvPicPr>
        <p:blipFill>
          <a:blip r:embed="rId3"/>
          <a:stretch>
            <a:fillRect/>
          </a:stretch>
        </p:blipFill>
        <p:spPr>
          <a:xfrm>
            <a:off x="2763660" y="2711878"/>
            <a:ext cx="6512225" cy="3418605"/>
          </a:xfrm>
          <a:prstGeom prst="rect">
            <a:avLst/>
          </a:prstGeom>
        </p:spPr>
      </p:pic>
    </p:spTree>
    <p:extLst>
      <p:ext uri="{BB962C8B-B14F-4D97-AF65-F5344CB8AC3E}">
        <p14:creationId xmlns:p14="http://schemas.microsoft.com/office/powerpoint/2010/main" val="137046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41F854-1268-36D4-A501-5678F9C1C582}"/>
              </a:ext>
            </a:extLst>
          </p:cNvPr>
          <p:cNvSpPr txBox="1"/>
          <p:nvPr/>
        </p:nvSpPr>
        <p:spPr>
          <a:xfrm>
            <a:off x="2112139" y="1274884"/>
            <a:ext cx="6512225" cy="553998"/>
          </a:xfrm>
          <a:prstGeom prst="rect">
            <a:avLst/>
          </a:prstGeom>
          <a:noFill/>
        </p:spPr>
        <p:txBody>
          <a:bodyPr wrap="square" rtlCol="0">
            <a:spAutoFit/>
          </a:bodyPr>
          <a:lstStyle/>
          <a:p>
            <a:pPr marL="285750" indent="-285750">
              <a:buFont typeface="Arial" panose="020B0604020202020204" pitchFamily="34" charset="0"/>
              <a:buChar char="•"/>
            </a:pPr>
            <a:r>
              <a:rPr lang="en-US" sz="1500" dirty="0"/>
              <a:t>We can get good insights and patterns of the different features with target variable using different visualizations</a:t>
            </a:r>
            <a:endParaRPr lang="en-IN" sz="1500" dirty="0"/>
          </a:p>
        </p:txBody>
      </p:sp>
      <p:pic>
        <p:nvPicPr>
          <p:cNvPr id="9" name="Picture 2" descr="Explore Courses | ExcelR">
            <a:extLst>
              <a:ext uri="{FF2B5EF4-FFF2-40B4-BE49-F238E27FC236}">
                <a16:creationId xmlns:a16="http://schemas.microsoft.com/office/drawing/2014/main" id="{BCBE5C94-397C-96DD-76A9-35466851D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011D7AAF-2008-3C61-D9DD-D2E93495F4CA}"/>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VISUALIZATIONS</a:t>
            </a:r>
            <a:endParaRPr lang="en-IN" sz="2500" dirty="0"/>
          </a:p>
        </p:txBody>
      </p:sp>
      <p:pic>
        <p:nvPicPr>
          <p:cNvPr id="2052" name="Picture 4">
            <a:extLst>
              <a:ext uri="{FF2B5EF4-FFF2-40B4-BE49-F238E27FC236}">
                <a16:creationId xmlns:a16="http://schemas.microsoft.com/office/drawing/2014/main" id="{99E13C0B-049A-F276-9720-4D508322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278" y="2035969"/>
            <a:ext cx="3848100" cy="27860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5DB6CD-36FB-CFD3-A8E8-2C5496E05A1D}"/>
              </a:ext>
            </a:extLst>
          </p:cNvPr>
          <p:cNvSpPr txBox="1"/>
          <p:nvPr/>
        </p:nvSpPr>
        <p:spPr>
          <a:xfrm>
            <a:off x="1916723" y="5117123"/>
            <a:ext cx="3560885" cy="492443"/>
          </a:xfrm>
          <a:prstGeom prst="rect">
            <a:avLst/>
          </a:prstGeom>
          <a:noFill/>
        </p:spPr>
        <p:txBody>
          <a:bodyPr wrap="square" rtlCol="0">
            <a:spAutoFit/>
          </a:bodyPr>
          <a:lstStyle/>
          <a:p>
            <a:r>
              <a:rPr lang="en-US" sz="1300" b="0" i="0" dirty="0">
                <a:effectLst/>
              </a:rPr>
              <a:t>From Above Graph we can get info that More Bikes were rented in Fall season</a:t>
            </a:r>
            <a:endParaRPr lang="en-IN" sz="1300" dirty="0"/>
          </a:p>
        </p:txBody>
      </p:sp>
      <p:pic>
        <p:nvPicPr>
          <p:cNvPr id="2054" name="Picture 6">
            <a:extLst>
              <a:ext uri="{FF2B5EF4-FFF2-40B4-BE49-F238E27FC236}">
                <a16:creationId xmlns:a16="http://schemas.microsoft.com/office/drawing/2014/main" id="{CBC87C86-5150-60C8-3E7D-BE5D732E1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696" y="2035969"/>
            <a:ext cx="4751301" cy="27860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41E84C2-1DF6-018A-4533-92F32E198D05}"/>
              </a:ext>
            </a:extLst>
          </p:cNvPr>
          <p:cNvSpPr txBox="1"/>
          <p:nvPr/>
        </p:nvSpPr>
        <p:spPr>
          <a:xfrm>
            <a:off x="6409592" y="5117123"/>
            <a:ext cx="4565405" cy="492443"/>
          </a:xfrm>
          <a:prstGeom prst="rect">
            <a:avLst/>
          </a:prstGeom>
          <a:noFill/>
        </p:spPr>
        <p:txBody>
          <a:bodyPr wrap="square" rtlCol="0">
            <a:spAutoFit/>
          </a:bodyPr>
          <a:lstStyle/>
          <a:p>
            <a:r>
              <a:rPr lang="en-US" sz="1300" dirty="0"/>
              <a:t>Peak season was fall season since average rental bike was maximum in Fall season for both years</a:t>
            </a:r>
            <a:endParaRPr lang="en-IN" sz="1300" dirty="0"/>
          </a:p>
        </p:txBody>
      </p:sp>
    </p:spTree>
    <p:extLst>
      <p:ext uri="{BB962C8B-B14F-4D97-AF65-F5344CB8AC3E}">
        <p14:creationId xmlns:p14="http://schemas.microsoft.com/office/powerpoint/2010/main" val="31342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B81CFF9-3048-36B2-FB85-7B0223E56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779" y="1342292"/>
            <a:ext cx="9294442" cy="31710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VISUALIZATIONS</a:t>
            </a:r>
            <a:endParaRPr lang="en-IN" sz="2500" dirty="0"/>
          </a:p>
        </p:txBody>
      </p:sp>
      <p:sp>
        <p:nvSpPr>
          <p:cNvPr id="7" name="TextBox 6">
            <a:extLst>
              <a:ext uri="{FF2B5EF4-FFF2-40B4-BE49-F238E27FC236}">
                <a16:creationId xmlns:a16="http://schemas.microsoft.com/office/drawing/2014/main" id="{36F4810A-04D3-01D4-EE66-5812A79D003A}"/>
              </a:ext>
            </a:extLst>
          </p:cNvPr>
          <p:cNvSpPr txBox="1"/>
          <p:nvPr/>
        </p:nvSpPr>
        <p:spPr>
          <a:xfrm>
            <a:off x="2074985" y="4835769"/>
            <a:ext cx="6673361" cy="692497"/>
          </a:xfrm>
          <a:prstGeom prst="rect">
            <a:avLst/>
          </a:prstGeom>
          <a:noFill/>
        </p:spPr>
        <p:txBody>
          <a:bodyPr wrap="square" rtlCol="0">
            <a:spAutoFit/>
          </a:bodyPr>
          <a:lstStyle/>
          <a:p>
            <a:pPr marL="285750" indent="-285750" algn="l">
              <a:buFont typeface="Arial" panose="020B0604020202020204" pitchFamily="34" charset="0"/>
              <a:buChar char="•"/>
            </a:pPr>
            <a:r>
              <a:rPr lang="en-US" sz="1300" b="0" i="0" dirty="0">
                <a:effectLst/>
              </a:rPr>
              <a:t>Peak time is at around 7am and 5pm on Weekdays</a:t>
            </a:r>
          </a:p>
          <a:p>
            <a:pPr marL="285750" indent="-285750" algn="l">
              <a:buFont typeface="Arial" panose="020B0604020202020204" pitchFamily="34" charset="0"/>
              <a:buChar char="•"/>
            </a:pPr>
            <a:r>
              <a:rPr lang="en-US" sz="1300" b="0" i="0" dirty="0">
                <a:effectLst/>
              </a:rPr>
              <a:t>Peak time for weekends is at afternoon between 12-01Pm</a:t>
            </a:r>
          </a:p>
          <a:p>
            <a:endParaRPr lang="en-IN" sz="1300" dirty="0"/>
          </a:p>
        </p:txBody>
      </p:sp>
    </p:spTree>
    <p:extLst>
      <p:ext uri="{BB962C8B-B14F-4D97-AF65-F5344CB8AC3E}">
        <p14:creationId xmlns:p14="http://schemas.microsoft.com/office/powerpoint/2010/main" val="198730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VISUALIZATIONS</a:t>
            </a:r>
            <a:endParaRPr lang="en-IN" sz="2500" dirty="0"/>
          </a:p>
        </p:txBody>
      </p:sp>
      <p:sp>
        <p:nvSpPr>
          <p:cNvPr id="7" name="TextBox 6">
            <a:extLst>
              <a:ext uri="{FF2B5EF4-FFF2-40B4-BE49-F238E27FC236}">
                <a16:creationId xmlns:a16="http://schemas.microsoft.com/office/drawing/2014/main" id="{36F4810A-04D3-01D4-EE66-5812A79D003A}"/>
              </a:ext>
            </a:extLst>
          </p:cNvPr>
          <p:cNvSpPr txBox="1"/>
          <p:nvPr/>
        </p:nvSpPr>
        <p:spPr>
          <a:xfrm>
            <a:off x="1717881" y="4696762"/>
            <a:ext cx="4202723" cy="492443"/>
          </a:xfrm>
          <a:prstGeom prst="rect">
            <a:avLst/>
          </a:prstGeom>
          <a:noFill/>
        </p:spPr>
        <p:txBody>
          <a:bodyPr wrap="square" rtlCol="0">
            <a:spAutoFit/>
          </a:bodyPr>
          <a:lstStyle/>
          <a:p>
            <a:pPr marL="285750" indent="-285750">
              <a:buFont typeface="Arial" panose="020B0604020202020204" pitchFamily="34" charset="0"/>
              <a:buChar char="•"/>
            </a:pPr>
            <a:r>
              <a:rPr lang="en-US" sz="1300" b="0" i="0" dirty="0">
                <a:effectLst/>
              </a:rPr>
              <a:t>It is observed that Bike Rentals are very high on Clear Weather conditions and very low on Rainy Conditions.</a:t>
            </a:r>
            <a:endParaRPr lang="en-IN" sz="1300" dirty="0"/>
          </a:p>
        </p:txBody>
      </p:sp>
      <p:pic>
        <p:nvPicPr>
          <p:cNvPr id="7170" name="Picture 2">
            <a:extLst>
              <a:ext uri="{FF2B5EF4-FFF2-40B4-BE49-F238E27FC236}">
                <a16:creationId xmlns:a16="http://schemas.microsoft.com/office/drawing/2014/main" id="{0EEAB8B3-B6EC-ADE8-2C72-631349E81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256" y="1226323"/>
            <a:ext cx="4363348" cy="31434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C029C38-CB91-F99D-7550-292FE0634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839" y="1226324"/>
            <a:ext cx="4363347" cy="31434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C6D1E7-77A2-FF0E-3B52-C1C90EA8D4BE}"/>
              </a:ext>
            </a:extLst>
          </p:cNvPr>
          <p:cNvSpPr txBox="1"/>
          <p:nvPr/>
        </p:nvSpPr>
        <p:spPr>
          <a:xfrm>
            <a:off x="7176150" y="4696762"/>
            <a:ext cx="4202723" cy="1292662"/>
          </a:xfrm>
          <a:prstGeom prst="rect">
            <a:avLst/>
          </a:prstGeom>
          <a:noFill/>
        </p:spPr>
        <p:txBody>
          <a:bodyPr wrap="square" rtlCol="0">
            <a:spAutoFit/>
          </a:bodyPr>
          <a:lstStyle/>
          <a:p>
            <a:pPr marL="285750" indent="-285750" algn="l">
              <a:buFont typeface="Arial" panose="020B0604020202020204" pitchFamily="34" charset="0"/>
              <a:buChar char="•"/>
            </a:pPr>
            <a:r>
              <a:rPr lang="en-US" sz="1300" b="0" i="0" dirty="0">
                <a:effectLst/>
              </a:rPr>
              <a:t>The demand of registered users were high as they were 81.17%</a:t>
            </a:r>
          </a:p>
          <a:p>
            <a:pPr marL="285750" indent="-285750" algn="l">
              <a:buFont typeface="Arial" panose="020B0604020202020204" pitchFamily="34" charset="0"/>
              <a:buChar char="•"/>
            </a:pPr>
            <a:r>
              <a:rPr lang="en-US" sz="1300" b="0" i="0" dirty="0">
                <a:effectLst/>
              </a:rPr>
              <a:t>So Management should give some schemes to unregistered users in order to convert into registered users</a:t>
            </a:r>
          </a:p>
          <a:p>
            <a:endParaRPr lang="en-IN" sz="1300" dirty="0"/>
          </a:p>
        </p:txBody>
      </p:sp>
    </p:spTree>
    <p:extLst>
      <p:ext uri="{BB962C8B-B14F-4D97-AF65-F5344CB8AC3E}">
        <p14:creationId xmlns:p14="http://schemas.microsoft.com/office/powerpoint/2010/main" val="251473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VISUALIZATIONS</a:t>
            </a:r>
            <a:endParaRPr lang="en-IN" sz="2500" dirty="0"/>
          </a:p>
        </p:txBody>
      </p:sp>
      <p:sp>
        <p:nvSpPr>
          <p:cNvPr id="3" name="TextBox 2">
            <a:extLst>
              <a:ext uri="{FF2B5EF4-FFF2-40B4-BE49-F238E27FC236}">
                <a16:creationId xmlns:a16="http://schemas.microsoft.com/office/drawing/2014/main" id="{78C6D1E7-77A2-FF0E-3B52-C1C90EA8D4BE}"/>
              </a:ext>
            </a:extLst>
          </p:cNvPr>
          <p:cNvSpPr txBox="1"/>
          <p:nvPr/>
        </p:nvSpPr>
        <p:spPr>
          <a:xfrm>
            <a:off x="2042135" y="5294338"/>
            <a:ext cx="5211519" cy="1292662"/>
          </a:xfrm>
          <a:prstGeom prst="rect">
            <a:avLst/>
          </a:prstGeom>
          <a:noFill/>
        </p:spPr>
        <p:txBody>
          <a:bodyPr wrap="square" rtlCol="0">
            <a:spAutoFit/>
          </a:bodyPr>
          <a:lstStyle/>
          <a:p>
            <a:pPr algn="l">
              <a:buFont typeface="+mj-lt"/>
              <a:buAutoNum type="arabicPeriod"/>
            </a:pPr>
            <a:r>
              <a:rPr lang="en-US" sz="1300" b="0" i="0" dirty="0">
                <a:effectLst/>
              </a:rPr>
              <a:t>Registered Users are very Strongly Corelated with total_count - 0.97</a:t>
            </a:r>
          </a:p>
          <a:p>
            <a:pPr algn="l">
              <a:buFont typeface="+mj-lt"/>
              <a:buAutoNum type="arabicPeriod"/>
            </a:pPr>
            <a:r>
              <a:rPr lang="en-US" sz="1300" b="0" i="0" dirty="0">
                <a:effectLst/>
              </a:rPr>
              <a:t>Unregisterd also Positively strong correlated with total_count - 0.69</a:t>
            </a:r>
          </a:p>
          <a:p>
            <a:pPr algn="l">
              <a:buFont typeface="+mj-lt"/>
              <a:buAutoNum type="arabicPeriod"/>
            </a:pPr>
            <a:r>
              <a:rPr lang="en-US" sz="1300" b="0" i="0" dirty="0">
                <a:effectLst/>
              </a:rPr>
              <a:t>hr is positively corelated with total_count - 0.39</a:t>
            </a:r>
          </a:p>
          <a:p>
            <a:pPr algn="l">
              <a:buFont typeface="+mj-lt"/>
              <a:buAutoNum type="arabicPeriod"/>
            </a:pPr>
            <a:r>
              <a:rPr lang="en-US" sz="1300" b="0" i="0" dirty="0">
                <a:effectLst/>
              </a:rPr>
              <a:t>temp is positively corelated with total_count - 0.4</a:t>
            </a:r>
          </a:p>
          <a:p>
            <a:pPr algn="l">
              <a:buFont typeface="+mj-lt"/>
              <a:buAutoNum type="arabicPeriod"/>
            </a:pPr>
            <a:r>
              <a:rPr lang="en-US" sz="1300" b="0" i="0" dirty="0">
                <a:effectLst/>
              </a:rPr>
              <a:t>Humidity is Negatively corelated with total_count - -0.32</a:t>
            </a:r>
          </a:p>
          <a:p>
            <a:endParaRPr lang="en-IN" sz="1300" dirty="0"/>
          </a:p>
        </p:txBody>
      </p:sp>
      <p:pic>
        <p:nvPicPr>
          <p:cNvPr id="8194" name="Picture 2">
            <a:extLst>
              <a:ext uri="{FF2B5EF4-FFF2-40B4-BE49-F238E27FC236}">
                <a16:creationId xmlns:a16="http://schemas.microsoft.com/office/drawing/2014/main" id="{40E66D49-0D31-9D97-FFA5-68B92F125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135" y="917331"/>
            <a:ext cx="8107730" cy="416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2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re Courses | ExcelR">
            <a:extLst>
              <a:ext uri="{FF2B5EF4-FFF2-40B4-BE49-F238E27FC236}">
                <a16:creationId xmlns:a16="http://schemas.microsoft.com/office/drawing/2014/main" id="{5C06303E-08E1-B0F4-1C45-DCFB03B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403" y="6130484"/>
            <a:ext cx="2299188" cy="6395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4022594A-B5A8-DB24-5B45-B938756CBBA5}"/>
              </a:ext>
            </a:extLst>
          </p:cNvPr>
          <p:cNvSpPr txBox="1">
            <a:spLocks/>
          </p:cNvSpPr>
          <p:nvPr/>
        </p:nvSpPr>
        <p:spPr>
          <a:xfrm>
            <a:off x="358896" y="149470"/>
            <a:ext cx="10018713" cy="9173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OUTLIERS</a:t>
            </a:r>
            <a:endParaRPr lang="en-IN" sz="2500" dirty="0"/>
          </a:p>
        </p:txBody>
      </p:sp>
      <p:sp>
        <p:nvSpPr>
          <p:cNvPr id="3" name="TextBox 2">
            <a:extLst>
              <a:ext uri="{FF2B5EF4-FFF2-40B4-BE49-F238E27FC236}">
                <a16:creationId xmlns:a16="http://schemas.microsoft.com/office/drawing/2014/main" id="{78C6D1E7-77A2-FF0E-3B52-C1C90EA8D4BE}"/>
              </a:ext>
            </a:extLst>
          </p:cNvPr>
          <p:cNvSpPr txBox="1"/>
          <p:nvPr/>
        </p:nvSpPr>
        <p:spPr>
          <a:xfrm>
            <a:off x="1536582" y="4054623"/>
            <a:ext cx="5211519" cy="892552"/>
          </a:xfrm>
          <a:prstGeom prst="rect">
            <a:avLst/>
          </a:prstGeom>
          <a:noFill/>
        </p:spPr>
        <p:txBody>
          <a:bodyPr wrap="square" rtlCol="0">
            <a:spAutoFit/>
          </a:bodyPr>
          <a:lstStyle/>
          <a:p>
            <a:pPr marL="285750" indent="-285750" algn="l">
              <a:buFont typeface="Arial" panose="020B0604020202020204" pitchFamily="34" charset="0"/>
              <a:buChar char="•"/>
            </a:pPr>
            <a:r>
              <a:rPr lang="en-US" sz="1300" b="0" i="0" dirty="0">
                <a:effectLst/>
                <a:latin typeface="+mj-lt"/>
              </a:rPr>
              <a:t>Observed that there are few outliers for Total_count, windspeed, Humidity, Registered and unregistered columns, we have to handle these columns and impute to main data set</a:t>
            </a:r>
          </a:p>
          <a:p>
            <a:endParaRPr lang="en-IN" sz="1300" dirty="0">
              <a:latin typeface="+mj-lt"/>
            </a:endParaRPr>
          </a:p>
        </p:txBody>
      </p:sp>
      <p:pic>
        <p:nvPicPr>
          <p:cNvPr id="9218" name="Picture 2">
            <a:extLst>
              <a:ext uri="{FF2B5EF4-FFF2-40B4-BE49-F238E27FC236}">
                <a16:creationId xmlns:a16="http://schemas.microsoft.com/office/drawing/2014/main" id="{96C8B529-F1C7-29D7-8A63-326750DA7C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9526" y="1066800"/>
            <a:ext cx="2857497" cy="2362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4784364-F722-7682-A3F6-098D75E3CB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6241" y="1066800"/>
            <a:ext cx="3853961"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6A172D-2ECE-2C88-676D-4B69BC34E3D4}"/>
              </a:ext>
            </a:extLst>
          </p:cNvPr>
          <p:cNvSpPr txBox="1"/>
          <p:nvPr/>
        </p:nvSpPr>
        <p:spPr>
          <a:xfrm>
            <a:off x="2567354" y="3543300"/>
            <a:ext cx="729761" cy="215444"/>
          </a:xfrm>
          <a:prstGeom prst="rect">
            <a:avLst/>
          </a:prstGeom>
          <a:noFill/>
        </p:spPr>
        <p:txBody>
          <a:bodyPr wrap="square" rtlCol="0">
            <a:spAutoFit/>
          </a:bodyPr>
          <a:lstStyle/>
          <a:p>
            <a:pPr algn="ctr"/>
            <a:r>
              <a:rPr lang="en-US" sz="800" dirty="0"/>
              <a:t>Total_count</a:t>
            </a:r>
            <a:endParaRPr lang="en-IN" sz="800" dirty="0"/>
          </a:p>
        </p:txBody>
      </p:sp>
      <p:pic>
        <p:nvPicPr>
          <p:cNvPr id="9226" name="Picture 10">
            <a:extLst>
              <a:ext uri="{FF2B5EF4-FFF2-40B4-BE49-F238E27FC236}">
                <a16:creationId xmlns:a16="http://schemas.microsoft.com/office/drawing/2014/main" id="{5DA3EB41-AC6B-B954-0E00-E584C9D242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66637" y="1066799"/>
            <a:ext cx="3557954" cy="23621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20AA6C-33ED-3919-A2A2-FD3446A6F155}"/>
              </a:ext>
            </a:extLst>
          </p:cNvPr>
          <p:cNvSpPr txBox="1"/>
          <p:nvPr/>
        </p:nvSpPr>
        <p:spPr>
          <a:xfrm>
            <a:off x="4785946" y="3543300"/>
            <a:ext cx="729761" cy="215444"/>
          </a:xfrm>
          <a:prstGeom prst="rect">
            <a:avLst/>
          </a:prstGeom>
          <a:noFill/>
        </p:spPr>
        <p:txBody>
          <a:bodyPr wrap="square" rtlCol="0">
            <a:spAutoFit/>
          </a:bodyPr>
          <a:lstStyle/>
          <a:p>
            <a:pPr algn="ctr"/>
            <a:r>
              <a:rPr lang="en-US" sz="800" dirty="0"/>
              <a:t>Temp</a:t>
            </a:r>
            <a:endParaRPr lang="en-IN" sz="800" dirty="0"/>
          </a:p>
        </p:txBody>
      </p:sp>
      <p:sp>
        <p:nvSpPr>
          <p:cNvPr id="9" name="TextBox 8">
            <a:extLst>
              <a:ext uri="{FF2B5EF4-FFF2-40B4-BE49-F238E27FC236}">
                <a16:creationId xmlns:a16="http://schemas.microsoft.com/office/drawing/2014/main" id="{B8CBAADD-25E7-C842-4260-EE962291FA7B}"/>
              </a:ext>
            </a:extLst>
          </p:cNvPr>
          <p:cNvSpPr txBox="1"/>
          <p:nvPr/>
        </p:nvSpPr>
        <p:spPr>
          <a:xfrm>
            <a:off x="6018340" y="3547729"/>
            <a:ext cx="729761" cy="215444"/>
          </a:xfrm>
          <a:prstGeom prst="rect">
            <a:avLst/>
          </a:prstGeom>
          <a:noFill/>
        </p:spPr>
        <p:txBody>
          <a:bodyPr wrap="square" rtlCol="0">
            <a:spAutoFit/>
          </a:bodyPr>
          <a:lstStyle/>
          <a:p>
            <a:pPr algn="ctr"/>
            <a:r>
              <a:rPr lang="en-US" sz="800" dirty="0"/>
              <a:t>Wind Speed</a:t>
            </a:r>
            <a:endParaRPr lang="en-IN" sz="800" dirty="0"/>
          </a:p>
        </p:txBody>
      </p:sp>
      <p:sp>
        <p:nvSpPr>
          <p:cNvPr id="10" name="TextBox 9">
            <a:extLst>
              <a:ext uri="{FF2B5EF4-FFF2-40B4-BE49-F238E27FC236}">
                <a16:creationId xmlns:a16="http://schemas.microsoft.com/office/drawing/2014/main" id="{61DE0F0F-56BC-EE69-4FCF-93EF12644C2F}"/>
              </a:ext>
            </a:extLst>
          </p:cNvPr>
          <p:cNvSpPr txBox="1"/>
          <p:nvPr/>
        </p:nvSpPr>
        <p:spPr>
          <a:xfrm>
            <a:off x="11087100" y="3543300"/>
            <a:ext cx="729761" cy="215444"/>
          </a:xfrm>
          <a:prstGeom prst="rect">
            <a:avLst/>
          </a:prstGeom>
          <a:noFill/>
        </p:spPr>
        <p:txBody>
          <a:bodyPr wrap="square" rtlCol="0">
            <a:spAutoFit/>
          </a:bodyPr>
          <a:lstStyle/>
          <a:p>
            <a:pPr algn="ctr"/>
            <a:r>
              <a:rPr lang="en-US" sz="800" dirty="0"/>
              <a:t>Registered</a:t>
            </a:r>
            <a:endParaRPr lang="en-IN" sz="800" dirty="0"/>
          </a:p>
        </p:txBody>
      </p:sp>
      <p:sp>
        <p:nvSpPr>
          <p:cNvPr id="11" name="TextBox 10">
            <a:extLst>
              <a:ext uri="{FF2B5EF4-FFF2-40B4-BE49-F238E27FC236}">
                <a16:creationId xmlns:a16="http://schemas.microsoft.com/office/drawing/2014/main" id="{4FF9ABBB-277F-F6D2-BC58-D1DB0505A659}"/>
              </a:ext>
            </a:extLst>
          </p:cNvPr>
          <p:cNvSpPr txBox="1"/>
          <p:nvPr/>
        </p:nvSpPr>
        <p:spPr>
          <a:xfrm>
            <a:off x="7151077" y="3546231"/>
            <a:ext cx="729761" cy="215444"/>
          </a:xfrm>
          <a:prstGeom prst="rect">
            <a:avLst/>
          </a:prstGeom>
          <a:noFill/>
        </p:spPr>
        <p:txBody>
          <a:bodyPr wrap="square" rtlCol="0">
            <a:spAutoFit/>
          </a:bodyPr>
          <a:lstStyle/>
          <a:p>
            <a:pPr algn="ctr"/>
            <a:r>
              <a:rPr lang="en-US" sz="800" dirty="0"/>
              <a:t>Humidity</a:t>
            </a:r>
            <a:endParaRPr lang="en-IN" sz="800" dirty="0"/>
          </a:p>
        </p:txBody>
      </p:sp>
      <p:sp>
        <p:nvSpPr>
          <p:cNvPr id="12" name="TextBox 11">
            <a:extLst>
              <a:ext uri="{FF2B5EF4-FFF2-40B4-BE49-F238E27FC236}">
                <a16:creationId xmlns:a16="http://schemas.microsoft.com/office/drawing/2014/main" id="{8612D855-2662-691E-99C8-5890D90B4AA9}"/>
              </a:ext>
            </a:extLst>
          </p:cNvPr>
          <p:cNvSpPr txBox="1"/>
          <p:nvPr/>
        </p:nvSpPr>
        <p:spPr>
          <a:xfrm>
            <a:off x="9151327" y="3543300"/>
            <a:ext cx="729761" cy="215444"/>
          </a:xfrm>
          <a:prstGeom prst="rect">
            <a:avLst/>
          </a:prstGeom>
          <a:noFill/>
        </p:spPr>
        <p:txBody>
          <a:bodyPr wrap="square" rtlCol="0">
            <a:spAutoFit/>
          </a:bodyPr>
          <a:lstStyle/>
          <a:p>
            <a:pPr algn="ctr"/>
            <a:r>
              <a:rPr lang="en-US" sz="800" dirty="0"/>
              <a:t>unregistered</a:t>
            </a:r>
            <a:endParaRPr lang="en-IN" sz="800" dirty="0"/>
          </a:p>
        </p:txBody>
      </p:sp>
    </p:spTree>
    <p:extLst>
      <p:ext uri="{BB962C8B-B14F-4D97-AF65-F5344CB8AC3E}">
        <p14:creationId xmlns:p14="http://schemas.microsoft.com/office/powerpoint/2010/main" val="2179674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542</TotalTime>
  <Words>1051</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Agency FB</vt:lpstr>
      <vt:lpstr>Algerian</vt:lpstr>
      <vt:lpstr>Arial</vt:lpstr>
      <vt:lpstr>Corbel</vt:lpstr>
      <vt:lpstr>Wingdings</vt:lpstr>
      <vt:lpstr>Parallax</vt:lpstr>
      <vt:lpstr> </vt:lpstr>
      <vt:lpstr>Problem Statement :- We have a dataset with bike rental data that contains several features including the time and date of the rental, season, week day, weather conditions, and number of rentals. The Aim is to build a model to predict the number of bike rentals based on the other features.</vt:lpstr>
      <vt:lpstr>IMPORTING LIBRARIES AND DATA</vt:lpstr>
      <vt:lpstr>HANDLING MISSING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NAGARAM CHEEDELLA</cp:lastModifiedBy>
  <cp:revision>44</cp:revision>
  <dcterms:created xsi:type="dcterms:W3CDTF">2023-05-15T04:39:09Z</dcterms:created>
  <dcterms:modified xsi:type="dcterms:W3CDTF">2023-05-17T19:30:51Z</dcterms:modified>
</cp:coreProperties>
</file>