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4630400" cy="8229600"/>
  <p:notesSz cx="8229600" cy="14630400"/>
  <p:embeddedFontLst>
    <p:embeddedFont>
      <p:font typeface="Barlow Bold" panose="020B0604020202020204" charset="0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1FE"/>
    <a:srgbClr val="E2E5FE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9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561" y="2649021"/>
            <a:ext cx="8787135" cy="2931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Ad_hoc</a:t>
            </a:r>
            <a:r>
              <a:rPr lang="en-US" sz="445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 Insights</a:t>
            </a:r>
          </a:p>
          <a:p>
            <a:pPr marL="0" indent="0" algn="r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Consumer Goods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519533" y="4826123"/>
            <a:ext cx="2854686" cy="52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b="1" dirty="0">
                <a:solidFill>
                  <a:srgbClr val="272525"/>
                </a:solidFill>
              </a:rPr>
              <a:t>Created by :Prachi Jadhav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055FE-7D56-FE2C-4B79-8F5D02499C04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556" y="503277"/>
            <a:ext cx="13349287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7. Get the complete report of the Gross sales amount for the customer "Atliq Exclusive" for each month. This analysis helps to get an idea of low and high-performing months and take strategic decisions. The final report contains these columns: Month Year Gross sales Amount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631507" y="1728438"/>
            <a:ext cx="7731908" cy="4323496"/>
          </a:xfrm>
          <a:prstGeom prst="roundRect">
            <a:avLst>
              <a:gd name="adj" fmla="val 658"/>
            </a:avLst>
          </a:prstGeom>
          <a:solidFill>
            <a:srgbClr val="E1E2E8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3"/>
          <p:cNvSpPr/>
          <p:nvPr/>
        </p:nvSpPr>
        <p:spPr>
          <a:xfrm>
            <a:off x="1000503" y="1873427"/>
            <a:ext cx="8302722" cy="4323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SELECT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        CONCAT(MONTHNAME(</a:t>
            </a:r>
            <a:r>
              <a:rPr lang="en-US" dirty="0" err="1">
                <a:latin typeface="+mj-lt"/>
              </a:rPr>
              <a:t>FS.date</a:t>
            </a:r>
            <a:r>
              <a:rPr lang="en-US" dirty="0">
                <a:latin typeface="+mj-lt"/>
              </a:rPr>
              <a:t>), ' (', YEAR(</a:t>
            </a:r>
            <a:r>
              <a:rPr lang="en-US" dirty="0" err="1">
                <a:latin typeface="+mj-lt"/>
              </a:rPr>
              <a:t>FS.date</a:t>
            </a:r>
            <a:r>
              <a:rPr lang="en-US" dirty="0">
                <a:latin typeface="+mj-lt"/>
              </a:rPr>
              <a:t>), ')') AS 'Month’,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FS.fiscal_year</a:t>
            </a:r>
            <a:r>
              <a:rPr lang="en-US" dirty="0">
                <a:latin typeface="+mj-lt"/>
              </a:rPr>
              <a:t>,     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        ROUND(SUM(</a:t>
            </a:r>
            <a:r>
              <a:rPr lang="en-US" dirty="0" err="1">
                <a:latin typeface="+mj-lt"/>
              </a:rPr>
              <a:t>G.gross_price</a:t>
            </a:r>
            <a:r>
              <a:rPr lang="en-US" dirty="0">
                <a:latin typeface="+mj-lt"/>
              </a:rPr>
              <a:t>*</a:t>
            </a:r>
            <a:r>
              <a:rPr lang="en-US" dirty="0" err="1">
                <a:latin typeface="+mj-lt"/>
              </a:rPr>
              <a:t>FS.sold_quantity</a:t>
            </a:r>
            <a:r>
              <a:rPr lang="en-US" dirty="0">
                <a:latin typeface="+mj-lt"/>
              </a:rPr>
              <a:t>), 2) AS </a:t>
            </a:r>
            <a:r>
              <a:rPr lang="en-US" dirty="0" err="1">
                <a:latin typeface="+mj-lt"/>
              </a:rPr>
              <a:t>Gross_sales_Amount</a:t>
            </a:r>
            <a:endParaRPr lang="en-US" dirty="0">
              <a:latin typeface="+mj-lt"/>
            </a:endParaRP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fact_sales_monthly</a:t>
            </a:r>
            <a:r>
              <a:rPr lang="en-US" dirty="0">
                <a:latin typeface="+mj-lt"/>
              </a:rPr>
              <a:t> FS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JOIN </a:t>
            </a:r>
            <a:r>
              <a:rPr lang="en-US" dirty="0" err="1">
                <a:latin typeface="+mj-lt"/>
              </a:rPr>
              <a:t>dim_customer</a:t>
            </a:r>
            <a:r>
              <a:rPr lang="en-US" dirty="0">
                <a:latin typeface="+mj-lt"/>
              </a:rPr>
              <a:t> C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ON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          </a:t>
            </a:r>
            <a:r>
              <a:rPr lang="en-US" dirty="0" err="1">
                <a:latin typeface="+mj-lt"/>
              </a:rPr>
              <a:t>FS.customer_code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C.customer_code</a:t>
            </a:r>
            <a:r>
              <a:rPr lang="en-US" dirty="0">
                <a:latin typeface="+mj-lt"/>
              </a:rPr>
              <a:t>				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JOIN </a:t>
            </a:r>
            <a:r>
              <a:rPr lang="en-US" dirty="0" err="1">
                <a:latin typeface="+mj-lt"/>
              </a:rPr>
              <a:t>fact_gross_price</a:t>
            </a:r>
            <a:r>
              <a:rPr lang="en-US" dirty="0">
                <a:latin typeface="+mj-lt"/>
              </a:rPr>
              <a:t> G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ON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          </a:t>
            </a:r>
            <a:r>
              <a:rPr lang="en-US" dirty="0" err="1">
                <a:latin typeface="+mj-lt"/>
              </a:rPr>
              <a:t>FS.product_code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G.product_code</a:t>
            </a:r>
            <a:endParaRPr lang="en-US" dirty="0">
              <a:latin typeface="+mj-lt"/>
            </a:endParaRP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WHERE </a:t>
            </a:r>
            <a:r>
              <a:rPr lang="en-US" dirty="0" err="1">
                <a:latin typeface="+mj-lt"/>
              </a:rPr>
              <a:t>C.customer</a:t>
            </a:r>
            <a:r>
              <a:rPr lang="en-US" dirty="0">
                <a:latin typeface="+mj-lt"/>
              </a:rPr>
              <a:t> = '</a:t>
            </a:r>
            <a:r>
              <a:rPr lang="en-US" dirty="0" err="1">
                <a:latin typeface="+mj-lt"/>
              </a:rPr>
              <a:t>Atliq</a:t>
            </a:r>
            <a:r>
              <a:rPr lang="en-US" dirty="0">
                <a:latin typeface="+mj-lt"/>
              </a:rPr>
              <a:t> Exclusive’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GROUP BY  Month, </a:t>
            </a:r>
            <a:r>
              <a:rPr lang="en-US" dirty="0" err="1">
                <a:latin typeface="+mj-lt"/>
              </a:rPr>
              <a:t>FS.fiscal_year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+mj-lt"/>
              </a:rPr>
              <a:t>ORDER BY </a:t>
            </a:r>
            <a:r>
              <a:rPr lang="en-US" dirty="0" err="1">
                <a:latin typeface="+mj-lt"/>
              </a:rPr>
              <a:t>FS.fiscal_year</a:t>
            </a:r>
            <a:r>
              <a:rPr lang="en-US" dirty="0">
                <a:latin typeface="+mj-lt"/>
              </a:rPr>
              <a:t> ;</a:t>
            </a:r>
          </a:p>
        </p:txBody>
      </p:sp>
      <p:sp>
        <p:nvSpPr>
          <p:cNvPr id="6" name="Text 4"/>
          <p:cNvSpPr/>
          <p:nvPr/>
        </p:nvSpPr>
        <p:spPr>
          <a:xfrm>
            <a:off x="640556" y="6501162"/>
            <a:ext cx="9414033" cy="809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b="1" dirty="0">
                <a:solidFill>
                  <a:srgbClr val="7068F4"/>
                </a:solidFill>
              </a:rPr>
              <a:t>Insights: The lowest Gross sales total for both fiscal years is in March (2020). The highest Gross sales total for both fiscal years is in November (2020). 73.8% of the total Gross sales figure is in FY 2021</a:t>
            </a: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639" y="1658352"/>
            <a:ext cx="3935254" cy="584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9C0A4-4811-E749-B10C-307506FF2D3E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9434" y="476131"/>
            <a:ext cx="13254938" cy="6836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8. In which quarter of 2020, got the maximum total_sold_quantity? The final output contains these fields sorted by the total_sold_quantity, Quarter total_sold_quantity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769435" y="6058317"/>
            <a:ext cx="12968868" cy="1108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b="1" dirty="0">
                <a:solidFill>
                  <a:srgbClr val="7068F4"/>
                </a:solidFill>
              </a:rPr>
              <a:t>Insights: Quarter 1 of FY2020 saw the most units sold overall, while Quarter 3 had the fewest. The highest and lowest overall sold quantity is in December and March. Quarter 1 accounts for approximately 34% of the total sold quantity for FY2020.</a:t>
            </a:r>
          </a:p>
        </p:txBody>
      </p:sp>
      <p:sp>
        <p:nvSpPr>
          <p:cNvPr id="21" name="Shape 19"/>
          <p:cNvSpPr/>
          <p:nvPr/>
        </p:nvSpPr>
        <p:spPr>
          <a:xfrm>
            <a:off x="1076959" y="1616928"/>
            <a:ext cx="6238241" cy="3799571"/>
          </a:xfrm>
          <a:prstGeom prst="roundRect">
            <a:avLst>
              <a:gd name="adj" fmla="val 785"/>
            </a:avLst>
          </a:prstGeom>
          <a:solidFill>
            <a:srgbClr val="E1E2E8"/>
          </a:solidFill>
          <a:ln/>
        </p:spPr>
      </p:sp>
      <p:sp>
        <p:nvSpPr>
          <p:cNvPr id="22" name="Text 20"/>
          <p:cNvSpPr/>
          <p:nvPr/>
        </p:nvSpPr>
        <p:spPr>
          <a:xfrm>
            <a:off x="1283529" y="1732660"/>
            <a:ext cx="6343905" cy="366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CASE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WHEN date BETWEEN '2019-09-01' AND '2019-11-01' then 1  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WHEN date BETWEEN '2019-12-01' AND '2020-02-01' then 2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WHEN date BETWEEN '2020-03-01' AND '2020-05-01' then 3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WHEN date BETWEEN '2020-06-01' AND '2020-08-01' then 4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END AS Quarters,  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SUM(sold_quantity) AS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total_sold_quantity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fiscal_year = 2020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Quarters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ORDER BY total_sold_quantity</a:t>
            </a:r>
            <a:endParaRPr lang="en-US" dirty="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364557-10F9-CF64-0018-88019AF7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73" y="1616928"/>
            <a:ext cx="4281861" cy="20356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EE951E-7B04-C1ED-6860-B3B7937D667D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85605" y="470436"/>
            <a:ext cx="9841961" cy="3755876"/>
          </a:xfrm>
          <a:prstGeom prst="roundRect">
            <a:avLst>
              <a:gd name="adj" fmla="val 628"/>
            </a:avLst>
          </a:prstGeom>
          <a:solidFill>
            <a:srgbClr val="E1E2E8"/>
          </a:solidFill>
          <a:ln/>
        </p:spPr>
      </p:sp>
      <p:sp>
        <p:nvSpPr>
          <p:cNvPr id="4" name="Text 2"/>
          <p:cNvSpPr/>
          <p:nvPr/>
        </p:nvSpPr>
        <p:spPr>
          <a:xfrm>
            <a:off x="903249" y="655687"/>
            <a:ext cx="9566051" cy="39051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CASE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WHEN date BETWEEN '2019-09-01' AND '2019-11-01' then CONCAT('[',1,'] ',MONTHNAME(date))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WHEN date BETWEEN '2019-12-01' AND '2020-02-01' then CONCAT('[',2,'] ',MONTHNAME(date))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WHEN date BETWEEN '2020-03-01' AND '2020-05-01' then CONCAT('[',3,'] ',MONTHNAME(date))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WHEN date BETWEEN '2020-06-01' AND '2020-08-01' then CONCAT('[',4,'] ',MONTHNAME(date))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END AS Quarters,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SUM(sold_quantity) AS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total_sold_quantity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fiscal_year = 2020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Quarters</a:t>
            </a:r>
            <a:endParaRPr lang="en-US" dirty="0">
              <a:latin typeface="+mj-lt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E27E707-0BE9-FBA7-F74C-C94670B7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11" y="2796961"/>
            <a:ext cx="4227061" cy="496220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540858-C942-A6B8-1E63-D708EF8EA9A9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2663947" y="4114800"/>
            <a:ext cx="3411933" cy="2832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950"/>
              </a:lnSpc>
            </a:pPr>
            <a:endParaRPr lang="en-US" b="1" dirty="0">
              <a:solidFill>
                <a:srgbClr val="7068F4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509110" y="1389593"/>
            <a:ext cx="11768383" cy="6460929"/>
          </a:xfrm>
          <a:prstGeom prst="roundRect">
            <a:avLst>
              <a:gd name="adj" fmla="val 786"/>
            </a:avLst>
          </a:prstGeom>
          <a:solidFill>
            <a:srgbClr val="E1E2E8"/>
          </a:solidFill>
          <a:ln/>
        </p:spPr>
      </p:sp>
      <p:sp>
        <p:nvSpPr>
          <p:cNvPr id="6" name="Text 4"/>
          <p:cNvSpPr/>
          <p:nvPr/>
        </p:nvSpPr>
        <p:spPr>
          <a:xfrm>
            <a:off x="716873" y="1386601"/>
            <a:ext cx="12151634" cy="6716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WITH Output1 AS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(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SELECT </a:t>
            </a:r>
            <a:r>
              <a:rPr lang="en-US" dirty="0" err="1">
                <a:latin typeface="+mj-lt"/>
              </a:rPr>
              <a:t>P.division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FS.product_code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P.product</a:t>
            </a:r>
            <a:r>
              <a:rPr lang="en-US" dirty="0">
                <a:latin typeface="+mj-lt"/>
              </a:rPr>
              <a:t>,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             SUM(</a:t>
            </a:r>
            <a:r>
              <a:rPr lang="en-US" dirty="0" err="1">
                <a:latin typeface="+mj-lt"/>
              </a:rPr>
              <a:t>FS.sold_quantity</a:t>
            </a:r>
            <a:r>
              <a:rPr lang="en-US" dirty="0">
                <a:latin typeface="+mj-lt"/>
              </a:rPr>
              <a:t>) AS </a:t>
            </a:r>
            <a:r>
              <a:rPr lang="en-US" dirty="0" err="1">
                <a:latin typeface="+mj-lt"/>
              </a:rPr>
              <a:t>Total_sold_quantity</a:t>
            </a:r>
            <a:endParaRPr lang="en-US" dirty="0">
              <a:latin typeface="+mj-lt"/>
            </a:endParaRP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dim_product</a:t>
            </a:r>
            <a:r>
              <a:rPr lang="en-US" dirty="0">
                <a:latin typeface="+mj-lt"/>
              </a:rPr>
              <a:t> P JOIN </a:t>
            </a:r>
            <a:r>
              <a:rPr lang="en-US" dirty="0" err="1">
                <a:latin typeface="+mj-lt"/>
              </a:rPr>
              <a:t>fact_sales_monthly</a:t>
            </a:r>
            <a:r>
              <a:rPr lang="en-US" dirty="0">
                <a:latin typeface="+mj-lt"/>
              </a:rPr>
              <a:t> FS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ON </a:t>
            </a:r>
            <a:r>
              <a:rPr lang="en-US" dirty="0" err="1">
                <a:latin typeface="+mj-lt"/>
              </a:rPr>
              <a:t>P.product_code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FS.product_code</a:t>
            </a:r>
            <a:endParaRPr lang="en-US" dirty="0">
              <a:latin typeface="+mj-lt"/>
            </a:endParaRP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WHERE </a:t>
            </a:r>
            <a:r>
              <a:rPr lang="en-US" dirty="0" err="1">
                <a:latin typeface="+mj-lt"/>
              </a:rPr>
              <a:t>FS.fiscal_year</a:t>
            </a:r>
            <a:r>
              <a:rPr lang="en-US" dirty="0">
                <a:latin typeface="+mj-lt"/>
              </a:rPr>
              <a:t> = 2021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GROUP BY  </a:t>
            </a:r>
            <a:r>
              <a:rPr lang="en-US" dirty="0" err="1">
                <a:latin typeface="+mj-lt"/>
              </a:rPr>
              <a:t>FS.product_code</a:t>
            </a:r>
            <a:r>
              <a:rPr lang="en-US" dirty="0">
                <a:latin typeface="+mj-lt"/>
              </a:rPr>
              <a:t>, division, </a:t>
            </a:r>
            <a:r>
              <a:rPr lang="en-US" dirty="0" err="1">
                <a:latin typeface="+mj-lt"/>
              </a:rPr>
              <a:t>P.product</a:t>
            </a:r>
            <a:endParaRPr lang="en-US" dirty="0">
              <a:latin typeface="+mj-lt"/>
            </a:endParaRP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),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Output2 AS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(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SELECT division, </a:t>
            </a:r>
            <a:r>
              <a:rPr lang="en-US" dirty="0" err="1">
                <a:latin typeface="+mj-lt"/>
              </a:rPr>
              <a:t>product_code</a:t>
            </a:r>
            <a:r>
              <a:rPr lang="en-US" dirty="0">
                <a:latin typeface="+mj-lt"/>
              </a:rPr>
              <a:t>, product, </a:t>
            </a:r>
            <a:r>
              <a:rPr lang="en-US" dirty="0" err="1">
                <a:latin typeface="+mj-lt"/>
              </a:rPr>
              <a:t>Total_sold_quantity</a:t>
            </a:r>
            <a:r>
              <a:rPr lang="en-US" dirty="0">
                <a:latin typeface="+mj-lt"/>
              </a:rPr>
              <a:t>,       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              RANK() OVER(PARTITION BY division ORDER BY </a:t>
            </a:r>
            <a:r>
              <a:rPr lang="en-US" dirty="0" err="1">
                <a:latin typeface="+mj-lt"/>
              </a:rPr>
              <a:t>Total_sold_quantity</a:t>
            </a:r>
            <a:r>
              <a:rPr lang="en-US" dirty="0">
                <a:latin typeface="+mj-lt"/>
              </a:rPr>
              <a:t> DESC) AS '</a:t>
            </a:r>
            <a:r>
              <a:rPr lang="en-US" dirty="0" err="1">
                <a:latin typeface="+mj-lt"/>
              </a:rPr>
              <a:t>Rank_Order</a:t>
            </a:r>
            <a:r>
              <a:rPr lang="en-US" dirty="0">
                <a:latin typeface="+mj-lt"/>
              </a:rPr>
              <a:t>’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FROM Output1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SELECT Output1.division, Output1.product_code, Output1.product, Output2.Total_sold_quantity, Output2.Rank_Order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FROM Output1 JOIN Output2 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ON Output1.product_code = Output2.product_code</a:t>
            </a:r>
          </a:p>
          <a:p>
            <a:pPr>
              <a:lnSpc>
                <a:spcPts val="2600"/>
              </a:lnSpc>
            </a:pPr>
            <a:r>
              <a:rPr lang="en-US" dirty="0">
                <a:latin typeface="+mj-lt"/>
              </a:rPr>
              <a:t>WHERE Output2.Rank_Order IN (1,2,3)</a:t>
            </a:r>
          </a:p>
        </p:txBody>
      </p:sp>
      <p:sp>
        <p:nvSpPr>
          <p:cNvPr id="11" name="Text 0"/>
          <p:cNvSpPr/>
          <p:nvPr/>
        </p:nvSpPr>
        <p:spPr>
          <a:xfrm>
            <a:off x="416255" y="270035"/>
            <a:ext cx="13141404" cy="1259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9. Get the Top 3 products in each division that have a high 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total_sold_quantity</a:t>
            </a: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 in the 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fiscal_year</a:t>
            </a: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 2021? The final output contains these fields, division, 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product_code</a:t>
            </a: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, product ,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total_sold_quantity</a:t>
            </a: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, 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rank_order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219A0-A9A8-AF68-D0D5-4D7015DFD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07" y="1356748"/>
            <a:ext cx="6813393" cy="3333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1B0730-DF0B-3F44-5BB9-E28A5D0789BC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/>
        </p:nvSpPr>
        <p:spPr>
          <a:xfrm>
            <a:off x="543199" y="1353097"/>
            <a:ext cx="9285308" cy="5349712"/>
          </a:xfrm>
          <a:prstGeom prst="roundRect">
            <a:avLst>
              <a:gd name="adj" fmla="val 628"/>
            </a:avLst>
          </a:prstGeom>
          <a:solidFill>
            <a:srgbClr val="E1E2E8"/>
          </a:solidFill>
          <a:ln/>
        </p:spPr>
        <p:txBody>
          <a:bodyPr/>
          <a:lstStyle/>
          <a:p>
            <a:r>
              <a:rPr lang="en-IN" dirty="0">
                <a:latin typeface="+mj-lt"/>
              </a:rPr>
              <a:t>WITH Output AS</a:t>
            </a:r>
          </a:p>
          <a:p>
            <a:r>
              <a:rPr lang="en-IN" dirty="0">
                <a:latin typeface="+mj-lt"/>
              </a:rPr>
              <a:t>(</a:t>
            </a:r>
          </a:p>
          <a:p>
            <a:r>
              <a:rPr lang="en-IN" dirty="0">
                <a:latin typeface="+mj-lt"/>
              </a:rPr>
              <a:t>SELECT </a:t>
            </a:r>
            <a:r>
              <a:rPr lang="en-IN" dirty="0" err="1">
                <a:latin typeface="+mj-lt"/>
              </a:rPr>
              <a:t>C.channel</a:t>
            </a:r>
            <a:r>
              <a:rPr lang="en-IN" dirty="0">
                <a:latin typeface="+mj-lt"/>
              </a:rPr>
              <a:t>,       </a:t>
            </a:r>
          </a:p>
          <a:p>
            <a:r>
              <a:rPr lang="en-IN" dirty="0">
                <a:latin typeface="+mj-lt"/>
              </a:rPr>
              <a:t>             ROUND(SUM(</a:t>
            </a:r>
            <a:r>
              <a:rPr lang="en-IN" dirty="0" err="1">
                <a:latin typeface="+mj-lt"/>
              </a:rPr>
              <a:t>G.gross_price</a:t>
            </a:r>
            <a:r>
              <a:rPr lang="en-IN" dirty="0">
                <a:latin typeface="+mj-lt"/>
              </a:rPr>
              <a:t>*</a:t>
            </a:r>
            <a:r>
              <a:rPr lang="en-IN" dirty="0" err="1">
                <a:latin typeface="+mj-lt"/>
              </a:rPr>
              <a:t>FS.sold_quantity</a:t>
            </a:r>
            <a:r>
              <a:rPr lang="en-IN" dirty="0">
                <a:latin typeface="+mj-lt"/>
              </a:rPr>
              <a:t>/1000000), 2) AS </a:t>
            </a:r>
            <a:r>
              <a:rPr lang="en-IN" dirty="0" err="1">
                <a:latin typeface="+mj-lt"/>
              </a:rPr>
              <a:t>Gross_sales_mln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fact_sales_monthly</a:t>
            </a:r>
            <a:r>
              <a:rPr lang="en-IN" dirty="0">
                <a:latin typeface="+mj-lt"/>
              </a:rPr>
              <a:t> FS JOIN </a:t>
            </a:r>
            <a:r>
              <a:rPr lang="en-IN" dirty="0" err="1">
                <a:latin typeface="+mj-lt"/>
              </a:rPr>
              <a:t>dim_customer</a:t>
            </a:r>
            <a:r>
              <a:rPr lang="en-IN" dirty="0">
                <a:latin typeface="+mj-lt"/>
              </a:rPr>
              <a:t> C ON </a:t>
            </a:r>
            <a:r>
              <a:rPr lang="en-IN" dirty="0" err="1">
                <a:latin typeface="+mj-lt"/>
              </a:rPr>
              <a:t>FS.customer_code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C.customer_code</a:t>
            </a:r>
            <a:r>
              <a:rPr lang="en-IN" dirty="0">
                <a:latin typeface="+mj-lt"/>
              </a:rPr>
              <a:t>		                 JOIN </a:t>
            </a:r>
            <a:r>
              <a:rPr lang="en-IN" dirty="0" err="1">
                <a:latin typeface="+mj-lt"/>
              </a:rPr>
              <a:t>fact_gross_price</a:t>
            </a:r>
            <a:r>
              <a:rPr lang="en-IN" dirty="0">
                <a:latin typeface="+mj-lt"/>
              </a:rPr>
              <a:t> G ON </a:t>
            </a:r>
            <a:r>
              <a:rPr lang="en-IN" dirty="0" err="1">
                <a:latin typeface="+mj-lt"/>
              </a:rPr>
              <a:t>FS.product_code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G.product_code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WHERE </a:t>
            </a:r>
            <a:r>
              <a:rPr lang="en-IN" dirty="0" err="1">
                <a:latin typeface="+mj-lt"/>
              </a:rPr>
              <a:t>FS.fiscal_year</a:t>
            </a:r>
            <a:r>
              <a:rPr lang="en-IN" dirty="0">
                <a:latin typeface="+mj-lt"/>
              </a:rPr>
              <a:t> = 2021</a:t>
            </a:r>
          </a:p>
          <a:p>
            <a:r>
              <a:rPr lang="en-IN" dirty="0">
                <a:latin typeface="+mj-lt"/>
              </a:rPr>
              <a:t>GROUP BY channel</a:t>
            </a:r>
          </a:p>
          <a:p>
            <a:r>
              <a:rPr lang="en-IN" dirty="0">
                <a:latin typeface="+mj-lt"/>
              </a:rPr>
              <a:t>)</a:t>
            </a:r>
          </a:p>
          <a:p>
            <a:r>
              <a:rPr lang="en-IN" dirty="0">
                <a:latin typeface="+mj-lt"/>
              </a:rPr>
              <a:t>SELECT channel, </a:t>
            </a:r>
          </a:p>
          <a:p>
            <a:r>
              <a:rPr lang="en-IN" dirty="0">
                <a:latin typeface="+mj-lt"/>
              </a:rPr>
              <a:t>             CONCAT(</a:t>
            </a:r>
            <a:r>
              <a:rPr lang="en-IN" dirty="0" err="1">
                <a:latin typeface="+mj-lt"/>
              </a:rPr>
              <a:t>Gross_sales_mln</a:t>
            </a:r>
            <a:r>
              <a:rPr lang="en-IN" dirty="0">
                <a:latin typeface="+mj-lt"/>
              </a:rPr>
              <a:t>,' M') AS </a:t>
            </a:r>
            <a:r>
              <a:rPr lang="en-IN" dirty="0" err="1">
                <a:latin typeface="+mj-lt"/>
              </a:rPr>
              <a:t>Gross_sales_mln</a:t>
            </a:r>
            <a:r>
              <a:rPr lang="en-IN" dirty="0">
                <a:latin typeface="+mj-lt"/>
              </a:rPr>
              <a:t> , </a:t>
            </a:r>
          </a:p>
          <a:p>
            <a:r>
              <a:rPr lang="en-IN" dirty="0">
                <a:latin typeface="+mj-lt"/>
              </a:rPr>
              <a:t>             CONCAT(ROUND(</a:t>
            </a:r>
            <a:r>
              <a:rPr lang="en-IN" dirty="0" err="1">
                <a:latin typeface="+mj-lt"/>
              </a:rPr>
              <a:t>Gross_sales_mln</a:t>
            </a:r>
            <a:r>
              <a:rPr lang="en-IN" dirty="0">
                <a:latin typeface="+mj-lt"/>
              </a:rPr>
              <a:t>*100/total , 2), ' %') AS percentage</a:t>
            </a:r>
          </a:p>
          <a:p>
            <a:r>
              <a:rPr lang="en-IN" dirty="0">
                <a:latin typeface="+mj-lt"/>
              </a:rPr>
              <a:t>FROM</a:t>
            </a:r>
          </a:p>
          <a:p>
            <a:r>
              <a:rPr lang="en-IN" dirty="0">
                <a:latin typeface="+mj-lt"/>
              </a:rPr>
              <a:t>(</a:t>
            </a:r>
          </a:p>
          <a:p>
            <a:r>
              <a:rPr lang="en-IN" dirty="0">
                <a:latin typeface="+mj-lt"/>
              </a:rPr>
              <a:t>(SELECT SUM(</a:t>
            </a:r>
            <a:r>
              <a:rPr lang="en-IN" dirty="0" err="1">
                <a:latin typeface="+mj-lt"/>
              </a:rPr>
              <a:t>Gross_sales_mln</a:t>
            </a:r>
            <a:r>
              <a:rPr lang="en-IN" dirty="0">
                <a:latin typeface="+mj-lt"/>
              </a:rPr>
              <a:t>) AS total FROM Output) A,</a:t>
            </a:r>
          </a:p>
          <a:p>
            <a:r>
              <a:rPr lang="en-IN" dirty="0">
                <a:latin typeface="+mj-lt"/>
              </a:rPr>
              <a:t>(SELECT * FROM Output) B</a:t>
            </a:r>
          </a:p>
          <a:p>
            <a:r>
              <a:rPr lang="en-IN" dirty="0">
                <a:latin typeface="+mj-lt"/>
              </a:rPr>
              <a:t>)</a:t>
            </a:r>
          </a:p>
          <a:p>
            <a:r>
              <a:rPr lang="en-IN" dirty="0">
                <a:latin typeface="+mj-lt"/>
              </a:rPr>
              <a:t>ORDER BY percentage DESC</a:t>
            </a:r>
          </a:p>
        </p:txBody>
      </p:sp>
      <p:sp>
        <p:nvSpPr>
          <p:cNvPr id="7" name="Text 4"/>
          <p:cNvSpPr/>
          <p:nvPr/>
        </p:nvSpPr>
        <p:spPr>
          <a:xfrm>
            <a:off x="776137" y="1341482"/>
            <a:ext cx="6037258" cy="6419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dirty="0"/>
          </a:p>
        </p:txBody>
      </p:sp>
      <p:sp>
        <p:nvSpPr>
          <p:cNvPr id="10" name="Text 0"/>
          <p:cNvSpPr/>
          <p:nvPr/>
        </p:nvSpPr>
        <p:spPr>
          <a:xfrm>
            <a:off x="615721" y="379077"/>
            <a:ext cx="13175933" cy="854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10. Which channel helped to bring more gross sales in the fiscal year 2021 and the percentage of contribution? The final output contains these fields, channel gross_sales_mln percentage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8C629-F2CA-7213-F370-AE29D9D4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45" y="1483576"/>
            <a:ext cx="4435140" cy="18468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E03F66-11E5-5D0F-B28B-A98B088CEA03}"/>
              </a:ext>
            </a:extLst>
          </p:cNvPr>
          <p:cNvSpPr txBox="1"/>
          <p:nvPr/>
        </p:nvSpPr>
        <p:spPr>
          <a:xfrm>
            <a:off x="10160403" y="3842255"/>
            <a:ext cx="3991897" cy="33539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indent="0">
              <a:lnSpc>
                <a:spcPts val="3200"/>
              </a:lnSpc>
              <a:buNone/>
              <a:defRPr sz="2400" b="1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defRPr>
            </a:lvl1pPr>
          </a:lstStyle>
          <a:p>
            <a:r>
              <a:rPr lang="en-US" sz="1800" dirty="0"/>
              <a:t>Insights: Channel: "Retailer" helped bring maximum sales to the company with 73.22% as the contribution percentage. Channel: "Distributor" makes the least contribution at a percentage of 11.31%</a:t>
            </a:r>
            <a:endParaRPr lang="en-IN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750BD-C36F-D273-5227-D4FB14608858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4427" y="72399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326995" y="2219093"/>
            <a:ext cx="12121376" cy="4393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Tony Sharma </a:t>
            </a:r>
            <a:r>
              <a:rPr lang="en-US" sz="2400" dirty="0" err="1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Atliq</a:t>
            </a: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 Hardware is one of the major computer hardware manufacturers in India, with a strong presence in other nations.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Nevertheless, the management did note that they do not have sufficient insights to make prompt, wise, and data-informed judgments.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Plan to expand the data analytics team by adding junior data analysts.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To assess candidates, Data analytics director, Tony Sharma plans to conduct a SQL challenge to evaluate both tech and soft skills.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The company seeks insights for 10 ad hoc requests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EF8D9-11E7-5405-0826-361876389914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306" y="346173"/>
            <a:ext cx="647438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Data, Requests, and Tools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5E57C-B4EE-5100-0F7C-F3296A90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98" y="613015"/>
            <a:ext cx="4993290" cy="6211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B79B2-C5CC-27BD-704F-F224C505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089" y="2829313"/>
            <a:ext cx="4226312" cy="5400287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BB622CD-F52D-7CBD-C25D-8D879CC9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98" y="1255160"/>
            <a:ext cx="67687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Database Schema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Dimension Tables: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dim_customer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Customer info (code, name, market, channel)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dim_product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Product info (code, name, category, segment)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dim_date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Time details (date, month, quarter,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 Tables: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fact_sales_monthly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Sales quantity &amp;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fact_manufacturing_cost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Product cost per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fact_gross_price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Gross price by fiscal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fact_pre_invoice_deductions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Discounts before invoice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fact_post_invoice_deductions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Discounts after invoice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fact_freight_cost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Shipping cost per product/customer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fact_forecast_monthly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Forecasted quantity &amp;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🔗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Linked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customer_code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date for analysis.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7F5F-B4B2-A7EF-70FF-4FA89766DF9D}"/>
              </a:ext>
            </a:extLst>
          </p:cNvPr>
          <p:cNvSpPr txBox="1"/>
          <p:nvPr/>
        </p:nvSpPr>
        <p:spPr>
          <a:xfrm>
            <a:off x="434898" y="5835672"/>
            <a:ext cx="176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 :</a:t>
            </a:r>
            <a:r>
              <a:rPr lang="en-US" dirty="0"/>
              <a:t> MySQL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688529" y="2284774"/>
            <a:ext cx="6924446" cy="2229956"/>
          </a:xfrm>
          <a:prstGeom prst="roundRect">
            <a:avLst>
              <a:gd name="adj" fmla="val 2381"/>
            </a:avLst>
          </a:prstGeom>
          <a:solidFill>
            <a:srgbClr val="E1E2E8"/>
          </a:solidFill>
          <a:ln/>
        </p:spPr>
      </p:sp>
      <p:sp>
        <p:nvSpPr>
          <p:cNvPr id="5" name="Text 3"/>
          <p:cNvSpPr/>
          <p:nvPr/>
        </p:nvSpPr>
        <p:spPr>
          <a:xfrm>
            <a:off x="964167" y="2629614"/>
            <a:ext cx="6507149" cy="1689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market 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dim_customer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customer = 'Atliq Exclusive' AND region = 'APAC’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market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ORDER BY market ;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AE23-F36F-8AD7-7496-6A374D0A1093}"/>
              </a:ext>
            </a:extLst>
          </p:cNvPr>
          <p:cNvSpPr txBox="1"/>
          <p:nvPr/>
        </p:nvSpPr>
        <p:spPr>
          <a:xfrm>
            <a:off x="501805" y="613317"/>
            <a:ext cx="1323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1. PROVIDE THE LIST OF MARKETS IN WHICH CUSTOMER "ATLIQ EXCLUSIVE" OPERATES ITS BUSINESS IN THE APAC REGION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3D2E7-0470-AEAA-01AC-9C3B304A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2" y="2255386"/>
            <a:ext cx="1305107" cy="2400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4ED60-8235-54A5-A64B-3A085066A958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735980" y="2434914"/>
            <a:ext cx="8129240" cy="3951100"/>
          </a:xfrm>
          <a:prstGeom prst="roundRect">
            <a:avLst>
              <a:gd name="adj" fmla="val 1352"/>
            </a:avLst>
          </a:prstGeom>
          <a:solidFill>
            <a:srgbClr val="E1E2E8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1081668" y="2988991"/>
            <a:ext cx="8636835" cy="339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X.A AS unique_product_2020,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Y.B AS unique_products_2021,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ROUND((B-A)*100/A, 2) AS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percentage_chg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 (       </a:t>
            </a: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(SELECT COUNT(DISTINCT(product_code)) AS A 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WHERE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fiscal_year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= 2020) X,      </a:t>
            </a: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(SELECT COUNT(DISTINCT(product_code)) AS B 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</a:t>
            </a: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  WHERE fiscal_year = 2021) Y      </a:t>
            </a: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)         </a:t>
            </a:r>
            <a:endParaRPr lang="en-US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9475551" y="5178975"/>
            <a:ext cx="4795636" cy="970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Insight: Demand and production both </a:t>
            </a:r>
          </a:p>
          <a:p>
            <a:pPr marL="0" indent="0" algn="l">
              <a:lnSpc>
                <a:spcPts val="3050"/>
              </a:lnSpc>
              <a:buNone/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Increased.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96720-4B22-FE82-05FF-135DD18193D8}"/>
              </a:ext>
            </a:extLst>
          </p:cNvPr>
          <p:cNvSpPr txBox="1"/>
          <p:nvPr/>
        </p:nvSpPr>
        <p:spPr>
          <a:xfrm>
            <a:off x="735980" y="479502"/>
            <a:ext cx="1294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2. WHAT IS THE PERCENTAGE OF UNIQUE PRODUCT INCREASE IN 2021 VS. 2020? THE FINAL OUTPUT CONTAINS THESE FIELDS, UNIQUE_PRODUCTS_2020 UNIQUE_PRODUCTS_2021 PERCENTAGE_CHG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F4CA9-FFFD-53D0-9916-6272318E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362" y="2828745"/>
            <a:ext cx="4477375" cy="857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B7F33-A6E3-01BD-B83C-A83CB4E2B461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99016"/>
            <a:ext cx="13113782" cy="1710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3. Provide a report with all the unique product counts for each segment and sort them in descending order of product counts. The final output contains 2 fields, segment product_count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47594" y="2842498"/>
            <a:ext cx="6292572" cy="3234917"/>
          </a:xfrm>
          <a:prstGeom prst="roundRect">
            <a:avLst>
              <a:gd name="adj" fmla="val 3192"/>
            </a:avLst>
          </a:prstGeom>
          <a:solidFill>
            <a:srgbClr val="E1E2E8"/>
          </a:solidFill>
          <a:ln/>
        </p:spPr>
      </p:sp>
      <p:sp>
        <p:nvSpPr>
          <p:cNvPr id="5" name="Text 3"/>
          <p:cNvSpPr/>
          <p:nvPr/>
        </p:nvSpPr>
        <p:spPr>
          <a:xfrm>
            <a:off x="1143269" y="3350586"/>
            <a:ext cx="6292572" cy="3429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segment,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      COUNT(DISTINCT(product_code)) AS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product_count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dim_product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segment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ORDER BY product_count DESC ;</a:t>
            </a:r>
            <a:endParaRPr lang="en-US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90234" y="5065263"/>
            <a:ext cx="6292572" cy="2465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Insights: Segments: notebooks, accessories, and peripherals are showing significant manufacturing growth as compared to desktops, storage, and networking. Notebooks, accessories, and peripherals constitute 83% of the total manufactured product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A12C947-49D9-38AC-206B-461855A3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41" y="2817955"/>
            <a:ext cx="2286319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2A08B-6218-1D8B-DF81-67E1CEEB4211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168" y="430680"/>
            <a:ext cx="13500064" cy="1018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4. Follow-up: Which segment had the most increase in unique products in 2021 vs 2020? The final output contains these fields, segment product_count_2020 product_count_2021 difference</a:t>
            </a:r>
            <a:endParaRPr lang="en-US" sz="2400" dirty="0"/>
          </a:p>
        </p:txBody>
      </p:sp>
      <p:sp>
        <p:nvSpPr>
          <p:cNvPr id="40" name="Shape 38"/>
          <p:cNvSpPr/>
          <p:nvPr/>
        </p:nvSpPr>
        <p:spPr>
          <a:xfrm>
            <a:off x="413376" y="1251045"/>
            <a:ext cx="5574830" cy="6612673"/>
          </a:xfrm>
          <a:prstGeom prst="roundRect">
            <a:avLst>
              <a:gd name="adj" fmla="val 858"/>
            </a:avLst>
          </a:prstGeom>
          <a:solidFill>
            <a:srgbClr val="E1E2E8"/>
          </a:solidFill>
          <a:ln/>
        </p:spPr>
      </p:sp>
      <p:sp>
        <p:nvSpPr>
          <p:cNvPr id="41" name="Text 39"/>
          <p:cNvSpPr/>
          <p:nvPr/>
        </p:nvSpPr>
        <p:spPr>
          <a:xfrm>
            <a:off x="758283" y="1315844"/>
            <a:ext cx="4772722" cy="6483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CTE1 AS (SELECT P.segment AS A ,      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COUNT(DISTINCT(FS.product_code)) AS B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dim_product P,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FS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P.product_code =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FS.product_code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FS.fiscal_year,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P.segment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HAVING FS.fiscal_year = "2020"),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CTE2 AS (SELECT P.segment AS C 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COUNT(DISTINCT(FS.product_code)) AS D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dim_product P,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fact_sales_monthly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FS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P.product_code =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FS.product_code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FS.fiscal_year,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P.segment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HAVING FS.fiscal_year = "2021"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)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CTE1.A AS segment,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CTE1.B AS product_count_2020,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CTE2.D AS product_count_2021,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(CTE2.D-CTE1.B) AS difference FROM CTE1,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  CTE2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CTE1.A = CTE2.C ;</a:t>
            </a:r>
            <a:endParaRPr lang="en-US" dirty="0">
              <a:latin typeface="+mj-lt"/>
            </a:endParaRPr>
          </a:p>
        </p:txBody>
      </p:sp>
      <p:sp>
        <p:nvSpPr>
          <p:cNvPr id="42" name="Text 40"/>
          <p:cNvSpPr/>
          <p:nvPr/>
        </p:nvSpPr>
        <p:spPr>
          <a:xfrm>
            <a:off x="7140237" y="4281649"/>
            <a:ext cx="6103349" cy="1438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50"/>
              </a:lnSpc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</a:rPr>
              <a:t>Insights: Accessories had the largest increase in production. Storage and networking are experiencing slower production growth than other segments.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EF893CD-458E-9815-78CB-39791674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37" y="1757001"/>
            <a:ext cx="4601217" cy="18385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A968EE-73EA-D4D3-8E73-B0064D0A255E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948" y="612695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</a:rPr>
              <a:t>5. Get the products that have the highest and lowest manufacturing costs. The final output should contain these fields, product_code product </a:t>
            </a:r>
            <a:r>
              <a:rPr lang="en-US" sz="2400" b="1" dirty="0" err="1">
                <a:solidFill>
                  <a:srgbClr val="7068F4"/>
                </a:solidFill>
                <a:ea typeface="Barlow Bold" pitchFamily="34" charset="-122"/>
              </a:rPr>
              <a:t>manufacturing_cost</a:t>
            </a:r>
            <a:endParaRPr lang="en-US" sz="2400" b="1" dirty="0">
              <a:solidFill>
                <a:srgbClr val="7068F4"/>
              </a:solidFill>
              <a:ea typeface="Barlow Bold" pitchFamily="34" charset="-122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58309" y="2091452"/>
            <a:ext cx="6292572" cy="5178743"/>
          </a:xfrm>
          <a:prstGeom prst="roundRect">
            <a:avLst>
              <a:gd name="adj" fmla="val 3765"/>
            </a:avLst>
          </a:prstGeom>
          <a:solidFill>
            <a:srgbClr val="E1E2E8"/>
          </a:solidFill>
          <a:ln/>
        </p:spPr>
      </p:sp>
      <p:sp>
        <p:nvSpPr>
          <p:cNvPr id="4" name="Shape 2"/>
          <p:cNvSpPr/>
          <p:nvPr/>
        </p:nvSpPr>
        <p:spPr>
          <a:xfrm>
            <a:off x="729259" y="1798541"/>
            <a:ext cx="6314003" cy="5650474"/>
          </a:xfrm>
          <a:prstGeom prst="roundRect">
            <a:avLst>
              <a:gd name="adj" fmla="val 628"/>
            </a:avLst>
          </a:prstGeom>
          <a:solidFill>
            <a:srgbClr val="E1E2E8"/>
          </a:solidFill>
          <a:ln/>
        </p:spPr>
      </p:sp>
      <p:sp>
        <p:nvSpPr>
          <p:cNvPr id="5" name="Text 3"/>
          <p:cNvSpPr/>
          <p:nvPr/>
        </p:nvSpPr>
        <p:spPr>
          <a:xfrm>
            <a:off x="1064529" y="2300525"/>
            <a:ext cx="5880854" cy="592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  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F.product_code,P.product,F.manufacturing_cost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FROM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fact_manufacturing_cost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F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JOIN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dim_product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P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ON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F.product_code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=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P.product_code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manufacturing_costIN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(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MAX(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manufacturing_cost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) 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fact_manufacturing_cost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UNION 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MIN(manufacturing_cost) 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fact_manufacturing_cost)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ORDER BY manufacturing_cost DESC ;</a:t>
            </a:r>
            <a:endParaRPr lang="en-US" dirty="0">
              <a:latin typeface="+mj-lt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2091452"/>
            <a:ext cx="5118616" cy="154031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87139" y="3875484"/>
            <a:ext cx="6292572" cy="2137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Insights: Mouse: AQ Master wired x1 Ms (Variant: Standard 1) has the lowest manufacturing cost. Personal Desktop: AQ Home Allin1 Gen2 (Variant: Plus 3) has the highest manufacturing cost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4BD82-4016-D315-1D1B-CC4D489F4503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3298" y="319564"/>
            <a:ext cx="13283803" cy="1138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6. Generate a report which contains the top 5 customers who received an average high pre_invoice_discount_pct for the fiscal year 2021 and in the Indian market. The final output contains these fields, customer_code customer average_discount_percentage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8200318" y="4621012"/>
            <a:ext cx="5775834" cy="1518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b="1" dirty="0">
                <a:solidFill>
                  <a:srgbClr val="7068F4"/>
                </a:solidFill>
                <a:ea typeface="Barlow Bold" pitchFamily="34" charset="-122"/>
                <a:cs typeface="Barlow Bold" pitchFamily="34" charset="-120"/>
              </a:rPr>
              <a:t>Insights: The largest average pre-invoice discount was given to Flipkart. The least average pre-invoice discount was given to Amazon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673298" y="3810953"/>
            <a:ext cx="6407229" cy="3673912"/>
          </a:xfrm>
          <a:prstGeom prst="roundRect">
            <a:avLst>
              <a:gd name="adj" fmla="val 4713"/>
            </a:avLst>
          </a:prstGeom>
          <a:solidFill>
            <a:srgbClr val="E1E2E8"/>
          </a:solidFill>
          <a:ln/>
        </p:spPr>
      </p:sp>
      <p:sp>
        <p:nvSpPr>
          <p:cNvPr id="5" name="Shape 3"/>
          <p:cNvSpPr/>
          <p:nvPr/>
        </p:nvSpPr>
        <p:spPr>
          <a:xfrm>
            <a:off x="654248" y="1765714"/>
            <a:ext cx="6426279" cy="6144322"/>
          </a:xfrm>
          <a:prstGeom prst="roundRect">
            <a:avLst>
              <a:gd name="adj" fmla="val 785"/>
            </a:avLst>
          </a:prstGeom>
          <a:solidFill>
            <a:srgbClr val="E1E2E8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4"/>
          <p:cNvSpPr/>
          <p:nvPr/>
        </p:nvSpPr>
        <p:spPr>
          <a:xfrm>
            <a:off x="1052936" y="1895708"/>
            <a:ext cx="6172557" cy="6144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WITH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TBL1 AS(SELECT customer_code AS A,   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AVG(pre_invoice_discount_pct) AS B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fact_pre_invoice_deductions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fiscal_year = '2021’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GROUP BY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customer_code</a:t>
            </a: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),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TBL2 AS(SELECT customer_code AS C,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customer AS D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dim_customer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WHERE market = 'India’)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SELECT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TBL2.C AS customer_code,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TBL2.D AS customer,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     ROUND (TBL1.B, 4) AS </a:t>
            </a:r>
            <a:r>
              <a:rPr lang="en-US" dirty="0" err="1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average_discount_percentage</a:t>
            </a:r>
            <a:endParaRPr lang="en-US" dirty="0">
              <a:solidFill>
                <a:srgbClr val="272525"/>
              </a:solidFill>
              <a:highlight>
                <a:srgbClr val="E1E2E8"/>
              </a:highlight>
              <a:latin typeface="+mj-lt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FROM TBL1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JOIN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TBL2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ON TBL1.A = TBL2.C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highlight>
                  <a:srgbClr val="E1E2E8"/>
                </a:highlight>
                <a:latin typeface="+mj-lt"/>
                <a:ea typeface="Consolas" pitchFamily="34" charset="-122"/>
                <a:cs typeface="Consolas" pitchFamily="34" charset="-120"/>
              </a:rPr>
              <a:t>ORDER BY average_discount_percentage DESCLIMIT 5        </a:t>
            </a:r>
            <a:endParaRPr lang="en-US" dirty="0">
              <a:latin typeface="+mj-lt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09" y="2259201"/>
            <a:ext cx="4364712" cy="1745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3A006-6264-CD8D-C797-0E90349467F9}"/>
              </a:ext>
            </a:extLst>
          </p:cNvPr>
          <p:cNvSpPr txBox="1"/>
          <p:nvPr/>
        </p:nvSpPr>
        <p:spPr>
          <a:xfrm>
            <a:off x="12690088" y="7672040"/>
            <a:ext cx="1940312" cy="535258"/>
          </a:xfrm>
          <a:prstGeom prst="rect">
            <a:avLst/>
          </a:prstGeom>
          <a:solidFill>
            <a:srgbClr val="F0F1FE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2133</Words>
  <Application>Microsoft Office PowerPoint</Application>
  <PresentationFormat>Custom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Barlow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prachi jadhav</cp:lastModifiedBy>
  <cp:revision>7</cp:revision>
  <dcterms:created xsi:type="dcterms:W3CDTF">2025-08-04T13:48:42Z</dcterms:created>
  <dcterms:modified xsi:type="dcterms:W3CDTF">2025-08-05T05:53:56Z</dcterms:modified>
</cp:coreProperties>
</file>