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1" r:id="rId5"/>
    <p:sldId id="264" r:id="rId6"/>
    <p:sldId id="262" r:id="rId7"/>
    <p:sldId id="273" r:id="rId8"/>
    <p:sldId id="263" r:id="rId9"/>
    <p:sldId id="265" r:id="rId10"/>
    <p:sldId id="267" r:id="rId11"/>
    <p:sldId id="268" r:id="rId12"/>
    <p:sldId id="269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7239000" cy="19812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Stem cell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and its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role in Oncogenesis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Presented by : Prachi (30628)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715962"/>
          </a:xfrm>
        </p:spPr>
        <p:txBody>
          <a:bodyPr/>
          <a:lstStyle/>
          <a:p>
            <a:r>
              <a:rPr lang="en-IN" dirty="0" smtClean="0"/>
              <a:t>Key Signalling Pathways: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7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4873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JAK/ STAT signalling Pathway: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838200"/>
            <a:ext cx="8458200" cy="563575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Evidence that this pathway is activated aberrantly CSCs has been found in stem- like cells isolated from tumours of the breast, prostate, blood.</a:t>
            </a:r>
          </a:p>
          <a:p>
            <a:r>
              <a:rPr lang="en-IN" sz="2000" dirty="0" smtClean="0"/>
              <a:t>Tumor growth factor- beta (TGF- </a:t>
            </a:r>
            <a:r>
              <a:rPr lang="el-GR" sz="2000" dirty="0" smtClean="0"/>
              <a:t>β</a:t>
            </a:r>
            <a:r>
              <a:rPr lang="en-IN" sz="2000" dirty="0" smtClean="0"/>
              <a:t>) was shown to regulate the self- renewal and differentiation properties of </a:t>
            </a:r>
            <a:r>
              <a:rPr lang="en-IN" sz="2000" dirty="0" err="1" smtClean="0"/>
              <a:t>glioma</a:t>
            </a:r>
            <a:r>
              <a:rPr lang="en-IN" sz="2000" dirty="0" smtClean="0"/>
              <a:t>- initiating cells derived from patient samples of </a:t>
            </a:r>
            <a:r>
              <a:rPr lang="en-IN" sz="2000" dirty="0" err="1" smtClean="0"/>
              <a:t>glioblastoma</a:t>
            </a:r>
            <a:r>
              <a:rPr lang="en-IN" sz="2000" dirty="0" smtClean="0"/>
              <a:t> </a:t>
            </a:r>
            <a:r>
              <a:rPr lang="en-IN" sz="2000" dirty="0" err="1" smtClean="0"/>
              <a:t>multiforme</a:t>
            </a:r>
            <a:r>
              <a:rPr lang="en-IN" sz="2000" dirty="0" smtClean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4755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NF- </a:t>
            </a:r>
            <a:r>
              <a:rPr lang="el-GR" dirty="0" smtClean="0"/>
              <a:t>κ</a:t>
            </a:r>
            <a:r>
              <a:rPr lang="en-IN" dirty="0" smtClean="0"/>
              <a:t>B   </a:t>
            </a:r>
            <a:r>
              <a:rPr lang="en-IN" dirty="0" smtClean="0"/>
              <a:t>Pathway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458200" cy="5788152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Dysfunction </a:t>
            </a:r>
            <a:r>
              <a:rPr lang="en-IN" sz="2000" dirty="0"/>
              <a:t>of </a:t>
            </a:r>
            <a:r>
              <a:rPr lang="en-IN" sz="2000" dirty="0" smtClean="0"/>
              <a:t>NF-</a:t>
            </a:r>
            <a:r>
              <a:rPr lang="el-GR" sz="2000" dirty="0" smtClean="0"/>
              <a:t>κ</a:t>
            </a:r>
            <a:r>
              <a:rPr lang="en-IN" sz="2000" dirty="0" smtClean="0"/>
              <a:t>B </a:t>
            </a:r>
            <a:r>
              <a:rPr lang="en-IN" sz="2000" dirty="0"/>
              <a:t>is observed in multiple myeloma, chronic lymphocytic leukaemia and several other lymphomas, in which the </a:t>
            </a:r>
            <a:r>
              <a:rPr lang="en-IN" sz="2000" dirty="0" smtClean="0"/>
              <a:t>NF-</a:t>
            </a:r>
            <a:r>
              <a:rPr lang="el-GR" sz="2000" dirty="0" smtClean="0"/>
              <a:t>κ</a:t>
            </a:r>
            <a:r>
              <a:rPr lang="en-IN" sz="2000" dirty="0" smtClean="0"/>
              <a:t>B </a:t>
            </a:r>
            <a:r>
              <a:rPr lang="en-IN" sz="2000" dirty="0"/>
              <a:t>gene is constantly </a:t>
            </a:r>
            <a:r>
              <a:rPr lang="en-IN" sz="2000" dirty="0" smtClean="0"/>
              <a:t>activated. 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dirty="0" err="1"/>
              <a:t>Wnt</a:t>
            </a:r>
            <a:r>
              <a:rPr lang="en-IN" dirty="0"/>
              <a:t> </a:t>
            </a:r>
            <a:r>
              <a:rPr lang="en-IN" dirty="0" smtClean="0"/>
              <a:t>Pathway:</a:t>
            </a:r>
          </a:p>
          <a:p>
            <a:r>
              <a:rPr lang="en-IN" sz="2000" dirty="0" err="1"/>
              <a:t>Dysregulation</a:t>
            </a:r>
            <a:r>
              <a:rPr lang="en-IN" sz="2000" dirty="0"/>
              <a:t> of </a:t>
            </a:r>
            <a:r>
              <a:rPr lang="en-IN" sz="2000" dirty="0" err="1"/>
              <a:t>Wnt</a:t>
            </a:r>
            <a:r>
              <a:rPr lang="en-IN" sz="2000" dirty="0"/>
              <a:t> signalling is critical to the initiation of epithelial carcinomas like colon </a:t>
            </a:r>
            <a:r>
              <a:rPr lang="en-IN" sz="2000" dirty="0" smtClean="0"/>
              <a:t>cancer</a:t>
            </a:r>
            <a:r>
              <a:rPr lang="en-IN" sz="2000" dirty="0"/>
              <a:t>. </a:t>
            </a:r>
            <a:r>
              <a:rPr lang="en-IN" sz="2000" dirty="0" err="1"/>
              <a:t>Wnt</a:t>
            </a:r>
            <a:r>
              <a:rPr lang="en-IN" sz="2000" dirty="0"/>
              <a:t> signalling may also be involved in lymphoid leukaemia.</a:t>
            </a:r>
            <a:endParaRPr lang="en-IN" sz="2000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Notch Pathway:</a:t>
            </a:r>
          </a:p>
          <a:p>
            <a:r>
              <a:rPr lang="en-IN" sz="2000" dirty="0"/>
              <a:t>The notch pathway, has been demonstrated to regulate the properties of tumour cells in many cancers, including leukemia, </a:t>
            </a:r>
            <a:r>
              <a:rPr lang="en-IN" sz="2000" dirty="0" err="1"/>
              <a:t>glioblastoma</a:t>
            </a:r>
            <a:r>
              <a:rPr lang="en-IN" sz="2000" dirty="0"/>
              <a:t> and those of the breast, colon, pancreas and lung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4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74192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9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382000" cy="792162"/>
          </a:xfrm>
        </p:spPr>
        <p:txBody>
          <a:bodyPr>
            <a:normAutofit/>
          </a:bodyPr>
          <a:lstStyle/>
          <a:p>
            <a:r>
              <a:rPr lang="en-IN" dirty="0" smtClean="0"/>
              <a:t>Cancer Stem Cells: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382000" cy="5254752"/>
          </a:xfrm>
        </p:spPr>
        <p:txBody>
          <a:bodyPr/>
          <a:lstStyle/>
          <a:p>
            <a:endParaRPr lang="en-IN" dirty="0" smtClean="0"/>
          </a:p>
          <a:p>
            <a:r>
              <a:rPr lang="en-IN" dirty="0" smtClean="0"/>
              <a:t>The stem cells which are involved in oncogenesis are known as </a:t>
            </a:r>
            <a:r>
              <a:rPr lang="en-IN" b="1" dirty="0" smtClean="0"/>
              <a:t>Cancer Stem Cells (CSC).</a:t>
            </a:r>
            <a:endParaRPr lang="en-IN" dirty="0" smtClean="0"/>
          </a:p>
          <a:p>
            <a:r>
              <a:rPr lang="en-IN" dirty="0" smtClean="0"/>
              <a:t>The Cancer Stem Cells are a small subpopulation of cells within tumors with capabilities of self- renewal, differentiation and </a:t>
            </a:r>
            <a:r>
              <a:rPr lang="en-IN" dirty="0" err="1" smtClean="0"/>
              <a:t>tumorigenicity</a:t>
            </a:r>
            <a:r>
              <a:rPr lang="en-IN" dirty="0" smtClean="0"/>
              <a:t> when transplanted into an animal host.</a:t>
            </a:r>
          </a:p>
          <a:p>
            <a:r>
              <a:rPr lang="en-IN" dirty="0" smtClean="0"/>
              <a:t>The first convincing evidence of CSCs was reported by Bonnet and Dick in 1997. </a:t>
            </a:r>
          </a:p>
          <a:p>
            <a:pPr marL="0" indent="0">
              <a:buNone/>
            </a:pPr>
            <a:r>
              <a:rPr lang="en-I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510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715962"/>
          </a:xfrm>
        </p:spPr>
        <p:txBody>
          <a:bodyPr/>
          <a:lstStyle/>
          <a:p>
            <a:r>
              <a:rPr lang="en-IN" dirty="0" smtClean="0"/>
              <a:t>Characteristics of CSC’s: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229600" cy="5486400"/>
          </a:xfrm>
        </p:spPr>
        <p:txBody>
          <a:bodyPr>
            <a:normAutofit/>
          </a:bodyPr>
          <a:lstStyle/>
          <a:p>
            <a:r>
              <a:rPr lang="en-IN" dirty="0" smtClean="0"/>
              <a:t>Self- renewal</a:t>
            </a:r>
          </a:p>
          <a:p>
            <a:r>
              <a:rPr lang="en-IN" dirty="0" smtClean="0"/>
              <a:t>Drug resistance</a:t>
            </a:r>
          </a:p>
          <a:p>
            <a:r>
              <a:rPr lang="en-IN" dirty="0" smtClean="0"/>
              <a:t>Tumorigenicity</a:t>
            </a:r>
          </a:p>
          <a:p>
            <a:r>
              <a:rPr lang="en-IN" dirty="0" smtClean="0"/>
              <a:t>Metastasis</a:t>
            </a:r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3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8458200" cy="86995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Phenotypic distinction between normal </a:t>
            </a:r>
            <a:r>
              <a:rPr lang="en-IN" dirty="0" err="1" smtClean="0"/>
              <a:t>hsc</a:t>
            </a:r>
            <a:r>
              <a:rPr lang="en-IN" dirty="0" smtClean="0"/>
              <a:t> and </a:t>
            </a:r>
            <a:r>
              <a:rPr lang="en-IN" dirty="0" err="1" smtClean="0"/>
              <a:t>aml</a:t>
            </a:r>
            <a:r>
              <a:rPr lang="en-IN" dirty="0" smtClean="0"/>
              <a:t> stem cells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228600" y="2209800"/>
            <a:ext cx="3886200" cy="4038600"/>
          </a:xfrm>
        </p:spPr>
        <p:txBody>
          <a:bodyPr>
            <a:normAutofit/>
          </a:bodyPr>
          <a:lstStyle/>
          <a:p>
            <a:r>
              <a:rPr lang="en-IN" sz="2000" dirty="0"/>
              <a:t>Self-renew </a:t>
            </a:r>
          </a:p>
          <a:p>
            <a:r>
              <a:rPr lang="en-IN" sz="2000" dirty="0"/>
              <a:t>High differentiative </a:t>
            </a:r>
            <a:r>
              <a:rPr lang="en-IN" sz="2000" dirty="0" smtClean="0"/>
              <a:t>potential</a:t>
            </a:r>
            <a:endParaRPr lang="en-IN" sz="2000" dirty="0"/>
          </a:p>
          <a:p>
            <a:r>
              <a:rPr lang="en-IN" sz="2000" dirty="0"/>
              <a:t>Differentiation highly regulated </a:t>
            </a:r>
          </a:p>
          <a:p>
            <a:r>
              <a:rPr lang="en-IN" sz="2000" dirty="0"/>
              <a:t>Long life span, resistant </a:t>
            </a:r>
            <a:r>
              <a:rPr lang="en-IN" sz="2000" dirty="0" smtClean="0"/>
              <a:t>to apoptosis</a:t>
            </a:r>
            <a:endParaRPr lang="en-IN" sz="2000" dirty="0"/>
          </a:p>
          <a:p>
            <a:r>
              <a:rPr lang="en-IN" sz="2000" dirty="0" smtClean="0"/>
              <a:t>CD34 CD38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 CD90 CD117 CD123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71974" y="2286000"/>
            <a:ext cx="4238625" cy="39624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Self-renew</a:t>
            </a:r>
          </a:p>
          <a:p>
            <a:r>
              <a:rPr lang="en-IN" sz="2000" dirty="0"/>
              <a:t>High differentiative </a:t>
            </a:r>
            <a:r>
              <a:rPr lang="en-IN" sz="2000" dirty="0" smtClean="0"/>
              <a:t>potential</a:t>
            </a:r>
          </a:p>
          <a:p>
            <a:r>
              <a:rPr lang="en-IN" sz="2000" dirty="0"/>
              <a:t>Differentiation poorly </a:t>
            </a:r>
            <a:r>
              <a:rPr lang="en-IN" sz="2000" dirty="0" smtClean="0"/>
              <a:t>regulated</a:t>
            </a:r>
          </a:p>
          <a:p>
            <a:endParaRPr lang="en-IN" sz="2000" dirty="0" smtClean="0"/>
          </a:p>
          <a:p>
            <a:r>
              <a:rPr lang="en-IN" sz="2000" dirty="0" smtClean="0"/>
              <a:t>Long </a:t>
            </a:r>
            <a:r>
              <a:rPr lang="en-IN" sz="2000" dirty="0"/>
              <a:t>life span, resistant to</a:t>
            </a:r>
          </a:p>
          <a:p>
            <a:pPr marL="0" indent="0">
              <a:buNone/>
            </a:pPr>
            <a:r>
              <a:rPr lang="en-IN" sz="2000" dirty="0" smtClean="0"/>
              <a:t>Apoptosis</a:t>
            </a:r>
          </a:p>
          <a:p>
            <a:r>
              <a:rPr lang="en-IN" sz="2000" dirty="0" smtClean="0"/>
              <a:t>CD34 CD38 CD90</a:t>
            </a: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CD117 CD123</a:t>
            </a:r>
            <a:endParaRPr lang="en-IN" sz="2000" dirty="0"/>
          </a:p>
          <a:p>
            <a:pPr>
              <a:buFont typeface="Courier New" pitchFamily="49" charset="0"/>
              <a:buChar char="o"/>
            </a:pP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152400" y="1295400"/>
            <a:ext cx="3962400" cy="762000"/>
          </a:xfrm>
        </p:spPr>
        <p:txBody>
          <a:bodyPr/>
          <a:lstStyle/>
          <a:p>
            <a:r>
              <a:rPr lang="en-IN" dirty="0" smtClean="0"/>
              <a:t>Normal HSC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343400" y="1295400"/>
            <a:ext cx="4267200" cy="762000"/>
          </a:xfrm>
        </p:spPr>
        <p:txBody>
          <a:bodyPr/>
          <a:lstStyle/>
          <a:p>
            <a:r>
              <a:rPr lang="en-IN" dirty="0" smtClean="0"/>
              <a:t>AML stem cell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6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001000" cy="639762"/>
          </a:xfrm>
        </p:spPr>
        <p:txBody>
          <a:bodyPr/>
          <a:lstStyle/>
          <a:p>
            <a:r>
              <a:rPr lang="en-IN" dirty="0" smtClean="0"/>
              <a:t>Origin of Cancer Stem Cell: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24940"/>
            <a:ext cx="7772400" cy="505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876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639762"/>
          </a:xfrm>
        </p:spPr>
        <p:txBody>
          <a:bodyPr/>
          <a:lstStyle/>
          <a:p>
            <a:r>
              <a:rPr lang="en-IN" dirty="0" smtClean="0"/>
              <a:t>Cancer Stem Cell Hypothesis: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534400" cy="5407152"/>
          </a:xfrm>
        </p:spPr>
        <p:txBody>
          <a:bodyPr>
            <a:normAutofit/>
          </a:bodyPr>
          <a:lstStyle/>
          <a:p>
            <a:r>
              <a:rPr lang="en-IN" sz="2000" dirty="0"/>
              <a:t>The cancer stem-cell (CSC) hypothesis suggests that there is a small subset of cancer cells that are responsible for tumor initiation and growth, possessing properties such as indefinite self-renewal, slow replication, intrinsic resistance to chemotherapy and radiotherapy, and an ability to give rise to differentiated progeny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CSC hypothesis </a:t>
            </a:r>
            <a:r>
              <a:rPr lang="en-IN" sz="2000" dirty="0"/>
              <a:t>contrasts with the working theory for oncogenesis, that differentiated cells become tumorigenic through accumulation of mutations in </a:t>
            </a:r>
            <a:r>
              <a:rPr lang="en-IN" sz="2000" dirty="0" smtClean="0"/>
              <a:t>proto oncogenes </a:t>
            </a:r>
            <a:r>
              <a:rPr lang="en-IN" sz="2000" dirty="0"/>
              <a:t>or tumour suppressor genes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55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Current models of tumorigenic progression usually relate oncogenesis to the accumulation of a series of molecular events within the cell, such as gene mutations and chromosomal translocations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It has long been known that solid tumours comprise a heterogeneous collection of cell types, and that only a small proportion of cells in a tumour are able to form new colonies in vitro and in </a:t>
            </a:r>
            <a:r>
              <a:rPr lang="en-IN" sz="2000" dirty="0" smtClean="0"/>
              <a:t>vivo.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429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IN" dirty="0" smtClean="0"/>
              <a:t>Models :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777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6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792162"/>
          </a:xfrm>
        </p:spPr>
        <p:txBody>
          <a:bodyPr/>
          <a:lstStyle/>
          <a:p>
            <a:r>
              <a:rPr lang="en-IN" dirty="0" smtClean="0"/>
              <a:t>Role of Niche: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458200" cy="5562600"/>
          </a:xfrm>
        </p:spPr>
        <p:txBody>
          <a:bodyPr>
            <a:normAutofit/>
          </a:bodyPr>
          <a:lstStyle/>
          <a:p>
            <a:endParaRPr lang="en-IN" sz="2000" dirty="0" smtClean="0"/>
          </a:p>
          <a:p>
            <a:r>
              <a:rPr lang="en-IN" sz="2000" dirty="0" smtClean="0"/>
              <a:t>The stem cell niche is an area of a tissue that provides a specific microenvironment </a:t>
            </a:r>
          </a:p>
          <a:p>
            <a:r>
              <a:rPr lang="en-IN" sz="2000" dirty="0" smtClean="0"/>
              <a:t>The cellular and non cellular components of the niche provide signals the regulate proliferative and self- renewal signals, thereby helping CSCs to maintain their undifferentiated state.</a:t>
            </a:r>
          </a:p>
          <a:p>
            <a:r>
              <a:rPr lang="en-IN" sz="2000" dirty="0" smtClean="0"/>
              <a:t>Non- epithelial stromal cells, inflammatory cells and the vasculature have been proposed as key components of the niche that support and sustain CSCs.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8668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810</TotalTime>
  <Words>544</Words>
  <Application>Microsoft Office PowerPoint</Application>
  <PresentationFormat>On-screen Show (4:3)</PresentationFormat>
  <Paragraphs>63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Stem cell and its role in Oncogenesis</vt:lpstr>
      <vt:lpstr>Cancer Stem Cells: </vt:lpstr>
      <vt:lpstr>Characteristics of CSC’s:</vt:lpstr>
      <vt:lpstr>Phenotypic distinction between normal hsc and aml stem cells </vt:lpstr>
      <vt:lpstr>Origin of Cancer Stem Cell:</vt:lpstr>
      <vt:lpstr>Cancer Stem Cell Hypothesis:</vt:lpstr>
      <vt:lpstr>Conti…..</vt:lpstr>
      <vt:lpstr>Models :</vt:lpstr>
      <vt:lpstr>Role of Niche:</vt:lpstr>
      <vt:lpstr>Key Signalling Pathways:</vt:lpstr>
      <vt:lpstr>JAK/ STAT signalling Pathway:</vt:lpstr>
      <vt:lpstr> NF- κB   Pathway: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 and Oncogenesis</dc:title>
  <dc:creator>Prachi riya</dc:creator>
  <cp:lastModifiedBy>Prachi riya</cp:lastModifiedBy>
  <cp:revision>37</cp:revision>
  <dcterms:created xsi:type="dcterms:W3CDTF">2006-08-16T00:00:00Z</dcterms:created>
  <dcterms:modified xsi:type="dcterms:W3CDTF">2021-06-03T11:15:27Z</dcterms:modified>
</cp:coreProperties>
</file>