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imelight"/>
      <p:regular r:id="rId13"/>
    </p:embeddedFont>
    <p:embeddedFont>
      <p:font typeface="Overlock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imelight-regular.fnt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verlock-bold.fntdata"/><Relationship Id="rId14" Type="http://schemas.openxmlformats.org/officeDocument/2006/relationships/font" Target="fonts/Overlock-regular.fntdata"/><Relationship Id="rId17" Type="http://schemas.openxmlformats.org/officeDocument/2006/relationships/font" Target="fonts/Overlock-boldItalic.fntdata"/><Relationship Id="rId16" Type="http://schemas.openxmlformats.org/officeDocument/2006/relationships/font" Target="fonts/Overlock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6762fba15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06762fba15_2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06762fba15_2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6762fba15_2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06762fba15_2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6762fba15_2_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06762fba15_2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6762fba15_2_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06762fba15_2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6762fba15_2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06762fba15_2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6762fba15_2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06762fba15_2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7.gif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2177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325224" y="103699"/>
            <a:ext cx="926183" cy="49167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h</a:t>
            </a:r>
            <a:r>
              <a:rPr b="0" i="0" lang="en" sz="4500" u="none" cap="none" strike="noStrike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r>
              <a:rPr b="0" i="0" lang="en" sz="45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1357460" y="4326904"/>
            <a:ext cx="7734693" cy="4847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……an Image Recognition Search Engine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1555950" y="559313"/>
            <a:ext cx="6264225" cy="6117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" sz="3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A</a:t>
            </a:r>
            <a:r>
              <a:rPr b="1" i="0" lang="en" sz="3100" u="none" cap="none" strike="noStrike">
                <a:solidFill>
                  <a:srgbClr val="000000"/>
                </a:solidFill>
                <a:latin typeface="Limelight"/>
                <a:ea typeface="Limelight"/>
                <a:cs typeface="Limelight"/>
                <a:sym typeface="Limelight"/>
              </a:rPr>
              <a:t>im of the </a:t>
            </a:r>
            <a:r>
              <a:rPr b="1" i="0" lang="en" sz="3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P</a:t>
            </a:r>
            <a:r>
              <a:rPr b="1" i="0" lang="en" sz="3100" u="none" cap="none" strike="noStrike">
                <a:solidFill>
                  <a:srgbClr val="000000"/>
                </a:solidFill>
                <a:latin typeface="Limelight"/>
                <a:ea typeface="Limelight"/>
                <a:cs typeface="Limelight"/>
                <a:sym typeface="Limelight"/>
              </a:rPr>
              <a:t>roject </a:t>
            </a:r>
            <a:endParaRPr b="1" i="0" sz="3100" u="none" cap="none" strike="noStrike">
              <a:solidFill>
                <a:srgbClr val="000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1072238" y="1476938"/>
            <a:ext cx="7304175" cy="249296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Uses computer vision to detect optical similar products for recommendation among an online shops inventory.</a:t>
            </a:r>
            <a:endParaRPr b="0" i="0" sz="1800" u="none" cap="none" strike="noStrik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1397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Collect pictures in a database with the users wished products for future analysis.</a:t>
            </a:r>
            <a:endParaRPr b="0" i="0" sz="1800" u="none" cap="none" strike="noStrik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1397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1555950" y="959363"/>
            <a:ext cx="6264225" cy="6117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" sz="3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T</a:t>
            </a:r>
            <a:r>
              <a:rPr b="1" i="0" lang="en" sz="3100" u="none" cap="none" strike="noStrike">
                <a:solidFill>
                  <a:srgbClr val="000000"/>
                </a:solidFill>
                <a:latin typeface="Limelight"/>
                <a:ea typeface="Limelight"/>
                <a:cs typeface="Limelight"/>
                <a:sym typeface="Limelight"/>
              </a:rPr>
              <a:t>echnology</a:t>
            </a:r>
            <a:endParaRPr b="1" i="0" sz="3100" u="none" cap="none" strike="noStrike">
              <a:solidFill>
                <a:srgbClr val="000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1072238" y="1991288"/>
            <a:ext cx="7304175" cy="6925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Resnet50</a:t>
            </a:r>
            <a:r>
              <a:rPr b="0" i="0" lang="en" sz="18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 pretrained model with more than 1 million images.</a:t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1416938" y="2841056"/>
            <a:ext cx="7016625" cy="15700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CNN</a:t>
            </a:r>
            <a:r>
              <a:rPr b="0" i="0" lang="en" sz="18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for object recognition among 117 different categories(cloths and its accessories).</a:t>
            </a:r>
            <a:endParaRPr b="0" i="0" sz="1800" u="none" cap="none" strike="noStrik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197963" y="60096"/>
            <a:ext cx="7084243" cy="5424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F</a:t>
            </a:r>
            <a:r>
              <a:rPr b="0" i="0" lang="en" sz="3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ash</a:t>
            </a:r>
            <a:r>
              <a:rPr b="0" i="0" lang="en" sz="3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r>
              <a:rPr b="0" i="0" lang="en" sz="3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am </a:t>
            </a:r>
            <a:r>
              <a:rPr b="0" i="0" lang="en" sz="3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L</a:t>
            </a:r>
            <a:r>
              <a:rPr b="0" i="0" lang="en" sz="3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ook </a:t>
            </a:r>
            <a:endParaRPr b="0" i="0" sz="3100" u="none" cap="none" strike="noStrike">
              <a:solidFill>
                <a:srgbClr val="000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9350" y="81306"/>
            <a:ext cx="729399" cy="521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963" y="671660"/>
            <a:ext cx="8606672" cy="4411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1555950" y="959363"/>
            <a:ext cx="6264225" cy="6117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" sz="3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r>
              <a:rPr b="1" i="0" lang="en" sz="3100" u="none" cap="none" strike="noStrike">
                <a:solidFill>
                  <a:srgbClr val="000000"/>
                </a:solidFill>
                <a:latin typeface="Limelight"/>
                <a:ea typeface="Limelight"/>
                <a:cs typeface="Limelight"/>
                <a:sym typeface="Limelight"/>
              </a:rPr>
              <a:t>urrent </a:t>
            </a:r>
            <a:r>
              <a:rPr b="1" i="0" lang="en" sz="3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L</a:t>
            </a:r>
            <a:r>
              <a:rPr b="1" i="0" lang="en" sz="3100" u="none" cap="none" strike="noStrike">
                <a:solidFill>
                  <a:srgbClr val="000000"/>
                </a:solidFill>
                <a:latin typeface="Limelight"/>
                <a:ea typeface="Limelight"/>
                <a:cs typeface="Limelight"/>
                <a:sym typeface="Limelight"/>
              </a:rPr>
              <a:t>imitations </a:t>
            </a:r>
            <a:endParaRPr b="1" i="0" sz="3100" u="none" cap="none" strike="noStrike">
              <a:solidFill>
                <a:srgbClr val="000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1072238" y="3188617"/>
            <a:ext cx="7058380" cy="13849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79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It takes up to a couple of seconds to load the results .</a:t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79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Limited collection of recommended products.</a:t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79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Sometimes dealing with missclasifes noizy, unclear or blurry pictures.</a:t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5655" y="1571138"/>
            <a:ext cx="2276573" cy="161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0210"/>
            <a:ext cx="9144000" cy="5123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