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Broadway" panose="04040905080B02020502" pitchFamily="82" charset="0"/>
      <p:regular r:id="rId9"/>
    </p:embeddedFont>
    <p:embeddedFont>
      <p:font typeface="Calibri" panose="020F0502020204030204" pitchFamily="34" charset="0"/>
      <p:regular r:id="rId10"/>
      <p:bold r:id="rId11"/>
      <p:italic r:id="rId12"/>
      <p:boldItalic r:id="rId13"/>
    </p:embeddedFont>
    <p:embeddedFont>
      <p:font typeface="Calibri Light" panose="020F0302020204030204" pitchFamily="34" charset="0"/>
      <p:regular r:id="rId14"/>
      <p:italic r:id="rId15"/>
    </p:embeddedFont>
    <p:embeddedFont>
      <p:font typeface="Gill Sans" panose="020B0604020202020204" charset="0"/>
      <p:regular r:id="rId16"/>
      <p:bold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KMxjqflqQY+a4CmqLkqO+uigL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agrl83@gmail.com" initials="p" lastIdx="1" clrIdx="0">
    <p:extLst>
      <p:ext uri="{19B8F6BF-5375-455C-9EA6-DF929625EA0E}">
        <p15:presenceInfo xmlns:p15="http://schemas.microsoft.com/office/powerpoint/2012/main" userId="ed75fd4ae16130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26T18:09:44.425" idx="1">
    <p:pos x="7680" y="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DE"/>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73836cd5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73836cd5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f73836cd5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DE"/>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d0de4b22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d0de4b229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d0de4b229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DE"/>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73836cd5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73836cd5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f73836cd5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DE"/>
              <a:t>4</a:t>
            </a:fld>
            <a:endParaRPr/>
          </a:p>
        </p:txBody>
      </p:sp>
    </p:spTree>
    <p:extLst>
      <p:ext uri="{BB962C8B-B14F-4D97-AF65-F5344CB8AC3E}">
        <p14:creationId xmlns:p14="http://schemas.microsoft.com/office/powerpoint/2010/main" val="166673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390874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671746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2103499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89217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41559145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42295773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17369636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3730953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323917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5088735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36704173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DE" smtClean="0"/>
              <a:t>‹#›</a:t>
            </a:fld>
            <a:endParaRPr lang="en-DE"/>
          </a:p>
        </p:txBody>
      </p:sp>
    </p:spTree>
    <p:extLst>
      <p:ext uri="{BB962C8B-B14F-4D97-AF65-F5344CB8AC3E}">
        <p14:creationId xmlns:p14="http://schemas.microsoft.com/office/powerpoint/2010/main" val="20307509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aramaggarwal/fashion-product-images-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
        <p:cNvGrpSpPr/>
        <p:nvPr/>
      </p:nvGrpSpPr>
      <p:grpSpPr>
        <a:xfrm>
          <a:off x="0" y="0"/>
          <a:ext cx="0" cy="0"/>
          <a:chOff x="0" y="0"/>
          <a:chExt cx="0" cy="0"/>
        </a:xfrm>
      </p:grpSpPr>
      <p:sp>
        <p:nvSpPr>
          <p:cNvPr id="103" name="Google Shape;103;p1"/>
          <p:cNvSpPr txBox="1">
            <a:spLocks noGrp="1"/>
          </p:cNvSpPr>
          <p:nvPr>
            <p:ph type="ctrTitle"/>
          </p:nvPr>
        </p:nvSpPr>
        <p:spPr>
          <a:xfrm>
            <a:off x="1501525" y="432951"/>
            <a:ext cx="9315600" cy="17040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fontScale="90000"/>
          </a:bodyPr>
          <a:lstStyle/>
          <a:p>
            <a:pPr marL="0" lvl="0" indent="0" algn="ctr" rtl="0">
              <a:lnSpc>
                <a:spcPct val="90000"/>
              </a:lnSpc>
              <a:spcBef>
                <a:spcPts val="0"/>
              </a:spcBef>
              <a:spcAft>
                <a:spcPts val="0"/>
              </a:spcAft>
              <a:buClr>
                <a:srgbClr val="262626"/>
              </a:buClr>
              <a:buSzPct val="102548"/>
              <a:buFont typeface="Gill Sans"/>
              <a:buNone/>
            </a:pPr>
            <a:endParaRPr sz="3705" b="1" i="1">
              <a:solidFill>
                <a:srgbClr val="FF0000"/>
              </a:solidFill>
              <a:highlight>
                <a:srgbClr val="FFFFFF"/>
              </a:highlight>
              <a:latin typeface="Arial"/>
              <a:ea typeface="Arial"/>
              <a:cs typeface="Arial"/>
              <a:sym typeface="Arial"/>
            </a:endParaRPr>
          </a:p>
          <a:p>
            <a:pPr marL="0" lvl="0" indent="0" algn="ctr" rtl="0">
              <a:lnSpc>
                <a:spcPct val="90000"/>
              </a:lnSpc>
              <a:spcBef>
                <a:spcPts val="0"/>
              </a:spcBef>
              <a:spcAft>
                <a:spcPts val="0"/>
              </a:spcAft>
              <a:buClr>
                <a:srgbClr val="262626"/>
              </a:buClr>
              <a:buSzPct val="102548"/>
              <a:buFont typeface="Gill Sans"/>
              <a:buNone/>
            </a:pPr>
            <a:r>
              <a:rPr lang="en-DE" sz="3705" b="1" i="1">
                <a:solidFill>
                  <a:srgbClr val="FF0000"/>
                </a:solidFill>
                <a:highlight>
                  <a:srgbClr val="FFFFFF"/>
                </a:highlight>
                <a:latin typeface="Arial"/>
                <a:ea typeface="Arial"/>
                <a:cs typeface="Arial"/>
                <a:sym typeface="Arial"/>
              </a:rPr>
              <a:t>FashCam </a:t>
            </a:r>
            <a:endParaRPr sz="3705" b="1" i="1">
              <a:solidFill>
                <a:srgbClr val="FF0000"/>
              </a:solidFill>
              <a:highlight>
                <a:srgbClr val="FFFFFF"/>
              </a:highlight>
              <a:latin typeface="Arial"/>
              <a:ea typeface="Arial"/>
              <a:cs typeface="Arial"/>
              <a:sym typeface="Arial"/>
            </a:endParaRPr>
          </a:p>
          <a:p>
            <a:pPr marL="457200" lvl="0" indent="-388620" algn="ctr" rtl="0">
              <a:lnSpc>
                <a:spcPct val="100000"/>
              </a:lnSpc>
              <a:spcBef>
                <a:spcPts val="0"/>
              </a:spcBef>
              <a:spcAft>
                <a:spcPts val="0"/>
              </a:spcAft>
              <a:buClr>
                <a:schemeClr val="dk1"/>
              </a:buClr>
              <a:buSzPct val="100000"/>
              <a:buChar char="-"/>
            </a:pPr>
            <a:r>
              <a:rPr lang="en-DE" sz="2800">
                <a:solidFill>
                  <a:schemeClr val="dk1"/>
                </a:solidFill>
              </a:rPr>
              <a:t>By Angelos n Prachi </a:t>
            </a:r>
            <a:endParaRPr sz="2800">
              <a:solidFill>
                <a:schemeClr val="lt1"/>
              </a:solidFill>
            </a:endParaRPr>
          </a:p>
          <a:p>
            <a:pPr marL="0" lvl="0" indent="0" algn="ctr" rtl="0">
              <a:lnSpc>
                <a:spcPct val="90000"/>
              </a:lnSpc>
              <a:spcBef>
                <a:spcPts val="0"/>
              </a:spcBef>
              <a:spcAft>
                <a:spcPts val="0"/>
              </a:spcAft>
              <a:buClr>
                <a:srgbClr val="262626"/>
              </a:buClr>
              <a:buSzPct val="110143"/>
              <a:buFont typeface="Gill Sans"/>
              <a:buNone/>
            </a:pPr>
            <a:endParaRPr sz="3450">
              <a:solidFill>
                <a:schemeClr val="dk1"/>
              </a:solidFill>
              <a:highlight>
                <a:srgbClr val="FFFFFF"/>
              </a:highlight>
              <a:latin typeface="Arial"/>
              <a:ea typeface="Arial"/>
              <a:cs typeface="Arial"/>
              <a:sym typeface="Arial"/>
            </a:endParaRPr>
          </a:p>
        </p:txBody>
      </p:sp>
      <p:sp>
        <p:nvSpPr>
          <p:cNvPr id="105" name="Google Shape;105;p1"/>
          <p:cNvSpPr txBox="1">
            <a:spLocks noGrp="1"/>
          </p:cNvSpPr>
          <p:nvPr>
            <p:ph type="ctrTitle" idx="4294967295"/>
          </p:nvPr>
        </p:nvSpPr>
        <p:spPr>
          <a:xfrm>
            <a:off x="5543550" y="2341563"/>
            <a:ext cx="6648450" cy="954087"/>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p>
            <a:pPr marL="0" lvl="0" indent="0" algn="ctr" rtl="0">
              <a:lnSpc>
                <a:spcPct val="90000"/>
              </a:lnSpc>
              <a:spcBef>
                <a:spcPts val="0"/>
              </a:spcBef>
              <a:spcAft>
                <a:spcPts val="0"/>
              </a:spcAft>
              <a:buClr>
                <a:srgbClr val="262626"/>
              </a:buClr>
              <a:buSzPts val="3420"/>
              <a:buFont typeface="Gill Sans"/>
              <a:buNone/>
            </a:pPr>
            <a:r>
              <a:rPr lang="en-DE" sz="1800"/>
              <a:t>Visual search engine platform that can find products from the pictures</a:t>
            </a:r>
            <a:endParaRPr sz="1800"/>
          </a:p>
        </p:txBody>
      </p:sp>
      <p:sp>
        <p:nvSpPr>
          <p:cNvPr id="104" name="Google Shape;104;p1"/>
          <p:cNvSpPr txBox="1"/>
          <p:nvPr/>
        </p:nvSpPr>
        <p:spPr>
          <a:xfrm>
            <a:off x="3048918" y="4561239"/>
            <a:ext cx="6097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Gill Sans"/>
              <a:ea typeface="Gill Sans"/>
              <a:cs typeface="Gill Sans"/>
              <a:sym typeface="Gill Sans"/>
            </a:endParaRPr>
          </a:p>
        </p:txBody>
      </p:sp>
      <p:pic>
        <p:nvPicPr>
          <p:cNvPr id="106" name="Google Shape;106;p1"/>
          <p:cNvPicPr preferRelativeResize="0"/>
          <p:nvPr/>
        </p:nvPicPr>
        <p:blipFill rotWithShape="1">
          <a:blip r:embed="rId3">
            <a:alphaModFix/>
          </a:blip>
          <a:srcRect/>
          <a:stretch/>
        </p:blipFill>
        <p:spPr>
          <a:xfrm>
            <a:off x="2534475" y="3501100"/>
            <a:ext cx="6725475" cy="3199000"/>
          </a:xfrm>
          <a:prstGeom prst="rect">
            <a:avLst/>
          </a:prstGeom>
          <a:noFill/>
          <a:ln>
            <a:noFill/>
          </a:ln>
        </p:spPr>
      </p:pic>
      <p:pic>
        <p:nvPicPr>
          <p:cNvPr id="107" name="Google Shape;107;p1"/>
          <p:cNvPicPr preferRelativeResize="0"/>
          <p:nvPr/>
        </p:nvPicPr>
        <p:blipFill rotWithShape="1">
          <a:blip r:embed="rId4">
            <a:alphaModFix/>
          </a:blip>
          <a:srcRect/>
          <a:stretch/>
        </p:blipFill>
        <p:spPr>
          <a:xfrm>
            <a:off x="7123050" y="462000"/>
            <a:ext cx="1341775" cy="95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g1f73836cd57_0_0"/>
          <p:cNvSpPr txBox="1">
            <a:spLocks noGrp="1"/>
          </p:cNvSpPr>
          <p:nvPr>
            <p:ph type="subTitle" idx="1"/>
          </p:nvPr>
        </p:nvSpPr>
        <p:spPr>
          <a:xfrm>
            <a:off x="1441175" y="712325"/>
            <a:ext cx="9972300" cy="5748000"/>
          </a:xfrm>
          <a:prstGeom prst="rect">
            <a:avLst/>
          </a:prstGeom>
        </p:spPr>
        <p:txBody>
          <a:bodyPr spcFirstLastPara="1" wrap="square" lIns="91425" tIns="45700" rIns="91425" bIns="45700" anchor="t" anchorCtr="0">
            <a:normAutofit fontScale="40000" lnSpcReduction="20000"/>
          </a:bodyPr>
          <a:lstStyle/>
          <a:p>
            <a:pPr marL="0" lvl="0" indent="0" algn="ctr" rtl="0">
              <a:spcBef>
                <a:spcPts val="1000"/>
              </a:spcBef>
              <a:spcAft>
                <a:spcPts val="0"/>
              </a:spcAft>
              <a:buNone/>
            </a:pPr>
            <a:r>
              <a:rPr lang="en-DE" sz="13440" b="1">
                <a:solidFill>
                  <a:srgbClr val="FF0000"/>
                </a:solidFill>
              </a:rPr>
              <a:t>Idea</a:t>
            </a:r>
            <a:endParaRPr sz="13440" b="1">
              <a:solidFill>
                <a:srgbClr val="FF0000"/>
              </a:solidFill>
            </a:endParaRPr>
          </a:p>
          <a:p>
            <a:pPr marL="0" lvl="0" indent="0" algn="l" rtl="0">
              <a:spcBef>
                <a:spcPts val="1000"/>
              </a:spcBef>
              <a:spcAft>
                <a:spcPts val="0"/>
              </a:spcAft>
              <a:buClr>
                <a:schemeClr val="dk1"/>
              </a:buClr>
              <a:buSzPts val="358"/>
              <a:buFont typeface="Arial"/>
              <a:buNone/>
            </a:pPr>
            <a:r>
              <a:rPr lang="en-DE" sz="7113">
                <a:solidFill>
                  <a:schemeClr val="dk1"/>
                </a:solidFill>
              </a:rPr>
              <a:t>A pretty straightforward idea that can be useful for many e-commerce businesses. </a:t>
            </a:r>
            <a:endParaRPr sz="7113">
              <a:solidFill>
                <a:schemeClr val="dk1"/>
              </a:solidFill>
            </a:endParaRPr>
          </a:p>
          <a:p>
            <a:pPr marL="0" lvl="0" indent="0" algn="l" rtl="0">
              <a:spcBef>
                <a:spcPts val="1000"/>
              </a:spcBef>
              <a:spcAft>
                <a:spcPts val="0"/>
              </a:spcAft>
              <a:buClr>
                <a:schemeClr val="dk1"/>
              </a:buClr>
              <a:buSzPts val="358"/>
              <a:buFont typeface="Arial"/>
              <a:buNone/>
            </a:pPr>
            <a:r>
              <a:rPr lang="en-DE" sz="7113">
                <a:solidFill>
                  <a:schemeClr val="dk1"/>
                </a:solidFill>
              </a:rPr>
              <a:t>App that takes an image from the user as input and displays the corresponding products from the provider's e-commerce store. </a:t>
            </a:r>
            <a:endParaRPr sz="7113">
              <a:solidFill>
                <a:schemeClr val="dk1"/>
              </a:solidFill>
            </a:endParaRPr>
          </a:p>
          <a:p>
            <a:pPr marL="0" lvl="0" indent="0" algn="l" rtl="0">
              <a:spcBef>
                <a:spcPts val="1000"/>
              </a:spcBef>
              <a:spcAft>
                <a:spcPts val="0"/>
              </a:spcAft>
              <a:buClr>
                <a:schemeClr val="dk1"/>
              </a:buClr>
              <a:buSzPts val="358"/>
              <a:buFont typeface="Arial"/>
              <a:buNone/>
            </a:pPr>
            <a:r>
              <a:rPr lang="en-DE" sz="7113">
                <a:solidFill>
                  <a:schemeClr val="dk1"/>
                </a:solidFill>
              </a:rPr>
              <a:t>The app provider can collect images with desired products to train future models, perform further analysis, or improve personalized recommendations. </a:t>
            </a:r>
            <a:endParaRPr sz="7113">
              <a:solidFill>
                <a:schemeClr val="dk1"/>
              </a:solidFill>
            </a:endParaRPr>
          </a:p>
          <a:p>
            <a:pPr marL="0" lvl="0" indent="0" algn="l" rtl="0">
              <a:spcBef>
                <a:spcPts val="1000"/>
              </a:spcBef>
              <a:spcAft>
                <a:spcPts val="0"/>
              </a:spcAft>
              <a:buClr>
                <a:schemeClr val="dk1"/>
              </a:buClr>
              <a:buSzPts val="358"/>
              <a:buFont typeface="Arial"/>
              <a:buNone/>
            </a:pPr>
            <a:r>
              <a:rPr lang="en-DE" sz="7113">
                <a:solidFill>
                  <a:schemeClr val="dk1"/>
                </a:solidFill>
              </a:rPr>
              <a:t>The app works similarly to Google Lens, but only searches for and recommends products based on the similarity provided by the e-commerce store there are about 45,000 different images in our dataset, they are mainly images with clothes and accessories. of course, more images with worn clothes will be added to train our model. </a:t>
            </a:r>
            <a:endParaRPr sz="7113">
              <a:solidFill>
                <a:schemeClr val="dk1"/>
              </a:solidFill>
            </a:endParaRPr>
          </a:p>
          <a:p>
            <a:pPr marL="0" lvl="0" indent="0" algn="l" rtl="0">
              <a:spcBef>
                <a:spcPts val="1000"/>
              </a:spcBef>
              <a:spcAft>
                <a:spcPts val="0"/>
              </a:spcAft>
              <a:buClr>
                <a:schemeClr val="dk1"/>
              </a:buClr>
              <a:buSzPts val="358"/>
              <a:buFont typeface="Arial"/>
              <a:buNone/>
            </a:pPr>
            <a:r>
              <a:rPr lang="en-DE" sz="7113">
                <a:solidFill>
                  <a:schemeClr val="dk1"/>
                </a:solidFill>
              </a:rPr>
              <a:t>There is a wide variety of open data sources. </a:t>
            </a:r>
            <a:endParaRPr sz="7113">
              <a:solidFill>
                <a:schemeClr val="dk1"/>
              </a:solidFill>
            </a:endParaRPr>
          </a:p>
          <a:p>
            <a:pPr marL="0" lvl="0" indent="0" algn="ctr" rtl="0">
              <a:spcBef>
                <a:spcPts val="1000"/>
              </a:spcBef>
              <a:spcAft>
                <a:spcPts val="0"/>
              </a:spcAft>
              <a:buClr>
                <a:schemeClr val="dk1"/>
              </a:buClr>
              <a:buSzPts val="358"/>
              <a:buFont typeface="Arial"/>
              <a:buNone/>
            </a:pPr>
            <a:endParaRPr sz="5440" b="1">
              <a:solidFill>
                <a:srgbClr val="FF0000"/>
              </a:solidFill>
            </a:endParaRPr>
          </a:p>
          <a:p>
            <a:pPr marL="0" lvl="0" indent="0" algn="ctr" rtl="0">
              <a:spcBef>
                <a:spcPts val="1000"/>
              </a:spcBef>
              <a:spcAft>
                <a:spcPts val="0"/>
              </a:spcAft>
              <a:buNone/>
            </a:pPr>
            <a:endParaRPr sz="5440" b="1">
              <a:solidFill>
                <a:srgbClr val="FF0000"/>
              </a:solidFill>
            </a:endParaRPr>
          </a:p>
          <a:p>
            <a:pPr marL="0" lvl="0" indent="0" algn="l" rtl="0">
              <a:lnSpc>
                <a:spcPct val="115000"/>
              </a:lnSpc>
              <a:spcBef>
                <a:spcPts val="0"/>
              </a:spcBef>
              <a:spcAft>
                <a:spcPts val="0"/>
              </a:spcAft>
              <a:buNone/>
            </a:pPr>
            <a:endParaRPr sz="2400">
              <a:solidFill>
                <a:schemeClr val="lt1"/>
              </a:solidFill>
              <a:highlight>
                <a:srgbClr val="36393F"/>
              </a:highlight>
              <a:latin typeface="Arial"/>
              <a:ea typeface="Arial"/>
              <a:cs typeface="Arial"/>
              <a:sym typeface="Arial"/>
            </a:endParaRPr>
          </a:p>
          <a:p>
            <a:pPr marL="0" lvl="0" indent="0" algn="ctr"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d0de4b229c_0_0"/>
          <p:cNvSpPr txBox="1">
            <a:spLocks noGrp="1"/>
          </p:cNvSpPr>
          <p:nvPr>
            <p:ph idx="1"/>
          </p:nvPr>
        </p:nvSpPr>
        <p:spPr>
          <a:xfrm>
            <a:off x="2231125" y="5002699"/>
            <a:ext cx="7729800" cy="87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450"/>
              <a:buNone/>
            </a:pPr>
            <a:r>
              <a:rPr lang="en-DE" sz="1825" dirty="0"/>
              <a:t>Technologies: Computer vision, image recognition</a:t>
            </a:r>
            <a:endParaRPr sz="1825" dirty="0"/>
          </a:p>
          <a:p>
            <a:pPr marL="0" lvl="0" indent="0" algn="l" rtl="0">
              <a:lnSpc>
                <a:spcPct val="90000"/>
              </a:lnSpc>
              <a:spcBef>
                <a:spcPts val="1000"/>
              </a:spcBef>
              <a:spcAft>
                <a:spcPts val="0"/>
              </a:spcAft>
              <a:buSzPts val="450"/>
              <a:buNone/>
            </a:pPr>
            <a:r>
              <a:rPr lang="en-DE" sz="1825" dirty="0"/>
              <a:t>toolstack : scikitlearn, keras, tensorflow</a:t>
            </a:r>
            <a:endParaRPr lang="fi-FI" sz="1825" dirty="0"/>
          </a:p>
          <a:p>
            <a:pPr marL="0" lvl="0" indent="0" algn="l" rtl="0">
              <a:lnSpc>
                <a:spcPct val="90000"/>
              </a:lnSpc>
              <a:spcBef>
                <a:spcPts val="1000"/>
              </a:spcBef>
              <a:spcAft>
                <a:spcPts val="0"/>
              </a:spcAft>
              <a:buSzPts val="450"/>
              <a:buNone/>
            </a:pPr>
            <a:endParaRPr lang="en-IN" sz="1825" dirty="0"/>
          </a:p>
          <a:p>
            <a:pPr marL="457200" lvl="0" indent="-304800" rtl="0">
              <a:lnSpc>
                <a:spcPct val="90000"/>
              </a:lnSpc>
              <a:spcBef>
                <a:spcPts val="1000"/>
              </a:spcBef>
              <a:spcAft>
                <a:spcPts val="0"/>
              </a:spcAft>
              <a:buClr>
                <a:schemeClr val="dk1"/>
              </a:buClr>
              <a:buSzPts val="600"/>
              <a:buFont typeface="Arial"/>
              <a:buNone/>
            </a:pPr>
            <a:r>
              <a:rPr lang="fi-FI" dirty="0"/>
              <a:t>D</a:t>
            </a:r>
            <a:r>
              <a:rPr lang="fi-FI"/>
              <a:t>ataset</a:t>
            </a:r>
            <a:r>
              <a:rPr lang="fi-FI" dirty="0"/>
              <a:t>: </a:t>
            </a:r>
            <a:r>
              <a:rPr lang="fi-FI" sz="1487" u="sng" dirty="0">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https://www.kaggle.com/datasets/paramaggarwal/fashion-product-images-dataset</a:t>
            </a:r>
            <a:endParaRPr lang="fi-FI" dirty="0"/>
          </a:p>
          <a:p>
            <a:pPr marL="0" lvl="0" indent="0" algn="l" rtl="0">
              <a:lnSpc>
                <a:spcPct val="90000"/>
              </a:lnSpc>
              <a:spcBef>
                <a:spcPts val="1000"/>
              </a:spcBef>
              <a:spcAft>
                <a:spcPts val="0"/>
              </a:spcAft>
              <a:buSzPts val="450"/>
              <a:buNone/>
            </a:pPr>
            <a:endParaRPr sz="625" dirty="0"/>
          </a:p>
        </p:txBody>
      </p:sp>
      <p:pic>
        <p:nvPicPr>
          <p:cNvPr id="120" name="Google Shape;120;g1d0de4b229c_0_0"/>
          <p:cNvPicPr preferRelativeResize="0"/>
          <p:nvPr/>
        </p:nvPicPr>
        <p:blipFill rotWithShape="1">
          <a:blip r:embed="rId4">
            <a:alphaModFix/>
          </a:blip>
          <a:srcRect/>
          <a:stretch/>
        </p:blipFill>
        <p:spPr>
          <a:xfrm>
            <a:off x="712400" y="2427425"/>
            <a:ext cx="10767200" cy="2269025"/>
          </a:xfrm>
          <a:prstGeom prst="rect">
            <a:avLst/>
          </a:prstGeom>
          <a:noFill/>
          <a:ln>
            <a:noFill/>
          </a:ln>
        </p:spPr>
      </p:pic>
      <p:pic>
        <p:nvPicPr>
          <p:cNvPr id="121" name="Google Shape;121;g1d0de4b229c_0_0"/>
          <p:cNvPicPr preferRelativeResize="0"/>
          <p:nvPr/>
        </p:nvPicPr>
        <p:blipFill rotWithShape="1">
          <a:blip r:embed="rId5">
            <a:alphaModFix/>
          </a:blip>
          <a:srcRect/>
          <a:stretch/>
        </p:blipFill>
        <p:spPr>
          <a:xfrm>
            <a:off x="3428450" y="192150"/>
            <a:ext cx="5166250" cy="204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3" name="Picture 2">
            <a:extLst>
              <a:ext uri="{FF2B5EF4-FFF2-40B4-BE49-F238E27FC236}">
                <a16:creationId xmlns:a16="http://schemas.microsoft.com/office/drawing/2014/main" id="{67BB8579-4DF0-D1CB-C446-6A39A47F64D9}"/>
              </a:ext>
            </a:extLst>
          </p:cNvPr>
          <p:cNvPicPr>
            <a:picLocks noChangeAspect="1"/>
          </p:cNvPicPr>
          <p:nvPr/>
        </p:nvPicPr>
        <p:blipFill>
          <a:blip r:embed="rId3"/>
          <a:stretch>
            <a:fillRect/>
          </a:stretch>
        </p:blipFill>
        <p:spPr>
          <a:xfrm>
            <a:off x="0" y="0"/>
            <a:ext cx="12192000" cy="6956981"/>
          </a:xfrm>
          <a:prstGeom prst="rect">
            <a:avLst/>
          </a:prstGeom>
        </p:spPr>
      </p:pic>
      <p:sp>
        <p:nvSpPr>
          <p:cNvPr id="11" name="TextBox 10">
            <a:extLst>
              <a:ext uri="{FF2B5EF4-FFF2-40B4-BE49-F238E27FC236}">
                <a16:creationId xmlns:a16="http://schemas.microsoft.com/office/drawing/2014/main" id="{FB89D0DD-F9CD-E24E-EFD6-D6454C4B160C}"/>
              </a:ext>
            </a:extLst>
          </p:cNvPr>
          <p:cNvSpPr txBox="1"/>
          <p:nvPr/>
        </p:nvSpPr>
        <p:spPr>
          <a:xfrm>
            <a:off x="461913" y="335845"/>
            <a:ext cx="1234911" cy="6555641"/>
          </a:xfrm>
          <a:prstGeom prst="rect">
            <a:avLst/>
          </a:prstGeom>
          <a:noFill/>
        </p:spPr>
        <p:txBody>
          <a:bodyPr wrap="square" rtlCol="0">
            <a:spAutoFit/>
          </a:bodyPr>
          <a:lstStyle/>
          <a:p>
            <a:pPr algn="ctr"/>
            <a:r>
              <a:rPr lang="en-IN" sz="6000" dirty="0">
                <a:solidFill>
                  <a:srgbClr val="C00000"/>
                </a:solidFill>
                <a:latin typeface="Broadway" panose="04040905080B02020502" pitchFamily="82" charset="0"/>
              </a:rPr>
              <a:t>F</a:t>
            </a:r>
          </a:p>
          <a:p>
            <a:pPr algn="ctr"/>
            <a:r>
              <a:rPr lang="en-IN" sz="6000" dirty="0">
                <a:latin typeface="Broadway" panose="04040905080B02020502" pitchFamily="82" charset="0"/>
              </a:rPr>
              <a:t>a</a:t>
            </a:r>
          </a:p>
          <a:p>
            <a:pPr algn="ctr"/>
            <a:r>
              <a:rPr lang="en-IN" sz="6000" dirty="0">
                <a:latin typeface="Broadway" panose="04040905080B02020502" pitchFamily="82" charset="0"/>
              </a:rPr>
              <a:t>S</a:t>
            </a:r>
          </a:p>
          <a:p>
            <a:pPr algn="ctr"/>
            <a:r>
              <a:rPr lang="en-IN" sz="6000" dirty="0">
                <a:latin typeface="Broadway" panose="04040905080B02020502" pitchFamily="82" charset="0"/>
              </a:rPr>
              <a:t>h</a:t>
            </a:r>
            <a:r>
              <a:rPr lang="en-IN" sz="6000" dirty="0">
                <a:solidFill>
                  <a:srgbClr val="C00000"/>
                </a:solidFill>
                <a:latin typeface="Broadway" panose="04040905080B02020502" pitchFamily="82" charset="0"/>
              </a:rPr>
              <a:t>C</a:t>
            </a:r>
            <a:r>
              <a:rPr lang="en-IN" sz="6000" dirty="0">
                <a:latin typeface="Broadway" panose="04040905080B02020502" pitchFamily="82" charset="0"/>
              </a:rPr>
              <a:t>am</a:t>
            </a:r>
          </a:p>
        </p:txBody>
      </p:sp>
    </p:spTree>
    <p:extLst>
      <p:ext uri="{BB962C8B-B14F-4D97-AF65-F5344CB8AC3E}">
        <p14:creationId xmlns:p14="http://schemas.microsoft.com/office/powerpoint/2010/main" val="97761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7CE7C-38A8-4F6C-6D9E-47DF5DD38717}"/>
              </a:ext>
            </a:extLst>
          </p:cNvPr>
          <p:cNvPicPr>
            <a:picLocks noChangeAspect="1"/>
          </p:cNvPicPr>
          <p:nvPr/>
        </p:nvPicPr>
        <p:blipFill>
          <a:blip r:embed="rId2"/>
          <a:stretch>
            <a:fillRect/>
          </a:stretch>
        </p:blipFill>
        <p:spPr>
          <a:xfrm>
            <a:off x="0" y="0"/>
            <a:ext cx="12192000" cy="7831318"/>
          </a:xfrm>
          <a:prstGeom prst="rect">
            <a:avLst/>
          </a:prstGeom>
        </p:spPr>
      </p:pic>
      <p:sp>
        <p:nvSpPr>
          <p:cNvPr id="4" name="TextBox 3">
            <a:extLst>
              <a:ext uri="{FF2B5EF4-FFF2-40B4-BE49-F238E27FC236}">
                <a16:creationId xmlns:a16="http://schemas.microsoft.com/office/drawing/2014/main" id="{E53E0DE0-4E76-96A9-871D-E3652A099A87}"/>
              </a:ext>
            </a:extLst>
          </p:cNvPr>
          <p:cNvSpPr txBox="1"/>
          <p:nvPr/>
        </p:nvSpPr>
        <p:spPr>
          <a:xfrm>
            <a:off x="895546" y="1357460"/>
            <a:ext cx="2733774" cy="3416320"/>
          </a:xfrm>
          <a:prstGeom prst="rect">
            <a:avLst/>
          </a:prstGeom>
          <a:noFill/>
        </p:spPr>
        <p:txBody>
          <a:bodyPr wrap="square" rtlCol="0">
            <a:spAutoFit/>
          </a:bodyPr>
          <a:lstStyle/>
          <a:p>
            <a:r>
              <a:rPr lang="en-IN" sz="3600" dirty="0">
                <a:solidFill>
                  <a:srgbClr val="C00000"/>
                </a:solidFill>
                <a:latin typeface="Broadway" panose="04040905080B02020502" pitchFamily="82" charset="0"/>
              </a:rPr>
              <a:t>R</a:t>
            </a:r>
            <a:r>
              <a:rPr lang="en-IN" sz="3600" dirty="0">
                <a:latin typeface="Broadway" panose="04040905080B02020502" pitchFamily="82" charset="0"/>
              </a:rPr>
              <a:t>eady </a:t>
            </a:r>
            <a:r>
              <a:rPr lang="en-IN" sz="3600" dirty="0">
                <a:solidFill>
                  <a:srgbClr val="C00000"/>
                </a:solidFill>
                <a:latin typeface="Broadway" panose="04040905080B02020502" pitchFamily="82" charset="0"/>
              </a:rPr>
              <a:t>w</a:t>
            </a:r>
            <a:r>
              <a:rPr lang="en-IN" sz="3600" dirty="0">
                <a:latin typeface="Broadway" panose="04040905080B02020502" pitchFamily="82" charset="0"/>
              </a:rPr>
              <a:t>ith </a:t>
            </a:r>
            <a:r>
              <a:rPr lang="en-IN" sz="3600" dirty="0">
                <a:solidFill>
                  <a:srgbClr val="C00000"/>
                </a:solidFill>
                <a:latin typeface="Broadway" panose="04040905080B02020502" pitchFamily="82" charset="0"/>
              </a:rPr>
              <a:t>B</a:t>
            </a:r>
            <a:r>
              <a:rPr lang="en-IN" sz="3600" dirty="0">
                <a:latin typeface="Broadway" panose="04040905080B02020502" pitchFamily="82" charset="0"/>
              </a:rPr>
              <a:t>aseline </a:t>
            </a:r>
            <a:r>
              <a:rPr lang="en-IN" sz="3600" dirty="0">
                <a:solidFill>
                  <a:srgbClr val="C00000"/>
                </a:solidFill>
                <a:latin typeface="Broadway" panose="04040905080B02020502" pitchFamily="82" charset="0"/>
              </a:rPr>
              <a:t>M</a:t>
            </a:r>
            <a:r>
              <a:rPr lang="en-IN" sz="3600" dirty="0">
                <a:latin typeface="Broadway" panose="04040905080B02020502" pitchFamily="82" charset="0"/>
              </a:rPr>
              <a:t>odel </a:t>
            </a:r>
            <a:r>
              <a:rPr lang="en-IN" sz="3600" dirty="0">
                <a:solidFill>
                  <a:srgbClr val="C00000"/>
                </a:solidFill>
                <a:latin typeface="Broadway" panose="04040905080B02020502" pitchFamily="82" charset="0"/>
              </a:rPr>
              <a:t>and</a:t>
            </a:r>
            <a:r>
              <a:rPr lang="en-IN" sz="3600" dirty="0">
                <a:latin typeface="Broadway" panose="04040905080B02020502" pitchFamily="82" charset="0"/>
              </a:rPr>
              <a:t> 80% </a:t>
            </a:r>
            <a:r>
              <a:rPr lang="en-IN" sz="3600" dirty="0">
                <a:solidFill>
                  <a:srgbClr val="C00000"/>
                </a:solidFill>
                <a:latin typeface="Broadway" panose="04040905080B02020502" pitchFamily="82" charset="0"/>
              </a:rPr>
              <a:t>a</a:t>
            </a:r>
            <a:r>
              <a:rPr lang="en-IN" sz="3600" dirty="0">
                <a:latin typeface="Broadway" panose="04040905080B02020502" pitchFamily="82" charset="0"/>
              </a:rPr>
              <a:t>ccuracy.</a:t>
            </a:r>
          </a:p>
        </p:txBody>
      </p:sp>
    </p:spTree>
    <p:extLst>
      <p:ext uri="{BB962C8B-B14F-4D97-AF65-F5344CB8AC3E}">
        <p14:creationId xmlns:p14="http://schemas.microsoft.com/office/powerpoint/2010/main" val="72259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8BE5C6-E21C-E485-A8B3-14BAD8640A0A}"/>
              </a:ext>
            </a:extLst>
          </p:cNvPr>
          <p:cNvSpPr txBox="1"/>
          <p:nvPr/>
        </p:nvSpPr>
        <p:spPr>
          <a:xfrm>
            <a:off x="1857080" y="791852"/>
            <a:ext cx="9134574" cy="4401205"/>
          </a:xfrm>
          <a:prstGeom prst="rect">
            <a:avLst/>
          </a:prstGeom>
          <a:noFill/>
        </p:spPr>
        <p:txBody>
          <a:bodyPr wrap="square" rtlCol="0">
            <a:spAutoFit/>
          </a:bodyPr>
          <a:lstStyle/>
          <a:p>
            <a:r>
              <a:rPr lang="en-IN" sz="4000" dirty="0">
                <a:solidFill>
                  <a:srgbClr val="C00000"/>
                </a:solidFill>
                <a:latin typeface="Broadway" panose="04040905080B02020502" pitchFamily="82" charset="0"/>
              </a:rPr>
              <a:t>O</a:t>
            </a:r>
            <a:r>
              <a:rPr lang="en-IN" sz="4000" dirty="0">
                <a:latin typeface="Broadway" panose="04040905080B02020502" pitchFamily="82" charset="0"/>
              </a:rPr>
              <a:t>ur </a:t>
            </a:r>
            <a:r>
              <a:rPr lang="en-IN" sz="4000" dirty="0">
                <a:solidFill>
                  <a:srgbClr val="C00000"/>
                </a:solidFill>
                <a:latin typeface="Broadway" panose="04040905080B02020502" pitchFamily="82" charset="0"/>
              </a:rPr>
              <a:t>C</a:t>
            </a:r>
            <a:r>
              <a:rPr lang="en-IN" sz="4000" dirty="0">
                <a:latin typeface="Broadway" panose="04040905080B02020502" pitchFamily="82" charset="0"/>
              </a:rPr>
              <a:t>urrent </a:t>
            </a:r>
            <a:r>
              <a:rPr lang="en-IN" sz="4000" dirty="0">
                <a:solidFill>
                  <a:srgbClr val="C00000"/>
                </a:solidFill>
                <a:latin typeface="Broadway" panose="04040905080B02020502" pitchFamily="82" charset="0"/>
              </a:rPr>
              <a:t>A</a:t>
            </a:r>
            <a:r>
              <a:rPr lang="en-IN" sz="4000" dirty="0">
                <a:latin typeface="Broadway" panose="04040905080B02020502" pitchFamily="82" charset="0"/>
              </a:rPr>
              <a:t>lgorithm </a:t>
            </a:r>
            <a:r>
              <a:rPr lang="en-IN" sz="4000" dirty="0">
                <a:solidFill>
                  <a:srgbClr val="C00000"/>
                </a:solidFill>
                <a:latin typeface="Broadway" panose="04040905080B02020502" pitchFamily="82" charset="0"/>
              </a:rPr>
              <a:t>t</a:t>
            </a:r>
            <a:r>
              <a:rPr lang="en-IN" sz="4000" dirty="0">
                <a:latin typeface="Broadway" panose="04040905080B02020502" pitchFamily="82" charset="0"/>
              </a:rPr>
              <a:t>aking </a:t>
            </a:r>
            <a:r>
              <a:rPr lang="en-IN" sz="4000" dirty="0">
                <a:solidFill>
                  <a:srgbClr val="C00000"/>
                </a:solidFill>
                <a:latin typeface="Broadway" panose="04040905080B02020502" pitchFamily="82" charset="0"/>
              </a:rPr>
              <a:t>m</a:t>
            </a:r>
            <a:r>
              <a:rPr lang="en-IN" sz="4000" dirty="0">
                <a:latin typeface="Broadway" panose="04040905080B02020502" pitchFamily="82" charset="0"/>
              </a:rPr>
              <a:t>ore </a:t>
            </a:r>
            <a:r>
              <a:rPr lang="en-IN" sz="4000" dirty="0">
                <a:solidFill>
                  <a:srgbClr val="C00000"/>
                </a:solidFill>
                <a:latin typeface="Broadway" panose="04040905080B02020502" pitchFamily="82" charset="0"/>
              </a:rPr>
              <a:t>t</a:t>
            </a:r>
            <a:r>
              <a:rPr lang="en-IN" sz="4000" dirty="0">
                <a:latin typeface="Broadway" panose="04040905080B02020502" pitchFamily="82" charset="0"/>
              </a:rPr>
              <a:t>han </a:t>
            </a:r>
            <a:r>
              <a:rPr lang="en-IN" sz="4000" dirty="0">
                <a:solidFill>
                  <a:srgbClr val="C00000"/>
                </a:solidFill>
                <a:latin typeface="Broadway" panose="04040905080B02020502" pitchFamily="82" charset="0"/>
              </a:rPr>
              <a:t>1</a:t>
            </a:r>
            <a:r>
              <a:rPr lang="en-IN" sz="4000" dirty="0">
                <a:latin typeface="Broadway" panose="04040905080B02020502" pitchFamily="82" charset="0"/>
              </a:rPr>
              <a:t>00 </a:t>
            </a:r>
            <a:r>
              <a:rPr lang="en-IN" sz="4000" dirty="0">
                <a:solidFill>
                  <a:srgbClr val="C00000"/>
                </a:solidFill>
                <a:latin typeface="Broadway" panose="04040905080B02020502" pitchFamily="82" charset="0"/>
              </a:rPr>
              <a:t>d</a:t>
            </a:r>
            <a:r>
              <a:rPr lang="en-IN" sz="4000" dirty="0">
                <a:latin typeface="Broadway" panose="04040905080B02020502" pitchFamily="82" charset="0"/>
              </a:rPr>
              <a:t>ifferent </a:t>
            </a:r>
            <a:r>
              <a:rPr lang="en-IN" sz="4000" dirty="0">
                <a:solidFill>
                  <a:srgbClr val="C00000"/>
                </a:solidFill>
                <a:latin typeface="Broadway" panose="04040905080B02020502" pitchFamily="82" charset="0"/>
              </a:rPr>
              <a:t>c</a:t>
            </a:r>
            <a:r>
              <a:rPr lang="en-IN" sz="4000" dirty="0">
                <a:latin typeface="Broadway" panose="04040905080B02020502" pitchFamily="82" charset="0"/>
              </a:rPr>
              <a:t>ategories </a:t>
            </a:r>
            <a:r>
              <a:rPr lang="en-IN" sz="4000" dirty="0">
                <a:solidFill>
                  <a:srgbClr val="C00000"/>
                </a:solidFill>
                <a:latin typeface="Broadway" panose="04040905080B02020502" pitchFamily="82" charset="0"/>
              </a:rPr>
              <a:t>o</a:t>
            </a:r>
            <a:r>
              <a:rPr lang="en-IN" sz="4000" dirty="0">
                <a:latin typeface="Broadway" panose="04040905080B02020502" pitchFamily="82" charset="0"/>
              </a:rPr>
              <a:t>f </a:t>
            </a:r>
            <a:r>
              <a:rPr lang="en-IN" sz="4000">
                <a:solidFill>
                  <a:srgbClr val="C00000"/>
                </a:solidFill>
                <a:latin typeface="Broadway" panose="04040905080B02020502" pitchFamily="82" charset="0"/>
              </a:rPr>
              <a:t>f</a:t>
            </a:r>
            <a:r>
              <a:rPr lang="en-IN" sz="4000">
                <a:latin typeface="Broadway" panose="04040905080B02020502" pitchFamily="82" charset="0"/>
              </a:rPr>
              <a:t>ashion world. </a:t>
            </a:r>
            <a:r>
              <a:rPr lang="en-IN" sz="4000" dirty="0">
                <a:solidFill>
                  <a:srgbClr val="C00000"/>
                </a:solidFill>
                <a:latin typeface="Broadway" panose="04040905080B02020502" pitchFamily="82" charset="0"/>
              </a:rPr>
              <a:t>S</a:t>
            </a:r>
            <a:r>
              <a:rPr lang="en-IN" sz="4000" dirty="0">
                <a:latin typeface="Broadway" panose="04040905080B02020502" pitchFamily="82" charset="0"/>
              </a:rPr>
              <a:t>ome </a:t>
            </a:r>
            <a:r>
              <a:rPr lang="en-IN" sz="4000" dirty="0">
                <a:solidFill>
                  <a:srgbClr val="C00000"/>
                </a:solidFill>
                <a:latin typeface="Broadway" panose="04040905080B02020502" pitchFamily="82" charset="0"/>
              </a:rPr>
              <a:t>a</a:t>
            </a:r>
            <a:r>
              <a:rPr lang="en-IN" sz="4000" dirty="0">
                <a:latin typeface="Broadway" panose="04040905080B02020502" pitchFamily="82" charset="0"/>
              </a:rPr>
              <a:t>re </a:t>
            </a:r>
            <a:r>
              <a:rPr lang="en-IN" sz="4000" dirty="0">
                <a:solidFill>
                  <a:srgbClr val="C00000"/>
                </a:solidFill>
                <a:latin typeface="Broadway" panose="04040905080B02020502" pitchFamily="82" charset="0"/>
              </a:rPr>
              <a:t>l</a:t>
            </a:r>
            <a:r>
              <a:rPr lang="en-IN" sz="4000" dirty="0">
                <a:latin typeface="Broadway" panose="04040905080B02020502" pitchFamily="82" charset="0"/>
              </a:rPr>
              <a:t>ike </a:t>
            </a:r>
            <a:r>
              <a:rPr lang="en-IN" sz="4000" dirty="0">
                <a:solidFill>
                  <a:srgbClr val="C00000"/>
                </a:solidFill>
                <a:latin typeface="Broadway" panose="04040905080B02020502" pitchFamily="82" charset="0"/>
              </a:rPr>
              <a:t>T</a:t>
            </a:r>
            <a:r>
              <a:rPr lang="en-IN" sz="4000" dirty="0">
                <a:latin typeface="Broadway" panose="04040905080B02020502" pitchFamily="82" charset="0"/>
              </a:rPr>
              <a:t>-Shirts, </a:t>
            </a:r>
            <a:r>
              <a:rPr lang="en-IN" sz="4000" dirty="0">
                <a:solidFill>
                  <a:srgbClr val="C00000"/>
                </a:solidFill>
                <a:latin typeface="Broadway" panose="04040905080B02020502" pitchFamily="82" charset="0"/>
              </a:rPr>
              <a:t>T</a:t>
            </a:r>
            <a:r>
              <a:rPr lang="en-IN" sz="4000" dirty="0">
                <a:latin typeface="Broadway" panose="04040905080B02020502" pitchFamily="82" charset="0"/>
              </a:rPr>
              <a:t>ops, </a:t>
            </a:r>
            <a:r>
              <a:rPr lang="en-IN" sz="4000" dirty="0">
                <a:solidFill>
                  <a:srgbClr val="C00000"/>
                </a:solidFill>
                <a:latin typeface="Broadway" panose="04040905080B02020502" pitchFamily="82" charset="0"/>
              </a:rPr>
              <a:t>S</a:t>
            </a:r>
            <a:r>
              <a:rPr lang="en-IN" sz="4000" dirty="0">
                <a:latin typeface="Broadway" panose="04040905080B02020502" pitchFamily="82" charset="0"/>
              </a:rPr>
              <a:t>hirts, </a:t>
            </a:r>
            <a:r>
              <a:rPr lang="en-IN" sz="4000" dirty="0">
                <a:solidFill>
                  <a:srgbClr val="C00000"/>
                </a:solidFill>
                <a:latin typeface="Broadway" panose="04040905080B02020502" pitchFamily="82" charset="0"/>
              </a:rPr>
              <a:t>J</a:t>
            </a:r>
            <a:r>
              <a:rPr lang="en-IN" sz="4000" dirty="0">
                <a:latin typeface="Broadway" panose="04040905080B02020502" pitchFamily="82" charset="0"/>
              </a:rPr>
              <a:t>eans, </a:t>
            </a:r>
            <a:r>
              <a:rPr lang="en-IN" sz="4000" dirty="0">
                <a:solidFill>
                  <a:srgbClr val="C00000"/>
                </a:solidFill>
                <a:latin typeface="Broadway" panose="04040905080B02020502" pitchFamily="82" charset="0"/>
              </a:rPr>
              <a:t>S</a:t>
            </a:r>
            <a:r>
              <a:rPr lang="en-IN" sz="4000" dirty="0">
                <a:latin typeface="Broadway" panose="04040905080B02020502" pitchFamily="82" charset="0"/>
              </a:rPr>
              <a:t>hoes, </a:t>
            </a:r>
            <a:r>
              <a:rPr lang="en-IN" sz="4000" dirty="0">
                <a:solidFill>
                  <a:srgbClr val="C00000"/>
                </a:solidFill>
                <a:latin typeface="Broadway" panose="04040905080B02020502" pitchFamily="82" charset="0"/>
              </a:rPr>
              <a:t>J</a:t>
            </a:r>
            <a:r>
              <a:rPr lang="en-IN" sz="4000" dirty="0">
                <a:latin typeface="Broadway" panose="04040905080B02020502" pitchFamily="82" charset="0"/>
              </a:rPr>
              <a:t>ackets, </a:t>
            </a:r>
            <a:r>
              <a:rPr lang="en-IN" sz="4000" dirty="0">
                <a:solidFill>
                  <a:srgbClr val="C00000"/>
                </a:solidFill>
                <a:latin typeface="Broadway" panose="04040905080B02020502" pitchFamily="82" charset="0"/>
              </a:rPr>
              <a:t>W</a:t>
            </a:r>
            <a:r>
              <a:rPr lang="en-IN" sz="4000" dirty="0">
                <a:latin typeface="Broadway" panose="04040905080B02020502" pitchFamily="82" charset="0"/>
              </a:rPr>
              <a:t>atches, </a:t>
            </a:r>
            <a:r>
              <a:rPr lang="en-IN" sz="4000" dirty="0">
                <a:solidFill>
                  <a:srgbClr val="C00000"/>
                </a:solidFill>
                <a:latin typeface="Broadway" panose="04040905080B02020502" pitchFamily="82" charset="0"/>
              </a:rPr>
              <a:t>D</a:t>
            </a:r>
            <a:r>
              <a:rPr lang="en-IN" sz="4000" dirty="0">
                <a:latin typeface="Broadway" panose="04040905080B02020502" pitchFamily="82" charset="0"/>
              </a:rPr>
              <a:t>resses, </a:t>
            </a:r>
            <a:r>
              <a:rPr lang="en-IN" sz="4000" dirty="0">
                <a:solidFill>
                  <a:srgbClr val="C00000"/>
                </a:solidFill>
                <a:latin typeface="Broadway" panose="04040905080B02020502" pitchFamily="82" charset="0"/>
              </a:rPr>
              <a:t>H</a:t>
            </a:r>
            <a:r>
              <a:rPr lang="en-IN" sz="4000" dirty="0">
                <a:latin typeface="Broadway" panose="04040905080B02020502" pitchFamily="82" charset="0"/>
              </a:rPr>
              <a:t>andbags </a:t>
            </a:r>
            <a:r>
              <a:rPr lang="en-IN" sz="4000" dirty="0">
                <a:solidFill>
                  <a:srgbClr val="C00000"/>
                </a:solidFill>
                <a:latin typeface="Broadway" panose="04040905080B02020502" pitchFamily="82" charset="0"/>
              </a:rPr>
              <a:t>a</a:t>
            </a:r>
            <a:r>
              <a:rPr lang="en-IN" sz="4000" dirty="0">
                <a:latin typeface="Broadway" panose="04040905080B02020502" pitchFamily="82" charset="0"/>
              </a:rPr>
              <a:t>nd </a:t>
            </a:r>
            <a:r>
              <a:rPr lang="en-IN" sz="4000" dirty="0">
                <a:solidFill>
                  <a:srgbClr val="C00000"/>
                </a:solidFill>
                <a:latin typeface="Broadway" panose="04040905080B02020502" pitchFamily="82" charset="0"/>
              </a:rPr>
              <a:t>s</a:t>
            </a:r>
            <a:r>
              <a:rPr lang="en-IN" sz="4000" dirty="0">
                <a:latin typeface="Broadway" panose="04040905080B02020502" pitchFamily="82" charset="0"/>
              </a:rPr>
              <a:t>o </a:t>
            </a:r>
            <a:r>
              <a:rPr lang="en-IN" sz="4000" dirty="0">
                <a:solidFill>
                  <a:srgbClr val="C00000"/>
                </a:solidFill>
                <a:latin typeface="Broadway" panose="04040905080B02020502" pitchFamily="82" charset="0"/>
              </a:rPr>
              <a:t>o</a:t>
            </a:r>
            <a:r>
              <a:rPr lang="en-IN" sz="4000" dirty="0">
                <a:latin typeface="Broadway" panose="04040905080B02020502" pitchFamily="82" charset="0"/>
              </a:rPr>
              <a:t>n.   </a:t>
            </a:r>
          </a:p>
        </p:txBody>
      </p:sp>
    </p:spTree>
    <p:extLst>
      <p:ext uri="{BB962C8B-B14F-4D97-AF65-F5344CB8AC3E}">
        <p14:creationId xmlns:p14="http://schemas.microsoft.com/office/powerpoint/2010/main" val="3775787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27</TotalTime>
  <Words>226</Words>
  <Application>Microsoft Office PowerPoint</Application>
  <PresentationFormat>Widescreen</PresentationFormat>
  <Paragraphs>26</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 Light</vt:lpstr>
      <vt:lpstr>Gill Sans</vt:lpstr>
      <vt:lpstr>Calibri</vt:lpstr>
      <vt:lpstr>Arial</vt:lpstr>
      <vt:lpstr>Broadway</vt:lpstr>
      <vt:lpstr>Office Theme</vt:lpstr>
      <vt:lpstr>Visual search engine platform that can find products from the pictures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FashCam  By Angelos n Prachi  </dc:title>
  <dc:creator>Elyesa Seidel</dc:creator>
  <cp:lastModifiedBy>prachiagrl83@gmail.com</cp:lastModifiedBy>
  <cp:revision>13</cp:revision>
  <dcterms:created xsi:type="dcterms:W3CDTF">2022-10-21T11:24:53Z</dcterms:created>
  <dcterms:modified xsi:type="dcterms:W3CDTF">2023-01-26T17:33:53Z</dcterms:modified>
</cp:coreProperties>
</file>