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TxMWKKdhqqQw519eFVb5US55I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bold.fntdata"/><Relationship Id="rId6" Type="http://schemas.openxmlformats.org/officeDocument/2006/relationships/slide" Target="slides/slide1.xml"/><Relationship Id="rId18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aed07d8d2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1aed07d8d2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6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" name="Google Shape;45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9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" name="Google Shape;26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watch?v=FxQB1FYLu5k" TargetMode="External"/><Relationship Id="rId7" Type="http://schemas.openxmlformats.org/officeDocument/2006/relationships/hyperlink" Target="https://www.youtube.com/watch?v=jo4i5mU8RV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1600200" y="1985525"/>
            <a:ext cx="8991600" cy="257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GB"/>
              <a:t>How to milkify the music </a:t>
            </a:r>
            <a:r>
              <a:rPr i="1" lang="en-GB"/>
              <a:t>K</a:t>
            </a:r>
            <a:r>
              <a:rPr lang="en-GB"/>
              <a:t>ow?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GB"/>
              <a:t>OR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GB" cap="none"/>
              <a:t>How suitable are spotify’s audio features for creating curated playlists using </a:t>
            </a:r>
            <a:r>
              <a:rPr i="1" lang="en-GB" cap="none"/>
              <a:t>K</a:t>
            </a:r>
            <a:r>
              <a:rPr lang="en-GB" cap="none"/>
              <a:t>-means?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3048918" y="4561239"/>
            <a:ext cx="6097800" cy="181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Research by</a:t>
            </a:r>
            <a:r>
              <a:rPr b="0" i="0" lang="en-GB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Prachi, Olga, Elyesa </a:t>
            </a:r>
            <a:endParaRPr b="0" i="0" sz="2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b="0" i="0" lang="en-GB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b="0" i="0" sz="2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2707" y="4120700"/>
            <a:ext cx="965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6588" y="314650"/>
            <a:ext cx="1458825" cy="14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756356" y="2421524"/>
            <a:ext cx="1286933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lang="en-GB" sz="2800"/>
              <a:t>Pros</a:t>
            </a:r>
            <a:endParaRPr/>
          </a:p>
        </p:txBody>
      </p:sp>
      <p:sp>
        <p:nvSpPr>
          <p:cNvPr id="191" name="Google Shape;191;p25"/>
          <p:cNvSpPr txBox="1"/>
          <p:nvPr>
            <p:ph idx="2" type="body"/>
          </p:nvPr>
        </p:nvSpPr>
        <p:spPr>
          <a:xfrm>
            <a:off x="756356" y="3143249"/>
            <a:ext cx="5097328" cy="326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Relatively simple to implement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Scales to large datasets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Guarantees convergence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Can warm-start to position of centroids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Easily adapts to new example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Generalizes to clusters of different shapes and sizes (e.g. elliptical clusters)</a:t>
            </a:r>
            <a:endParaRPr/>
          </a:p>
        </p:txBody>
      </p:sp>
      <p:sp>
        <p:nvSpPr>
          <p:cNvPr id="192" name="Google Shape;192;p25"/>
          <p:cNvSpPr txBox="1"/>
          <p:nvPr>
            <p:ph idx="3" type="body"/>
          </p:nvPr>
        </p:nvSpPr>
        <p:spPr>
          <a:xfrm>
            <a:off x="6338315" y="3143250"/>
            <a:ext cx="5255373" cy="315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Choosing </a:t>
            </a:r>
            <a:r>
              <a:rPr i="1" lang="en-GB"/>
              <a:t>K</a:t>
            </a:r>
            <a:r>
              <a:rPr lang="en-GB"/>
              <a:t> manually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Being dependent on initial values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Clustering data of varying sizes and density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Clustering outliers (e.g. outliers may get their on cluster instead of being ignored)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Scaling with number of dimensions</a:t>
            </a:r>
            <a:endParaRPr/>
          </a:p>
        </p:txBody>
      </p:sp>
      <p:sp>
        <p:nvSpPr>
          <p:cNvPr id="193" name="Google Shape;193;p25"/>
          <p:cNvSpPr txBox="1"/>
          <p:nvPr>
            <p:ph idx="4" type="body"/>
          </p:nvPr>
        </p:nvSpPr>
        <p:spPr>
          <a:xfrm>
            <a:off x="6338315" y="2439163"/>
            <a:ext cx="1286933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/>
          <a:p>
            <a: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lang="en-GB" sz="2800"/>
              <a:t>Cons</a:t>
            </a:r>
            <a:endParaRPr/>
          </a:p>
        </p:txBody>
      </p:sp>
      <p:sp>
        <p:nvSpPr>
          <p:cNvPr id="194" name="Google Shape;194;p2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GB" cap="none"/>
              <a:t>PROS AND CONS </a:t>
            </a:r>
            <a:r>
              <a:rPr lang="en-GB"/>
              <a:t>OF </a:t>
            </a:r>
            <a:r>
              <a:rPr lang="en-GB" cap="none"/>
              <a:t>K-MEANS</a:t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9494" y="1718547"/>
            <a:ext cx="9652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aed07d8d2c_1_0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GB" cap="none"/>
              <a:t>CONCLUSION</a:t>
            </a:r>
            <a:endParaRPr cap="none"/>
          </a:p>
        </p:txBody>
      </p:sp>
      <p:sp>
        <p:nvSpPr>
          <p:cNvPr id="201" name="Google Shape;201;g1aed07d8d2c_1_0"/>
          <p:cNvSpPr txBox="1"/>
          <p:nvPr>
            <p:ph idx="1" type="body"/>
          </p:nvPr>
        </p:nvSpPr>
        <p:spPr>
          <a:xfrm>
            <a:off x="2231136" y="2638044"/>
            <a:ext cx="7729800" cy="3899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>
                <a:solidFill>
                  <a:schemeClr val="dk1"/>
                </a:solidFill>
              </a:rPr>
              <a:t>Coming back to our research questions: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GB" sz="2000">
                <a:solidFill>
                  <a:schemeClr val="dk1"/>
                </a:solidFill>
              </a:rPr>
              <a:t>Are Spotify’s audio features able to identify “similar songs”, as defined by humanly detectable criteria? </a:t>
            </a:r>
            <a:r>
              <a:rPr b="1" lang="en-GB" sz="2000">
                <a:solidFill>
                  <a:schemeClr val="dk1"/>
                </a:solidFill>
              </a:rPr>
              <a:t>YES!</a:t>
            </a:r>
            <a:endParaRPr b="1" sz="20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2000">
                <a:solidFill>
                  <a:schemeClr val="dk1"/>
                </a:solidFill>
              </a:rPr>
              <a:t>The songs in the clusters belong together</a:t>
            </a:r>
            <a:endParaRPr sz="20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2000">
                <a:solidFill>
                  <a:schemeClr val="dk1"/>
                </a:solidFill>
              </a:rPr>
              <a:t>More features (e.g. popularity, genres) are recommended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GB" sz="2000">
                <a:solidFill>
                  <a:schemeClr val="dk1"/>
                </a:solidFill>
              </a:rPr>
              <a:t>Is K-Means a good method to create playlists? </a:t>
            </a:r>
            <a:endParaRPr sz="20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2000">
                <a:solidFill>
                  <a:schemeClr val="dk1"/>
                </a:solidFill>
              </a:rPr>
              <a:t>Not easy to decide, since we have to explore other methods</a:t>
            </a:r>
            <a:endParaRPr sz="20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2000">
                <a:solidFill>
                  <a:schemeClr val="dk1"/>
                </a:solidFill>
              </a:rPr>
              <a:t>Clustering is not accurate enough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02" name="Google Shape;202;g1aed07d8d2c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9494" y="1718547"/>
            <a:ext cx="9652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GB"/>
              <a:t>MAIN QUESTIONS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1" marL="5794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GB" sz="2400" u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Are Spotify’s audio features able to identify “similar songs”, as defined by humanly detectable criteria?</a:t>
            </a:r>
            <a:endParaRPr/>
          </a:p>
          <a:p>
            <a:pPr indent="0" lvl="1" marL="185738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 u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93700" lvl="1" marL="579438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GB" sz="2400" u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K-Means a good method to create playlists? 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9494" y="1718547"/>
            <a:ext cx="9652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GB" cap="none"/>
              <a:t>DATA</a:t>
            </a:r>
            <a:endParaRPr cap="none"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2231125" y="2638051"/>
            <a:ext cx="7729800" cy="4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➢"/>
            </a:pPr>
            <a:r>
              <a:rPr lang="en-GB" sz="1400"/>
              <a:t>Data of 5000 songs from spotify</a:t>
            </a:r>
            <a:endParaRPr sz="1400"/>
          </a:p>
          <a:p>
            <a:pPr indent="-3302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-GB" sz="1400"/>
              <a:t>8 Features for analysis: </a:t>
            </a:r>
            <a:endParaRPr sz="1400"/>
          </a:p>
          <a:p>
            <a:pPr indent="-330200" lvl="1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GB" sz="1400"/>
              <a:t>Danceability</a:t>
            </a:r>
            <a:r>
              <a:rPr lang="en-GB" sz="1400"/>
              <a:t>: describes how suitable a track is for dancing</a:t>
            </a:r>
            <a:endParaRPr sz="1400"/>
          </a:p>
          <a:p>
            <a:pPr indent="-330200" lvl="1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GB" sz="1400"/>
              <a:t>Energy</a:t>
            </a:r>
            <a:r>
              <a:rPr lang="en-GB" sz="1400"/>
              <a:t>: represents a perceptual measure of intensity and activity </a:t>
            </a:r>
            <a:endParaRPr sz="1400"/>
          </a:p>
          <a:p>
            <a:pPr indent="-330200" lvl="1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GB" sz="1400"/>
              <a:t>Loudness</a:t>
            </a:r>
            <a:r>
              <a:rPr lang="en-GB" sz="1400"/>
              <a:t>: overall loudness of a track in decibels (dB)</a:t>
            </a:r>
            <a:endParaRPr sz="1400"/>
          </a:p>
          <a:p>
            <a:pPr indent="-330200" lvl="1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GB" sz="1400"/>
              <a:t>Speechiness</a:t>
            </a:r>
            <a:r>
              <a:rPr lang="en-GB" sz="1400"/>
              <a:t>: detects the presence of spoken words in a track</a:t>
            </a:r>
            <a:endParaRPr sz="1400"/>
          </a:p>
          <a:p>
            <a:pPr indent="-330200" lvl="1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GB" sz="1400"/>
              <a:t>Acousticness</a:t>
            </a:r>
            <a:r>
              <a:rPr lang="en-GB" sz="1400"/>
              <a:t>: confidence measure whether the track is acoustic</a:t>
            </a:r>
            <a:endParaRPr sz="1400"/>
          </a:p>
          <a:p>
            <a:pPr indent="-330200" lvl="1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GB" sz="1400"/>
              <a:t>Instrumentalness</a:t>
            </a:r>
            <a:r>
              <a:rPr lang="en-GB" sz="1400"/>
              <a:t>: predicts whether a track contains no vowels</a:t>
            </a:r>
            <a:endParaRPr sz="1400"/>
          </a:p>
          <a:p>
            <a:pPr indent="-330200" lvl="1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GB" sz="1400"/>
              <a:t>Valence</a:t>
            </a:r>
            <a:r>
              <a:rPr lang="en-GB" sz="1400"/>
              <a:t>: describes the musical positiveness conveyed in a track</a:t>
            </a:r>
            <a:endParaRPr sz="1400"/>
          </a:p>
          <a:p>
            <a:pPr indent="-330200" lvl="1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GB" sz="1400"/>
              <a:t>Tempo</a:t>
            </a:r>
            <a:r>
              <a:rPr lang="en-GB" sz="1400"/>
              <a:t>: overall estimated tempo of a track in beats per minute (BPM)</a:t>
            </a:r>
            <a:endParaRPr sz="1400"/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9494" y="1718547"/>
            <a:ext cx="9652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GB" cap="none"/>
              <a:t>SCALING </a:t>
            </a:r>
            <a:endParaRPr cap="none"/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9494" y="1718547"/>
            <a:ext cx="965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799" y="2217367"/>
            <a:ext cx="7505336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/>
          <p:cNvPicPr preferRelativeResize="0"/>
          <p:nvPr/>
        </p:nvPicPr>
        <p:blipFill rotWithShape="1">
          <a:blip r:embed="rId5">
            <a:alphaModFix/>
          </a:blip>
          <a:srcRect b="0" l="579" r="1" t="0"/>
          <a:stretch/>
        </p:blipFill>
        <p:spPr>
          <a:xfrm>
            <a:off x="3972957" y="4536700"/>
            <a:ext cx="7552266" cy="23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2822083" y="2217377"/>
            <a:ext cx="880500" cy="2340000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1469364" y="5503334"/>
            <a:ext cx="223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After Min-Max scaling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8576759" y="3133486"/>
            <a:ext cx="147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Before scaling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6151746" y="4536702"/>
            <a:ext cx="880500" cy="2340000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10595546" y="4517977"/>
            <a:ext cx="880500" cy="2340000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7308833" y="2217377"/>
            <a:ext cx="880500" cy="2340000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GB"/>
              <a:t>CLUSTERING SONGS USING K-MEANS</a:t>
            </a:r>
            <a:endParaRPr cap="none"/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9494" y="1718547"/>
            <a:ext cx="965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600" y="2318075"/>
            <a:ext cx="5217375" cy="394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/>
          <p:nvPr/>
        </p:nvSpPr>
        <p:spPr>
          <a:xfrm>
            <a:off x="3441300" y="4412225"/>
            <a:ext cx="184500" cy="45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8675" y="2318075"/>
            <a:ext cx="5847975" cy="4042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/>
          <p:nvPr/>
        </p:nvSpPr>
        <p:spPr>
          <a:xfrm rot="5400000">
            <a:off x="9452825" y="2323300"/>
            <a:ext cx="184500" cy="45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GB" cap="none"/>
              <a:t>CLUSTER ANALYSIS</a:t>
            </a:r>
            <a:endParaRPr/>
          </a:p>
        </p:txBody>
      </p:sp>
      <p:sp>
        <p:nvSpPr>
          <p:cNvPr id="150" name="Google Shape;150;p7"/>
          <p:cNvSpPr txBox="1"/>
          <p:nvPr>
            <p:ph idx="1" type="body"/>
          </p:nvPr>
        </p:nvSpPr>
        <p:spPr>
          <a:xfrm>
            <a:off x="2231136" y="2638043"/>
            <a:ext cx="7729800" cy="370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GB" sz="2000"/>
              <a:t>Out of 60 clusters, we randomly took 2 clusters (0, 3) for further analysis</a:t>
            </a:r>
            <a:endParaRPr sz="2000"/>
          </a:p>
          <a:p>
            <a:pPr indent="-355600" lvl="0" marL="457200" rtl="0" algn="l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GB" sz="2000"/>
              <a:t>We compared the two clusters with regard to their features</a:t>
            </a:r>
            <a:endParaRPr sz="2000"/>
          </a:p>
          <a:p>
            <a:pPr indent="-349250" lvl="0" marL="457200" rtl="0" algn="l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➢"/>
            </a:pPr>
            <a:r>
              <a:rPr lang="en-GB" sz="2000"/>
              <a:t>In order to decide if the clusters are coherent, we randomly listened to some of the songs from each cluster</a:t>
            </a:r>
            <a:endParaRPr sz="2000"/>
          </a:p>
          <a:p>
            <a:pPr indent="-349250" lvl="0" marL="457200" rtl="0" algn="l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➢"/>
            </a:pPr>
            <a:r>
              <a:rPr lang="en-GB" sz="2000"/>
              <a:t>To proof our intuitions, we have collected data on genres through web scraping </a:t>
            </a:r>
            <a:endParaRPr sz="2000"/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9494" y="1718547"/>
            <a:ext cx="9652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GB"/>
              <a:t>CLUSTER ANALYSIS</a:t>
            </a:r>
            <a:endParaRPr cap="none"/>
          </a:p>
        </p:txBody>
      </p:sp>
      <p:pic>
        <p:nvPicPr>
          <p:cNvPr id="157" name="Google Shape;1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9494" y="1718547"/>
            <a:ext cx="965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108" y="2686385"/>
            <a:ext cx="5543975" cy="363539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 txBox="1"/>
          <p:nvPr/>
        </p:nvSpPr>
        <p:spPr>
          <a:xfrm>
            <a:off x="2483556" y="6355647"/>
            <a:ext cx="12410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Cluster 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8413006" y="6355646"/>
            <a:ext cx="12410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Cluster 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3889775" y="2224675"/>
            <a:ext cx="47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Features: Tempo, Instrumentalness, Energy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4475" y="2686375"/>
            <a:ext cx="5544312" cy="363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GB"/>
              <a:t>CLUSTER ANALYSIS</a:t>
            </a:r>
            <a:endParaRPr cap="none"/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9494" y="1718547"/>
            <a:ext cx="9652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2483556" y="6355647"/>
            <a:ext cx="12410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Cluster 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8413006" y="6355646"/>
            <a:ext cx="12410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Cluster 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736" y="2686897"/>
            <a:ext cx="5543975" cy="363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07288" y="2680487"/>
            <a:ext cx="5543976" cy="363539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3889775" y="2224675"/>
            <a:ext cx="47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Features: Speechiness, Danceability, Loudness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GB" cap="none"/>
              <a:t>CLUSTER ANALYSIS</a:t>
            </a:r>
            <a:endParaRPr cap="none"/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9494" y="1718547"/>
            <a:ext cx="965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9025" y="2911100"/>
            <a:ext cx="5542174" cy="282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3224" y="2911100"/>
            <a:ext cx="5515916" cy="28289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6"/>
          <p:cNvSpPr txBox="1"/>
          <p:nvPr/>
        </p:nvSpPr>
        <p:spPr>
          <a:xfrm>
            <a:off x="2069371" y="6050850"/>
            <a:ext cx="207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Cluster 0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1430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“Sunday morning”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8226198" y="6050850"/>
            <a:ext cx="164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Cluster 3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1430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“Messy day”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788081" y="2464236"/>
            <a:ext cx="4991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sng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https://www.youtube.com/watch?v=FxQB1FYLu5k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 txBox="1"/>
          <p:nvPr/>
        </p:nvSpPr>
        <p:spPr>
          <a:xfrm>
            <a:off x="6554533" y="2464236"/>
            <a:ext cx="4991829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https://www.youtube.com/watch?v=jo4i5mU8RV8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2022-10-21T11:24:53Z</dcterms:created>
  <dc:creator>Elyesa Seidel</dc:creator>
</cp:coreProperties>
</file>