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ubik Light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Quattrocento Sans"/>
      <p:regular r:id="rId28"/>
      <p:bold r:id="rId29"/>
      <p:italic r:id="rId30"/>
      <p:boldItalic r:id="rId31"/>
    </p:embeddedFont>
    <p:embeddedFont>
      <p:font typeface="Roboto Light"/>
      <p:regular r:id="rId32"/>
      <p:bold r:id="rId33"/>
      <p:italic r:id="rId34"/>
      <p:boldItalic r:id="rId35"/>
    </p:embeddedFont>
    <p:embeddedFont>
      <p:font typeface="Rubik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9B67B6-8957-4B56-A2DC-9D834E9B44D7}">
  <a:tblStyle styleId="{5E9B67B6-8957-4B56-A2DC-9D834E9B44D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QuattrocentoSans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5.xml"/><Relationship Id="rId33" Type="http://schemas.openxmlformats.org/officeDocument/2006/relationships/font" Target="fonts/RobotoLight-bold.fntdata"/><Relationship Id="rId10" Type="http://schemas.openxmlformats.org/officeDocument/2006/relationships/slide" Target="slides/slide4.xml"/><Relationship Id="rId32" Type="http://schemas.openxmlformats.org/officeDocument/2006/relationships/font" Target="fonts/RobotoLight-regular.fntdata"/><Relationship Id="rId13" Type="http://schemas.openxmlformats.org/officeDocument/2006/relationships/slide" Target="slides/slide7.xml"/><Relationship Id="rId35" Type="http://schemas.openxmlformats.org/officeDocument/2006/relationships/font" Target="fonts/Roboto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Light-italic.fntdata"/><Relationship Id="rId15" Type="http://schemas.openxmlformats.org/officeDocument/2006/relationships/slide" Target="slides/slide9.xml"/><Relationship Id="rId37" Type="http://schemas.openxmlformats.org/officeDocument/2006/relationships/font" Target="fonts/Rubik-bold.fntdata"/><Relationship Id="rId14" Type="http://schemas.openxmlformats.org/officeDocument/2006/relationships/slide" Target="slides/slide8.xml"/><Relationship Id="rId36" Type="http://schemas.openxmlformats.org/officeDocument/2006/relationships/font" Target="fonts/Rubik-regular.fntdata"/><Relationship Id="rId17" Type="http://schemas.openxmlformats.org/officeDocument/2006/relationships/font" Target="fonts/RubikLight-bold.fntdata"/><Relationship Id="rId39" Type="http://schemas.openxmlformats.org/officeDocument/2006/relationships/font" Target="fonts/Rubik-boldItalic.fntdata"/><Relationship Id="rId16" Type="http://schemas.openxmlformats.org/officeDocument/2006/relationships/font" Target="fonts/RubikLight-regular.fntdata"/><Relationship Id="rId38" Type="http://schemas.openxmlformats.org/officeDocument/2006/relationships/font" Target="fonts/Rubik-italic.fntdata"/><Relationship Id="rId19" Type="http://schemas.openxmlformats.org/officeDocument/2006/relationships/font" Target="fonts/RubikLight-boldItalic.fntdata"/><Relationship Id="rId18" Type="http://schemas.openxmlformats.org/officeDocument/2006/relationships/font" Target="fonts/Rubik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Height correlates strongly with arm length. In most cases, having one of these features will suffice. But imagine these data is about teenage basketball players and the labels are </a:t>
            </a:r>
            <a:r>
              <a:rPr lang="en"/>
              <a:t>whether or not they ended up playing in the NBA as adults. Well, then it’s possible you don’t want to lose any information regarding their arms and height!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1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224683" y="2690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Rubik Light"/>
              <a:buNone/>
              <a:defRPr sz="52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type="title"/>
          </p:nvPr>
        </p:nvSpPr>
        <p:spPr>
          <a:xfrm>
            <a:off x="919325" y="961750"/>
            <a:ext cx="7305300" cy="3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/>
          <p:nvPr/>
        </p:nvSpPr>
        <p:spPr>
          <a:xfrm>
            <a:off x="476100" y="465300"/>
            <a:ext cx="40875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900000" y="839175"/>
            <a:ext cx="3240000" cy="18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900000" y="2803075"/>
            <a:ext cx="3240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67">
          <p15:clr>
            <a:srgbClr val="FA7B17"/>
          </p15:clr>
        </p15:guide>
        <p15:guide id="2" pos="2608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571000" y="40731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hasCustomPrompt="1" type="title"/>
          </p:nvPr>
        </p:nvSpPr>
        <p:spPr>
          <a:xfrm>
            <a:off x="740175" y="1106125"/>
            <a:ext cx="7529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740175" y="3152225"/>
            <a:ext cx="7529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476100" y="465300"/>
            <a:ext cx="40875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899850" y="1667250"/>
            <a:ext cx="3240000" cy="13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4987025" y="1829850"/>
            <a:ext cx="3240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50">
          <p15:clr>
            <a:srgbClr val="FA7B17"/>
          </p15:clr>
        </p15:guide>
        <p15:guide id="2" pos="567">
          <p15:clr>
            <a:srgbClr val="FA7B17"/>
          </p15:clr>
        </p15:guide>
        <p15:guide id="3" orient="horz" pos="1931">
          <p15:clr>
            <a:srgbClr val="FA7B17"/>
          </p15:clr>
        </p15:guide>
        <p15:guide id="4" pos="3141">
          <p15:clr>
            <a:srgbClr val="FA7B17"/>
          </p15:clr>
        </p15:guide>
        <p15:guide id="5" pos="5443">
          <p15:clr>
            <a:srgbClr val="FA7B17"/>
          </p15:clr>
        </p15:guide>
        <p15:guide id="6" pos="260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38550" y="1231425"/>
            <a:ext cx="7771500" cy="30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cxnSp>
        <p:nvCxnSpPr>
          <p:cNvPr id="85" name="Google Shape;85;p17"/>
          <p:cNvCxnSpPr/>
          <p:nvPr/>
        </p:nvCxnSpPr>
        <p:spPr>
          <a:xfrm>
            <a:off x="438550" y="1017725"/>
            <a:ext cx="769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8"/>
          <p:cNvGrpSpPr/>
          <p:nvPr/>
        </p:nvGrpSpPr>
        <p:grpSpPr>
          <a:xfrm>
            <a:off x="0" y="0"/>
            <a:ext cx="9144154" cy="5143624"/>
            <a:chOff x="-77" y="25"/>
            <a:chExt cx="9144154" cy="5143624"/>
          </a:xfrm>
        </p:grpSpPr>
        <p:sp>
          <p:nvSpPr>
            <p:cNvPr id="89" name="Google Shape;89;p18"/>
            <p:cNvSpPr/>
            <p:nvPr/>
          </p:nvSpPr>
          <p:spPr>
            <a:xfrm rot="-5400000">
              <a:off x="-47653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 rot="-5400000">
              <a:off x="-47653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 rot="-5400000">
              <a:off x="-47653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 rot="-5400000">
              <a:off x="-47653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 rot="-5400000">
              <a:off x="-47653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 rot="5400000">
              <a:off x="714198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 rot="-5400000">
              <a:off x="714322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 rot="5400000">
              <a:off x="714198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 rot="-5400000">
              <a:off x="714322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 rot="5400000">
              <a:off x="714198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 rot="-5400000">
              <a:off x="714322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 rot="5400000">
              <a:off x="714198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 rot="5400000">
              <a:off x="714198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 rot="-5400000">
              <a:off x="714322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 rot="5400000">
              <a:off x="714198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 rot="-5400000">
              <a:off x="714322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 rot="5400000">
              <a:off x="147617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 rot="-5400000">
              <a:off x="1476296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5400000">
              <a:off x="147617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-5400000">
              <a:off x="1476296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5400000">
              <a:off x="147617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 rot="-5400000">
              <a:off x="1476296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 rot="5400000">
              <a:off x="147617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 rot="5400000">
              <a:off x="147617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 rot="-5400000">
              <a:off x="1476296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 rot="5400000">
              <a:off x="147617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 rot="-5400000">
              <a:off x="1476296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 rot="5400000">
              <a:off x="2238147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rot="-5400000">
              <a:off x="2238271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rot="5400000">
              <a:off x="2238147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 rot="-5400000">
              <a:off x="2238271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 rot="5400000">
              <a:off x="2238147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2238271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5400000">
              <a:off x="2238147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rot="5400000">
              <a:off x="2238147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 rot="-5400000">
              <a:off x="2238271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 rot="5400000">
              <a:off x="2238147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 rot="-5400000">
              <a:off x="2238271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 rot="5400000">
              <a:off x="300017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 rot="-5400000">
              <a:off x="3000297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 rot="5400000">
              <a:off x="300017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 rot="-5400000">
              <a:off x="3000297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 rot="5400000">
              <a:off x="300017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 rot="-5400000">
              <a:off x="3000297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 rot="5400000">
              <a:off x="300017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 rot="5400000">
              <a:off x="300017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 rot="-5400000">
              <a:off x="3000297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 rot="5400000">
              <a:off x="300017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 rot="-5400000">
              <a:off x="3000297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 rot="5400000">
              <a:off x="3762251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 rot="-5400000">
              <a:off x="3762374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 rot="5400000">
              <a:off x="3762251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 rot="-5400000">
              <a:off x="3762374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 rot="5400000">
              <a:off x="3762251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 rot="-5400000">
              <a:off x="3762374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 rot="5400000">
              <a:off x="3762251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 rot="5400000">
              <a:off x="3762251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 rot="-5400000">
              <a:off x="3762374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 rot="5400000">
              <a:off x="3762251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 rot="-5400000">
              <a:off x="3762374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 rot="5400000">
              <a:off x="-47777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 rot="5400000">
              <a:off x="-47777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 rot="5400000">
              <a:off x="-47777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 rot="5400000">
              <a:off x="-47777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 rot="-5400000">
              <a:off x="166697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 rot="5400000">
              <a:off x="-47777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 rot="5400000">
              <a:off x="-47777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 flipH="1" rot="-5400000">
              <a:off x="166697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 rot="-5400000">
              <a:off x="928672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 flipH="1" rot="-5400000">
              <a:off x="928672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 rot="-5400000">
              <a:off x="1690646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 flipH="1" rot="-5400000">
              <a:off x="1690646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 rot="-5400000">
              <a:off x="2452621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 flipH="1" rot="-5400000">
              <a:off x="2452621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 rot="-5400000">
              <a:off x="3214647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 flipH="1" rot="-5400000">
              <a:off x="3214647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 rot="-5400000">
              <a:off x="3976724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 flipH="1" rot="-5400000">
              <a:off x="3976724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 rot="-5400000">
              <a:off x="4524349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 rot="-5400000">
              <a:off x="4524349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 rot="-5400000">
              <a:off x="4524349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 rot="-5400000">
              <a:off x="4524349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 rot="-5400000">
              <a:off x="4524349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 rot="5400000">
              <a:off x="5286200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 rot="-5400000">
              <a:off x="5286324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 rot="5400000">
              <a:off x="5286200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 rot="-5400000">
              <a:off x="5286324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 rot="5400000">
              <a:off x="5286200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 rot="-5400000">
              <a:off x="5286324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 rot="5400000">
              <a:off x="5286200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 rot="5400000">
              <a:off x="5286200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 rot="-5400000">
              <a:off x="5286324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 rot="5400000">
              <a:off x="5286200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 rot="-5400000">
              <a:off x="5286324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 rot="5400000">
              <a:off x="604817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 rot="-5400000">
              <a:off x="6048298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 rot="5400000">
              <a:off x="604817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 rot="-5400000">
              <a:off x="6048298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 rot="5400000">
              <a:off x="604817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 rot="-5400000">
              <a:off x="6048298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 rot="5400000">
              <a:off x="604817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 rot="5400000">
              <a:off x="604817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 rot="-5400000">
              <a:off x="6048298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 rot="5400000">
              <a:off x="604817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 rot="-5400000">
              <a:off x="6048298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rot="5400000">
              <a:off x="6810149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 rot="-5400000">
              <a:off x="6810273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 rot="5400000">
              <a:off x="6810149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 rot="-5400000">
              <a:off x="6810273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 rot="5400000">
              <a:off x="6810149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 rot="-5400000">
              <a:off x="6810273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 rot="5400000">
              <a:off x="6810149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 rot="5400000">
              <a:off x="6810149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 rot="-5400000">
              <a:off x="6810273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 rot="5400000">
              <a:off x="6810149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 rot="-5400000">
              <a:off x="6810273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 rot="5400000">
              <a:off x="757217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 rot="-5400000">
              <a:off x="7572299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 rot="5400000">
              <a:off x="757217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 rot="-5400000">
              <a:off x="7572299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 rot="5400000">
              <a:off x="757217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 rot="-5400000">
              <a:off x="7572299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 rot="5400000">
              <a:off x="757217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 rot="5400000">
              <a:off x="757217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 rot="-5400000">
              <a:off x="7572299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 rot="5400000">
              <a:off x="757217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 rot="-5400000">
              <a:off x="7572299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 rot="5400000">
              <a:off x="833425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 rot="-5400000">
              <a:off x="8334377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 rot="5400000">
              <a:off x="833425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 rot="-5400000">
              <a:off x="8334377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 rot="5400000">
              <a:off x="833425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 rot="-5400000">
              <a:off x="8334377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 rot="5400000">
              <a:off x="833425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 rot="5400000">
              <a:off x="833425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 rot="-5400000">
              <a:off x="8334377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 rot="5400000">
              <a:off x="833425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 rot="-5400000">
              <a:off x="8334377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 rot="5400000">
              <a:off x="452422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 rot="5400000">
              <a:off x="452422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 rot="5400000">
              <a:off x="452422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 rot="5400000">
              <a:off x="452422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 rot="-5400000">
              <a:off x="4738699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 rot="5400000">
              <a:off x="452422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 rot="5400000">
              <a:off x="452422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 flipH="1" rot="-5400000">
              <a:off x="4738699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 rot="-5400000">
              <a:off x="5500674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 flipH="1" rot="-5400000">
              <a:off x="5500674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 rot="-5400000">
              <a:off x="6262648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 flipH="1" rot="-5400000">
              <a:off x="6262648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 rot="-5400000">
              <a:off x="7024623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 flipH="1" rot="-5400000">
              <a:off x="7024623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 rot="-5400000">
              <a:off x="7786649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 flipH="1" rot="-5400000">
              <a:off x="7786649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 rot="-5400000">
              <a:off x="8548727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 flipH="1" rot="-5400000">
              <a:off x="8548727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18"/>
          <p:cNvSpPr/>
          <p:nvPr/>
        </p:nvSpPr>
        <p:spPr>
          <a:xfrm>
            <a:off x="1525050" y="1293850"/>
            <a:ext cx="6093900" cy="25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 txBox="1"/>
          <p:nvPr>
            <p:ph type="title"/>
          </p:nvPr>
        </p:nvSpPr>
        <p:spPr>
          <a:xfrm>
            <a:off x="1876575" y="1668150"/>
            <a:ext cx="5391000" cy="11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200">
                <a:solidFill>
                  <a:srgbClr val="2121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200">
                <a:solidFill>
                  <a:srgbClr val="21212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200">
                <a:solidFill>
                  <a:srgbClr val="21212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200">
                <a:solidFill>
                  <a:srgbClr val="21212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200">
                <a:solidFill>
                  <a:srgbClr val="21212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200">
                <a:solidFill>
                  <a:srgbClr val="21212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200">
                <a:solidFill>
                  <a:srgbClr val="21212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200">
                <a:solidFill>
                  <a:srgbClr val="21212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2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247" name="Google Shape;247;p18"/>
          <p:cNvSpPr txBox="1"/>
          <p:nvPr>
            <p:ph idx="1" type="subTitle"/>
          </p:nvPr>
        </p:nvSpPr>
        <p:spPr>
          <a:xfrm>
            <a:off x="1876575" y="2930428"/>
            <a:ext cx="53910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248" name="Google Shape;24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9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5" name="Google Shape;255;p19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56" name="Google Shape;25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bg>
      <p:bgPr>
        <a:solidFill>
          <a:schemeClr val="accent6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0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20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263" name="Google Shape;263;p20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20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67" name="Google Shape;267;p20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20"/>
          <p:cNvGrpSpPr/>
          <p:nvPr/>
        </p:nvGrpSpPr>
        <p:grpSpPr>
          <a:xfrm>
            <a:off x="7057470" y="5088"/>
            <a:ext cx="1851282" cy="752108"/>
            <a:chOff x="6917201" y="0"/>
            <a:chExt cx="2227777" cy="863400"/>
          </a:xfrm>
        </p:grpSpPr>
        <p:sp>
          <p:nvSpPr>
            <p:cNvPr id="271" name="Google Shape;27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20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5" name="Google Shape;27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p20"/>
          <p:cNvGrpSpPr/>
          <p:nvPr/>
        </p:nvGrpSpPr>
        <p:grpSpPr>
          <a:xfrm>
            <a:off x="199150" y="4055652"/>
            <a:ext cx="2795414" cy="1083308"/>
            <a:chOff x="6917201" y="0"/>
            <a:chExt cx="2227777" cy="863400"/>
          </a:xfrm>
        </p:grpSpPr>
        <p:sp>
          <p:nvSpPr>
            <p:cNvPr id="279" name="Google Shape;279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20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83" name="Google Shape;283;p20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4" name="Google Shape;284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1 2">
  <p:cSld name="TITLE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rgbClr val="EBEBEB">
              <a:alpha val="70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24683" y="2690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Rubik Light"/>
              <a:buNone/>
              <a:defRPr sz="52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1 1">
  <p:cSld name="TITLE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ctrTitle"/>
          </p:nvPr>
        </p:nvSpPr>
        <p:spPr>
          <a:xfrm>
            <a:off x="224683" y="2690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Rubik Light"/>
              <a:buNone/>
              <a:defRPr sz="52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651150" y="600625"/>
            <a:ext cx="782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724950" y="1372650"/>
            <a:ext cx="3954600" cy="30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724950" y="1206925"/>
            <a:ext cx="769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Google Shape;33;p6"/>
          <p:cNvSpPr/>
          <p:nvPr/>
        </p:nvSpPr>
        <p:spPr>
          <a:xfrm>
            <a:off x="5034400" y="1436400"/>
            <a:ext cx="3345900" cy="2955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171">
          <p15:clr>
            <a:srgbClr val="FA7B17"/>
          </p15:clr>
        </p15:guide>
        <p15:guide id="2" pos="5288">
          <p15:clr>
            <a:srgbClr val="FA7B17"/>
          </p15:clr>
        </p15:guide>
        <p15:guide id="3" orient="horz" pos="2768">
          <p15:clr>
            <a:srgbClr val="FA7B17"/>
          </p15:clr>
        </p15:guide>
        <p15:guide id="4" orient="horz" pos="903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832400" y="1372625"/>
            <a:ext cx="3639900" cy="30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651150" y="600625"/>
            <a:ext cx="782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768525" y="1372625"/>
            <a:ext cx="3639900" cy="30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40" name="Google Shape;40;p7"/>
          <p:cNvCxnSpPr/>
          <p:nvPr/>
        </p:nvCxnSpPr>
        <p:spPr>
          <a:xfrm>
            <a:off x="724950" y="1206925"/>
            <a:ext cx="769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651150" y="600625"/>
            <a:ext cx="782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651150" y="600625"/>
            <a:ext cx="782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700825" y="1372625"/>
            <a:ext cx="7771500" cy="30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cxnSp>
        <p:nvCxnSpPr>
          <p:cNvPr id="50" name="Google Shape;50;p9"/>
          <p:cNvCxnSpPr/>
          <p:nvPr/>
        </p:nvCxnSpPr>
        <p:spPr>
          <a:xfrm>
            <a:off x="724950" y="1206925"/>
            <a:ext cx="769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637000" y="659325"/>
            <a:ext cx="3926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745450" y="1415025"/>
            <a:ext cx="2808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10"/>
          <p:cNvCxnSpPr/>
          <p:nvPr/>
        </p:nvCxnSpPr>
        <p:spPr>
          <a:xfrm>
            <a:off x="724950" y="1395500"/>
            <a:ext cx="38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21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ubik Light"/>
              <a:buNone/>
              <a:defRPr sz="2800">
                <a:solidFill>
                  <a:schemeClr val="dk2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Roboto Light"/>
              <a:buChar char="●"/>
              <a:defRPr sz="16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 Light"/>
              <a:buChar char="○"/>
              <a:defRPr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 Light"/>
              <a:buChar char="■"/>
              <a:defRPr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 Light"/>
              <a:buChar char="●"/>
              <a:defRPr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 Light"/>
              <a:buChar char="○"/>
              <a:defRPr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 Light"/>
              <a:buChar char="■"/>
              <a:defRPr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 Light"/>
              <a:buChar char="●"/>
              <a:defRPr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 Light"/>
              <a:buChar char="○"/>
              <a:defRPr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 Light"/>
              <a:buChar char="■"/>
              <a:defRPr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00" y="4772413"/>
            <a:ext cx="952300" cy="2506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cikit-learn.org/stable/modules/generated/sklearn.feature_selection.VarianceThreshold.html#sklearn.feature_selection.VarianceThreshol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hrisalbon.com/machine_learning/feature_selection/drop_highly_correlated_feature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cikit-learn.org/stable/modules/generated/sklearn.feature_selection.SelectKBest.html#sklearn.feature_selection.SelectKBest" TargetMode="External"/><Relationship Id="rId4" Type="http://schemas.openxmlformats.org/officeDocument/2006/relationships/hyperlink" Target="https://scikit-learn.org/stable/modules/generated/sklearn.feature_selection.RFE.html#sklearn.feature_selection.RFE" TargetMode="External"/><Relationship Id="rId5" Type="http://schemas.openxmlformats.org/officeDocument/2006/relationships/hyperlink" Target="https://scikit-learn.org/stable/auto_examples/ensemble/plot_forest_importance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type="ctrTitle"/>
          </p:nvPr>
        </p:nvSpPr>
        <p:spPr>
          <a:xfrm>
            <a:off x="224683" y="22130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Feature selection &amp; engineering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0" name="Google Shape;290;p21"/>
          <p:cNvSpPr txBox="1"/>
          <p:nvPr>
            <p:ph idx="4294967295" type="subTitle"/>
          </p:nvPr>
        </p:nvSpPr>
        <p:spPr>
          <a:xfrm>
            <a:off x="1858700" y="413760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The craftsmanship behind the magic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/>
          <p:nvPr/>
        </p:nvSpPr>
        <p:spPr>
          <a:xfrm>
            <a:off x="743850" y="1544500"/>
            <a:ext cx="7656300" cy="9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selection.</a:t>
            </a:r>
            <a:r>
              <a:rPr i="0" lang="en" sz="2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i="0" lang="en" sz="2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Keep the features with the most predictive value, drop the useless ones. Can be done manually or automatically.</a:t>
            </a:r>
            <a:endParaRPr i="0" sz="14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6" name="Google Shape;296;p22"/>
          <p:cNvSpPr txBox="1"/>
          <p:nvPr>
            <p:ph idx="4294967295" type="body"/>
          </p:nvPr>
        </p:nvSpPr>
        <p:spPr>
          <a:xfrm>
            <a:off x="743850" y="2914525"/>
            <a:ext cx="7656300" cy="9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engineering / extraction.</a:t>
            </a:r>
            <a:r>
              <a:rPr lang="en" sz="2000">
                <a:solidFill>
                  <a:schemeClr val="accent4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Create new features, typically out of the current ones.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Feature selection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 txBox="1"/>
          <p:nvPr>
            <p:ph type="title"/>
          </p:nvPr>
        </p:nvSpPr>
        <p:spPr>
          <a:xfrm>
            <a:off x="651150" y="600625"/>
            <a:ext cx="782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Why feature selection?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7" name="Google Shape;307;p24"/>
          <p:cNvSpPr txBox="1"/>
          <p:nvPr>
            <p:ph idx="4294967295" type="body"/>
          </p:nvPr>
        </p:nvSpPr>
        <p:spPr>
          <a:xfrm>
            <a:off x="819150" y="1421475"/>
            <a:ext cx="23901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Simplicity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4"/>
          <p:cNvSpPr txBox="1"/>
          <p:nvPr>
            <p:ph idx="4294967295" type="body"/>
          </p:nvPr>
        </p:nvSpPr>
        <p:spPr>
          <a:xfrm>
            <a:off x="819150" y="2163738"/>
            <a:ext cx="23901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Performance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4"/>
          <p:cNvSpPr txBox="1"/>
          <p:nvPr>
            <p:ph idx="4294967295" type="body"/>
          </p:nvPr>
        </p:nvSpPr>
        <p:spPr>
          <a:xfrm>
            <a:off x="2913050" y="2163726"/>
            <a:ext cx="5559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300"/>
              <a:t>Some models can just ‘ignore’ useless features (e.g. linear regression). In others, noisy features have a negative impact (e.g. knn).</a:t>
            </a:r>
            <a:endParaRPr sz="1300"/>
          </a:p>
        </p:txBody>
      </p:sp>
      <p:sp>
        <p:nvSpPr>
          <p:cNvPr id="310" name="Google Shape;310;p24"/>
          <p:cNvSpPr txBox="1"/>
          <p:nvPr>
            <p:ph idx="4294967295" type="body"/>
          </p:nvPr>
        </p:nvSpPr>
        <p:spPr>
          <a:xfrm>
            <a:off x="2913050" y="1421475"/>
            <a:ext cx="5559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300"/>
              <a:t>A good solution is a simple, lean solution. Keep the muscle, remove the fat!</a:t>
            </a:r>
            <a:endParaRPr sz="1300"/>
          </a:p>
        </p:txBody>
      </p:sp>
      <p:sp>
        <p:nvSpPr>
          <p:cNvPr id="311" name="Google Shape;311;p24"/>
          <p:cNvSpPr txBox="1"/>
          <p:nvPr>
            <p:ph idx="4294967295" type="body"/>
          </p:nvPr>
        </p:nvSpPr>
        <p:spPr>
          <a:xfrm>
            <a:off x="819150" y="2999800"/>
            <a:ext cx="23901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Overfitting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4"/>
          <p:cNvSpPr txBox="1"/>
          <p:nvPr>
            <p:ph idx="4294967295" type="body"/>
          </p:nvPr>
        </p:nvSpPr>
        <p:spPr>
          <a:xfrm>
            <a:off x="2913050" y="2999800"/>
            <a:ext cx="5559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300"/>
              <a:t>By chance, noise can adopt the shape of a pattern that your model will capture. This will cause bad predictions on new data.</a:t>
            </a:r>
            <a:endParaRPr sz="1300"/>
          </a:p>
        </p:txBody>
      </p:sp>
      <p:sp>
        <p:nvSpPr>
          <p:cNvPr id="313" name="Google Shape;313;p24"/>
          <p:cNvSpPr txBox="1"/>
          <p:nvPr>
            <p:ph idx="4294967295" type="body"/>
          </p:nvPr>
        </p:nvSpPr>
        <p:spPr>
          <a:xfrm>
            <a:off x="819150" y="3835850"/>
            <a:ext cx="23901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Computational cost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4"/>
          <p:cNvSpPr txBox="1"/>
          <p:nvPr>
            <p:ph idx="4294967295" type="body"/>
          </p:nvPr>
        </p:nvSpPr>
        <p:spPr>
          <a:xfrm>
            <a:off x="2913050" y="3835850"/>
            <a:ext cx="5559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300"/>
              <a:t>Training models with large datasets can take a lot of time. You don’t want your computer to do useless calculations.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/>
          <p:nvPr>
            <p:ph type="title"/>
          </p:nvPr>
        </p:nvSpPr>
        <p:spPr>
          <a:xfrm>
            <a:off x="651150" y="600625"/>
            <a:ext cx="782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Low Variance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320" name="Google Shape;320;p25"/>
          <p:cNvGraphicFramePr/>
          <p:nvPr/>
        </p:nvGraphicFramePr>
        <p:xfrm>
          <a:off x="886200" y="154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{5E9B67B6-8957-4B56-A2DC-9D834E9B44D7}</a:tableStyleId>
              </a:tblPr>
              <a:tblGrid>
                <a:gridCol w="589550"/>
                <a:gridCol w="589550"/>
                <a:gridCol w="589550"/>
                <a:gridCol w="589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id</a:t>
                      </a:r>
                      <a:endParaRPr b="1"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€</a:t>
                      </a:r>
                      <a:endParaRPr b="1"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Height</a:t>
                      </a:r>
                      <a:endParaRPr b="1"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Nationality</a:t>
                      </a:r>
                      <a:endParaRPr b="1"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184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UK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176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UK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175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UK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169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UK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1" name="Google Shape;321;p25"/>
          <p:cNvSpPr txBox="1"/>
          <p:nvPr>
            <p:ph idx="4294967295" type="body"/>
          </p:nvPr>
        </p:nvSpPr>
        <p:spPr>
          <a:xfrm>
            <a:off x="3530850" y="1549550"/>
            <a:ext cx="43116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When (almost) all observations have the same value for a feature, that feature is not adding much. Remove it!</a:t>
            </a:r>
            <a:endParaRPr/>
          </a:p>
        </p:txBody>
      </p:sp>
      <p:sp>
        <p:nvSpPr>
          <p:cNvPr id="322" name="Google Shape;322;p25"/>
          <p:cNvSpPr txBox="1"/>
          <p:nvPr>
            <p:ph idx="4294967295" type="body"/>
          </p:nvPr>
        </p:nvSpPr>
        <p:spPr>
          <a:xfrm>
            <a:off x="738900" y="4099850"/>
            <a:ext cx="76662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100"/>
              <a:t>Use Variance Threshold from sklearn: 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https://scikit-learn.org/stable/modules/generated/sklearn.feature_selection.VarianceThreshold.html#sklearn.feature_selection.VarianceThreshold</a:t>
            </a:r>
            <a:endParaRPr sz="1100"/>
          </a:p>
        </p:txBody>
      </p:sp>
      <p:sp>
        <p:nvSpPr>
          <p:cNvPr id="323" name="Google Shape;323;p25"/>
          <p:cNvSpPr/>
          <p:nvPr/>
        </p:nvSpPr>
        <p:spPr>
          <a:xfrm>
            <a:off x="2705200" y="1579699"/>
            <a:ext cx="436200" cy="1919100"/>
          </a:xfrm>
          <a:prstGeom prst="rect">
            <a:avLst/>
          </a:prstGeom>
          <a:solidFill>
            <a:srgbClr val="007398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651150" y="600625"/>
            <a:ext cx="782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Collinearity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9" name="Google Shape;329;p26"/>
          <p:cNvSpPr txBox="1"/>
          <p:nvPr>
            <p:ph idx="4294967295" type="body"/>
          </p:nvPr>
        </p:nvSpPr>
        <p:spPr>
          <a:xfrm>
            <a:off x="514350" y="1255300"/>
            <a:ext cx="5997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/>
              <a:t>If two features have a perfect correlation (r = 1), they are… just the same feature!</a:t>
            </a:r>
            <a:endParaRPr sz="1200"/>
          </a:p>
        </p:txBody>
      </p:sp>
      <p:sp>
        <p:nvSpPr>
          <p:cNvPr id="330" name="Google Shape;330;p26"/>
          <p:cNvSpPr txBox="1"/>
          <p:nvPr>
            <p:ph idx="4294967295" type="body"/>
          </p:nvPr>
        </p:nvSpPr>
        <p:spPr>
          <a:xfrm>
            <a:off x="514350" y="1726450"/>
            <a:ext cx="6056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/>
              <a:t>If two features have an almost perfect correlation, the presence of both is not adding much information. </a:t>
            </a:r>
            <a:endParaRPr sz="1200"/>
          </a:p>
        </p:txBody>
      </p:sp>
      <p:graphicFrame>
        <p:nvGraphicFramePr>
          <p:cNvPr id="331" name="Google Shape;331;p26"/>
          <p:cNvGraphicFramePr/>
          <p:nvPr/>
        </p:nvGraphicFramePr>
        <p:xfrm>
          <a:off x="615475" y="276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{5E9B67B6-8957-4B56-A2DC-9D834E9B44D7}</a:tableStyleId>
              </a:tblPr>
              <a:tblGrid>
                <a:gridCol w="570500"/>
                <a:gridCol w="570500"/>
                <a:gridCol w="570500"/>
              </a:tblGrid>
              <a:tr h="34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id</a:t>
                      </a:r>
                      <a:endParaRPr b="1"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€</a:t>
                      </a:r>
                      <a:endParaRPr b="1"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</a:t>
                      </a:r>
                      <a:endParaRPr b="1"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2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11,77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22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23,53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1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17,65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5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5,88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2" name="Google Shape;332;p26"/>
          <p:cNvGraphicFramePr/>
          <p:nvPr/>
        </p:nvGraphicFramePr>
        <p:xfrm>
          <a:off x="2400150" y="276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{5E9B67B6-8957-4B56-A2DC-9D834E9B44D7}</a:tableStyleId>
              </a:tblPr>
              <a:tblGrid>
                <a:gridCol w="570500"/>
                <a:gridCol w="570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Right arm</a:t>
                      </a:r>
                      <a:endParaRPr b="1"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Left arm</a:t>
                      </a:r>
                      <a:endParaRPr b="1"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3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8</a:t>
                      </a: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8</a:t>
                      </a: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70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69,9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r>
                        <a:rPr lang="en" sz="10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r>
                        <a:rPr lang="en" sz="10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,02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66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66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3" name="Google Shape;333;p26"/>
          <p:cNvSpPr txBox="1"/>
          <p:nvPr>
            <p:ph idx="4294967295" type="body"/>
          </p:nvPr>
        </p:nvSpPr>
        <p:spPr>
          <a:xfrm>
            <a:off x="514350" y="2293575"/>
            <a:ext cx="6111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/>
              <a:t>What’s the threshold between acceptable and ‘too high’ correlation?</a:t>
            </a:r>
            <a:endParaRPr sz="1200"/>
          </a:p>
        </p:txBody>
      </p:sp>
      <p:graphicFrame>
        <p:nvGraphicFramePr>
          <p:cNvPr id="334" name="Google Shape;334;p26"/>
          <p:cNvGraphicFramePr/>
          <p:nvPr/>
        </p:nvGraphicFramePr>
        <p:xfrm>
          <a:off x="3614325" y="276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{5E9B67B6-8957-4B56-A2DC-9D834E9B44D7}</a:tableStyleId>
              </a:tblPr>
              <a:tblGrid>
                <a:gridCol w="570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Height</a:t>
                      </a:r>
                      <a:endParaRPr b="1"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3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176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r>
                        <a:rPr lang="en" sz="10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87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169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5" name="Google Shape;335;p26"/>
          <p:cNvSpPr txBox="1"/>
          <p:nvPr>
            <p:ph idx="4294967295" type="body"/>
          </p:nvPr>
        </p:nvSpPr>
        <p:spPr>
          <a:xfrm>
            <a:off x="6404675" y="1255300"/>
            <a:ext cx="2112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/>
              <a:t>R</a:t>
            </a:r>
            <a:r>
              <a:rPr lang="en" sz="1200"/>
              <a:t>emove one of them</a:t>
            </a:r>
            <a:endParaRPr sz="1200"/>
          </a:p>
        </p:txBody>
      </p:sp>
      <p:sp>
        <p:nvSpPr>
          <p:cNvPr id="336" name="Google Shape;336;p26"/>
          <p:cNvSpPr txBox="1"/>
          <p:nvPr>
            <p:ph idx="4294967295" type="body"/>
          </p:nvPr>
        </p:nvSpPr>
        <p:spPr>
          <a:xfrm>
            <a:off x="6404675" y="1726450"/>
            <a:ext cx="18051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/>
              <a:t>Remove one or create a combination of both</a:t>
            </a:r>
            <a:endParaRPr sz="1200"/>
          </a:p>
        </p:txBody>
      </p:sp>
      <p:sp>
        <p:nvSpPr>
          <p:cNvPr id="337" name="Google Shape;337;p26"/>
          <p:cNvSpPr txBox="1"/>
          <p:nvPr>
            <p:ph idx="4294967295" type="body"/>
          </p:nvPr>
        </p:nvSpPr>
        <p:spPr>
          <a:xfrm>
            <a:off x="6404675" y="2293575"/>
            <a:ext cx="194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200"/>
              <a:t>It depends. If you can, try multiple strategies.</a:t>
            </a:r>
            <a:endParaRPr sz="1200"/>
          </a:p>
        </p:txBody>
      </p:sp>
      <p:graphicFrame>
        <p:nvGraphicFramePr>
          <p:cNvPr id="338" name="Google Shape;338;p26"/>
          <p:cNvGraphicFramePr/>
          <p:nvPr/>
        </p:nvGraphicFramePr>
        <p:xfrm>
          <a:off x="4286750" y="276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{5E9B67B6-8957-4B56-A2DC-9D834E9B44D7}</a:tableStyleId>
              </a:tblPr>
              <a:tblGrid>
                <a:gridCol w="570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NBA</a:t>
                      </a:r>
                      <a:r>
                        <a:rPr b="1"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?</a:t>
                      </a:r>
                      <a:endParaRPr b="1"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3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True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False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True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False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9" name="Google Shape;339;p26"/>
          <p:cNvSpPr txBox="1"/>
          <p:nvPr/>
        </p:nvSpPr>
        <p:spPr>
          <a:xfrm>
            <a:off x="5313900" y="4051750"/>
            <a:ext cx="34320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How to drop features with high dimensionality: </a:t>
            </a:r>
            <a:r>
              <a:rPr i="0" lang="en" sz="1000" u="sng" cap="none" strike="noStrike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https://chrisalbon.com/machine_learning/feature_selection/drop_highly_correlated_features/</a:t>
            </a:r>
            <a:endParaRPr i="0" sz="10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>
            <p:ph type="title"/>
          </p:nvPr>
        </p:nvSpPr>
        <p:spPr>
          <a:xfrm>
            <a:off x="651150" y="600625"/>
            <a:ext cx="782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Feature selection, the hacker way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5" name="Google Shape;345;p27"/>
          <p:cNvSpPr txBox="1"/>
          <p:nvPr>
            <p:ph idx="4294967295" type="body"/>
          </p:nvPr>
        </p:nvSpPr>
        <p:spPr>
          <a:xfrm>
            <a:off x="819150" y="1349250"/>
            <a:ext cx="75057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SelectKBest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300"/>
              <a:t>It’s a Scikit-Learn transformer that performs a statistical test to determine relationship between each variable and the target one. Then, selects the top K variables with the strongest relationships. You decide the K.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https://scikit-learn.org/stable/modules/generated/sklearn.feature_selection.SelectKBest.html#sklearn.feature_selection.SelectKBest</a:t>
            </a:r>
            <a:endParaRPr sz="1000"/>
          </a:p>
        </p:txBody>
      </p:sp>
      <p:sp>
        <p:nvSpPr>
          <p:cNvPr id="346" name="Google Shape;346;p27"/>
          <p:cNvSpPr txBox="1"/>
          <p:nvPr>
            <p:ph idx="4294967295" type="body"/>
          </p:nvPr>
        </p:nvSpPr>
        <p:spPr>
          <a:xfrm>
            <a:off x="819150" y="3643275"/>
            <a:ext cx="75057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Recursive Feature Elimination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300"/>
              <a:t>Fits a model many times, each time with a different combination of features, then ranks the features and takes the best ones (you define how many).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https://scikit-learn.org/stable/modules/generated/sklearn.feature_selection.RFE.html#sklearn.feature_selection.RFE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347" name="Google Shape;347;p27"/>
          <p:cNvSpPr txBox="1"/>
          <p:nvPr/>
        </p:nvSpPr>
        <p:spPr>
          <a:xfrm>
            <a:off x="819150" y="2496251"/>
            <a:ext cx="75057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Feature importance</a:t>
            </a:r>
            <a:endParaRPr b="1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" sz="13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Some models (e.g. Decision Tree, Random Forest) will give you the ‘feature importance’ after they have been fitted. This ranks the variables: </a:t>
            </a:r>
            <a:r>
              <a:rPr i="0" lang="en" sz="1300" u="sng" cap="none" strike="noStrike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https://scikit-learn.org/stable/auto_examples/ensemble/plot_forest_importances.html</a:t>
            </a:r>
            <a:endParaRPr i="0" sz="1300" u="none" cap="none" strike="noStrike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Feature engineering / extraction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/>
          <p:nvPr>
            <p:ph type="title"/>
          </p:nvPr>
        </p:nvSpPr>
        <p:spPr>
          <a:xfrm>
            <a:off x="651150" y="600625"/>
            <a:ext cx="782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/>
              <a:t>How would you encode geography... numerically?</a:t>
            </a:r>
            <a:endParaRPr sz="2700"/>
          </a:p>
        </p:txBody>
      </p:sp>
      <p:graphicFrame>
        <p:nvGraphicFramePr>
          <p:cNvPr id="358" name="Google Shape;358;p29"/>
          <p:cNvGraphicFramePr/>
          <p:nvPr/>
        </p:nvGraphicFramePr>
        <p:xfrm>
          <a:off x="819150" y="156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{5E9B67B6-8957-4B56-A2DC-9D834E9B44D7}</a:tableStyleId>
              </a:tblPr>
              <a:tblGrid>
                <a:gridCol w="746200"/>
                <a:gridCol w="746200"/>
                <a:gridCol w="746200"/>
                <a:gridCol w="746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id</a:t>
                      </a:r>
                      <a:endParaRPr b="1"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€</a:t>
                      </a:r>
                      <a:endParaRPr b="1"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Height</a:t>
                      </a:r>
                      <a:endParaRPr b="1"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City</a:t>
                      </a:r>
                      <a:endParaRPr b="1"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184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London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176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Liverpool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175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Bristol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169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Norwich</a:t>
                      </a:r>
                      <a:endParaRPr sz="1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59" name="Google Shape;359;p29"/>
          <p:cNvSpPr txBox="1"/>
          <p:nvPr/>
        </p:nvSpPr>
        <p:spPr>
          <a:xfrm>
            <a:off x="4000225" y="1830029"/>
            <a:ext cx="41181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3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Distance to the capital of the country / region?</a:t>
            </a:r>
            <a:endParaRPr i="0" sz="13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4000225" y="2754387"/>
            <a:ext cx="3000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3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GDP per capita?</a:t>
            </a:r>
            <a:endParaRPr i="0" sz="13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4000225" y="2453102"/>
            <a:ext cx="30000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3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Population / Density?</a:t>
            </a:r>
            <a:endParaRPr i="0" sz="13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819150" y="3765850"/>
            <a:ext cx="71013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3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Feature engineering can be simple (i.e. merging width, height and depth of a product into a single variable called volume) or it can be creative &amp; require data collection!</a:t>
            </a:r>
            <a:endParaRPr i="0" sz="13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4000225" y="2160844"/>
            <a:ext cx="3943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3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Distance to the closest international airport / port?</a:t>
            </a:r>
            <a:endParaRPr i="0" sz="13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4000225" y="3070796"/>
            <a:ext cx="4597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3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Get the region / country / continent &amp; One Hot Encode?</a:t>
            </a:r>
            <a:endParaRPr i="0" sz="13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4000225" y="1513620"/>
            <a:ext cx="3000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3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Coordinates?</a:t>
            </a:r>
            <a:endParaRPr i="0" sz="13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6" name="Google Shape;366;p29"/>
          <p:cNvSpPr txBox="1"/>
          <p:nvPr/>
        </p:nvSpPr>
        <p:spPr>
          <a:xfrm>
            <a:off x="4000225" y="3346031"/>
            <a:ext cx="3000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3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Mentions on Twitter?</a:t>
            </a:r>
            <a:endParaRPr i="0" sz="13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7" name="Google Shape;367;p29"/>
          <p:cNvSpPr txBox="1"/>
          <p:nvPr/>
        </p:nvSpPr>
        <p:spPr>
          <a:xfrm>
            <a:off x="819150" y="4351450"/>
            <a:ext cx="71013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3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Bonus question: how would you encode time?</a:t>
            </a:r>
            <a:endParaRPr i="0" sz="13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BS CODING SCHOOL theme">
  <a:themeElements>
    <a:clrScheme name="Simple Light">
      <a:dk1>
        <a:srgbClr val="292929"/>
      </a:dk1>
      <a:lt1>
        <a:srgbClr val="FFFFFF"/>
      </a:lt1>
      <a:dk2>
        <a:srgbClr val="595C5D"/>
      </a:dk2>
      <a:lt2>
        <a:srgbClr val="EBEBEB"/>
      </a:lt2>
      <a:accent1>
        <a:srgbClr val="007398"/>
      </a:accent1>
      <a:accent2>
        <a:srgbClr val="212121"/>
      </a:accent2>
      <a:accent3>
        <a:srgbClr val="78909C"/>
      </a:accent3>
      <a:accent4>
        <a:srgbClr val="F8485E"/>
      </a:accent4>
      <a:accent5>
        <a:srgbClr val="4BA5C2"/>
      </a:accent5>
      <a:accent6>
        <a:srgbClr val="595C5D"/>
      </a:accent6>
      <a:hlink>
        <a:srgbClr val="00739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