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vySOfWjGJQifJvCTmFSZW6J/g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B33E2E-4806-49DD-8BD4-CA88AE829560}">
  <a:tblStyle styleId="{9FB33E2E-4806-49DD-8BD4-CA88AE8295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Product Category distribution: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The 6 largest product categories holding 78.4% of all products available in our datasets and rest 21.6% we are </a:t>
            </a:r>
            <a:r>
              <a:rPr lang="en-DE"/>
              <a:t>considering</a:t>
            </a:r>
            <a:r>
              <a:rPr lang="en-DE"/>
              <a:t> as ‘Other’.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‘Accessories’ contains USB cables, Phone cases, Batteries, Headphones, Apple Pencil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1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DE"/>
              <a:t>ARE DISCOUNTS BENEFICIAL OR NOT?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8693426" y="3163360"/>
            <a:ext cx="1789100" cy="842799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048918" y="4561239"/>
            <a:ext cx="6097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DE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Prachi, Justin, Elyesa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DE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DE"/>
              <a:t>MAIN QUESTIONS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368600" y="2498550"/>
            <a:ext cx="94548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DE" sz="2400"/>
              <a:t>Do massive discounts affect order quantity and consequently lead to revenue growth?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93700" lvl="1" marL="57943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DE" sz="2200"/>
              <a:t>Are discounts on special </a:t>
            </a:r>
            <a:r>
              <a:rPr b="1" lang="en-DE" sz="2400"/>
              <a:t>product </a:t>
            </a:r>
            <a:r>
              <a:rPr b="1" lang="en-DE" sz="2400"/>
              <a:t>categories</a:t>
            </a:r>
            <a:r>
              <a:rPr lang="en-DE" sz="2400"/>
              <a:t> </a:t>
            </a:r>
            <a:r>
              <a:rPr lang="en-DE" sz="2200"/>
              <a:t>better suited for revenue growth?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93700" lvl="1" marL="57943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-DE" sz="2200"/>
              <a:t>Do </a:t>
            </a:r>
            <a:r>
              <a:rPr b="1" lang="en-DE" sz="2400"/>
              <a:t>seasonal discounts</a:t>
            </a:r>
            <a:r>
              <a:rPr lang="en-DE" sz="2200"/>
              <a:t> affect order quantity and revenue growth?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93700" lvl="1" marL="57943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DE" sz="2200"/>
              <a:t>Do </a:t>
            </a:r>
            <a:r>
              <a:rPr b="1" lang="en-DE" sz="2400"/>
              <a:t>quarterly discounts</a:t>
            </a:r>
            <a:r>
              <a:rPr lang="en-DE" sz="2200"/>
              <a:t> lead to revenue growth in the long run?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DE" cap="none"/>
              <a:t>Discounts on special product</a:t>
            </a:r>
            <a:r>
              <a:rPr lang="en-DE"/>
              <a:t> categories</a:t>
            </a:r>
            <a:r>
              <a:rPr lang="en-DE" cap="none"/>
              <a:t> are not better suited for revenue growth!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9438" y="2407958"/>
            <a:ext cx="6176276" cy="3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673148" y="2485216"/>
            <a:ext cx="154236" cy="121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FF00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95" y="2409933"/>
            <a:ext cx="6029933" cy="36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2231125" y="964699"/>
            <a:ext cx="7779900" cy="10668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DE"/>
              <a:t>Seasonal</a:t>
            </a:r>
            <a:r>
              <a:rPr lang="en-DE" cap="none">
                <a:latin typeface="Gill Sans"/>
                <a:ea typeface="Gill Sans"/>
                <a:cs typeface="Gill Sans"/>
                <a:sym typeface="Gill Sans"/>
              </a:rPr>
              <a:t> discounts do not affect order quantity and average revenue!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1049" y="2182595"/>
            <a:ext cx="4844836" cy="239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4939" y="4565338"/>
            <a:ext cx="4614194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3467" y="4571677"/>
            <a:ext cx="4614195" cy="22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4203155" y="2248698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970624" y="6411237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569152" y="6381295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29271" y="2357030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824910" y="4679755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8407928" y="4668740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046213" y="4075663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5655545" y="5529893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0238572" y="5507860"/>
            <a:ext cx="302744" cy="296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DE"/>
              <a:t>CONCLUSION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  <p:graphicFrame>
        <p:nvGraphicFramePr>
          <p:cNvPr id="147" name="Google Shape;147;p5"/>
          <p:cNvGraphicFramePr/>
          <p:nvPr/>
        </p:nvGraphicFramePr>
        <p:xfrm>
          <a:off x="1739913" y="2765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{9FB33E2E-4806-49DD-8BD4-CA88AE829560}</a:tableStyleId>
              </a:tblPr>
              <a:tblGrid>
                <a:gridCol w="1758775"/>
                <a:gridCol w="2262675"/>
                <a:gridCol w="2252825"/>
                <a:gridCol w="2381275"/>
              </a:tblGrid>
              <a:tr h="56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DE" sz="17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 </a:t>
                      </a:r>
                      <a:endParaRPr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DE" sz="17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Order quantity</a:t>
                      </a:r>
                      <a:endParaRPr sz="21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DE" sz="1700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</a:t>
                      </a:r>
                      <a:r>
                        <a:rPr b="1" i="0" lang="en-DE" sz="17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evenue</a:t>
                      </a:r>
                      <a:endParaRPr sz="21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DE" sz="1700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</a:t>
                      </a:r>
                      <a:r>
                        <a:rPr b="1" i="0" lang="en-DE" sz="17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iscount rate</a:t>
                      </a:r>
                      <a:endParaRPr sz="21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DE" sz="15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2017.Q1 ~ 2017.Q2</a:t>
                      </a:r>
                      <a:endParaRPr sz="19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34%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29%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DE" sz="15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2017.Q2 ~ 2017.Q3</a:t>
                      </a:r>
                      <a:endParaRPr sz="19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61%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0.5%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32%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DE" sz="15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2017.Q3 ~ 2017.Q4</a:t>
                      </a:r>
                      <a:endParaRPr sz="19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93%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DE" sz="1500" u="none" cap="none" strike="noStrike">
                          <a:solidFill>
                            <a:srgbClr val="595959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2017.Q4 ~ 2018.Q1</a:t>
                      </a:r>
                      <a:endParaRPr sz="19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37%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 </a:t>
                      </a:r>
                      <a:r>
                        <a:rPr b="0" i="0" lang="en-DE" sz="2400" u="none" cap="none" strike="noStrike">
                          <a:solidFill>
                            <a:srgbClr val="E06666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6E8"/>
                        </a:buClr>
                        <a:buSzPts val="1900"/>
                        <a:buFont typeface="Gill Sans"/>
                        <a:buNone/>
                      </a:pPr>
                      <a:r>
                        <a:rPr lang="en-DE" sz="2400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</a:t>
                      </a:r>
                      <a:r>
                        <a:rPr b="0" i="0" lang="en-DE" sz="2400" u="none" cap="none" strike="noStrike">
                          <a:solidFill>
                            <a:srgbClr val="4A86E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3%</a:t>
                      </a:r>
                      <a:endParaRPr sz="1900"/>
                    </a:p>
                  </a:txBody>
                  <a:tcPr marT="88250" marB="88250" marR="88250" marL="882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5"/>
          <p:cNvSpPr/>
          <p:nvPr/>
        </p:nvSpPr>
        <p:spPr>
          <a:xfrm>
            <a:off x="626788" y="2153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291688" y="5898020"/>
            <a:ext cx="76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2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b="0" i="0" lang="en-DE" sz="2400" u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→ Discounts are NOT </a:t>
            </a:r>
            <a:r>
              <a:rPr lang="en-DE" sz="2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DE" sz="2400" u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eneficial for </a:t>
            </a:r>
            <a:r>
              <a:rPr lang="en-DE" sz="24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Eniac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DE"/>
              <a:t>LIMITATIONS AND FUTURE RECOMMENDATIONS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176212" y="260029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DE" sz="2400"/>
              <a:t>Limitations</a:t>
            </a:r>
            <a:endParaRPr b="1" sz="2400"/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Noto Sans Symbols"/>
              <a:buChar char="➢"/>
            </a:pPr>
            <a:r>
              <a:rPr lang="en-DE" sz="2100"/>
              <a:t>Insufficient</a:t>
            </a:r>
            <a:r>
              <a:rPr lang="en-DE" sz="2100"/>
              <a:t> data time period </a:t>
            </a:r>
            <a:endParaRPr sz="2100"/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Noto Sans Symbols"/>
              <a:buChar char="➢"/>
            </a:pPr>
            <a:r>
              <a:rPr lang="en-DE" sz="2100"/>
              <a:t>Low data quality </a:t>
            </a:r>
            <a:endParaRPr sz="21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6791125" y="2600301"/>
            <a:ext cx="42702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DE" sz="2400"/>
              <a:t>R</a:t>
            </a:r>
            <a:r>
              <a:rPr b="1" lang="en-DE" sz="2400"/>
              <a:t>ecommendation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DE" sz="2100"/>
              <a:t>Further analysis</a:t>
            </a:r>
            <a:endParaRPr sz="2100"/>
          </a:p>
          <a:p>
            <a:pPr indent="-228600" lvl="0" marL="63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DE"/>
              <a:t>C</a:t>
            </a:r>
            <a:r>
              <a:rPr lang="en-DE"/>
              <a:t>ancelled orders </a:t>
            </a:r>
            <a:endParaRPr/>
          </a:p>
          <a:p>
            <a:pPr indent="-228600" lvl="0" marL="63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DE"/>
              <a:t>Customer behaviour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➢"/>
            </a:pPr>
            <a:r>
              <a:rPr lang="en-DE" sz="2100"/>
              <a:t> </a:t>
            </a:r>
            <a:r>
              <a:rPr lang="en-DE" sz="2100"/>
              <a:t>D</a:t>
            </a:r>
            <a:r>
              <a:rPr lang="en-DE" sz="2100"/>
              <a:t>ata management system</a:t>
            </a:r>
            <a:endParaRPr sz="2100"/>
          </a:p>
          <a:p>
            <a:pPr indent="-234950" lvl="0" marL="63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DE" sz="1900"/>
              <a:t>P</a:t>
            </a:r>
            <a:r>
              <a:rPr lang="en-DE" sz="1900"/>
              <a:t>romotion price </a:t>
            </a:r>
            <a:endParaRPr sz="1900"/>
          </a:p>
          <a:p>
            <a:pPr indent="-234950" lvl="0" marL="63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DE" sz="1900"/>
              <a:t>Categorization </a:t>
            </a:r>
            <a:endParaRPr sz="1900"/>
          </a:p>
          <a:p>
            <a:pPr indent="-1270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DE" sz="2800"/>
              <a:t>Thank you for your attention!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5234933" y="0"/>
            <a:ext cx="1722133" cy="811252"/>
          </a:xfrm>
          <a:prstGeom prst="rect">
            <a:avLst/>
          </a:prstGeom>
          <a:blipFill rotWithShape="1">
            <a:blip r:embed="rId4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2022-10-21T11:24:53Z</dcterms:created>
  <dc:creator>Elyesa Seidel</dc:creator>
</cp:coreProperties>
</file>