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6"/>
  </p:sldMasterIdLst>
  <p:notesMasterIdLst>
    <p:notesMasterId r:id="rId136"/>
  </p:notesMasterIdLst>
  <p:handoutMasterIdLst>
    <p:handoutMasterId r:id="rId137"/>
  </p:handoutMasterIdLst>
  <p:sldIdLst>
    <p:sldId id="541" r:id="rId7"/>
    <p:sldId id="544" r:id="rId8"/>
    <p:sldId id="542" r:id="rId9"/>
    <p:sldId id="543" r:id="rId10"/>
    <p:sldId id="545" r:id="rId11"/>
    <p:sldId id="546" r:id="rId12"/>
    <p:sldId id="547" r:id="rId13"/>
    <p:sldId id="548" r:id="rId14"/>
    <p:sldId id="549" r:id="rId15"/>
    <p:sldId id="550" r:id="rId16"/>
    <p:sldId id="551" r:id="rId17"/>
    <p:sldId id="419" r:id="rId18"/>
    <p:sldId id="420" r:id="rId19"/>
    <p:sldId id="421" r:id="rId20"/>
    <p:sldId id="422" r:id="rId21"/>
    <p:sldId id="423" r:id="rId22"/>
    <p:sldId id="424" r:id="rId23"/>
    <p:sldId id="425" r:id="rId24"/>
    <p:sldId id="426" r:id="rId25"/>
    <p:sldId id="427" r:id="rId26"/>
    <p:sldId id="428" r:id="rId27"/>
    <p:sldId id="429" r:id="rId28"/>
    <p:sldId id="430" r:id="rId29"/>
    <p:sldId id="431" r:id="rId30"/>
    <p:sldId id="584" r:id="rId31"/>
    <p:sldId id="553" r:id="rId32"/>
    <p:sldId id="634" r:id="rId33"/>
    <p:sldId id="434" r:id="rId34"/>
    <p:sldId id="435" r:id="rId35"/>
    <p:sldId id="635" r:id="rId36"/>
    <p:sldId id="436" r:id="rId37"/>
    <p:sldId id="533" r:id="rId38"/>
    <p:sldId id="437" r:id="rId39"/>
    <p:sldId id="534" r:id="rId40"/>
    <p:sldId id="438" r:id="rId41"/>
    <p:sldId id="439" r:id="rId42"/>
    <p:sldId id="636" r:id="rId43"/>
    <p:sldId id="637" r:id="rId44"/>
    <p:sldId id="638" r:id="rId45"/>
    <p:sldId id="440" r:id="rId46"/>
    <p:sldId id="441" r:id="rId47"/>
    <p:sldId id="442" r:id="rId48"/>
    <p:sldId id="535" r:id="rId49"/>
    <p:sldId id="602" r:id="rId50"/>
    <p:sldId id="585" r:id="rId51"/>
    <p:sldId id="555" r:id="rId52"/>
    <p:sldId id="444" r:id="rId53"/>
    <p:sldId id="445" r:id="rId54"/>
    <p:sldId id="536" r:id="rId55"/>
    <p:sldId id="446" r:id="rId56"/>
    <p:sldId id="447" r:id="rId57"/>
    <p:sldId id="448" r:id="rId58"/>
    <p:sldId id="449" r:id="rId59"/>
    <p:sldId id="450" r:id="rId60"/>
    <p:sldId id="556" r:id="rId61"/>
    <p:sldId id="586" r:id="rId62"/>
    <p:sldId id="558" r:id="rId63"/>
    <p:sldId id="623" r:id="rId64"/>
    <p:sldId id="626" r:id="rId65"/>
    <p:sldId id="624" r:id="rId66"/>
    <p:sldId id="453" r:id="rId67"/>
    <p:sldId id="454" r:id="rId68"/>
    <p:sldId id="455" r:id="rId69"/>
    <p:sldId id="559" r:id="rId70"/>
    <p:sldId id="587" r:id="rId71"/>
    <p:sldId id="610" r:id="rId72"/>
    <p:sldId id="603" r:id="rId73"/>
    <p:sldId id="604" r:id="rId74"/>
    <p:sldId id="605" r:id="rId75"/>
    <p:sldId id="611" r:id="rId76"/>
    <p:sldId id="612" r:id="rId77"/>
    <p:sldId id="613" r:id="rId78"/>
    <p:sldId id="633" r:id="rId79"/>
    <p:sldId id="614" r:id="rId80"/>
    <p:sldId id="562" r:id="rId81"/>
    <p:sldId id="462" r:id="rId82"/>
    <p:sldId id="463" r:id="rId83"/>
    <p:sldId id="464" r:id="rId84"/>
    <p:sldId id="465" r:id="rId85"/>
    <p:sldId id="467" r:id="rId86"/>
    <p:sldId id="468" r:id="rId87"/>
    <p:sldId id="469" r:id="rId88"/>
    <p:sldId id="600" r:id="rId89"/>
    <p:sldId id="563" r:id="rId90"/>
    <p:sldId id="588" r:id="rId91"/>
    <p:sldId id="565" r:id="rId92"/>
    <p:sldId id="474" r:id="rId93"/>
    <p:sldId id="475" r:id="rId94"/>
    <p:sldId id="476" r:id="rId95"/>
    <p:sldId id="566" r:id="rId96"/>
    <p:sldId id="590" r:id="rId97"/>
    <p:sldId id="575" r:id="rId98"/>
    <p:sldId id="497" r:id="rId99"/>
    <p:sldId id="498" r:id="rId100"/>
    <p:sldId id="631" r:id="rId101"/>
    <p:sldId id="499" r:id="rId102"/>
    <p:sldId id="632" r:id="rId103"/>
    <p:sldId id="576" r:id="rId104"/>
    <p:sldId id="592" r:id="rId105"/>
    <p:sldId id="578" r:id="rId106"/>
    <p:sldId id="615" r:id="rId107"/>
    <p:sldId id="616" r:id="rId108"/>
    <p:sldId id="617" r:id="rId109"/>
    <p:sldId id="639" r:id="rId110"/>
    <p:sldId id="506" r:id="rId111"/>
    <p:sldId id="507" r:id="rId112"/>
    <p:sldId id="508" r:id="rId113"/>
    <p:sldId id="509" r:id="rId114"/>
    <p:sldId id="510" r:id="rId115"/>
    <p:sldId id="511" r:id="rId116"/>
    <p:sldId id="539" r:id="rId117"/>
    <p:sldId id="512" r:id="rId118"/>
    <p:sldId id="513" r:id="rId119"/>
    <p:sldId id="514" r:id="rId120"/>
    <p:sldId id="515" r:id="rId121"/>
    <p:sldId id="516" r:id="rId122"/>
    <p:sldId id="620" r:id="rId123"/>
    <p:sldId id="593" r:id="rId124"/>
    <p:sldId id="621" r:id="rId125"/>
    <p:sldId id="517" r:id="rId126"/>
    <p:sldId id="540" r:id="rId127"/>
    <p:sldId id="627" r:id="rId128"/>
    <p:sldId id="628" r:id="rId129"/>
    <p:sldId id="579" r:id="rId130"/>
    <p:sldId id="629" r:id="rId131"/>
    <p:sldId id="630" r:id="rId132"/>
    <p:sldId id="622" r:id="rId133"/>
    <p:sldId id="583" r:id="rId134"/>
    <p:sldId id="415" r:id="rId135"/>
  </p:sldIdLst>
  <p:sldSz cx="9144000" cy="6858000" type="screen4x3"/>
  <p:notesSz cx="6888163" cy="10020300"/>
  <p:embeddedFontLst>
    <p:embeddedFont>
      <p:font typeface="Calibri" panose="020F0502020204030204" pitchFamily="34" charset="0"/>
      <p:regular r:id="rId138"/>
      <p:bold r:id="rId139"/>
      <p:italic r:id="rId140"/>
      <p:boldItalic r:id="rId141"/>
    </p:embeddedFont>
    <p:embeddedFont>
      <p:font typeface="Century Gothic" panose="020B0502020202020204" pitchFamily="34" charset="0"/>
      <p:regular r:id="rId142"/>
      <p:bold r:id="rId143"/>
      <p:italic r:id="rId144"/>
      <p:boldItalic r:id="rId145"/>
    </p:embeddedFont>
    <p:embeddedFont>
      <p:font typeface="CordiaUPC" panose="020B0304020202020204" pitchFamily="34" charset="-34"/>
      <p:regular r:id="rId146"/>
      <p:bold r:id="rId147"/>
      <p:italic r:id="rId148"/>
      <p:boldItalic r:id="rId149"/>
    </p:embeddedFont>
    <p:embeddedFont>
      <p:font typeface="ＭＳ Ｐゴシック" panose="020B0600070205080204" pitchFamily="34" charset="-128"/>
      <p:regular r:id="rId150"/>
    </p:embeddedFont>
    <p:embeddedFont>
      <p:font typeface="Ericsson Capital TT" panose="02000503000000020004" pitchFamily="2" charset="0"/>
      <p:regular r:id="rId151"/>
    </p:embeddedFont>
  </p:embeddedFontLst>
  <p:defaultTextStyle>
    <a:defPPr>
      <a:defRPr lang="en-GB"/>
    </a:defPPr>
    <a:lvl1pPr algn="l" rtl="0" fontAlgn="base">
      <a:spcBef>
        <a:spcPct val="50000"/>
      </a:spcBef>
      <a:spcAft>
        <a:spcPct val="0"/>
      </a:spcAft>
      <a:defRPr sz="2000" kern="1200">
        <a:solidFill>
          <a:schemeClr val="tx1"/>
        </a:solidFill>
        <a:latin typeface="Arial" charset="0"/>
        <a:ea typeface="+mn-ea"/>
        <a:cs typeface="+mn-cs"/>
      </a:defRPr>
    </a:lvl1pPr>
    <a:lvl2pPr marL="457200" algn="l" rtl="0" fontAlgn="base">
      <a:spcBef>
        <a:spcPct val="50000"/>
      </a:spcBef>
      <a:spcAft>
        <a:spcPct val="0"/>
      </a:spcAft>
      <a:defRPr sz="2000" kern="1200">
        <a:solidFill>
          <a:schemeClr val="tx1"/>
        </a:solidFill>
        <a:latin typeface="Arial" charset="0"/>
        <a:ea typeface="+mn-ea"/>
        <a:cs typeface="+mn-cs"/>
      </a:defRPr>
    </a:lvl2pPr>
    <a:lvl3pPr marL="914400" algn="l" rtl="0" fontAlgn="base">
      <a:spcBef>
        <a:spcPct val="50000"/>
      </a:spcBef>
      <a:spcAft>
        <a:spcPct val="0"/>
      </a:spcAft>
      <a:defRPr sz="2000" kern="1200">
        <a:solidFill>
          <a:schemeClr val="tx1"/>
        </a:solidFill>
        <a:latin typeface="Arial" charset="0"/>
        <a:ea typeface="+mn-ea"/>
        <a:cs typeface="+mn-cs"/>
      </a:defRPr>
    </a:lvl3pPr>
    <a:lvl4pPr marL="1371600" algn="l" rtl="0" fontAlgn="base">
      <a:spcBef>
        <a:spcPct val="50000"/>
      </a:spcBef>
      <a:spcAft>
        <a:spcPct val="0"/>
      </a:spcAft>
      <a:defRPr sz="2000" kern="1200">
        <a:solidFill>
          <a:schemeClr val="tx1"/>
        </a:solidFill>
        <a:latin typeface="Arial" charset="0"/>
        <a:ea typeface="+mn-ea"/>
        <a:cs typeface="+mn-cs"/>
      </a:defRPr>
    </a:lvl4pPr>
    <a:lvl5pPr marL="1828800" algn="l" rtl="0" fontAlgn="base">
      <a:spcBef>
        <a:spcPct val="5000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386CF36-BFA9-4BB0-91B9-1B19D4CB6FFA}">
          <p14:sldIdLst>
            <p14:sldId id="541"/>
            <p14:sldId id="544"/>
            <p14:sldId id="542"/>
            <p14:sldId id="543"/>
            <p14:sldId id="545"/>
            <p14:sldId id="546"/>
            <p14:sldId id="547"/>
            <p14:sldId id="548"/>
            <p14:sldId id="549"/>
            <p14:sldId id="550"/>
            <p14:sldId id="551"/>
            <p14:sldId id="419"/>
            <p14:sldId id="420"/>
            <p14:sldId id="421"/>
            <p14:sldId id="422"/>
            <p14:sldId id="423"/>
            <p14:sldId id="424"/>
            <p14:sldId id="425"/>
            <p14:sldId id="426"/>
            <p14:sldId id="427"/>
            <p14:sldId id="428"/>
            <p14:sldId id="429"/>
            <p14:sldId id="430"/>
            <p14:sldId id="431"/>
            <p14:sldId id="584"/>
            <p14:sldId id="553"/>
            <p14:sldId id="634"/>
            <p14:sldId id="434"/>
            <p14:sldId id="435"/>
            <p14:sldId id="635"/>
            <p14:sldId id="436"/>
            <p14:sldId id="533"/>
            <p14:sldId id="437"/>
            <p14:sldId id="534"/>
            <p14:sldId id="438"/>
            <p14:sldId id="439"/>
            <p14:sldId id="636"/>
            <p14:sldId id="637"/>
            <p14:sldId id="638"/>
            <p14:sldId id="440"/>
            <p14:sldId id="441"/>
            <p14:sldId id="442"/>
            <p14:sldId id="535"/>
            <p14:sldId id="602"/>
            <p14:sldId id="585"/>
            <p14:sldId id="555"/>
            <p14:sldId id="444"/>
            <p14:sldId id="445"/>
            <p14:sldId id="536"/>
            <p14:sldId id="446"/>
            <p14:sldId id="447"/>
            <p14:sldId id="448"/>
            <p14:sldId id="449"/>
            <p14:sldId id="450"/>
            <p14:sldId id="556"/>
            <p14:sldId id="586"/>
            <p14:sldId id="558"/>
            <p14:sldId id="623"/>
            <p14:sldId id="626"/>
            <p14:sldId id="624"/>
            <p14:sldId id="453"/>
            <p14:sldId id="454"/>
            <p14:sldId id="455"/>
            <p14:sldId id="559"/>
            <p14:sldId id="587"/>
            <p14:sldId id="610"/>
            <p14:sldId id="603"/>
            <p14:sldId id="604"/>
            <p14:sldId id="605"/>
            <p14:sldId id="611"/>
            <p14:sldId id="612"/>
            <p14:sldId id="613"/>
            <p14:sldId id="633"/>
            <p14:sldId id="614"/>
            <p14:sldId id="562"/>
            <p14:sldId id="462"/>
            <p14:sldId id="463"/>
            <p14:sldId id="464"/>
            <p14:sldId id="465"/>
            <p14:sldId id="467"/>
            <p14:sldId id="468"/>
            <p14:sldId id="469"/>
            <p14:sldId id="600"/>
            <p14:sldId id="563"/>
            <p14:sldId id="588"/>
            <p14:sldId id="565"/>
            <p14:sldId id="474"/>
            <p14:sldId id="475"/>
            <p14:sldId id="476"/>
            <p14:sldId id="566"/>
            <p14:sldId id="590"/>
            <p14:sldId id="575"/>
            <p14:sldId id="497"/>
            <p14:sldId id="498"/>
            <p14:sldId id="631"/>
            <p14:sldId id="499"/>
            <p14:sldId id="632"/>
            <p14:sldId id="576"/>
            <p14:sldId id="592"/>
            <p14:sldId id="578"/>
            <p14:sldId id="615"/>
            <p14:sldId id="616"/>
            <p14:sldId id="617"/>
            <p14:sldId id="639"/>
            <p14:sldId id="506"/>
            <p14:sldId id="507"/>
            <p14:sldId id="508"/>
            <p14:sldId id="509"/>
            <p14:sldId id="510"/>
            <p14:sldId id="511"/>
            <p14:sldId id="539"/>
            <p14:sldId id="512"/>
            <p14:sldId id="513"/>
            <p14:sldId id="514"/>
            <p14:sldId id="515"/>
            <p14:sldId id="516"/>
            <p14:sldId id="620"/>
            <p14:sldId id="593"/>
            <p14:sldId id="621"/>
            <p14:sldId id="517"/>
            <p14:sldId id="540"/>
            <p14:sldId id="627"/>
            <p14:sldId id="628"/>
            <p14:sldId id="579"/>
            <p14:sldId id="629"/>
            <p14:sldId id="630"/>
            <p14:sldId id="622"/>
            <p14:sldId id="583"/>
            <p14:sldId id="41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C459"/>
    <a:srgbClr val="860086"/>
    <a:srgbClr val="7E007E"/>
    <a:srgbClr val="8E008E"/>
    <a:srgbClr val="A200A2"/>
    <a:srgbClr val="00D25F"/>
    <a:srgbClr val="00A9D4"/>
    <a:srgbClr val="6600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487" autoAdjust="0"/>
    <p:restoredTop sz="96978" autoAdjust="0"/>
  </p:normalViewPr>
  <p:slideViewPr>
    <p:cSldViewPr snapToGrid="0" snapToObjects="1">
      <p:cViewPr varScale="1">
        <p:scale>
          <a:sx n="85" d="100"/>
          <a:sy n="85" d="100"/>
        </p:scale>
        <p:origin x="-403" y="-82"/>
      </p:cViewPr>
      <p:guideLst>
        <p:guide orient="horz" pos="1136"/>
        <p:guide orient="horz" pos="4110"/>
        <p:guide orient="horz" pos="151"/>
        <p:guide orient="horz" pos="2449"/>
        <p:guide orient="horz" pos="3566"/>
        <p:guide orient="horz" pos="2545"/>
        <p:guide orient="horz" pos="3845"/>
        <p:guide pos="4969"/>
        <p:guide pos="1941"/>
        <p:guide pos="3818"/>
        <p:guide pos="3727"/>
        <p:guide pos="2834"/>
        <p:guide pos="2926"/>
        <p:guide pos="248"/>
        <p:guide pos="2034"/>
        <p:guide pos="2879"/>
        <p:guide pos="2676"/>
        <p:guide pos="3084"/>
        <p:guide pos="551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p:scale>
          <a:sx n="125" d="100"/>
          <a:sy n="125" d="100"/>
        </p:scale>
        <p:origin x="-1956" y="2304"/>
      </p:cViewPr>
      <p:guideLst>
        <p:guide orient="horz" pos="3156"/>
        <p:guide pos="216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38" Type="http://schemas.openxmlformats.org/officeDocument/2006/relationships/font" Target="fonts/font1.fntdata"/><Relationship Id="rId154" Type="http://schemas.openxmlformats.org/officeDocument/2006/relationships/theme" Target="theme/theme1.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slide" Target="slides/slide122.xml"/><Relationship Id="rId144" Type="http://schemas.openxmlformats.org/officeDocument/2006/relationships/font" Target="fonts/font7.fntdata"/><Relationship Id="rId149" Type="http://schemas.openxmlformats.org/officeDocument/2006/relationships/font" Target="fonts/font12.fntdata"/><Relationship Id="rId5" Type="http://schemas.openxmlformats.org/officeDocument/2006/relationships/customXml" Target="../customXml/item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134" Type="http://schemas.openxmlformats.org/officeDocument/2006/relationships/slide" Target="slides/slide128.xml"/><Relationship Id="rId139" Type="http://schemas.openxmlformats.org/officeDocument/2006/relationships/font" Target="fonts/font2.fntdata"/><Relationship Id="rId80" Type="http://schemas.openxmlformats.org/officeDocument/2006/relationships/slide" Target="slides/slide74.xml"/><Relationship Id="rId85" Type="http://schemas.openxmlformats.org/officeDocument/2006/relationships/slide" Target="slides/slide79.xml"/><Relationship Id="rId150" Type="http://schemas.openxmlformats.org/officeDocument/2006/relationships/font" Target="fonts/font13.fntdata"/><Relationship Id="rId155" Type="http://schemas.openxmlformats.org/officeDocument/2006/relationships/tableStyles" Target="tableStyles.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slide" Target="slides/slide110.xml"/><Relationship Id="rId124" Type="http://schemas.openxmlformats.org/officeDocument/2006/relationships/slide" Target="slides/slide118.xml"/><Relationship Id="rId129" Type="http://schemas.openxmlformats.org/officeDocument/2006/relationships/slide" Target="slides/slide123.xml"/><Relationship Id="rId137"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32" Type="http://schemas.openxmlformats.org/officeDocument/2006/relationships/slide" Target="slides/slide126.xml"/><Relationship Id="rId140" Type="http://schemas.openxmlformats.org/officeDocument/2006/relationships/font" Target="fonts/font3.fntdata"/><Relationship Id="rId145" Type="http://schemas.openxmlformats.org/officeDocument/2006/relationships/font" Target="fonts/font8.fntdata"/><Relationship Id="rId15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slide" Target="slides/slide113.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30" Type="http://schemas.openxmlformats.org/officeDocument/2006/relationships/slide" Target="slides/slide124.xml"/><Relationship Id="rId135" Type="http://schemas.openxmlformats.org/officeDocument/2006/relationships/slide" Target="slides/slide129.xml"/><Relationship Id="rId143" Type="http://schemas.openxmlformats.org/officeDocument/2006/relationships/font" Target="fonts/font6.fntdata"/><Relationship Id="rId148" Type="http://schemas.openxmlformats.org/officeDocument/2006/relationships/font" Target="fonts/font11.fntdata"/><Relationship Id="rId151" Type="http://schemas.openxmlformats.org/officeDocument/2006/relationships/font" Target="fonts/font14.fntdata"/><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font" Target="fonts/font4.fntdata"/><Relationship Id="rId146" Type="http://schemas.openxmlformats.org/officeDocument/2006/relationships/font" Target="fonts/font9.fntdata"/><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notesMaster" Target="notesMasters/notesMaster1.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presProps" Target="presProps.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font" Target="fonts/font10.fntdata"/><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font" Target="fonts/font5.fntdata"/><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1" y="0"/>
            <a:ext cx="2984871" cy="501015"/>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300"/>
            </a:lvl1pPr>
          </a:lstStyle>
          <a:p>
            <a:r>
              <a:rPr lang="en-US" sz="1200" dirty="0" smtClean="0"/>
              <a:t>Mobile Order Management </a:t>
            </a:r>
            <a:endParaRPr lang="en-US" sz="1200" dirty="0"/>
          </a:p>
        </p:txBody>
      </p:sp>
      <p:sp>
        <p:nvSpPr>
          <p:cNvPr id="79875" name="Rectangle 3"/>
          <p:cNvSpPr>
            <a:spLocks noGrp="1" noChangeArrowheads="1"/>
          </p:cNvSpPr>
          <p:nvPr>
            <p:ph type="dt" sz="quarter" idx="1"/>
          </p:nvPr>
        </p:nvSpPr>
        <p:spPr bwMode="auto">
          <a:xfrm>
            <a:off x="3901699" y="0"/>
            <a:ext cx="2984871" cy="501015"/>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300"/>
            </a:lvl1pPr>
          </a:lstStyle>
          <a:p>
            <a:r>
              <a:rPr lang="en-US" sz="1200" dirty="0" smtClean="0"/>
              <a:t>2013-07-02 </a:t>
            </a:r>
            <a:endParaRPr lang="en-US" sz="1200" dirty="0"/>
          </a:p>
        </p:txBody>
      </p:sp>
      <p:sp>
        <p:nvSpPr>
          <p:cNvPr id="79876" name="Rectangle 4"/>
          <p:cNvSpPr>
            <a:spLocks noGrp="1" noChangeArrowheads="1"/>
          </p:cNvSpPr>
          <p:nvPr>
            <p:ph type="ftr" sz="quarter" idx="2"/>
          </p:nvPr>
        </p:nvSpPr>
        <p:spPr bwMode="auto">
          <a:xfrm>
            <a:off x="1" y="9517545"/>
            <a:ext cx="2984871" cy="501015"/>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300"/>
            </a:lvl1pPr>
          </a:lstStyle>
          <a:p>
            <a:r>
              <a:rPr lang="en-US" sz="1200" dirty="0" smtClean="0"/>
              <a:t>221 09-FGD 101 193, Rev A </a:t>
            </a:r>
            <a:endParaRPr lang="en-US" sz="1200" dirty="0"/>
          </a:p>
        </p:txBody>
      </p:sp>
      <p:sp>
        <p:nvSpPr>
          <p:cNvPr id="79877" name="Rectangle 5"/>
          <p:cNvSpPr>
            <a:spLocks noGrp="1" noChangeArrowheads="1"/>
          </p:cNvSpPr>
          <p:nvPr>
            <p:ph type="sldNum" sz="quarter" idx="3"/>
          </p:nvPr>
        </p:nvSpPr>
        <p:spPr bwMode="auto">
          <a:xfrm>
            <a:off x="3901699" y="9517545"/>
            <a:ext cx="2984871" cy="501015"/>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300"/>
            </a:lvl1pPr>
          </a:lstStyle>
          <a:p>
            <a:fld id="{4ECEF30E-552D-42ED-82CA-C73F83CA10A8}" type="slidenum">
              <a:rPr lang="en-US" sz="1200"/>
              <a:pPr/>
              <a:t>‹#›</a:t>
            </a:fld>
            <a:endParaRPr lang="en-US" sz="1200" dirty="0"/>
          </a:p>
        </p:txBody>
      </p:sp>
    </p:spTree>
    <p:extLst>
      <p:ext uri="{BB962C8B-B14F-4D97-AF65-F5344CB8AC3E}">
        <p14:creationId xmlns:p14="http://schemas.microsoft.com/office/powerpoint/2010/main" val="298558323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2287" y="0"/>
            <a:ext cx="2984288" cy="501730"/>
          </a:xfrm>
          <a:prstGeom prst="rect">
            <a:avLst/>
          </a:prstGeom>
        </p:spPr>
        <p:txBody>
          <a:bodyPr vert="horz" lIns="91440" tIns="45720" rIns="91440" bIns="45720" rtlCol="0"/>
          <a:lstStyle>
            <a:lvl1pPr algn="r">
              <a:defRPr sz="1200"/>
            </a:lvl1pPr>
          </a:lstStyle>
          <a:p>
            <a:endParaRPr lang="en-US" dirty="0"/>
          </a:p>
        </p:txBody>
      </p:sp>
      <p:sp>
        <p:nvSpPr>
          <p:cNvPr id="4" name="Header Placeholder 3"/>
          <p:cNvSpPr>
            <a:spLocks noGrp="1"/>
          </p:cNvSpPr>
          <p:nvPr>
            <p:ph type="hdr" sz="quarter"/>
          </p:nvPr>
        </p:nvSpPr>
        <p:spPr>
          <a:xfrm>
            <a:off x="0" y="0"/>
            <a:ext cx="2984289" cy="501730"/>
          </a:xfrm>
          <a:prstGeom prst="rect">
            <a:avLst/>
          </a:prstGeom>
        </p:spPr>
        <p:txBody>
          <a:bodyPr vert="horz" lIns="91440" tIns="45720" rIns="91440" bIns="45720" rtlCol="0"/>
          <a:lstStyle>
            <a:lvl1pPr algn="l">
              <a:defRPr sz="1200"/>
            </a:lvl1pPr>
          </a:lstStyle>
          <a:p>
            <a:endParaRPr lang="en-US" dirty="0"/>
          </a:p>
        </p:txBody>
      </p:sp>
      <p:sp>
        <p:nvSpPr>
          <p:cNvPr id="5" name="Slide Image Placeholder 4"/>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1440" tIns="45720" rIns="91440" bIns="45720" rtlCol="0" anchor="ctr"/>
          <a:lstStyle/>
          <a:p>
            <a:endParaRPr lang="en-US" dirty="0"/>
          </a:p>
        </p:txBody>
      </p:sp>
      <p:sp>
        <p:nvSpPr>
          <p:cNvPr id="6" name="Footer Placeholder 5"/>
          <p:cNvSpPr>
            <a:spLocks noGrp="1"/>
          </p:cNvSpPr>
          <p:nvPr>
            <p:ph type="ftr" sz="quarter" idx="4"/>
          </p:nvPr>
        </p:nvSpPr>
        <p:spPr>
          <a:xfrm>
            <a:off x="0" y="9516982"/>
            <a:ext cx="2984289" cy="501730"/>
          </a:xfrm>
          <a:prstGeom prst="rect">
            <a:avLst/>
          </a:prstGeom>
        </p:spPr>
        <p:txBody>
          <a:bodyPr vert="horz" lIns="91440" tIns="45720" rIns="91440" bIns="45720" rtlCol="0" anchor="b"/>
          <a:lstStyle>
            <a:lvl1pPr algn="l">
              <a:defRPr sz="1200"/>
            </a:lvl1pPr>
          </a:lstStyle>
          <a:p>
            <a:pPr>
              <a:defRPr/>
            </a:pPr>
            <a:r>
              <a:rPr lang="en-CA" dirty="0" smtClean="0"/>
              <a:t>Confidential &amp; Proprietary                        DO NOT COPY OR DISTRIBUTE</a:t>
            </a:r>
            <a:endParaRPr lang="en-US" dirty="0"/>
          </a:p>
        </p:txBody>
      </p:sp>
      <p:sp>
        <p:nvSpPr>
          <p:cNvPr id="7" name="Notes Placeholder 6"/>
          <p:cNvSpPr>
            <a:spLocks noGrp="1"/>
          </p:cNvSpPr>
          <p:nvPr>
            <p:ph type="body" sz="quarter" idx="3"/>
          </p:nvPr>
        </p:nvSpPr>
        <p:spPr>
          <a:xfrm>
            <a:off x="689293" y="4760079"/>
            <a:ext cx="5509577" cy="45092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9"/>
          <p:cNvSpPr>
            <a:spLocks noGrp="1"/>
          </p:cNvSpPr>
          <p:nvPr>
            <p:ph type="sldNum" sz="quarter" idx="5"/>
          </p:nvPr>
        </p:nvSpPr>
        <p:spPr>
          <a:xfrm>
            <a:off x="3901499" y="9518292"/>
            <a:ext cx="2985170" cy="500352"/>
          </a:xfrm>
          <a:prstGeom prst="rect">
            <a:avLst/>
          </a:prstGeom>
        </p:spPr>
        <p:txBody>
          <a:bodyPr vert="horz" lIns="91440" tIns="45720" rIns="91440" bIns="45720" rtlCol="0" anchor="b"/>
          <a:lstStyle>
            <a:lvl1pPr algn="r">
              <a:defRPr sz="1200"/>
            </a:lvl1pPr>
          </a:lstStyle>
          <a:p>
            <a:fld id="{62978193-1542-4111-AF7B-1933EB88070E}" type="slidenum">
              <a:rPr lang="en-US" smtClean="0"/>
              <a:t>‹#›</a:t>
            </a:fld>
            <a:endParaRPr lang="en-US" dirty="0"/>
          </a:p>
        </p:txBody>
      </p:sp>
    </p:spTree>
    <p:extLst>
      <p:ext uri="{BB962C8B-B14F-4D97-AF65-F5344CB8AC3E}">
        <p14:creationId xmlns:p14="http://schemas.microsoft.com/office/powerpoint/2010/main" val="3508257339"/>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6"/>
          <p:cNvSpPr>
            <a:spLocks noGrp="1" noChangeArrowheads="1"/>
          </p:cNvSpPr>
          <p:nvPr>
            <p:ph type="ftr" sz="quarter" idx="4"/>
          </p:nvPr>
        </p:nvSpPr>
        <p:spPr/>
        <p:txBody>
          <a:bodyPr/>
          <a:lstStyle>
            <a:lvl1pPr eaLnBrk="0" hangingPunct="0">
              <a:defRPr sz="1200">
                <a:solidFill>
                  <a:schemeClr val="tx1"/>
                </a:solidFill>
                <a:latin typeface="Ericsson Capital TT" pitchFamily="2" charset="0"/>
                <a:cs typeface="Arial" charset="0"/>
              </a:defRPr>
            </a:lvl1pPr>
            <a:lvl2pPr marL="742950" indent="-285750" eaLnBrk="0" hangingPunct="0">
              <a:defRPr sz="1200">
                <a:solidFill>
                  <a:schemeClr val="tx1"/>
                </a:solidFill>
                <a:latin typeface="Ericsson Capital TT" pitchFamily="2" charset="0"/>
                <a:cs typeface="Arial" charset="0"/>
              </a:defRPr>
            </a:lvl2pPr>
            <a:lvl3pPr marL="1143000" indent="-228600" eaLnBrk="0" hangingPunct="0">
              <a:defRPr sz="1200">
                <a:solidFill>
                  <a:schemeClr val="tx1"/>
                </a:solidFill>
                <a:latin typeface="Ericsson Capital TT" pitchFamily="2" charset="0"/>
                <a:cs typeface="Arial" charset="0"/>
              </a:defRPr>
            </a:lvl3pPr>
            <a:lvl4pPr marL="1600200" indent="-228600" eaLnBrk="0" hangingPunct="0">
              <a:defRPr sz="1200">
                <a:solidFill>
                  <a:schemeClr val="tx1"/>
                </a:solidFill>
                <a:latin typeface="Ericsson Capital TT" pitchFamily="2" charset="0"/>
                <a:cs typeface="Arial" charset="0"/>
              </a:defRPr>
            </a:lvl4pPr>
            <a:lvl5pPr marL="2057400" indent="-228600" eaLnBrk="0" hangingPunct="0">
              <a:defRPr sz="1200">
                <a:solidFill>
                  <a:schemeClr val="tx1"/>
                </a:solidFill>
                <a:latin typeface="Ericsson Capital TT" pitchFamily="2" charset="0"/>
                <a:cs typeface="Arial" charset="0"/>
              </a:defRPr>
            </a:lvl5pPr>
            <a:lvl6pPr marL="2514600" indent="-228600" eaLnBrk="0" fontAlgn="base" hangingPunct="0">
              <a:spcBef>
                <a:spcPct val="0"/>
              </a:spcBef>
              <a:spcAft>
                <a:spcPct val="0"/>
              </a:spcAft>
              <a:defRPr sz="1200">
                <a:solidFill>
                  <a:schemeClr val="tx1"/>
                </a:solidFill>
                <a:latin typeface="Ericsson Capital TT" pitchFamily="2" charset="0"/>
                <a:cs typeface="Arial" charset="0"/>
              </a:defRPr>
            </a:lvl6pPr>
            <a:lvl7pPr marL="2971800" indent="-228600" eaLnBrk="0" fontAlgn="base" hangingPunct="0">
              <a:spcBef>
                <a:spcPct val="0"/>
              </a:spcBef>
              <a:spcAft>
                <a:spcPct val="0"/>
              </a:spcAft>
              <a:defRPr sz="1200">
                <a:solidFill>
                  <a:schemeClr val="tx1"/>
                </a:solidFill>
                <a:latin typeface="Ericsson Capital TT" pitchFamily="2" charset="0"/>
                <a:cs typeface="Arial" charset="0"/>
              </a:defRPr>
            </a:lvl7pPr>
            <a:lvl8pPr marL="3429000" indent="-228600" eaLnBrk="0" fontAlgn="base" hangingPunct="0">
              <a:spcBef>
                <a:spcPct val="0"/>
              </a:spcBef>
              <a:spcAft>
                <a:spcPct val="0"/>
              </a:spcAft>
              <a:defRPr sz="1200">
                <a:solidFill>
                  <a:schemeClr val="tx1"/>
                </a:solidFill>
                <a:latin typeface="Ericsson Capital TT" pitchFamily="2" charset="0"/>
                <a:cs typeface="Arial" charset="0"/>
              </a:defRPr>
            </a:lvl8pPr>
            <a:lvl9pPr marL="3886200" indent="-228600" eaLnBrk="0" fontAlgn="base" hangingPunct="0">
              <a:spcBef>
                <a:spcPct val="0"/>
              </a:spcBef>
              <a:spcAft>
                <a:spcPct val="0"/>
              </a:spcAft>
              <a:defRPr sz="1200">
                <a:solidFill>
                  <a:schemeClr val="tx1"/>
                </a:solidFill>
                <a:latin typeface="Ericsson Capital TT" pitchFamily="2" charset="0"/>
                <a:cs typeface="Arial" charset="0"/>
              </a:defRPr>
            </a:lvl9pPr>
          </a:lstStyle>
          <a:p>
            <a:r>
              <a:rPr lang="en-US" dirty="0" smtClean="0"/>
              <a:t> </a:t>
            </a:r>
            <a:endParaRPr lang="en-US" dirty="0"/>
          </a:p>
        </p:txBody>
      </p:sp>
      <p:sp>
        <p:nvSpPr>
          <p:cNvPr id="32773" name="Rectangle 7"/>
          <p:cNvSpPr>
            <a:spLocks noGrp="1" noChangeArrowheads="1"/>
          </p:cNvSpPr>
          <p:nvPr>
            <p:ph type="sldNum" sz="quarter" idx="5"/>
          </p:nvPr>
        </p:nvSpPr>
        <p:spPr/>
        <p:txBody>
          <a:bodyPr/>
          <a:lstStyle>
            <a:lvl1pPr eaLnBrk="0" hangingPunct="0">
              <a:defRPr sz="1200">
                <a:solidFill>
                  <a:schemeClr val="tx1"/>
                </a:solidFill>
                <a:latin typeface="Ericsson Capital TT" pitchFamily="2" charset="0"/>
                <a:cs typeface="Arial" charset="0"/>
              </a:defRPr>
            </a:lvl1pPr>
            <a:lvl2pPr marL="742950" indent="-285750" eaLnBrk="0" hangingPunct="0">
              <a:defRPr sz="1200">
                <a:solidFill>
                  <a:schemeClr val="tx1"/>
                </a:solidFill>
                <a:latin typeface="Ericsson Capital TT" pitchFamily="2" charset="0"/>
                <a:cs typeface="Arial" charset="0"/>
              </a:defRPr>
            </a:lvl2pPr>
            <a:lvl3pPr marL="1143000" indent="-228600" eaLnBrk="0" hangingPunct="0">
              <a:defRPr sz="1200">
                <a:solidFill>
                  <a:schemeClr val="tx1"/>
                </a:solidFill>
                <a:latin typeface="Ericsson Capital TT" pitchFamily="2" charset="0"/>
                <a:cs typeface="Arial" charset="0"/>
              </a:defRPr>
            </a:lvl3pPr>
            <a:lvl4pPr marL="1600200" indent="-228600" eaLnBrk="0" hangingPunct="0">
              <a:defRPr sz="1200">
                <a:solidFill>
                  <a:schemeClr val="tx1"/>
                </a:solidFill>
                <a:latin typeface="Ericsson Capital TT" pitchFamily="2" charset="0"/>
                <a:cs typeface="Arial" charset="0"/>
              </a:defRPr>
            </a:lvl4pPr>
            <a:lvl5pPr marL="2057400" indent="-228600" eaLnBrk="0" hangingPunct="0">
              <a:defRPr sz="1200">
                <a:solidFill>
                  <a:schemeClr val="tx1"/>
                </a:solidFill>
                <a:latin typeface="Ericsson Capital TT" pitchFamily="2" charset="0"/>
                <a:cs typeface="Arial" charset="0"/>
              </a:defRPr>
            </a:lvl5pPr>
            <a:lvl6pPr marL="2514600" indent="-228600" eaLnBrk="0" fontAlgn="base" hangingPunct="0">
              <a:spcBef>
                <a:spcPct val="0"/>
              </a:spcBef>
              <a:spcAft>
                <a:spcPct val="0"/>
              </a:spcAft>
              <a:defRPr sz="1200">
                <a:solidFill>
                  <a:schemeClr val="tx1"/>
                </a:solidFill>
                <a:latin typeface="Ericsson Capital TT" pitchFamily="2" charset="0"/>
                <a:cs typeface="Arial" charset="0"/>
              </a:defRPr>
            </a:lvl6pPr>
            <a:lvl7pPr marL="2971800" indent="-228600" eaLnBrk="0" fontAlgn="base" hangingPunct="0">
              <a:spcBef>
                <a:spcPct val="0"/>
              </a:spcBef>
              <a:spcAft>
                <a:spcPct val="0"/>
              </a:spcAft>
              <a:defRPr sz="1200">
                <a:solidFill>
                  <a:schemeClr val="tx1"/>
                </a:solidFill>
                <a:latin typeface="Ericsson Capital TT" pitchFamily="2" charset="0"/>
                <a:cs typeface="Arial" charset="0"/>
              </a:defRPr>
            </a:lvl7pPr>
            <a:lvl8pPr marL="3429000" indent="-228600" eaLnBrk="0" fontAlgn="base" hangingPunct="0">
              <a:spcBef>
                <a:spcPct val="0"/>
              </a:spcBef>
              <a:spcAft>
                <a:spcPct val="0"/>
              </a:spcAft>
              <a:defRPr sz="1200">
                <a:solidFill>
                  <a:schemeClr val="tx1"/>
                </a:solidFill>
                <a:latin typeface="Ericsson Capital TT" pitchFamily="2" charset="0"/>
                <a:cs typeface="Arial" charset="0"/>
              </a:defRPr>
            </a:lvl8pPr>
            <a:lvl9pPr marL="3886200" indent="-228600" eaLnBrk="0" fontAlgn="base" hangingPunct="0">
              <a:spcBef>
                <a:spcPct val="0"/>
              </a:spcBef>
              <a:spcAft>
                <a:spcPct val="0"/>
              </a:spcAft>
              <a:defRPr sz="1200">
                <a:solidFill>
                  <a:schemeClr val="tx1"/>
                </a:solidFill>
                <a:latin typeface="Ericsson Capital TT" pitchFamily="2" charset="0"/>
                <a:cs typeface="Arial" charset="0"/>
              </a:defRPr>
            </a:lvl9pPr>
          </a:lstStyle>
          <a:p>
            <a:fld id="{E28380DF-81E6-4558-A24D-FF2488555158}" type="slidenum">
              <a:rPr lang="en-US" smtClean="0"/>
              <a:pPr/>
              <a:t>1</a:t>
            </a:fld>
            <a:endParaRPr lang="en-US" dirty="0" smtClean="0"/>
          </a:p>
        </p:txBody>
      </p:sp>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AA6CA48-A01C-4D23-88E7-3A4781636994}" type="slidenum">
              <a:rPr lang="en-US" smtClean="0"/>
              <a:t>10</a:t>
            </a:fld>
            <a:endParaRPr lang="en-US" dirty="0"/>
          </a:p>
        </p:txBody>
      </p:sp>
    </p:spTree>
    <p:extLst>
      <p:ext uri="{BB962C8B-B14F-4D97-AF65-F5344CB8AC3E}">
        <p14:creationId xmlns:p14="http://schemas.microsoft.com/office/powerpoint/2010/main" val="90091722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9017D68-9B16-4699-8694-52BB9C3639C0}" type="slidenum">
              <a:rPr lang="en-US" smtClean="0"/>
              <a:t>100</a:t>
            </a:fld>
            <a:endParaRPr lang="en-US" dirty="0"/>
          </a:p>
        </p:txBody>
      </p:sp>
    </p:spTree>
    <p:extLst>
      <p:ext uri="{BB962C8B-B14F-4D97-AF65-F5344CB8AC3E}">
        <p14:creationId xmlns:p14="http://schemas.microsoft.com/office/powerpoint/2010/main" val="120424498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101</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50240759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102</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44932562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103</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18129840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104</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18129840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75459" name="Rectangle 3"/>
          <p:cNvSpPr>
            <a:spLocks noGrp="1" noChangeArrowheads="1"/>
          </p:cNvSpPr>
          <p:nvPr>
            <p:ph type="body" idx="1"/>
          </p:nvPr>
        </p:nvSpPr>
        <p:spPr>
          <a:noFill/>
          <a:ln/>
        </p:spPr>
        <p:txBody>
          <a:bodyPr/>
          <a:lstStyle/>
          <a:p>
            <a:endParaRPr lang="en-US" dirty="0" smtClean="0">
              <a:latin typeface="Arial" charset="0"/>
            </a:endParaRPr>
          </a:p>
        </p:txBody>
      </p:sp>
      <p:sp>
        <p:nvSpPr>
          <p:cNvPr id="4" name="Footer Placeholder 3"/>
          <p:cNvSpPr>
            <a:spLocks noGrp="1"/>
          </p:cNvSpPr>
          <p:nvPr>
            <p:ph type="ftr" sz="quarter" idx="10"/>
          </p:nvPr>
        </p:nvSpPr>
        <p:spPr/>
        <p:txBody>
          <a:bodyPr/>
          <a:lstStyle/>
          <a:p>
            <a:pPr>
              <a:defRPr/>
            </a:pPr>
            <a:r>
              <a:rPr lang="en-CA" dirty="0" smtClean="0"/>
              <a:t>Confidential &amp; Proprietary                        DO NOT COPY OR DISTRIBUTE</a:t>
            </a:r>
            <a:endParaRPr lang="en-US" dirty="0"/>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105</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75459" name="Rectangle 3"/>
          <p:cNvSpPr>
            <a:spLocks noGrp="1" noChangeArrowheads="1"/>
          </p:cNvSpPr>
          <p:nvPr>
            <p:ph type="body" idx="1"/>
          </p:nvPr>
        </p:nvSpPr>
        <p:spPr>
          <a:noFill/>
          <a:ln/>
        </p:spPr>
        <p:txBody>
          <a:bodyPr/>
          <a:lstStyle/>
          <a:p>
            <a:endParaRPr lang="en-US" dirty="0" smtClean="0">
              <a:latin typeface="Arial" charset="0"/>
            </a:endParaRPr>
          </a:p>
        </p:txBody>
      </p:sp>
      <p:sp>
        <p:nvSpPr>
          <p:cNvPr id="4" name="Footer Placeholder 3"/>
          <p:cNvSpPr>
            <a:spLocks noGrp="1"/>
          </p:cNvSpPr>
          <p:nvPr>
            <p:ph type="ftr" sz="quarter" idx="10"/>
          </p:nvPr>
        </p:nvSpPr>
        <p:spPr/>
        <p:txBody>
          <a:bodyPr/>
          <a:lstStyle/>
          <a:p>
            <a:pPr>
              <a:defRPr/>
            </a:pPr>
            <a:r>
              <a:rPr lang="en-CA" dirty="0" smtClean="0"/>
              <a:t>Confidential &amp; Proprietary                        DO NOT COPY OR DISTRIBUTE</a:t>
            </a:r>
            <a:endParaRPr lang="en-US" dirty="0"/>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106</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107</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03874310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108</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30905203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109</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90748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9017D68-9B16-4699-8694-52BB9C3639C0}" type="slidenum">
              <a:rPr lang="en-US" smtClean="0"/>
              <a:t>11</a:t>
            </a:fld>
            <a:endParaRPr lang="en-US" dirty="0"/>
          </a:p>
        </p:txBody>
      </p:sp>
    </p:spTree>
    <p:extLst>
      <p:ext uri="{BB962C8B-B14F-4D97-AF65-F5344CB8AC3E}">
        <p14:creationId xmlns:p14="http://schemas.microsoft.com/office/powerpoint/2010/main" val="120424498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110</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58322124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111</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1354146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112</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59207881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113</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59125898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114</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68072606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76483" name="Rectangle 3"/>
          <p:cNvSpPr>
            <a:spLocks noGrp="1" noChangeArrowheads="1"/>
          </p:cNvSpPr>
          <p:nvPr>
            <p:ph type="body" idx="1"/>
          </p:nvPr>
        </p:nvSpPr>
        <p:spPr>
          <a:noFill/>
          <a:ln/>
        </p:spPr>
        <p:txBody>
          <a:bodyPr/>
          <a:lstStyle/>
          <a:p>
            <a:endParaRPr lang="en-US" dirty="0" smtClean="0">
              <a:latin typeface="Arial" charset="0"/>
            </a:endParaRPr>
          </a:p>
        </p:txBody>
      </p:sp>
      <p:sp>
        <p:nvSpPr>
          <p:cNvPr id="4" name="Footer Placeholder 3"/>
          <p:cNvSpPr>
            <a:spLocks noGrp="1"/>
          </p:cNvSpPr>
          <p:nvPr>
            <p:ph type="ftr" sz="quarter" idx="10"/>
          </p:nvPr>
        </p:nvSpPr>
        <p:spPr/>
        <p:txBody>
          <a:bodyPr/>
          <a:lstStyle/>
          <a:p>
            <a:pPr>
              <a:defRPr/>
            </a:pPr>
            <a:r>
              <a:rPr lang="en-CA" dirty="0" smtClean="0"/>
              <a:t>Confidential &amp; Proprietary                        DO NOT COPY OR DISTRIBUTE</a:t>
            </a:r>
            <a:endParaRPr lang="en-US" dirty="0"/>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115</a:t>
            </a:fld>
            <a:endParaRPr 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116</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72312560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smtClean="0">
              <a:cs typeface="Calibri" pitchFamily="34" charset="0"/>
            </a:endParaRPr>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178678A3-0711-4801-943B-55EF43D6BDE8}" type="slidenum">
              <a:rPr lang="en-US" smtClean="0"/>
              <a:t>117</a:t>
            </a:fld>
            <a:endParaRPr lang="en-US" dirty="0"/>
          </a:p>
        </p:txBody>
      </p:sp>
    </p:spTree>
    <p:extLst>
      <p:ext uri="{BB962C8B-B14F-4D97-AF65-F5344CB8AC3E}">
        <p14:creationId xmlns:p14="http://schemas.microsoft.com/office/powerpoint/2010/main" val="182590872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AA6CA48-A01C-4D23-88E7-3A4781636994}" type="slidenum">
              <a:rPr lang="en-US" smtClean="0"/>
              <a:t>118</a:t>
            </a:fld>
            <a:endParaRPr lang="en-US" dirty="0"/>
          </a:p>
        </p:txBody>
      </p:sp>
    </p:spTree>
    <p:extLst>
      <p:ext uri="{BB962C8B-B14F-4D97-AF65-F5344CB8AC3E}">
        <p14:creationId xmlns:p14="http://schemas.microsoft.com/office/powerpoint/2010/main" val="90091722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9017D68-9B16-4699-8694-52BB9C3639C0}" type="slidenum">
              <a:rPr lang="en-US" smtClean="0"/>
              <a:t>119</a:t>
            </a:fld>
            <a:endParaRPr lang="en-US" dirty="0"/>
          </a:p>
        </p:txBody>
      </p:sp>
    </p:spTree>
    <p:extLst>
      <p:ext uri="{BB962C8B-B14F-4D97-AF65-F5344CB8AC3E}">
        <p14:creationId xmlns:p14="http://schemas.microsoft.com/office/powerpoint/2010/main" val="1204244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bwMode="auto">
          <a:xfrm>
            <a:off x="942975" y="752475"/>
            <a:ext cx="5006975" cy="3756025"/>
          </a:xfrm>
          <a:noFill/>
          <a:ln>
            <a:solidFill>
              <a:srgbClr val="000000"/>
            </a:solidFill>
            <a:miter lim="800000"/>
            <a:headEnd/>
            <a:tailEnd/>
          </a:ln>
        </p:spPr>
      </p:sp>
      <p:sp>
        <p:nvSpPr>
          <p:cNvPr id="225283"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12</a:t>
            </a:fld>
            <a:endParaRPr lang="en-US"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83651" name="Rectangle 3"/>
          <p:cNvSpPr>
            <a:spLocks noGrp="1" noChangeArrowheads="1"/>
          </p:cNvSpPr>
          <p:nvPr>
            <p:ph type="body" idx="1"/>
          </p:nvPr>
        </p:nvSpPr>
        <p:spPr>
          <a:noFill/>
          <a:ln/>
        </p:spPr>
        <p:txBody>
          <a:bodyPr/>
          <a:lstStyle/>
          <a:p>
            <a:endParaRPr lang="en-US" dirty="0" smtClean="0">
              <a:latin typeface="Arial" charset="0"/>
            </a:endParaRPr>
          </a:p>
        </p:txBody>
      </p:sp>
      <p:sp>
        <p:nvSpPr>
          <p:cNvPr id="4" name="Footer Placeholder 3"/>
          <p:cNvSpPr>
            <a:spLocks noGrp="1"/>
          </p:cNvSpPr>
          <p:nvPr>
            <p:ph type="ftr" sz="quarter" idx="10"/>
          </p:nvPr>
        </p:nvSpPr>
        <p:spPr/>
        <p:txBody>
          <a:bodyPr/>
          <a:lstStyle/>
          <a:p>
            <a:pPr>
              <a:defRPr/>
            </a:pPr>
            <a:r>
              <a:rPr lang="en-CA" dirty="0" smtClean="0"/>
              <a:t>Confidential &amp; Proprietary                        DO NOT COPY OR DISTRIBUTE</a:t>
            </a:r>
            <a:endParaRPr lang="en-US" dirty="0"/>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120</a:t>
            </a:fld>
            <a:endParaRPr lang="en-US"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83651" name="Rectangle 3"/>
          <p:cNvSpPr>
            <a:spLocks noGrp="1" noChangeArrowheads="1"/>
          </p:cNvSpPr>
          <p:nvPr>
            <p:ph type="body" idx="1"/>
          </p:nvPr>
        </p:nvSpPr>
        <p:spPr>
          <a:noFill/>
          <a:ln/>
        </p:spPr>
        <p:txBody>
          <a:bodyPr/>
          <a:lstStyle/>
          <a:p>
            <a:endParaRPr lang="en-US" dirty="0" smtClean="0">
              <a:latin typeface="Arial" charset="0"/>
            </a:endParaRPr>
          </a:p>
        </p:txBody>
      </p:sp>
      <p:sp>
        <p:nvSpPr>
          <p:cNvPr id="4" name="Footer Placeholder 3"/>
          <p:cNvSpPr>
            <a:spLocks noGrp="1"/>
          </p:cNvSpPr>
          <p:nvPr>
            <p:ph type="ftr" sz="quarter" idx="10"/>
          </p:nvPr>
        </p:nvSpPr>
        <p:spPr/>
        <p:txBody>
          <a:bodyPr/>
          <a:lstStyle/>
          <a:p>
            <a:pPr>
              <a:defRPr/>
            </a:pPr>
            <a:r>
              <a:rPr lang="en-CA" dirty="0" smtClean="0"/>
              <a:t>Confidential &amp; Proprietary                        DO NOT COPY OR DISTRIBUTE</a:t>
            </a:r>
            <a:endParaRPr lang="en-US" dirty="0"/>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121</a:t>
            </a:fld>
            <a:endParaRPr lang="en-US"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83651" name="Rectangle 3"/>
          <p:cNvSpPr>
            <a:spLocks noGrp="1" noChangeArrowheads="1"/>
          </p:cNvSpPr>
          <p:nvPr>
            <p:ph type="body" idx="1"/>
          </p:nvPr>
        </p:nvSpPr>
        <p:spPr>
          <a:noFill/>
          <a:ln/>
        </p:spPr>
        <p:txBody>
          <a:bodyPr/>
          <a:lstStyle/>
          <a:p>
            <a:pPr marL="171450" lvl="0" indent="-171450">
              <a:buFont typeface="Arial" pitchFamily="34" charset="0"/>
              <a:buChar char="•"/>
            </a:pPr>
            <a:r>
              <a:rPr lang="en-US" sz="1200" i="1" kern="1200" dirty="0" smtClean="0">
                <a:solidFill>
                  <a:schemeClr val="tx1"/>
                </a:solidFill>
                <a:effectLst/>
                <a:latin typeface="Arial" charset="0"/>
                <a:ea typeface="+mn-ea"/>
                <a:cs typeface="+mn-cs"/>
              </a:rPr>
              <a:t>Rules</a:t>
            </a:r>
            <a:r>
              <a:rPr lang="en-US" sz="1200" kern="1200" dirty="0" smtClean="0">
                <a:solidFill>
                  <a:schemeClr val="tx1"/>
                </a:solidFill>
                <a:effectLst/>
                <a:latin typeface="Arial" charset="0"/>
                <a:ea typeface="+mn-ea"/>
                <a:cs typeface="+mn-cs"/>
              </a:rPr>
              <a:t> can be created and associated with different </a:t>
            </a:r>
            <a:r>
              <a:rPr lang="en-US" sz="1200" i="1" kern="1200" dirty="0" smtClean="0">
                <a:solidFill>
                  <a:schemeClr val="tx1"/>
                </a:solidFill>
                <a:effectLst/>
                <a:latin typeface="Arial" charset="0"/>
                <a:ea typeface="+mn-ea"/>
                <a:cs typeface="+mn-cs"/>
              </a:rPr>
              <a:t>Items</a:t>
            </a:r>
            <a:r>
              <a:rPr lang="en-US" sz="1200" kern="1200" dirty="0" smtClean="0">
                <a:solidFill>
                  <a:schemeClr val="tx1"/>
                </a:solidFill>
                <a:effectLst/>
                <a:latin typeface="Arial" charset="0"/>
                <a:ea typeface="+mn-ea"/>
                <a:cs typeface="+mn-cs"/>
              </a:rPr>
              <a:t>, although a </a:t>
            </a:r>
            <a:r>
              <a:rPr lang="en-US" sz="1200" i="1" kern="1200" dirty="0" smtClean="0">
                <a:solidFill>
                  <a:schemeClr val="tx1"/>
                </a:solidFill>
                <a:effectLst/>
                <a:latin typeface="Arial" charset="0"/>
                <a:ea typeface="+mn-ea"/>
                <a:cs typeface="+mn-cs"/>
              </a:rPr>
              <a:t>condition</a:t>
            </a:r>
            <a:r>
              <a:rPr lang="en-US" sz="1200" kern="1200" dirty="0" smtClean="0">
                <a:solidFill>
                  <a:schemeClr val="tx1"/>
                </a:solidFill>
                <a:effectLst/>
                <a:latin typeface="Arial" charset="0"/>
                <a:ea typeface="+mn-ea"/>
                <a:cs typeface="+mn-cs"/>
              </a:rPr>
              <a:t> does not always need to be applied</a:t>
            </a:r>
          </a:p>
          <a:p>
            <a:pPr marL="228600" lvl="0"/>
            <a:r>
              <a:rPr lang="en-GB" sz="1200" kern="1200" dirty="0" smtClean="0">
                <a:solidFill>
                  <a:schemeClr val="tx1"/>
                </a:solidFill>
                <a:effectLst/>
                <a:latin typeface="Arial" charset="0"/>
                <a:ea typeface="+mn-ea"/>
                <a:cs typeface="+mn-cs"/>
              </a:rPr>
              <a:t>When you say Items that means products, offers, …etc. If you’d like to be more general, you should use something like “</a:t>
            </a:r>
            <a:r>
              <a:rPr lang="en-US" sz="1200" i="1" kern="1200" dirty="0" smtClean="0">
                <a:solidFill>
                  <a:schemeClr val="tx1"/>
                </a:solidFill>
                <a:effectLst/>
                <a:latin typeface="Arial" charset="0"/>
                <a:ea typeface="+mn-ea"/>
                <a:cs typeface="+mn-cs"/>
              </a:rPr>
              <a:t>Rules</a:t>
            </a:r>
            <a:r>
              <a:rPr lang="en-US" sz="1200" kern="1200" dirty="0" smtClean="0">
                <a:solidFill>
                  <a:schemeClr val="tx1"/>
                </a:solidFill>
                <a:effectLst/>
                <a:latin typeface="Arial" charset="0"/>
                <a:ea typeface="+mn-ea"/>
                <a:cs typeface="+mn-cs"/>
              </a:rPr>
              <a:t> can be created and associated with different </a:t>
            </a:r>
            <a:r>
              <a:rPr lang="en-US" sz="1200" i="1" kern="1200" dirty="0" smtClean="0">
                <a:solidFill>
                  <a:schemeClr val="tx1"/>
                </a:solidFill>
                <a:effectLst/>
                <a:latin typeface="Arial" charset="0"/>
                <a:ea typeface="+mn-ea"/>
                <a:cs typeface="+mn-cs"/>
              </a:rPr>
              <a:t>Catalog Elements…” </a:t>
            </a:r>
            <a:r>
              <a:rPr lang="en-US" sz="1200" kern="1200" dirty="0" smtClean="0">
                <a:solidFill>
                  <a:schemeClr val="tx1"/>
                </a:solidFill>
                <a:effectLst/>
                <a:latin typeface="Arial" charset="0"/>
                <a:ea typeface="+mn-ea"/>
                <a:cs typeface="+mn-cs"/>
              </a:rPr>
              <a:t>. A Catalog Element can be an Item, a Charge Type, a Tax, a Tax Model,….etc.</a:t>
            </a:r>
          </a:p>
          <a:p>
            <a:pPr marL="171450" lvl="0" indent="-171450">
              <a:buFont typeface="Arial" pitchFamily="34" charset="0"/>
              <a:buChar char="•"/>
            </a:pPr>
            <a:r>
              <a:rPr lang="en-US" sz="1200" kern="1200" dirty="0" smtClean="0">
                <a:solidFill>
                  <a:schemeClr val="tx1"/>
                </a:solidFill>
                <a:effectLst/>
                <a:latin typeface="Arial" charset="0"/>
                <a:ea typeface="+mn-ea"/>
                <a:cs typeface="+mn-cs"/>
              </a:rPr>
              <a:t>When applied, the </a:t>
            </a:r>
            <a:r>
              <a:rPr lang="en-US" sz="1200" i="1" kern="1200" dirty="0" smtClean="0">
                <a:solidFill>
                  <a:schemeClr val="tx1"/>
                </a:solidFill>
                <a:effectLst/>
                <a:latin typeface="Arial" charset="0"/>
                <a:ea typeface="+mn-ea"/>
                <a:cs typeface="+mn-cs"/>
              </a:rPr>
              <a:t>Condition</a:t>
            </a:r>
            <a:r>
              <a:rPr lang="en-US" sz="1200" kern="1200" dirty="0" smtClean="0">
                <a:solidFill>
                  <a:schemeClr val="tx1"/>
                </a:solidFill>
                <a:effectLst/>
                <a:latin typeface="Arial" charset="0"/>
                <a:ea typeface="+mn-ea"/>
                <a:cs typeface="+mn-cs"/>
              </a:rPr>
              <a:t> associates the Rule with (in this case) the </a:t>
            </a:r>
            <a:r>
              <a:rPr lang="en-US" sz="1200" i="1" kern="1200" dirty="0" smtClean="0">
                <a:solidFill>
                  <a:schemeClr val="tx1"/>
                </a:solidFill>
                <a:effectLst/>
                <a:latin typeface="Arial" charset="0"/>
                <a:ea typeface="+mn-ea"/>
                <a:cs typeface="+mn-cs"/>
              </a:rPr>
              <a:t>Charge Type</a:t>
            </a:r>
            <a:endParaRPr lang="en-US" sz="1200" kern="1200" dirty="0" smtClean="0">
              <a:solidFill>
                <a:schemeClr val="tx1"/>
              </a:solidFill>
              <a:effectLst/>
              <a:latin typeface="Arial" charset="0"/>
              <a:ea typeface="+mn-ea"/>
              <a:cs typeface="+mn-cs"/>
            </a:endParaRPr>
          </a:p>
          <a:p>
            <a:pPr marL="171450" lvl="0" indent="-171450">
              <a:buFont typeface="Arial" pitchFamily="34" charset="0"/>
              <a:buChar char="•"/>
            </a:pPr>
            <a:r>
              <a:rPr lang="en-US" sz="1200" kern="1200" dirty="0" smtClean="0">
                <a:solidFill>
                  <a:schemeClr val="tx1"/>
                </a:solidFill>
                <a:effectLst/>
                <a:latin typeface="Arial" charset="0"/>
                <a:ea typeface="+mn-ea"/>
                <a:cs typeface="+mn-cs"/>
              </a:rPr>
              <a:t>Thus, when a product is selected for the basket, the rule is applied and the condition is read….</a:t>
            </a:r>
          </a:p>
          <a:p>
            <a:pPr marL="228600"/>
            <a:r>
              <a:rPr lang="en-GB" sz="1200" kern="1200" dirty="0" smtClean="0">
                <a:solidFill>
                  <a:schemeClr val="tx1"/>
                </a:solidFill>
                <a:effectLst/>
                <a:latin typeface="Arial" charset="0"/>
                <a:ea typeface="+mn-ea"/>
                <a:cs typeface="+mn-cs"/>
              </a:rPr>
              <a:t>Rules are applied in response to certain events based on the rule type. Availability rules are applied at the time of browsing the Catalog. Eligibility rules are applied at the time of adding the item to the basket, and so on. So, the statement above is correct if you’re talking a about Eligibility rules.</a:t>
            </a:r>
            <a:endParaRPr lang="en-US" sz="1200" kern="1200" dirty="0" smtClean="0">
              <a:solidFill>
                <a:schemeClr val="tx1"/>
              </a:solidFill>
              <a:effectLst/>
              <a:latin typeface="Arial" charset="0"/>
              <a:ea typeface="+mn-ea"/>
              <a:cs typeface="+mn-cs"/>
            </a:endParaRPr>
          </a:p>
          <a:p>
            <a:endParaRPr lang="en-US" dirty="0" smtClean="0">
              <a:latin typeface="Arial" charset="0"/>
            </a:endParaRPr>
          </a:p>
        </p:txBody>
      </p:sp>
      <p:sp>
        <p:nvSpPr>
          <p:cNvPr id="4" name="Footer Placeholder 3"/>
          <p:cNvSpPr>
            <a:spLocks noGrp="1"/>
          </p:cNvSpPr>
          <p:nvPr>
            <p:ph type="ftr" sz="quarter" idx="10"/>
          </p:nvPr>
        </p:nvSpPr>
        <p:spPr/>
        <p:txBody>
          <a:bodyPr/>
          <a:lstStyle/>
          <a:p>
            <a:pPr>
              <a:defRPr/>
            </a:pPr>
            <a:r>
              <a:rPr lang="en-CA" dirty="0" smtClean="0"/>
              <a:t>Confidential &amp; Proprietary                        DO NOT COPY OR DISTRIBUTE</a:t>
            </a:r>
            <a:endParaRPr lang="en-US" dirty="0"/>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122</a:t>
            </a:fld>
            <a:endParaRPr lang="en-US"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83651" name="Rectangle 3"/>
          <p:cNvSpPr>
            <a:spLocks noGrp="1" noChangeArrowheads="1"/>
          </p:cNvSpPr>
          <p:nvPr>
            <p:ph type="body" idx="1"/>
          </p:nvPr>
        </p:nvSpPr>
        <p:spPr>
          <a:noFill/>
          <a:ln/>
        </p:spPr>
        <p:txBody>
          <a:bodyPr/>
          <a:lstStyle/>
          <a:p>
            <a:endParaRPr lang="en-US" dirty="0" smtClean="0">
              <a:latin typeface="Arial" charset="0"/>
            </a:endParaRPr>
          </a:p>
        </p:txBody>
      </p:sp>
      <p:sp>
        <p:nvSpPr>
          <p:cNvPr id="4" name="Footer Placeholder 3"/>
          <p:cNvSpPr>
            <a:spLocks noGrp="1"/>
          </p:cNvSpPr>
          <p:nvPr>
            <p:ph type="ftr" sz="quarter" idx="10"/>
          </p:nvPr>
        </p:nvSpPr>
        <p:spPr/>
        <p:txBody>
          <a:bodyPr/>
          <a:lstStyle/>
          <a:p>
            <a:pPr>
              <a:defRPr/>
            </a:pPr>
            <a:r>
              <a:rPr lang="en-CA" dirty="0" smtClean="0"/>
              <a:t>Confidential &amp; Proprietary                        DO NOT COPY OR DISTRIBUTE</a:t>
            </a:r>
            <a:endParaRPr lang="en-US" dirty="0"/>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123</a:t>
            </a:fld>
            <a:endParaRPr lang="en-US"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cs typeface="Calibri" pitchFamily="34" charset="0"/>
              </a:rPr>
              <a:t>Define a rule, “is_residential”, that checks the context attribute “marketSegment” for the value “Res”</a:t>
            </a:r>
          </a:p>
          <a:p>
            <a:endParaRPr lang="en-US" sz="1400" dirty="0" smtClean="0">
              <a:cs typeface="Calibri" pitchFamily="34" charset="0"/>
            </a:endParaRPr>
          </a:p>
          <a:p>
            <a:r>
              <a:rPr lang="en-US" sz="1400" dirty="0" smtClean="0">
                <a:cs typeface="Calibri" pitchFamily="34" charset="0"/>
              </a:rPr>
              <a:t>Define a rule, “is_not_residential”</a:t>
            </a:r>
          </a:p>
          <a:p>
            <a:endParaRPr lang="en-US" sz="1400" dirty="0" smtClean="0">
              <a:cs typeface="Calibri" pitchFamily="34" charset="0"/>
            </a:endParaRPr>
          </a:p>
          <a:p>
            <a:r>
              <a:rPr lang="en-US" sz="1400" dirty="0" smtClean="0">
                <a:cs typeface="Calibri" pitchFamily="34" charset="0"/>
              </a:rPr>
              <a:t>Define a rule, “is_not_heavy_subscription”, that checks the Product to see if the Heavy option has not been selected</a:t>
            </a:r>
          </a:p>
          <a:p>
            <a:endParaRPr lang="en-US" sz="1400" dirty="0" smtClean="0">
              <a:cs typeface="Calibri" pitchFamily="34" charset="0"/>
            </a:endParaRPr>
          </a:p>
          <a:p>
            <a:r>
              <a:rPr lang="en-US" sz="1400" dirty="0" smtClean="0">
                <a:cs typeface="Calibri" pitchFamily="34" charset="0"/>
              </a:rPr>
              <a:t>Conditional charges: Hide the Residential node on the Catalog Hierarchy for Commercial Customers, and vice-versa</a:t>
            </a:r>
          </a:p>
          <a:p>
            <a:pPr lvl="1"/>
            <a:r>
              <a:rPr lang="en-US" sz="1400" dirty="0" smtClean="0">
                <a:cs typeface="Calibri" pitchFamily="34" charset="0"/>
              </a:rPr>
              <a:t>Hint: Apply </a:t>
            </a:r>
            <a:r>
              <a:rPr lang="en-US" sz="1400" i="1" dirty="0" smtClean="0">
                <a:cs typeface="Calibri" pitchFamily="34" charset="0"/>
              </a:rPr>
              <a:t>Availability</a:t>
            </a:r>
            <a:r>
              <a:rPr lang="en-US" sz="1400" dirty="0" smtClean="0">
                <a:cs typeface="Calibri" pitchFamily="34" charset="0"/>
              </a:rPr>
              <a:t> rules to nodes in the Catalog Hierarchy</a:t>
            </a:r>
          </a:p>
          <a:p>
            <a:r>
              <a:rPr lang="en-US" sz="1400" dirty="0" smtClean="0">
                <a:cs typeface="Calibri" pitchFamily="34" charset="0"/>
              </a:rPr>
              <a:t>Waive the Installation Charge if the </a:t>
            </a:r>
            <a:r>
              <a:rPr lang="en-US" sz="1400" i="1" dirty="0" smtClean="0">
                <a:cs typeface="Calibri" pitchFamily="34" charset="0"/>
              </a:rPr>
              <a:t>Heavy Subscription</a:t>
            </a:r>
            <a:r>
              <a:rPr lang="en-US" sz="1400" dirty="0" smtClean="0">
                <a:cs typeface="Calibri" pitchFamily="34" charset="0"/>
              </a:rPr>
              <a:t> has been selected (Hint: Apply a rule as a Condition on the Charge)</a:t>
            </a:r>
          </a:p>
          <a:p>
            <a:pPr lvl="1"/>
            <a:endParaRPr lang="en-US" sz="1400" dirty="0" smtClean="0">
              <a:cs typeface="Calibri" pitchFamily="34" charset="0"/>
            </a:endParaRPr>
          </a:p>
          <a:p>
            <a:r>
              <a:rPr lang="en-US" sz="1400" dirty="0" smtClean="0">
                <a:cs typeface="Calibri" pitchFamily="34" charset="0"/>
              </a:rPr>
              <a:t>Test using test mode</a:t>
            </a:r>
          </a:p>
          <a:p>
            <a:pPr lvl="1"/>
            <a:r>
              <a:rPr lang="en-US" sz="1400" dirty="0" smtClean="0">
                <a:cs typeface="Calibri" pitchFamily="34" charset="0"/>
              </a:rPr>
              <a:t>The installation charge should only appear on Lite and Regular subscriptions</a:t>
            </a:r>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178678A3-0711-4801-943B-55EF43D6BDE8}" type="slidenum">
              <a:rPr lang="en-US" smtClean="0"/>
              <a:t>124</a:t>
            </a:fld>
            <a:endParaRPr lang="en-US" dirty="0"/>
          </a:p>
        </p:txBody>
      </p:sp>
    </p:spTree>
    <p:extLst>
      <p:ext uri="{BB962C8B-B14F-4D97-AF65-F5344CB8AC3E}">
        <p14:creationId xmlns:p14="http://schemas.microsoft.com/office/powerpoint/2010/main" val="182590872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83651" name="Rectangle 3"/>
          <p:cNvSpPr>
            <a:spLocks noGrp="1" noChangeArrowheads="1"/>
          </p:cNvSpPr>
          <p:nvPr>
            <p:ph type="body" idx="1"/>
          </p:nvPr>
        </p:nvSpPr>
        <p:spPr>
          <a:noFill/>
          <a:ln/>
        </p:spPr>
        <p:txBody>
          <a:bodyPr/>
          <a:lstStyle/>
          <a:p>
            <a:endParaRPr lang="en-US" dirty="0" smtClean="0">
              <a:latin typeface="Arial" charset="0"/>
            </a:endParaRPr>
          </a:p>
        </p:txBody>
      </p:sp>
      <p:sp>
        <p:nvSpPr>
          <p:cNvPr id="4" name="Footer Placeholder 3"/>
          <p:cNvSpPr>
            <a:spLocks noGrp="1"/>
          </p:cNvSpPr>
          <p:nvPr>
            <p:ph type="ftr" sz="quarter" idx="10"/>
          </p:nvPr>
        </p:nvSpPr>
        <p:spPr/>
        <p:txBody>
          <a:bodyPr/>
          <a:lstStyle/>
          <a:p>
            <a:pPr>
              <a:defRPr/>
            </a:pPr>
            <a:r>
              <a:rPr lang="en-CA" dirty="0" smtClean="0"/>
              <a:t>Confidential &amp; Proprietary                        DO NOT COPY OR DISTRIBUTE</a:t>
            </a:r>
            <a:endParaRPr lang="en-US" dirty="0"/>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125</a:t>
            </a:fld>
            <a:endParaRPr lang="en-US"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83651" name="Rectangle 3"/>
          <p:cNvSpPr>
            <a:spLocks noGrp="1" noChangeArrowheads="1"/>
          </p:cNvSpPr>
          <p:nvPr>
            <p:ph type="body" idx="1"/>
          </p:nvPr>
        </p:nvSpPr>
        <p:spPr>
          <a:noFill/>
          <a:ln/>
        </p:spPr>
        <p:txBody>
          <a:bodyPr/>
          <a:lstStyle/>
          <a:p>
            <a:endParaRPr lang="en-US" dirty="0" smtClean="0">
              <a:latin typeface="Arial" charset="0"/>
            </a:endParaRPr>
          </a:p>
        </p:txBody>
      </p:sp>
      <p:sp>
        <p:nvSpPr>
          <p:cNvPr id="4" name="Footer Placeholder 3"/>
          <p:cNvSpPr>
            <a:spLocks noGrp="1"/>
          </p:cNvSpPr>
          <p:nvPr>
            <p:ph type="ftr" sz="quarter" idx="10"/>
          </p:nvPr>
        </p:nvSpPr>
        <p:spPr/>
        <p:txBody>
          <a:bodyPr/>
          <a:lstStyle/>
          <a:p>
            <a:pPr>
              <a:defRPr/>
            </a:pPr>
            <a:r>
              <a:rPr lang="en-CA" dirty="0" smtClean="0"/>
              <a:t>Confidential &amp; Proprietary                        DO NOT COPY OR DISTRIBUTE</a:t>
            </a:r>
            <a:endParaRPr lang="en-US" dirty="0"/>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126</a:t>
            </a:fld>
            <a:endParaRPr lang="en-US"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smtClean="0">
              <a:cs typeface="Calibri" pitchFamily="34" charset="0"/>
            </a:endParaRPr>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178678A3-0711-4801-943B-55EF43D6BDE8}" type="slidenum">
              <a:rPr lang="en-US" smtClean="0"/>
              <a:t>127</a:t>
            </a:fld>
            <a:endParaRPr lang="en-US" dirty="0"/>
          </a:p>
        </p:txBody>
      </p:sp>
    </p:spTree>
    <p:extLst>
      <p:ext uri="{BB962C8B-B14F-4D97-AF65-F5344CB8AC3E}">
        <p14:creationId xmlns:p14="http://schemas.microsoft.com/office/powerpoint/2010/main" val="182590872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bwMode="auto">
          <a:xfrm>
            <a:off x="3902287" y="9516982"/>
            <a:ext cx="2984288" cy="5017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41388" eaLnBrk="0" hangingPunct="0">
              <a:defRPr sz="2000">
                <a:solidFill>
                  <a:schemeClr val="tx1"/>
                </a:solidFill>
                <a:latin typeface="Arial" charset="0"/>
                <a:cs typeface="Arial" charset="0"/>
              </a:defRPr>
            </a:lvl1pPr>
            <a:lvl2pPr marL="742950" indent="-285750" defTabSz="941388" eaLnBrk="0" hangingPunct="0">
              <a:defRPr sz="2000">
                <a:solidFill>
                  <a:schemeClr val="tx1"/>
                </a:solidFill>
                <a:latin typeface="Arial" charset="0"/>
                <a:cs typeface="Arial" charset="0"/>
              </a:defRPr>
            </a:lvl2pPr>
            <a:lvl3pPr marL="1143000" indent="-228600" defTabSz="941388" eaLnBrk="0" hangingPunct="0">
              <a:defRPr sz="2000">
                <a:solidFill>
                  <a:schemeClr val="tx1"/>
                </a:solidFill>
                <a:latin typeface="Arial" charset="0"/>
                <a:cs typeface="Arial" charset="0"/>
              </a:defRPr>
            </a:lvl3pPr>
            <a:lvl4pPr marL="1600200" indent="-228600" defTabSz="941388" eaLnBrk="0" hangingPunct="0">
              <a:defRPr sz="2000">
                <a:solidFill>
                  <a:schemeClr val="tx1"/>
                </a:solidFill>
                <a:latin typeface="Arial" charset="0"/>
                <a:cs typeface="Arial" charset="0"/>
              </a:defRPr>
            </a:lvl4pPr>
            <a:lvl5pPr marL="2057400" indent="-228600" defTabSz="941388" eaLnBrk="0" hangingPunct="0">
              <a:defRPr sz="2000">
                <a:solidFill>
                  <a:schemeClr val="tx1"/>
                </a:solidFill>
                <a:latin typeface="Arial" charset="0"/>
                <a:cs typeface="Arial" charset="0"/>
              </a:defRPr>
            </a:lvl5pPr>
            <a:lvl6pPr marL="2514600" indent="-228600" defTabSz="941388" eaLnBrk="0" fontAlgn="base" hangingPunct="0">
              <a:spcBef>
                <a:spcPct val="0"/>
              </a:spcBef>
              <a:spcAft>
                <a:spcPct val="0"/>
              </a:spcAft>
              <a:defRPr sz="2000">
                <a:solidFill>
                  <a:schemeClr val="tx1"/>
                </a:solidFill>
                <a:latin typeface="Arial" charset="0"/>
                <a:cs typeface="Arial" charset="0"/>
              </a:defRPr>
            </a:lvl6pPr>
            <a:lvl7pPr marL="2971800" indent="-228600" defTabSz="941388" eaLnBrk="0" fontAlgn="base" hangingPunct="0">
              <a:spcBef>
                <a:spcPct val="0"/>
              </a:spcBef>
              <a:spcAft>
                <a:spcPct val="0"/>
              </a:spcAft>
              <a:defRPr sz="2000">
                <a:solidFill>
                  <a:schemeClr val="tx1"/>
                </a:solidFill>
                <a:latin typeface="Arial" charset="0"/>
                <a:cs typeface="Arial" charset="0"/>
              </a:defRPr>
            </a:lvl7pPr>
            <a:lvl8pPr marL="3429000" indent="-228600" defTabSz="941388" eaLnBrk="0" fontAlgn="base" hangingPunct="0">
              <a:spcBef>
                <a:spcPct val="0"/>
              </a:spcBef>
              <a:spcAft>
                <a:spcPct val="0"/>
              </a:spcAft>
              <a:defRPr sz="2000">
                <a:solidFill>
                  <a:schemeClr val="tx1"/>
                </a:solidFill>
                <a:latin typeface="Arial" charset="0"/>
                <a:cs typeface="Arial" charset="0"/>
              </a:defRPr>
            </a:lvl8pPr>
            <a:lvl9pPr marL="3886200" indent="-228600" defTabSz="941388"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0"/>
              </a:spcBef>
            </a:pPr>
            <a:fld id="{9258ABCC-1F1E-44A2-9E1C-EC47C944A11D}" type="slidenum">
              <a:rPr lang="en-US" sz="1200" smtClean="0"/>
              <a:t>128</a:t>
            </a:fld>
            <a:endParaRPr lang="en-US" sz="1200" dirty="0" smtClean="0"/>
          </a:p>
        </p:txBody>
      </p:sp>
      <p:sp>
        <p:nvSpPr>
          <p:cNvPr id="199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4" name="Rectangle 3"/>
          <p:cNvSpPr>
            <a:spLocks noGrp="1" noChangeArrowheads="1"/>
          </p:cNvSpPr>
          <p:nvPr>
            <p:ph type="body" idx="1"/>
          </p:nvPr>
        </p:nvSpPr>
        <p:spPr bwMode="auto">
          <a:xfrm>
            <a:off x="689293" y="4737850"/>
            <a:ext cx="5509577" cy="451080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cs typeface="Arial" charset="0"/>
            </a:endParaRPr>
          </a:p>
        </p:txBody>
      </p:sp>
      <p:sp>
        <p:nvSpPr>
          <p:cNvPr id="199686" name="Footer Placeholder 2"/>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charset="0"/>
              </a:defRPr>
            </a:lvl1pPr>
            <a:lvl2pPr marL="742950" indent="-285750" eaLnBrk="0" hangingPunct="0">
              <a:spcBef>
                <a:spcPct val="50000"/>
              </a:spcBef>
              <a:defRPr sz="2000">
                <a:solidFill>
                  <a:schemeClr val="tx1"/>
                </a:solidFill>
                <a:latin typeface="Arial" charset="0"/>
              </a:defRPr>
            </a:lvl2pPr>
            <a:lvl3pPr marL="1143000" indent="-228600" eaLnBrk="0" hangingPunct="0">
              <a:spcBef>
                <a:spcPct val="50000"/>
              </a:spcBef>
              <a:defRPr sz="2000">
                <a:solidFill>
                  <a:schemeClr val="tx1"/>
                </a:solidFill>
                <a:latin typeface="Arial" charset="0"/>
              </a:defRPr>
            </a:lvl3pPr>
            <a:lvl4pPr marL="1600200" indent="-228600" eaLnBrk="0" hangingPunct="0">
              <a:spcBef>
                <a:spcPct val="50000"/>
              </a:spcBef>
              <a:defRPr sz="2000">
                <a:solidFill>
                  <a:schemeClr val="tx1"/>
                </a:solidFill>
                <a:latin typeface="Arial" charset="0"/>
              </a:defRPr>
            </a:lvl4pPr>
            <a:lvl5pPr marL="2057400" indent="-228600" eaLnBrk="0" hangingPunct="0">
              <a:spcBef>
                <a:spcPct val="50000"/>
              </a:spcBef>
              <a:defRPr sz="2000">
                <a:solidFill>
                  <a:schemeClr val="tx1"/>
                </a:solidFill>
                <a:latin typeface="Arial" charset="0"/>
              </a:defRPr>
            </a:lvl5pPr>
            <a:lvl6pPr marL="2514600" indent="-228600" eaLnBrk="0" fontAlgn="base" hangingPunct="0">
              <a:spcBef>
                <a:spcPct val="50000"/>
              </a:spcBef>
              <a:spcAft>
                <a:spcPct val="0"/>
              </a:spcAft>
              <a:defRPr sz="2000">
                <a:solidFill>
                  <a:schemeClr val="tx1"/>
                </a:solidFill>
                <a:latin typeface="Arial" charset="0"/>
              </a:defRPr>
            </a:lvl6pPr>
            <a:lvl7pPr marL="2971800" indent="-228600" eaLnBrk="0" fontAlgn="base" hangingPunct="0">
              <a:spcBef>
                <a:spcPct val="50000"/>
              </a:spcBef>
              <a:spcAft>
                <a:spcPct val="0"/>
              </a:spcAft>
              <a:defRPr sz="2000">
                <a:solidFill>
                  <a:schemeClr val="tx1"/>
                </a:solidFill>
                <a:latin typeface="Arial" charset="0"/>
              </a:defRPr>
            </a:lvl7pPr>
            <a:lvl8pPr marL="3429000" indent="-228600" eaLnBrk="0" fontAlgn="base" hangingPunct="0">
              <a:spcBef>
                <a:spcPct val="50000"/>
              </a:spcBef>
              <a:spcAft>
                <a:spcPct val="0"/>
              </a:spcAft>
              <a:defRPr sz="2000">
                <a:solidFill>
                  <a:schemeClr val="tx1"/>
                </a:solidFill>
                <a:latin typeface="Arial" charset="0"/>
              </a:defRPr>
            </a:lvl8pPr>
            <a:lvl9pPr marL="3886200" indent="-228600" eaLnBrk="0" fontAlgn="base" hangingPunct="0">
              <a:spcBef>
                <a:spcPct val="50000"/>
              </a:spcBef>
              <a:spcAft>
                <a:spcPct val="0"/>
              </a:spcAft>
              <a:defRPr sz="2000">
                <a:solidFill>
                  <a:schemeClr val="tx1"/>
                </a:solidFill>
                <a:latin typeface="Arial" charset="0"/>
              </a:defRPr>
            </a:lvl9pPr>
          </a:lstStyle>
          <a:p>
            <a:pPr eaLnBrk="1" hangingPunct="1">
              <a:defRPr/>
            </a:pPr>
            <a:r>
              <a:rPr lang="en-US" sz="1200" dirty="0" smtClean="0"/>
              <a:t> </a:t>
            </a: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902287" y="9516982"/>
            <a:ext cx="2984288" cy="501730"/>
          </a:xfrm>
          <a:prstGeom prst="rect">
            <a:avLst/>
          </a:prstGeom>
          <a:ln/>
        </p:spPr>
        <p:txBody>
          <a:bodyPr/>
          <a:lstStyle/>
          <a:p>
            <a:fld id="{DDF2A9B8-8431-4585-8B60-89460C28818E}" type="slidenum">
              <a:rPr lang="en-US" smtClean="0">
                <a:solidFill>
                  <a:prstClr val="black"/>
                </a:solidFill>
              </a:rPr>
              <a:t>129</a:t>
            </a:fld>
            <a:endParaRPr lang="en-US" dirty="0">
              <a:solidFill>
                <a:prstClr val="black"/>
              </a:solidFill>
            </a:endParaRPr>
          </a:p>
        </p:txBody>
      </p:sp>
      <p:sp>
        <p:nvSpPr>
          <p:cNvPr id="342018" name="Rectangle 2"/>
          <p:cNvSpPr>
            <a:spLocks noGrp="1" noRot="1" noChangeAspect="1" noChangeArrowheads="1" noTextEdit="1"/>
          </p:cNvSpPr>
          <p:nvPr>
            <p:ph type="sldImg"/>
          </p:nvPr>
        </p:nvSpPr>
        <p:spPr>
          <a:xfrm>
            <a:off x="938213" y="750888"/>
            <a:ext cx="5011737" cy="3759200"/>
          </a:xfrm>
          <a:ln/>
        </p:spPr>
      </p:sp>
      <p:sp>
        <p:nvSpPr>
          <p:cNvPr id="342019" name="Rectangle 3"/>
          <p:cNvSpPr>
            <a:spLocks noGrp="1" noChangeArrowheads="1"/>
          </p:cNvSpPr>
          <p:nvPr>
            <p:ph type="body" idx="1"/>
          </p:nvPr>
        </p:nvSpPr>
        <p:spPr/>
        <p:txBody>
          <a:bodyPr/>
          <a:lstStyle/>
          <a:p>
            <a:pPr>
              <a:spcAft>
                <a:spcPts val="422"/>
              </a:spcAft>
            </a:pPr>
            <a:r>
              <a:rPr lang="en-US" dirty="0" smtClean="0"/>
              <a:t>One </a:t>
            </a:r>
            <a:r>
              <a:rPr lang="en-US" dirty="0"/>
              <a:t>thing is certain:  the easier it gets for </a:t>
            </a:r>
            <a:r>
              <a:rPr lang="en-US" dirty="0" smtClean="0"/>
              <a:t>the customer, </a:t>
            </a:r>
            <a:r>
              <a:rPr lang="en-US" dirty="0"/>
              <a:t>the harder and more complicated it gets for the operator. Mobile personalization has its price, and without the proper systems, structure and control, it can be a real headache</a:t>
            </a:r>
            <a:r>
              <a:rPr lang="en-US" dirty="0" smtClean="0"/>
              <a:t>.</a:t>
            </a:r>
            <a:endParaRPr lang="en-US" dirty="0"/>
          </a:p>
          <a:p>
            <a:pPr>
              <a:spcAft>
                <a:spcPts val="422"/>
              </a:spcAft>
            </a:pPr>
            <a:r>
              <a:rPr lang="en-US" dirty="0"/>
              <a:t>The principles </a:t>
            </a:r>
            <a:r>
              <a:rPr lang="en-US" dirty="0" smtClean="0"/>
              <a:t>that Ericsson is using for service creation and delivery </a:t>
            </a:r>
            <a:r>
              <a:rPr lang="en-GB" dirty="0" smtClean="0"/>
              <a:t>are </a:t>
            </a:r>
            <a:r>
              <a:rPr lang="en-GB" dirty="0"/>
              <a:t>simple and follow practices that other industries have followed to effectively </a:t>
            </a:r>
            <a:r>
              <a:rPr lang="en-GB" dirty="0" smtClean="0"/>
              <a:t>deliver </a:t>
            </a:r>
            <a:r>
              <a:rPr lang="en-GB" dirty="0"/>
              <a:t>products to </a:t>
            </a:r>
            <a:r>
              <a:rPr lang="en-GB" dirty="0" smtClean="0"/>
              <a:t>customers, partners, and developers, even </a:t>
            </a:r>
            <a:r>
              <a:rPr lang="en-GB" dirty="0"/>
              <a:t>with the flexibility to choose suppliers at the time of the order: </a:t>
            </a:r>
          </a:p>
          <a:p>
            <a:pPr marL="563030" lvl="1" indent="-241299">
              <a:spcAft>
                <a:spcPts val="422"/>
              </a:spcAft>
              <a:buFont typeface="Ericsson Capital TT" pitchFamily="2" charset="0"/>
              <a:buAutoNum type="arabicPeriod"/>
            </a:pPr>
            <a:r>
              <a:rPr lang="en-US" dirty="0"/>
              <a:t>Efficient operational processes across all products</a:t>
            </a:r>
          </a:p>
          <a:p>
            <a:pPr marL="563030" lvl="1" indent="-241299">
              <a:spcAft>
                <a:spcPts val="422"/>
              </a:spcAft>
              <a:buFont typeface="Ericsson Capital TT" pitchFamily="2" charset="0"/>
              <a:buAutoNum type="arabicPeriod"/>
            </a:pPr>
            <a:r>
              <a:rPr lang="en-US" dirty="0"/>
              <a:t>Maximum re-use of data and processes for shorter time-to-market</a:t>
            </a:r>
          </a:p>
          <a:p>
            <a:pPr marL="563030" lvl="1" indent="-241299">
              <a:spcAft>
                <a:spcPts val="422"/>
              </a:spcAft>
              <a:buFont typeface="Ericsson Capital TT" pitchFamily="2" charset="0"/>
              <a:buAutoNum type="arabicPeriod"/>
            </a:pPr>
            <a:r>
              <a:rPr lang="en-US" dirty="0"/>
              <a:t>Flexibility to enable multiple business models</a:t>
            </a:r>
          </a:p>
          <a:p>
            <a:pPr marL="563030" lvl="1" indent="-241299">
              <a:spcAft>
                <a:spcPts val="422"/>
              </a:spcAft>
              <a:buFont typeface="Ericsson Capital TT" pitchFamily="2" charset="0"/>
              <a:buAutoNum type="arabicPeriod"/>
            </a:pPr>
            <a:r>
              <a:rPr lang="en-US" dirty="0"/>
              <a:t>Exposing needs to the widest community of partners suppliers and developers</a:t>
            </a:r>
          </a:p>
          <a:p>
            <a:pPr>
              <a:spcAft>
                <a:spcPts val="422"/>
              </a:spcAft>
            </a:pPr>
            <a:r>
              <a:rPr lang="en-US" dirty="0"/>
              <a:t>To meet </a:t>
            </a:r>
            <a:r>
              <a:rPr lang="en-US" dirty="0" smtClean="0"/>
              <a:t>these </a:t>
            </a:r>
            <a:r>
              <a:rPr lang="en-US" dirty="0"/>
              <a:t>4 goals the CSP needs a framework that allows for component based building blocks, libraries of building blocks and standardized interfaces to expose the building blocks. This allows for a consistent process of assembly, not a start from scratch development process delivered in silo</a:t>
            </a:r>
            <a:r>
              <a:rPr lang="ja-JP" altLang="en-US" dirty="0"/>
              <a:t>’</a:t>
            </a:r>
            <a:r>
              <a:rPr lang="en-US" altLang="ja-JP" dirty="0"/>
              <a:t>s every time there is a need to support a new technology, widget or partner.</a:t>
            </a:r>
          </a:p>
          <a:p>
            <a:pPr>
              <a:spcAft>
                <a:spcPts val="422"/>
              </a:spcAft>
            </a:pPr>
            <a:r>
              <a:rPr lang="en-US" dirty="0"/>
              <a:t>Once in place, the </a:t>
            </a:r>
            <a:r>
              <a:rPr lang="en-US" dirty="0" smtClean="0"/>
              <a:t>Ericsson approach </a:t>
            </a:r>
            <a:r>
              <a:rPr lang="en-US" dirty="0"/>
              <a:t>makes it easy for </a:t>
            </a:r>
            <a:r>
              <a:rPr lang="en-US" dirty="0" smtClean="0"/>
              <a:t>customers </a:t>
            </a:r>
            <a:r>
              <a:rPr lang="en-US" dirty="0"/>
              <a:t>to </a:t>
            </a:r>
            <a:r>
              <a:rPr lang="en-US" dirty="0" smtClean="0"/>
              <a:t>customize and order </a:t>
            </a:r>
            <a:r>
              <a:rPr lang="en-US" dirty="0"/>
              <a:t>their </a:t>
            </a:r>
            <a:r>
              <a:rPr lang="en-US" dirty="0" smtClean="0"/>
              <a:t>product packages.</a:t>
            </a:r>
            <a:endParaRPr lang="en-US" dirty="0"/>
          </a:p>
          <a:p>
            <a:endParaRPr lang="en-US" dirty="0"/>
          </a:p>
          <a:p>
            <a:pPr>
              <a:spcAft>
                <a:spcPts val="422"/>
              </a:spcAft>
            </a:pPr>
            <a:endParaRPr lang="en-US" dirty="0"/>
          </a:p>
        </p:txBody>
      </p:sp>
      <p:sp>
        <p:nvSpPr>
          <p:cNvPr id="3" name="Footer Placeholder 2"/>
          <p:cNvSpPr>
            <a:spLocks noGrp="1"/>
          </p:cNvSpPr>
          <p:nvPr>
            <p:ph type="ftr" sz="quarter" idx="4"/>
          </p:nvPr>
        </p:nvSpPr>
        <p:spPr/>
        <p:txBody>
          <a:bodyPr/>
          <a:lstStyle/>
          <a:p>
            <a:r>
              <a:rPr lang="en-US" dirty="0" smtClean="0"/>
              <a:t>221 09-FGD 101 193, Rev A </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27331"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14</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57374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15</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4283106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16</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937000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17</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245732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18</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947677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19</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901931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02287" y="9516982"/>
            <a:ext cx="2984288" cy="501730"/>
          </a:xfrm>
          <a:prstGeom prst="rect">
            <a:avLst/>
          </a:prstGeom>
        </p:spPr>
        <p:txBody>
          <a:bodyPr/>
          <a:lstStyle/>
          <a:p>
            <a:fld id="{BA1A982F-05DF-4110-8B37-AC23CDDE2D21}"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20</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954839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21</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261638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22</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943284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23</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0014883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24</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454627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AA6CA48-A01C-4D23-88E7-3A4781636994}" type="slidenum">
              <a:rPr lang="en-US" smtClean="0"/>
              <a:t>25</a:t>
            </a:fld>
            <a:endParaRPr lang="en-US" dirty="0"/>
          </a:p>
        </p:txBody>
      </p:sp>
    </p:spTree>
    <p:extLst>
      <p:ext uri="{BB962C8B-B14F-4D97-AF65-F5344CB8AC3E}">
        <p14:creationId xmlns:p14="http://schemas.microsoft.com/office/powerpoint/2010/main" val="900917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9017D68-9B16-4699-8694-52BB9C3639C0}" type="slidenum">
              <a:rPr lang="en-US" smtClean="0"/>
              <a:t>26</a:t>
            </a:fld>
            <a:endParaRPr lang="en-US" dirty="0"/>
          </a:p>
        </p:txBody>
      </p:sp>
    </p:spTree>
    <p:extLst>
      <p:ext uri="{BB962C8B-B14F-4D97-AF65-F5344CB8AC3E}">
        <p14:creationId xmlns:p14="http://schemas.microsoft.com/office/powerpoint/2010/main" val="1204244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bwMode="auto">
          <a:xfrm>
            <a:off x="941388" y="752475"/>
            <a:ext cx="5005387" cy="3756025"/>
          </a:xfrm>
          <a:noFill/>
          <a:ln>
            <a:solidFill>
              <a:srgbClr val="000000"/>
            </a:solidFill>
            <a:miter lim="800000"/>
            <a:headEnd/>
            <a:tailEnd/>
          </a:ln>
        </p:spPr>
      </p:sp>
      <p:sp>
        <p:nvSpPr>
          <p:cNvPr id="229379"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28</a:t>
            </a:fld>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8520885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bwMode="auto">
          <a:xfrm>
            <a:off x="941388" y="752475"/>
            <a:ext cx="5005387" cy="3756025"/>
          </a:xfrm>
          <a:noFill/>
          <a:ln>
            <a:solidFill>
              <a:srgbClr val="000000"/>
            </a:solidFill>
            <a:miter lim="800000"/>
            <a:headEnd/>
            <a:tailEnd/>
          </a:ln>
        </p:spPr>
      </p:sp>
      <p:sp>
        <p:nvSpPr>
          <p:cNvPr id="230403"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
        <p:nvSpPr>
          <p:cNvPr id="4" name="Slide Number Placeholder 3"/>
          <p:cNvSpPr>
            <a:spLocks noGrp="1"/>
          </p:cNvSpPr>
          <p:nvPr>
            <p:ph type="sldNum" sz="quarter" idx="5"/>
          </p:nvPr>
        </p:nvSpPr>
        <p:spPr>
          <a:xfrm>
            <a:off x="3902287" y="9516982"/>
            <a:ext cx="2984288" cy="501730"/>
          </a:xfrm>
          <a:prstGeom prst="rect">
            <a:avLst/>
          </a:prstGeom>
        </p:spPr>
        <p:txBody>
          <a:bodyPr/>
          <a:lstStyle/>
          <a:p>
            <a:pPr>
              <a:defRPr/>
            </a:pPr>
            <a:fld id="{61D13D1A-0B9C-4FA3-A304-0C7643EC305A}" type="slidenum">
              <a:rPr lang="en-US" smtClean="0"/>
              <a:t>3</a:t>
            </a:fld>
            <a:endParaRPr lang="en-US" dirty="0"/>
          </a:p>
        </p:txBody>
      </p:sp>
      <p:sp>
        <p:nvSpPr>
          <p:cNvPr id="6" name="Footer Placeholder 5"/>
          <p:cNvSpPr>
            <a:spLocks noGrp="1"/>
          </p:cNvSpPr>
          <p:nvPr>
            <p:ph type="ftr" sz="quarter" idx="4"/>
          </p:nvPr>
        </p:nvSpPr>
        <p:spPr/>
        <p:txBody>
          <a:bodyPr/>
          <a:lstStyle/>
          <a:p>
            <a:pPr>
              <a:defRPr/>
            </a:pPr>
            <a:r>
              <a:rPr lang="en-GB" dirty="0" smtClean="0"/>
              <a:t> </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bwMode="auto">
          <a:xfrm>
            <a:off x="941388" y="752475"/>
            <a:ext cx="5005387" cy="3756025"/>
          </a:xfrm>
          <a:noFill/>
          <a:ln>
            <a:solidFill>
              <a:srgbClr val="000000"/>
            </a:solidFill>
            <a:miter lim="800000"/>
            <a:headEnd/>
            <a:tailEnd/>
          </a:ln>
        </p:spPr>
      </p:sp>
      <p:sp>
        <p:nvSpPr>
          <p:cNvPr id="230403"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31</a:t>
            </a:fld>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4290343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32</a:t>
            </a:fld>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4290343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33</a:t>
            </a:fld>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6258995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34</a:t>
            </a:fld>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27498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a:xfrm>
            <a:off x="3902287" y="9516982"/>
            <a:ext cx="2984288" cy="501730"/>
          </a:xfrm>
          <a:prstGeom prst="rect">
            <a:avLst/>
          </a:prstGeom>
        </p:spPr>
        <p:txBody>
          <a:bodyPr/>
          <a:lstStyle/>
          <a:p>
            <a:pPr>
              <a:defRPr/>
            </a:pPr>
            <a:fld id="{A3940CB9-BC88-4CE6-B6E3-957703A6C86D}"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bwMode="auto">
          <a:xfrm>
            <a:off x="941388" y="752475"/>
            <a:ext cx="5005387" cy="3756025"/>
          </a:xfrm>
          <a:noFill/>
          <a:ln>
            <a:solidFill>
              <a:srgbClr val="000000"/>
            </a:solidFill>
            <a:miter lim="800000"/>
            <a:headEnd/>
            <a:tailEnd/>
          </a:ln>
        </p:spPr>
      </p:sp>
      <p:sp>
        <p:nvSpPr>
          <p:cNvPr id="237571"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bwMode="auto">
          <a:xfrm>
            <a:off x="941388" y="752475"/>
            <a:ext cx="5005387" cy="3756025"/>
          </a:xfrm>
          <a:noFill/>
          <a:ln>
            <a:solidFill>
              <a:srgbClr val="000000"/>
            </a:solidFill>
            <a:miter lim="800000"/>
            <a:headEnd/>
            <a:tailEnd/>
          </a:ln>
        </p:spPr>
      </p:sp>
      <p:sp>
        <p:nvSpPr>
          <p:cNvPr id="237571"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bwMode="auto">
          <a:xfrm>
            <a:off x="941388" y="752475"/>
            <a:ext cx="5005387" cy="3756025"/>
          </a:xfrm>
          <a:noFill/>
          <a:ln>
            <a:solidFill>
              <a:srgbClr val="000000"/>
            </a:solidFill>
            <a:miter lim="800000"/>
            <a:headEnd/>
            <a:tailEnd/>
          </a:ln>
        </p:spPr>
      </p:sp>
      <p:sp>
        <p:nvSpPr>
          <p:cNvPr id="237571"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bwMode="auto">
          <a:xfrm>
            <a:off x="941388" y="752475"/>
            <a:ext cx="5005387" cy="3756025"/>
          </a:xfrm>
          <a:noFill/>
          <a:ln>
            <a:solidFill>
              <a:srgbClr val="000000"/>
            </a:solidFill>
            <a:miter lim="800000"/>
            <a:headEnd/>
            <a:tailEnd/>
          </a:ln>
        </p:spPr>
      </p:sp>
      <p:sp>
        <p:nvSpPr>
          <p:cNvPr id="237571"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
        <p:nvSpPr>
          <p:cNvPr id="6" name="Footer Placeholder 5"/>
          <p:cNvSpPr>
            <a:spLocks noGrp="1"/>
          </p:cNvSpPr>
          <p:nvPr>
            <p:ph type="ftr" sz="quarter" idx="4"/>
          </p:nvPr>
        </p:nvSpPr>
        <p:spPr/>
        <p:txBody>
          <a:bodyPr/>
          <a:lstStyle/>
          <a:p>
            <a:pPr>
              <a:defRPr/>
            </a:pPr>
            <a:r>
              <a:rPr lang="en-US" dirty="0" smtClean="0"/>
              <a:t> </a:t>
            </a:r>
            <a:endParaRPr lang="en-US" dirty="0"/>
          </a:p>
        </p:txBody>
      </p:sp>
      <p:sp>
        <p:nvSpPr>
          <p:cNvPr id="7" name="Slide Number Placeholder 6"/>
          <p:cNvSpPr>
            <a:spLocks noGrp="1"/>
          </p:cNvSpPr>
          <p:nvPr>
            <p:ph type="sldNum" sz="quarter" idx="5"/>
          </p:nvPr>
        </p:nvSpPr>
        <p:spPr>
          <a:xfrm>
            <a:off x="3902287" y="9516982"/>
            <a:ext cx="2984288" cy="501730"/>
          </a:xfrm>
          <a:prstGeom prst="rect">
            <a:avLst/>
          </a:prstGeom>
        </p:spPr>
        <p:txBody>
          <a:bodyPr/>
          <a:lstStyle/>
          <a:p>
            <a:pPr>
              <a:defRPr/>
            </a:pPr>
            <a:fld id="{DCD00CD6-1B98-40AB-A27B-386F2415BEDD}" type="slidenum">
              <a:rPr lang="en-US" smtClean="0"/>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40</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539395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41</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949054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bwMode="auto">
          <a:xfrm>
            <a:off x="941388" y="752475"/>
            <a:ext cx="5005387" cy="3756025"/>
          </a:xfrm>
          <a:noFill/>
          <a:ln>
            <a:solidFill>
              <a:srgbClr val="000000"/>
            </a:solidFill>
            <a:miter lim="800000"/>
            <a:headEnd/>
            <a:tailEnd/>
          </a:ln>
        </p:spPr>
      </p:sp>
      <p:sp>
        <p:nvSpPr>
          <p:cNvPr id="240643"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bwMode="auto">
          <a:xfrm>
            <a:off x="941388" y="752475"/>
            <a:ext cx="5005387" cy="3756025"/>
          </a:xfrm>
          <a:noFill/>
          <a:ln>
            <a:solidFill>
              <a:srgbClr val="000000"/>
            </a:solidFill>
            <a:miter lim="800000"/>
            <a:headEnd/>
            <a:tailEnd/>
          </a:ln>
        </p:spPr>
      </p:sp>
      <p:sp>
        <p:nvSpPr>
          <p:cNvPr id="240643"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178678A3-0711-4801-943B-55EF43D6BDE8}" type="slidenum">
              <a:rPr lang="en-US" smtClean="0"/>
              <a:t>44</a:t>
            </a:fld>
            <a:endParaRPr lang="en-US" dirty="0"/>
          </a:p>
        </p:txBody>
      </p:sp>
    </p:spTree>
    <p:extLst>
      <p:ext uri="{BB962C8B-B14F-4D97-AF65-F5344CB8AC3E}">
        <p14:creationId xmlns:p14="http://schemas.microsoft.com/office/powerpoint/2010/main" val="18259087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AA6CA48-A01C-4D23-88E7-3A4781636994}" type="slidenum">
              <a:rPr lang="en-US" smtClean="0"/>
              <a:t>45</a:t>
            </a:fld>
            <a:endParaRPr lang="en-US" dirty="0"/>
          </a:p>
        </p:txBody>
      </p:sp>
    </p:spTree>
    <p:extLst>
      <p:ext uri="{BB962C8B-B14F-4D97-AF65-F5344CB8AC3E}">
        <p14:creationId xmlns:p14="http://schemas.microsoft.com/office/powerpoint/2010/main" val="9009172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9017D68-9B16-4699-8694-52BB9C3639C0}" type="slidenum">
              <a:rPr lang="en-US" smtClean="0"/>
              <a:t>46</a:t>
            </a:fld>
            <a:endParaRPr lang="en-US" dirty="0"/>
          </a:p>
        </p:txBody>
      </p:sp>
    </p:spTree>
    <p:extLst>
      <p:ext uri="{BB962C8B-B14F-4D97-AF65-F5344CB8AC3E}">
        <p14:creationId xmlns:p14="http://schemas.microsoft.com/office/powerpoint/2010/main" val="12042449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bwMode="auto">
          <a:xfrm>
            <a:off x="942975" y="752475"/>
            <a:ext cx="5006975" cy="3756025"/>
          </a:xfrm>
          <a:noFill/>
          <a:ln>
            <a:solidFill>
              <a:srgbClr val="000000"/>
            </a:solidFill>
            <a:miter lim="800000"/>
            <a:headEnd/>
            <a:tailEnd/>
          </a:ln>
        </p:spPr>
      </p:sp>
      <p:sp>
        <p:nvSpPr>
          <p:cNvPr id="247811"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48</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5062670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49</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232311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
        <p:nvSpPr>
          <p:cNvPr id="6" name="Footer Placeholder 5"/>
          <p:cNvSpPr>
            <a:spLocks noGrp="1"/>
          </p:cNvSpPr>
          <p:nvPr>
            <p:ph type="ftr" sz="quarter" idx="4"/>
          </p:nvPr>
        </p:nvSpPr>
        <p:spPr/>
        <p:txBody>
          <a:bodyPr/>
          <a:lstStyle/>
          <a:p>
            <a:pPr>
              <a:defRPr/>
            </a:pPr>
            <a:r>
              <a:rPr lang="en-US" dirty="0" smtClean="0"/>
              <a:t> </a:t>
            </a:r>
            <a:endParaRPr lang="en-US" dirty="0"/>
          </a:p>
        </p:txBody>
      </p:sp>
      <p:sp>
        <p:nvSpPr>
          <p:cNvPr id="7" name="Slide Number Placeholder 6"/>
          <p:cNvSpPr>
            <a:spLocks noGrp="1"/>
          </p:cNvSpPr>
          <p:nvPr>
            <p:ph type="sldNum" sz="quarter" idx="5"/>
          </p:nvPr>
        </p:nvSpPr>
        <p:spPr>
          <a:xfrm>
            <a:off x="3902287" y="9516982"/>
            <a:ext cx="2984288" cy="501730"/>
          </a:xfrm>
          <a:prstGeom prst="rect">
            <a:avLst/>
          </a:prstGeom>
        </p:spPr>
        <p:txBody>
          <a:bodyPr/>
          <a:lstStyle/>
          <a:p>
            <a:pPr>
              <a:defRPr/>
            </a:pPr>
            <a:fld id="{E967D3EA-9278-43B4-8583-FC7396FEE9A9}" type="slidenum">
              <a:rPr lang="en-US" smtClean="0"/>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50</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3826539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51</a:t>
            </a:fld>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2392678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52</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8402530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53</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277451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54</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7633880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178678A3-0711-4801-943B-55EF43D6BDE8}" type="slidenum">
              <a:rPr lang="en-US" smtClean="0"/>
              <a:t>55</a:t>
            </a:fld>
            <a:endParaRPr lang="en-US" dirty="0"/>
          </a:p>
        </p:txBody>
      </p:sp>
    </p:spTree>
    <p:extLst>
      <p:ext uri="{BB962C8B-B14F-4D97-AF65-F5344CB8AC3E}">
        <p14:creationId xmlns:p14="http://schemas.microsoft.com/office/powerpoint/2010/main" val="18259087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AA6CA48-A01C-4D23-88E7-3A4781636994}" type="slidenum">
              <a:rPr lang="en-US" smtClean="0"/>
              <a:t>56</a:t>
            </a:fld>
            <a:endParaRPr lang="en-US" dirty="0"/>
          </a:p>
        </p:txBody>
      </p:sp>
    </p:spTree>
    <p:extLst>
      <p:ext uri="{BB962C8B-B14F-4D97-AF65-F5344CB8AC3E}">
        <p14:creationId xmlns:p14="http://schemas.microsoft.com/office/powerpoint/2010/main" val="9009172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9017D68-9B16-4699-8694-52BB9C3639C0}" type="slidenum">
              <a:rPr lang="en-US" smtClean="0"/>
              <a:t>57</a:t>
            </a:fld>
            <a:endParaRPr lang="en-US" dirty="0"/>
          </a:p>
        </p:txBody>
      </p:sp>
    </p:spTree>
    <p:extLst>
      <p:ext uri="{BB962C8B-B14F-4D97-AF65-F5344CB8AC3E}">
        <p14:creationId xmlns:p14="http://schemas.microsoft.com/office/powerpoint/2010/main" val="12042449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58</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7607228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59</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760722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
        <p:nvSpPr>
          <p:cNvPr id="6" name="Footer Placeholder 5"/>
          <p:cNvSpPr>
            <a:spLocks noGrp="1"/>
          </p:cNvSpPr>
          <p:nvPr>
            <p:ph type="ftr" sz="quarter" idx="4"/>
          </p:nvPr>
        </p:nvSpPr>
        <p:spPr/>
        <p:txBody>
          <a:bodyPr/>
          <a:lstStyle/>
          <a:p>
            <a:pPr>
              <a:defRPr/>
            </a:pPr>
            <a:r>
              <a:rPr lang="en-US" dirty="0" smtClean="0"/>
              <a:t> </a:t>
            </a:r>
            <a:endParaRPr lang="en-US" dirty="0"/>
          </a:p>
        </p:txBody>
      </p:sp>
      <p:sp>
        <p:nvSpPr>
          <p:cNvPr id="7" name="Slide Number Placeholder 6"/>
          <p:cNvSpPr>
            <a:spLocks noGrp="1"/>
          </p:cNvSpPr>
          <p:nvPr>
            <p:ph type="sldNum" sz="quarter" idx="5"/>
          </p:nvPr>
        </p:nvSpPr>
        <p:spPr>
          <a:xfrm>
            <a:off x="3902287" y="9516982"/>
            <a:ext cx="2984288" cy="501730"/>
          </a:xfrm>
          <a:prstGeom prst="rect">
            <a:avLst/>
          </a:prstGeom>
        </p:spPr>
        <p:txBody>
          <a:bodyPr/>
          <a:lstStyle/>
          <a:p>
            <a:pPr>
              <a:defRPr/>
            </a:pPr>
            <a:fld id="{51A9A12F-4B71-417D-BD7F-A9D4687A35AB}" type="slidenum">
              <a:rPr lang="en-US" smtClean="0"/>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60</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3914089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bwMode="auto">
          <a:xfrm>
            <a:off x="942975" y="752475"/>
            <a:ext cx="5006975" cy="3756025"/>
          </a:xfrm>
          <a:noFill/>
          <a:ln>
            <a:solidFill>
              <a:srgbClr val="000000"/>
            </a:solidFill>
            <a:miter lim="800000"/>
            <a:headEnd/>
            <a:tailEnd/>
          </a:ln>
        </p:spPr>
      </p:sp>
      <p:sp>
        <p:nvSpPr>
          <p:cNvPr id="247811"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62</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6560048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bwMode="auto">
          <a:xfrm>
            <a:off x="942975" y="752475"/>
            <a:ext cx="5006975" cy="3756025"/>
          </a:xfrm>
          <a:noFill/>
          <a:ln>
            <a:solidFill>
              <a:srgbClr val="000000"/>
            </a:solidFill>
            <a:miter lim="800000"/>
            <a:headEnd/>
            <a:tailEnd/>
          </a:ln>
        </p:spPr>
      </p:sp>
      <p:sp>
        <p:nvSpPr>
          <p:cNvPr id="248835"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178678A3-0711-4801-943B-55EF43D6BDE8}" type="slidenum">
              <a:rPr lang="en-US" smtClean="0"/>
              <a:t>64</a:t>
            </a:fld>
            <a:endParaRPr lang="en-US" dirty="0"/>
          </a:p>
        </p:txBody>
      </p:sp>
    </p:spTree>
    <p:extLst>
      <p:ext uri="{BB962C8B-B14F-4D97-AF65-F5344CB8AC3E}">
        <p14:creationId xmlns:p14="http://schemas.microsoft.com/office/powerpoint/2010/main" val="18259087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AA6CA48-A01C-4D23-88E7-3A4781636994}" type="slidenum">
              <a:rPr lang="en-US" smtClean="0"/>
              <a:t>65</a:t>
            </a:fld>
            <a:endParaRPr lang="en-US" dirty="0"/>
          </a:p>
        </p:txBody>
      </p:sp>
    </p:spTree>
    <p:extLst>
      <p:ext uri="{BB962C8B-B14F-4D97-AF65-F5344CB8AC3E}">
        <p14:creationId xmlns:p14="http://schemas.microsoft.com/office/powerpoint/2010/main" val="9009172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l">
              <a:defRPr/>
            </a:pPr>
            <a:r>
              <a:rPr lang="en-US" sz="1400" dirty="0" smtClean="0">
                <a:solidFill>
                  <a:schemeClr val="accent2">
                    <a:lumMod val="75000"/>
                  </a:schemeClr>
                </a:solidFill>
                <a:latin typeface="Century Gothic" pitchFamily="34" charset="0"/>
                <a:cs typeface="+mn-cs"/>
              </a:rPr>
              <a:t>Duration: </a:t>
            </a:r>
            <a:r>
              <a:rPr lang="en-US" dirty="0" smtClean="0">
                <a:latin typeface="Century Gothic" pitchFamily="34" charset="0"/>
                <a:cs typeface="+mn-cs"/>
              </a:rPr>
              <a:t>30 Minutes</a:t>
            </a:r>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8" y="9516982"/>
            <a:ext cx="2984288" cy="501730"/>
          </a:xfrm>
          <a:prstGeom prst="rect">
            <a:avLst/>
          </a:prstGeom>
        </p:spPr>
        <p:txBody>
          <a:bodyPr/>
          <a:lstStyle/>
          <a:p>
            <a:pPr>
              <a:defRPr/>
            </a:pPr>
            <a:fld id="{9AA6CA48-A01C-4D23-88E7-3A4781636994}" type="slidenum">
              <a:rPr lang="en-US" smtClean="0"/>
              <a:t>66</a:t>
            </a:fld>
            <a:endParaRPr lang="en-US" dirty="0"/>
          </a:p>
        </p:txBody>
      </p:sp>
    </p:spTree>
    <p:extLst>
      <p:ext uri="{BB962C8B-B14F-4D97-AF65-F5344CB8AC3E}">
        <p14:creationId xmlns:p14="http://schemas.microsoft.com/office/powerpoint/2010/main" val="90091722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67</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358841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57027"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58051"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
        <p:nvSpPr>
          <p:cNvPr id="6" name="Footer Placeholder 5"/>
          <p:cNvSpPr>
            <a:spLocks noGrp="1"/>
          </p:cNvSpPr>
          <p:nvPr>
            <p:ph type="ftr" sz="quarter" idx="4"/>
          </p:nvPr>
        </p:nvSpPr>
        <p:spPr/>
        <p:txBody>
          <a:bodyPr/>
          <a:lstStyle/>
          <a:p>
            <a:pPr>
              <a:defRPr/>
            </a:pPr>
            <a:r>
              <a:rPr lang="en-US" dirty="0" smtClean="0"/>
              <a:t> </a:t>
            </a:r>
            <a:endParaRPr lang="en-US" dirty="0"/>
          </a:p>
        </p:txBody>
      </p:sp>
      <p:sp>
        <p:nvSpPr>
          <p:cNvPr id="7" name="Slide Number Placeholder 6"/>
          <p:cNvSpPr>
            <a:spLocks noGrp="1"/>
          </p:cNvSpPr>
          <p:nvPr>
            <p:ph type="sldNum" sz="quarter" idx="5"/>
          </p:nvPr>
        </p:nvSpPr>
        <p:spPr>
          <a:xfrm>
            <a:off x="3902287" y="9516982"/>
            <a:ext cx="2984288" cy="501730"/>
          </a:xfrm>
          <a:prstGeom prst="rect">
            <a:avLst/>
          </a:prstGeom>
        </p:spPr>
        <p:txBody>
          <a:bodyPr/>
          <a:lstStyle/>
          <a:p>
            <a:pPr>
              <a:defRPr/>
            </a:pPr>
            <a:fld id="{15DDE0C3-1E2D-428F-A001-DDAD51CB1908}" type="slidenum">
              <a:rPr lang="en-US" smtClean="0"/>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70</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2756718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71</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4859455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72</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4754056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73</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4754056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74</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3304011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178678A3-0711-4801-943B-55EF43D6BDE8}" type="slidenum">
              <a:rPr lang="en-US" smtClean="0"/>
              <a:t>75</a:t>
            </a:fld>
            <a:endParaRPr lang="en-US" dirty="0"/>
          </a:p>
        </p:txBody>
      </p:sp>
    </p:spTree>
    <p:extLst>
      <p:ext uri="{BB962C8B-B14F-4D97-AF65-F5344CB8AC3E}">
        <p14:creationId xmlns:p14="http://schemas.microsoft.com/office/powerpoint/2010/main" val="182590872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76</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9079402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77</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1434801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78</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2090255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79</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39679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
        <p:nvSpPr>
          <p:cNvPr id="6" name="Footer Placeholder 5"/>
          <p:cNvSpPr>
            <a:spLocks noGrp="1"/>
          </p:cNvSpPr>
          <p:nvPr>
            <p:ph type="ftr" sz="quarter" idx="4"/>
          </p:nvPr>
        </p:nvSpPr>
        <p:spPr/>
        <p:txBody>
          <a:bodyPr/>
          <a:lstStyle/>
          <a:p>
            <a:pPr>
              <a:defRPr/>
            </a:pPr>
            <a:r>
              <a:rPr lang="en-US" dirty="0" smtClean="0"/>
              <a:t> </a:t>
            </a:r>
            <a:endParaRPr lang="en-US" dirty="0"/>
          </a:p>
        </p:txBody>
      </p:sp>
      <p:sp>
        <p:nvSpPr>
          <p:cNvPr id="7" name="Slide Number Placeholder 6"/>
          <p:cNvSpPr>
            <a:spLocks noGrp="1"/>
          </p:cNvSpPr>
          <p:nvPr>
            <p:ph type="sldNum" sz="quarter" idx="5"/>
          </p:nvPr>
        </p:nvSpPr>
        <p:spPr>
          <a:xfrm>
            <a:off x="3902287" y="9516982"/>
            <a:ext cx="2984288" cy="501730"/>
          </a:xfrm>
          <a:prstGeom prst="rect">
            <a:avLst/>
          </a:prstGeom>
        </p:spPr>
        <p:txBody>
          <a:bodyPr/>
          <a:lstStyle/>
          <a:p>
            <a:pPr>
              <a:defRPr/>
            </a:pPr>
            <a:fld id="{373EE0B0-2E3D-4DBA-B169-4583E969E889}" type="slidenum">
              <a:rPr lang="en-US" smtClean="0"/>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80</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9204251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81</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61046012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82</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52365299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83</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36707243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Calibri" pitchFamily="34" charset="0"/>
              </a:rPr>
              <a:t>Create a </a:t>
            </a:r>
            <a:r>
              <a:rPr lang="en-US" i="1" dirty="0" smtClean="0">
                <a:cs typeface="Calibri" pitchFamily="34" charset="0"/>
              </a:rPr>
              <a:t>Hi-Speed Internet</a:t>
            </a:r>
            <a:r>
              <a:rPr lang="en-US" dirty="0" smtClean="0">
                <a:cs typeface="Calibri" pitchFamily="34" charset="0"/>
              </a:rPr>
              <a:t> product Item</a:t>
            </a:r>
          </a:p>
          <a:p>
            <a:pPr lvl="1"/>
            <a:r>
              <a:rPr lang="en-US" dirty="0" smtClean="0">
                <a:cs typeface="Calibri" pitchFamily="34" charset="0"/>
              </a:rPr>
              <a:t>Specify Start date as Today</a:t>
            </a:r>
          </a:p>
          <a:p>
            <a:pPr lvl="1"/>
            <a:r>
              <a:rPr lang="en-US" dirty="0" smtClean="0">
                <a:cs typeface="Calibri" pitchFamily="34" charset="0"/>
              </a:rPr>
              <a:t>Specify it as </a:t>
            </a:r>
            <a:r>
              <a:rPr lang="en-US" b="1" dirty="0" smtClean="0">
                <a:cs typeface="Calibri" pitchFamily="34" charset="0"/>
              </a:rPr>
              <a:t>Orderable</a:t>
            </a:r>
          </a:p>
          <a:p>
            <a:r>
              <a:rPr lang="en-US" dirty="0" smtClean="0">
                <a:cs typeface="Calibri" pitchFamily="34" charset="0"/>
              </a:rPr>
              <a:t>Create a new Item Association Type called </a:t>
            </a:r>
            <a:r>
              <a:rPr lang="en-US" i="1" dirty="0" smtClean="0">
                <a:cs typeface="Calibri" pitchFamily="34" charset="0"/>
              </a:rPr>
              <a:t>Optionally Contains</a:t>
            </a:r>
          </a:p>
          <a:p>
            <a:r>
              <a:rPr lang="en-US" dirty="0" smtClean="0">
                <a:cs typeface="Calibri" pitchFamily="34" charset="0"/>
              </a:rPr>
              <a:t>Add the following component Items to the product Item using the </a:t>
            </a:r>
            <a:r>
              <a:rPr lang="en-US" i="1" dirty="0" smtClean="0">
                <a:cs typeface="Calibri" pitchFamily="34" charset="0"/>
              </a:rPr>
              <a:t>Optionally Contains </a:t>
            </a:r>
            <a:r>
              <a:rPr lang="en-US" dirty="0" smtClean="0">
                <a:cs typeface="Calibri" pitchFamily="34" charset="0"/>
              </a:rPr>
              <a:t>Association Type:</a:t>
            </a:r>
          </a:p>
          <a:p>
            <a:pPr lvl="1"/>
            <a:r>
              <a:rPr lang="en-US" i="1" dirty="0" smtClean="0">
                <a:cs typeface="Calibri" pitchFamily="34" charset="0"/>
              </a:rPr>
              <a:t>Lite Internet Access</a:t>
            </a:r>
          </a:p>
          <a:p>
            <a:pPr lvl="1"/>
            <a:r>
              <a:rPr lang="en-US" i="1" dirty="0" smtClean="0">
                <a:cs typeface="Calibri" pitchFamily="34" charset="0"/>
              </a:rPr>
              <a:t>Regular Internet Access</a:t>
            </a:r>
          </a:p>
          <a:p>
            <a:pPr lvl="1"/>
            <a:r>
              <a:rPr lang="en-US" i="1" dirty="0" smtClean="0">
                <a:cs typeface="Calibri" pitchFamily="34" charset="0"/>
              </a:rPr>
              <a:t>Heavy Internet Access</a:t>
            </a:r>
          </a:p>
          <a:p>
            <a:r>
              <a:rPr lang="en-US" dirty="0" smtClean="0">
                <a:cs typeface="Calibri" pitchFamily="34" charset="0"/>
              </a:rPr>
              <a:t>Place the product Item in the Residential/Internet portion of the catalog</a:t>
            </a:r>
          </a:p>
          <a:p>
            <a:r>
              <a:rPr lang="en-US" dirty="0" smtClean="0">
                <a:cs typeface="Calibri" pitchFamily="34" charset="0"/>
              </a:rPr>
              <a:t>Test your Catalog:</a:t>
            </a:r>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178678A3-0711-4801-943B-55EF43D6BDE8}" type="slidenum">
              <a:rPr lang="en-US" smtClean="0"/>
              <a:t>84</a:t>
            </a:fld>
            <a:endParaRPr lang="en-US" dirty="0"/>
          </a:p>
        </p:txBody>
      </p:sp>
    </p:spTree>
    <p:extLst>
      <p:ext uri="{BB962C8B-B14F-4D97-AF65-F5344CB8AC3E}">
        <p14:creationId xmlns:p14="http://schemas.microsoft.com/office/powerpoint/2010/main" val="18259087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AA6CA48-A01C-4D23-88E7-3A4781636994}" type="slidenum">
              <a:rPr lang="en-US" smtClean="0"/>
              <a:t>85</a:t>
            </a:fld>
            <a:endParaRPr lang="en-US" dirty="0"/>
          </a:p>
        </p:txBody>
      </p:sp>
    </p:spTree>
    <p:extLst>
      <p:ext uri="{BB962C8B-B14F-4D97-AF65-F5344CB8AC3E}">
        <p14:creationId xmlns:p14="http://schemas.microsoft.com/office/powerpoint/2010/main" val="90091722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9017D68-9B16-4699-8694-52BB9C3639C0}" type="slidenum">
              <a:rPr lang="en-US" smtClean="0"/>
              <a:t>86</a:t>
            </a:fld>
            <a:endParaRPr lang="en-US" dirty="0"/>
          </a:p>
        </p:txBody>
      </p:sp>
    </p:spTree>
    <p:extLst>
      <p:ext uri="{BB962C8B-B14F-4D97-AF65-F5344CB8AC3E}">
        <p14:creationId xmlns:p14="http://schemas.microsoft.com/office/powerpoint/2010/main" val="12042449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87</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3656784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88</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21307250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89</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239052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n-US" sz="1600" dirty="0" smtClean="0">
                <a:cs typeface="Calibri" pitchFamily="34" charset="0"/>
              </a:rPr>
              <a:t>Overview</a:t>
            </a:r>
          </a:p>
          <a:p>
            <a:pPr>
              <a:lnSpc>
                <a:spcPct val="80000"/>
              </a:lnSpc>
            </a:pPr>
            <a:r>
              <a:rPr lang="en-US" sz="1600" dirty="0" smtClean="0">
                <a:cs typeface="Calibri" pitchFamily="34" charset="0"/>
              </a:rPr>
              <a:t>Template Installation</a:t>
            </a:r>
          </a:p>
          <a:p>
            <a:pPr>
              <a:lnSpc>
                <a:spcPct val="80000"/>
              </a:lnSpc>
            </a:pPr>
            <a:r>
              <a:rPr lang="en-US" sz="1600" dirty="0" smtClean="0">
                <a:cs typeface="Calibri" pitchFamily="34" charset="0"/>
              </a:rPr>
              <a:t>Product Modeling</a:t>
            </a:r>
          </a:p>
          <a:p>
            <a:pPr lvl="1">
              <a:lnSpc>
                <a:spcPct val="80000"/>
              </a:lnSpc>
            </a:pPr>
            <a:r>
              <a:rPr lang="en-US" sz="1600" dirty="0" smtClean="0">
                <a:cs typeface="Calibri" pitchFamily="34" charset="0"/>
              </a:rPr>
              <a:t>Attribute Types</a:t>
            </a:r>
          </a:p>
          <a:p>
            <a:pPr lvl="1">
              <a:lnSpc>
                <a:spcPct val="80000"/>
              </a:lnSpc>
            </a:pPr>
            <a:r>
              <a:rPr lang="en-US" sz="1600" dirty="0" smtClean="0">
                <a:cs typeface="Calibri" pitchFamily="34" charset="0"/>
              </a:rPr>
              <a:t>Code Tables</a:t>
            </a:r>
          </a:p>
          <a:p>
            <a:pPr lvl="1">
              <a:lnSpc>
                <a:spcPct val="80000"/>
              </a:lnSpc>
            </a:pPr>
            <a:r>
              <a:rPr lang="en-US" sz="1600" dirty="0" smtClean="0">
                <a:cs typeface="Calibri" pitchFamily="34" charset="0"/>
              </a:rPr>
              <a:t>Items</a:t>
            </a:r>
          </a:p>
          <a:p>
            <a:pPr lvl="1">
              <a:lnSpc>
                <a:spcPct val="80000"/>
              </a:lnSpc>
            </a:pPr>
            <a:r>
              <a:rPr lang="en-US" sz="1600" dirty="0" smtClean="0">
                <a:cs typeface="Calibri" pitchFamily="34" charset="0"/>
              </a:rPr>
              <a:t>Restrictions</a:t>
            </a:r>
          </a:p>
          <a:p>
            <a:pPr lvl="1">
              <a:lnSpc>
                <a:spcPct val="80000"/>
              </a:lnSpc>
            </a:pPr>
            <a:r>
              <a:rPr lang="en-US" sz="1600" dirty="0" smtClean="0">
                <a:cs typeface="Calibri" pitchFamily="34" charset="0"/>
              </a:rPr>
              <a:t>Catalog Hierarchy</a:t>
            </a:r>
          </a:p>
          <a:p>
            <a:pPr lvl="1">
              <a:lnSpc>
                <a:spcPct val="80000"/>
              </a:lnSpc>
            </a:pPr>
            <a:r>
              <a:rPr lang="en-US" sz="1600" dirty="0" smtClean="0">
                <a:cs typeface="Calibri" pitchFamily="34" charset="0"/>
              </a:rPr>
              <a:t>Item Groups</a:t>
            </a:r>
          </a:p>
          <a:p>
            <a:pPr>
              <a:lnSpc>
                <a:spcPct val="80000"/>
              </a:lnSpc>
            </a:pPr>
            <a:r>
              <a:rPr lang="en-US" sz="1600" dirty="0" smtClean="0">
                <a:cs typeface="Calibri" pitchFamily="34" charset="0"/>
              </a:rPr>
              <a:t>Rules</a:t>
            </a:r>
          </a:p>
          <a:p>
            <a:pPr lvl="1">
              <a:lnSpc>
                <a:spcPct val="80000"/>
              </a:lnSpc>
            </a:pPr>
            <a:r>
              <a:rPr lang="en-US" sz="1600" dirty="0" smtClean="0">
                <a:cs typeface="Calibri" pitchFamily="34" charset="0"/>
              </a:rPr>
              <a:t>Pricing Rules</a:t>
            </a:r>
          </a:p>
          <a:p>
            <a:pPr lvl="1">
              <a:lnSpc>
                <a:spcPct val="80000"/>
              </a:lnSpc>
            </a:pPr>
            <a:r>
              <a:rPr lang="en-US" sz="1600" dirty="0" smtClean="0">
                <a:cs typeface="Calibri" pitchFamily="34" charset="0"/>
              </a:rPr>
              <a:t>Availability Rules</a:t>
            </a:r>
          </a:p>
          <a:p>
            <a:pPr>
              <a:lnSpc>
                <a:spcPct val="80000"/>
              </a:lnSpc>
            </a:pPr>
            <a:r>
              <a:rPr lang="en-US" sz="1600" dirty="0" smtClean="0">
                <a:cs typeface="Calibri" pitchFamily="34" charset="0"/>
              </a:rPr>
              <a:t>Pricing</a:t>
            </a:r>
          </a:p>
          <a:p>
            <a:pPr lvl="1">
              <a:lnSpc>
                <a:spcPct val="80000"/>
              </a:lnSpc>
            </a:pPr>
            <a:r>
              <a:rPr lang="en-US" sz="1600" dirty="0" smtClean="0">
                <a:cs typeface="Calibri" pitchFamily="34" charset="0"/>
              </a:rPr>
              <a:t>Charge Types</a:t>
            </a:r>
          </a:p>
          <a:p>
            <a:pPr lvl="1">
              <a:lnSpc>
                <a:spcPct val="80000"/>
              </a:lnSpc>
            </a:pPr>
            <a:r>
              <a:rPr lang="en-US" sz="1600" dirty="0" smtClean="0">
                <a:cs typeface="Calibri" pitchFamily="34" charset="0"/>
              </a:rPr>
              <a:t>Conditional Charges</a:t>
            </a:r>
          </a:p>
          <a:p>
            <a:pPr lvl="1">
              <a:lnSpc>
                <a:spcPct val="80000"/>
              </a:lnSpc>
            </a:pPr>
            <a:r>
              <a:rPr lang="en-US" sz="1600" dirty="0" smtClean="0">
                <a:cs typeface="Calibri" pitchFamily="34" charset="0"/>
              </a:rPr>
              <a:t>Discounts</a:t>
            </a:r>
          </a:p>
        </p:txBody>
      </p:sp>
      <p:sp>
        <p:nvSpPr>
          <p:cNvPr id="6" name="Footer Placeholder 5"/>
          <p:cNvSpPr>
            <a:spLocks noGrp="1"/>
          </p:cNvSpPr>
          <p:nvPr>
            <p:ph type="ftr" sz="quarter" idx="4"/>
          </p:nvPr>
        </p:nvSpPr>
        <p:spPr/>
        <p:txBody>
          <a:bodyPr/>
          <a:lstStyle/>
          <a:p>
            <a:pPr>
              <a:defRPr/>
            </a:pPr>
            <a:r>
              <a:rPr lang="en-US" dirty="0" smtClean="0"/>
              <a:t> </a:t>
            </a:r>
            <a:endParaRPr lang="en-US" dirty="0"/>
          </a:p>
        </p:txBody>
      </p:sp>
      <p:sp>
        <p:nvSpPr>
          <p:cNvPr id="7" name="Slide Number Placeholder 6"/>
          <p:cNvSpPr>
            <a:spLocks noGrp="1"/>
          </p:cNvSpPr>
          <p:nvPr>
            <p:ph type="sldNum" sz="quarter" idx="5"/>
          </p:nvPr>
        </p:nvSpPr>
        <p:spPr>
          <a:xfrm>
            <a:off x="3902287" y="9516982"/>
            <a:ext cx="2984288" cy="501730"/>
          </a:xfrm>
          <a:prstGeom prst="rect">
            <a:avLst/>
          </a:prstGeom>
        </p:spPr>
        <p:txBody>
          <a:bodyPr/>
          <a:lstStyle/>
          <a:p>
            <a:pPr>
              <a:defRPr/>
            </a:pPr>
            <a:fld id="{CF8212F2-2074-4E90-AA18-BA7217A821A9}" type="slidenum">
              <a:rPr lang="en-US" smtClean="0"/>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178678A3-0711-4801-943B-55EF43D6BDE8}" type="slidenum">
              <a:rPr lang="en-US" smtClean="0"/>
              <a:t>90</a:t>
            </a:fld>
            <a:endParaRPr lang="en-US" dirty="0"/>
          </a:p>
        </p:txBody>
      </p:sp>
    </p:spTree>
    <p:extLst>
      <p:ext uri="{BB962C8B-B14F-4D97-AF65-F5344CB8AC3E}">
        <p14:creationId xmlns:p14="http://schemas.microsoft.com/office/powerpoint/2010/main" val="182590872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AA6CA48-A01C-4D23-88E7-3A4781636994}" type="slidenum">
              <a:rPr lang="en-US" smtClean="0"/>
              <a:t>91</a:t>
            </a:fld>
            <a:endParaRPr lang="en-US" dirty="0"/>
          </a:p>
        </p:txBody>
      </p:sp>
    </p:spTree>
    <p:extLst>
      <p:ext uri="{BB962C8B-B14F-4D97-AF65-F5344CB8AC3E}">
        <p14:creationId xmlns:p14="http://schemas.microsoft.com/office/powerpoint/2010/main" val="90091722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9017D68-9B16-4699-8694-52BB9C3639C0}" type="slidenum">
              <a:rPr lang="en-US" smtClean="0"/>
              <a:t>92</a:t>
            </a:fld>
            <a:endParaRPr lang="en-US" dirty="0"/>
          </a:p>
        </p:txBody>
      </p:sp>
    </p:spTree>
    <p:extLst>
      <p:ext uri="{BB962C8B-B14F-4D97-AF65-F5344CB8AC3E}">
        <p14:creationId xmlns:p14="http://schemas.microsoft.com/office/powerpoint/2010/main" val="120424498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bwMode="auto">
          <a:xfrm>
            <a:off x="939800" y="752475"/>
            <a:ext cx="5010150" cy="3757613"/>
          </a:xfrm>
          <a:noFill/>
          <a:ln>
            <a:solidFill>
              <a:srgbClr val="000000"/>
            </a:solidFill>
            <a:miter lim="800000"/>
            <a:headEnd/>
            <a:tailEnd/>
          </a:ln>
        </p:spPr>
      </p:sp>
      <p:sp>
        <p:nvSpPr>
          <p:cNvPr id="264195" name="Rectangle 3"/>
          <p:cNvSpPr>
            <a:spLocks noGrp="1" noChangeArrowheads="1"/>
          </p:cNvSpPr>
          <p:nvPr>
            <p:ph type="body" idx="1"/>
          </p:nvPr>
        </p:nvSpPr>
        <p:spPr>
          <a:noFill/>
          <a:ln/>
        </p:spPr>
        <p:txBody>
          <a:bodyPr/>
          <a:lstStyle/>
          <a:p>
            <a:endParaRPr lang="en-US" dirty="0" smtClean="0">
              <a:latin typeface="Arial" charset="0"/>
            </a:endParaRPr>
          </a:p>
        </p:txBody>
      </p:sp>
      <p:sp>
        <p:nvSpPr>
          <p:cNvPr id="6" name="Slide Number Placeholder 5"/>
          <p:cNvSpPr>
            <a:spLocks noGrp="1"/>
          </p:cNvSpPr>
          <p:nvPr>
            <p:ph type="sldNum" sz="quarter" idx="12"/>
          </p:nvPr>
        </p:nvSpPr>
        <p:spPr>
          <a:xfrm>
            <a:off x="3902287" y="9516982"/>
            <a:ext cx="2984288" cy="501730"/>
          </a:xfrm>
          <a:prstGeom prst="rect">
            <a:avLst/>
          </a:prstGeom>
        </p:spPr>
        <p:txBody>
          <a:bodyPr/>
          <a:lstStyle/>
          <a:p>
            <a:pPr>
              <a:defRPr/>
            </a:pPr>
            <a:fld id="{A3940CB9-BC88-4CE6-B6E3-957703A6C86D}" type="slidenum">
              <a:rPr lang="en-US" smtClean="0"/>
              <a:pPr>
                <a:defRPr/>
              </a:pPr>
              <a:t>93</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94</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97681593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95</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197681593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96</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32631757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endParaRPr lang="en-US" dirty="0"/>
          </a:p>
        </p:txBody>
      </p:sp>
      <p:sp>
        <p:nvSpPr>
          <p:cNvPr id="5" name="Slide Number Placeholder 4"/>
          <p:cNvSpPr>
            <a:spLocks noGrp="1"/>
          </p:cNvSpPr>
          <p:nvPr>
            <p:ph type="sldNum" sz="quarter" idx="11"/>
          </p:nvPr>
        </p:nvSpPr>
        <p:spPr>
          <a:xfrm>
            <a:off x="3902287" y="9516982"/>
            <a:ext cx="2984288" cy="501730"/>
          </a:xfrm>
          <a:prstGeom prst="rect">
            <a:avLst/>
          </a:prstGeom>
        </p:spPr>
        <p:txBody>
          <a:bodyPr/>
          <a:lstStyle/>
          <a:p>
            <a:fld id="{5852353D-F306-481A-B3D0-C36CE0BF9563}" type="slidenum">
              <a:rPr lang="en-US" smtClean="0"/>
              <a:pPr/>
              <a:t>97</a:t>
            </a:fld>
            <a:endParaRPr lang="en-US" dirty="0"/>
          </a:p>
        </p:txBody>
      </p:sp>
      <p:sp>
        <p:nvSpPr>
          <p:cNvPr id="6" name="Header Placeholder 5"/>
          <p:cNvSpPr>
            <a:spLocks noGrp="1"/>
          </p:cNvSpPr>
          <p:nvPr>
            <p:ph type="hdr" sz="quarter" idx="12"/>
          </p:nvPr>
        </p:nvSpPr>
        <p:spPr/>
        <p:txBody>
          <a:bodyPr/>
          <a:lstStyle/>
          <a:p>
            <a:endParaRPr lang="en-US" dirty="0"/>
          </a:p>
        </p:txBody>
      </p:sp>
      <p:sp>
        <p:nvSpPr>
          <p:cNvPr id="7" name="Footer Placeholder 6"/>
          <p:cNvSpPr>
            <a:spLocks noGrp="1"/>
          </p:cNvSpPr>
          <p:nvPr>
            <p:ph type="ftr" sz="quarter" idx="13"/>
          </p:nvPr>
        </p:nvSpPr>
        <p:spPr/>
        <p:txBody>
          <a:bodyPr/>
          <a:lstStyle/>
          <a:p>
            <a:r>
              <a:rPr lang="en-US" dirty="0" smtClean="0"/>
              <a:t>221 09-FGD 101 193, Rev A </a:t>
            </a:r>
            <a:endParaRPr lang="en-US" dirty="0"/>
          </a:p>
        </p:txBody>
      </p:sp>
    </p:spTree>
    <p:extLst>
      <p:ext uri="{BB962C8B-B14F-4D97-AF65-F5344CB8AC3E}">
        <p14:creationId xmlns:p14="http://schemas.microsoft.com/office/powerpoint/2010/main" val="332631757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smtClean="0">
                <a:cs typeface="Calibri" pitchFamily="34" charset="0"/>
              </a:rPr>
              <a:t>Create the following Charge Types:</a:t>
            </a:r>
          </a:p>
          <a:p>
            <a:pPr lvl="1"/>
            <a:r>
              <a:rPr lang="en-US" sz="1400" dirty="0" smtClean="0">
                <a:cs typeface="Calibri" pitchFamily="34" charset="0"/>
              </a:rPr>
              <a:t>A one time </a:t>
            </a:r>
            <a:r>
              <a:rPr lang="en-US" sz="1400" i="1" dirty="0" smtClean="0">
                <a:cs typeface="Calibri" pitchFamily="34" charset="0"/>
              </a:rPr>
              <a:t>Installation</a:t>
            </a:r>
            <a:r>
              <a:rPr lang="en-US" sz="1400" dirty="0" smtClean="0">
                <a:cs typeface="Calibri" pitchFamily="34" charset="0"/>
              </a:rPr>
              <a:t> charge - $100 CAD</a:t>
            </a:r>
          </a:p>
          <a:p>
            <a:pPr lvl="1"/>
            <a:endParaRPr lang="en-US" sz="1400" dirty="0" smtClean="0">
              <a:cs typeface="Calibri" pitchFamily="34" charset="0"/>
            </a:endParaRPr>
          </a:p>
          <a:p>
            <a:pPr lvl="1"/>
            <a:r>
              <a:rPr lang="en-US" sz="1400" dirty="0" smtClean="0">
                <a:cs typeface="Calibri" pitchFamily="34" charset="0"/>
              </a:rPr>
              <a:t>3 recurring monthly </a:t>
            </a:r>
            <a:r>
              <a:rPr lang="en-US" sz="1400" i="1" dirty="0" smtClean="0">
                <a:cs typeface="Calibri" pitchFamily="34" charset="0"/>
              </a:rPr>
              <a:t>Subscription</a:t>
            </a:r>
            <a:r>
              <a:rPr lang="en-US" sz="1400" dirty="0" smtClean="0">
                <a:cs typeface="Calibri" pitchFamily="34" charset="0"/>
              </a:rPr>
              <a:t> charge (all in Canadian Dollars):</a:t>
            </a:r>
          </a:p>
          <a:p>
            <a:pPr lvl="2"/>
            <a:r>
              <a:rPr lang="en-US" sz="1400" dirty="0" smtClean="0">
                <a:cs typeface="Calibri" pitchFamily="34" charset="0"/>
              </a:rPr>
              <a:t>Lite - $20 </a:t>
            </a:r>
          </a:p>
          <a:p>
            <a:pPr lvl="2"/>
            <a:r>
              <a:rPr lang="en-US" sz="1400" dirty="0" smtClean="0">
                <a:cs typeface="Calibri" pitchFamily="34" charset="0"/>
              </a:rPr>
              <a:t>Regular – $40 </a:t>
            </a:r>
          </a:p>
          <a:p>
            <a:pPr lvl="2"/>
            <a:r>
              <a:rPr lang="en-US" sz="1400" dirty="0" smtClean="0">
                <a:cs typeface="Calibri" pitchFamily="34" charset="0"/>
              </a:rPr>
              <a:t>Heavy – $60</a:t>
            </a:r>
          </a:p>
          <a:p>
            <a:pPr lvl="2"/>
            <a:endParaRPr lang="en-US" sz="1400" dirty="0" smtClean="0">
              <a:cs typeface="Calibri"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dirty="0" smtClean="0">
                <a:cs typeface="Calibri" pitchFamily="34" charset="0"/>
              </a:rPr>
              <a:t>Apply the installation charge to the product Item</a:t>
            </a:r>
          </a:p>
          <a:p>
            <a:r>
              <a:rPr lang="en-US" sz="1400" dirty="0" smtClean="0">
                <a:cs typeface="Calibri" pitchFamily="34" charset="0"/>
              </a:rPr>
              <a:t>Apply each subscription charge to the corresponding component Item</a:t>
            </a:r>
          </a:p>
          <a:p>
            <a:r>
              <a:rPr lang="en-US" sz="1400" dirty="0" smtClean="0">
                <a:cs typeface="Calibri" pitchFamily="34" charset="0"/>
              </a:rPr>
              <a:t>Testing</a:t>
            </a:r>
          </a:p>
          <a:p>
            <a:pPr lvl="1"/>
            <a:r>
              <a:rPr lang="en-US" sz="1400" dirty="0" smtClean="0">
                <a:cs typeface="Calibri" pitchFamily="34" charset="0"/>
              </a:rPr>
              <a:t>Turn </a:t>
            </a:r>
            <a:r>
              <a:rPr lang="en-US" sz="1400" b="1" dirty="0" smtClean="0">
                <a:cs typeface="Calibri" pitchFamily="34" charset="0"/>
              </a:rPr>
              <a:t>Test Mode On</a:t>
            </a:r>
          </a:p>
          <a:p>
            <a:pPr lvl="1"/>
            <a:r>
              <a:rPr lang="en-US" sz="1400" b="1" dirty="0" smtClean="0">
                <a:cs typeface="Calibri" pitchFamily="34" charset="0"/>
              </a:rPr>
              <a:t>Browse</a:t>
            </a:r>
            <a:r>
              <a:rPr lang="en-US" sz="1400" dirty="0" smtClean="0">
                <a:cs typeface="Calibri" pitchFamily="34" charset="0"/>
              </a:rPr>
              <a:t> the Catalog, </a:t>
            </a:r>
            <a:r>
              <a:rPr lang="en-US" sz="1400" b="1" dirty="0" smtClean="0">
                <a:cs typeface="Calibri" pitchFamily="34" charset="0"/>
              </a:rPr>
              <a:t>Add</a:t>
            </a:r>
            <a:r>
              <a:rPr lang="en-US" sz="1400" dirty="0" smtClean="0">
                <a:cs typeface="Calibri" pitchFamily="34" charset="0"/>
              </a:rPr>
              <a:t> the Product to the basket</a:t>
            </a:r>
          </a:p>
          <a:p>
            <a:pPr lvl="1"/>
            <a:r>
              <a:rPr lang="en-US" sz="1400" b="1" dirty="0" smtClean="0">
                <a:cs typeface="Calibri" pitchFamily="34" charset="0"/>
              </a:rPr>
              <a:t>View the Basket </a:t>
            </a:r>
            <a:r>
              <a:rPr lang="en-US" sz="1400" dirty="0" smtClean="0">
                <a:cs typeface="Calibri" pitchFamily="34" charset="0"/>
              </a:rPr>
              <a:t>and click the </a:t>
            </a:r>
            <a:r>
              <a:rPr lang="en-US" sz="1400" b="1" dirty="0" smtClean="0">
                <a:cs typeface="Calibri" pitchFamily="34" charset="0"/>
              </a:rPr>
              <a:t>Price</a:t>
            </a:r>
            <a:r>
              <a:rPr lang="en-US" sz="1400" dirty="0" smtClean="0">
                <a:cs typeface="Calibri" pitchFamily="34" charset="0"/>
              </a:rPr>
              <a:t> button to calculate the pricing</a:t>
            </a:r>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178678A3-0711-4801-943B-55EF43D6BDE8}" type="slidenum">
              <a:rPr lang="en-US" smtClean="0"/>
              <a:t>98</a:t>
            </a:fld>
            <a:endParaRPr lang="en-US" dirty="0"/>
          </a:p>
        </p:txBody>
      </p:sp>
    </p:spTree>
    <p:extLst>
      <p:ext uri="{BB962C8B-B14F-4D97-AF65-F5344CB8AC3E}">
        <p14:creationId xmlns:p14="http://schemas.microsoft.com/office/powerpoint/2010/main" val="182590872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6" name="Footer Placeholder 5"/>
          <p:cNvSpPr>
            <a:spLocks noGrp="1"/>
          </p:cNvSpPr>
          <p:nvPr>
            <p:ph type="ftr" sz="quarter" idx="12"/>
          </p:nvPr>
        </p:nvSpPr>
        <p:spPr/>
        <p:txBody>
          <a:bodyPr/>
          <a:lstStyle/>
          <a:p>
            <a:pPr>
              <a:defRPr/>
            </a:pPr>
            <a:r>
              <a:rPr lang="en-US" dirty="0" smtClean="0"/>
              <a:t> </a:t>
            </a:r>
            <a:endParaRPr lang="en-US" dirty="0"/>
          </a:p>
        </p:txBody>
      </p:sp>
      <p:sp>
        <p:nvSpPr>
          <p:cNvPr id="7" name="Slide Number Placeholder 6"/>
          <p:cNvSpPr>
            <a:spLocks noGrp="1"/>
          </p:cNvSpPr>
          <p:nvPr>
            <p:ph type="sldNum" sz="quarter" idx="13"/>
          </p:nvPr>
        </p:nvSpPr>
        <p:spPr>
          <a:xfrm>
            <a:off x="3902287" y="9516982"/>
            <a:ext cx="2984288" cy="501730"/>
          </a:xfrm>
          <a:prstGeom prst="rect">
            <a:avLst/>
          </a:prstGeom>
        </p:spPr>
        <p:txBody>
          <a:bodyPr/>
          <a:lstStyle/>
          <a:p>
            <a:pPr>
              <a:defRPr/>
            </a:pPr>
            <a:fld id="{9AA6CA48-A01C-4D23-88E7-3A4781636994}" type="slidenum">
              <a:rPr lang="en-US" smtClean="0"/>
              <a:t>99</a:t>
            </a:fld>
            <a:endParaRPr lang="en-US" dirty="0"/>
          </a:p>
        </p:txBody>
      </p:sp>
    </p:spTree>
    <p:extLst>
      <p:ext uri="{BB962C8B-B14F-4D97-AF65-F5344CB8AC3E}">
        <p14:creationId xmlns:p14="http://schemas.microsoft.com/office/powerpoint/2010/main" val="900917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22532" name="LeftInfo"/>
          <p:cNvSpPr txBox="1">
            <a:spLocks noChangeArrowheads="1"/>
          </p:cNvSpPr>
          <p:nvPr/>
        </p:nvSpPr>
        <p:spPr bwMode="auto">
          <a:xfrm>
            <a:off x="-1514475" y="2828876"/>
            <a:ext cx="1476375" cy="3416320"/>
          </a:xfrm>
          <a:prstGeom prst="rect">
            <a:avLst/>
          </a:prstGeom>
          <a:noFill/>
          <a:ln w="9525">
            <a:noFill/>
            <a:miter lim="800000"/>
            <a:headEnd/>
            <a:tailEnd/>
          </a:ln>
          <a:effectLst/>
        </p:spPr>
        <p:txBody>
          <a:bodyPr>
            <a:spAutoFit/>
          </a:bodyPr>
          <a:lstStyle/>
          <a:p>
            <a:pPr algn="r">
              <a:spcBef>
                <a:spcPct val="0"/>
              </a:spcBef>
            </a:pPr>
            <a:r>
              <a:rPr lang="en-US" sz="1200" dirty="0">
                <a:solidFill>
                  <a:srgbClr val="FFFFFF"/>
                </a:solidFill>
              </a:rPr>
              <a:t>Slide title</a:t>
            </a:r>
          </a:p>
          <a:p>
            <a:pPr algn="r">
              <a:spcBef>
                <a:spcPct val="0"/>
              </a:spcBef>
            </a:pPr>
            <a:r>
              <a:rPr lang="en-US" sz="1200" dirty="0" smtClean="0">
                <a:solidFill>
                  <a:srgbClr val="FFFFFF"/>
                </a:solidFill>
              </a:rPr>
              <a:t>70 pt</a:t>
            </a: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9FB7D3"/>
                </a:solidFill>
              </a:rPr>
              <a:t>CAPITALS</a:t>
            </a:r>
            <a:endParaRPr lang="en-US" sz="1200" dirty="0">
              <a:solidFill>
                <a:srgbClr val="9FB7D3"/>
              </a:solidFill>
            </a:endParaRPr>
          </a:p>
          <a:p>
            <a:pPr algn="r">
              <a:spcBef>
                <a:spcPct val="0"/>
              </a:spcBef>
            </a:pPr>
            <a:endParaRPr lang="en-US" sz="1200" dirty="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a:solidFill>
                <a:srgbClr val="FFFFFF"/>
              </a:solidFill>
            </a:endParaRPr>
          </a:p>
          <a:p>
            <a:pPr algn="r">
              <a:spcBef>
                <a:spcPct val="0"/>
              </a:spcBef>
            </a:pPr>
            <a:endParaRPr lang="en-US" sz="1200" dirty="0">
              <a:solidFill>
                <a:srgbClr val="FFFFFF"/>
              </a:solidFill>
            </a:endParaRPr>
          </a:p>
          <a:p>
            <a:pPr algn="r">
              <a:spcBef>
                <a:spcPct val="0"/>
              </a:spcBef>
            </a:pPr>
            <a:r>
              <a:rPr lang="en-US" sz="1200" dirty="0" smtClean="0">
                <a:solidFill>
                  <a:srgbClr val="FFFFFF"/>
                </a:solidFill>
              </a:rPr>
              <a:t>Slide </a:t>
            </a:r>
            <a:r>
              <a:rPr lang="en-US" sz="1200" dirty="0">
                <a:solidFill>
                  <a:srgbClr val="FFFFFF"/>
                </a:solidFill>
              </a:rPr>
              <a:t>subtitle </a:t>
            </a:r>
          </a:p>
          <a:p>
            <a:pPr algn="r">
              <a:spcBef>
                <a:spcPct val="0"/>
              </a:spcBef>
            </a:pPr>
            <a:r>
              <a:rPr lang="en-US" sz="1200" dirty="0">
                <a:solidFill>
                  <a:srgbClr val="FFFFFF"/>
                </a:solidFill>
              </a:rPr>
              <a:t>minimum 30 pt</a:t>
            </a:r>
          </a:p>
          <a:p>
            <a:pPr algn="r">
              <a:spcBef>
                <a:spcPct val="0"/>
              </a:spcBef>
            </a:pPr>
            <a:endParaRPr lang="en-GB" sz="1200" dirty="0">
              <a:solidFill>
                <a:srgbClr val="FFFFFF"/>
              </a:solidFill>
            </a:endParaRPr>
          </a:p>
        </p:txBody>
      </p:sp>
      <p:pic>
        <p:nvPicPr>
          <p:cNvPr id="6" name="Logo2011" descr="ERI_UF_rgb"/>
          <p:cNvPicPr>
            <a:picLocks noChangeAspect="1" noChangeArrowheads="1"/>
          </p:cNvPicPr>
          <p:nvPr/>
        </p:nvPicPr>
        <p:blipFill>
          <a:blip r:embed="rId2" cstate="print"/>
          <a:srcRect/>
          <a:stretch>
            <a:fillRect/>
          </a:stretch>
        </p:blipFill>
        <p:spPr bwMode="auto">
          <a:xfrm>
            <a:off x="7722000" y="432000"/>
            <a:ext cx="1027112" cy="900113"/>
          </a:xfrm>
          <a:prstGeom prst="rect">
            <a:avLst/>
          </a:prstGeom>
          <a:noFill/>
        </p:spPr>
      </p:pic>
      <p:sp>
        <p:nvSpPr>
          <p:cNvPr id="22530" name="SubTitle_TM"/>
          <p:cNvSpPr>
            <a:spLocks noGrp="1" noChangeArrowheads="1"/>
          </p:cNvSpPr>
          <p:nvPr>
            <p:ph type="subTitle" idx="1" hasCustomPrompt="1"/>
          </p:nvPr>
        </p:nvSpPr>
        <p:spPr>
          <a:xfrm>
            <a:off x="393699" y="5137200"/>
            <a:ext cx="8355014" cy="1386001"/>
          </a:xfrm>
        </p:spPr>
        <p:txBody>
          <a:bodyPr anchor="b" anchorCtr="0"/>
          <a:lstStyle>
            <a:lvl1pPr marL="0" indent="0">
              <a:lnSpc>
                <a:spcPct val="75000"/>
              </a:lnSpc>
              <a:spcBef>
                <a:spcPts val="0"/>
              </a:spcBef>
              <a:buFont typeface="Arial" charset="0"/>
              <a:buNone/>
              <a:defRPr sz="3000" baseline="0">
                <a:latin typeface="+mn-lt"/>
              </a:defRPr>
            </a:lvl1pPr>
          </a:lstStyle>
          <a:p>
            <a:r>
              <a:rPr lang="en-US" dirty="0"/>
              <a:t>Click to </a:t>
            </a:r>
            <a:r>
              <a:rPr lang="en-US" dirty="0" smtClean="0"/>
              <a:t>Add subtitle</a:t>
            </a:r>
          </a:p>
        </p:txBody>
      </p:sp>
      <p:sp>
        <p:nvSpPr>
          <p:cNvPr id="22531" name="Title_TM"/>
          <p:cNvSpPr>
            <a:spLocks noGrp="1" noChangeArrowheads="1"/>
          </p:cNvSpPr>
          <p:nvPr>
            <p:ph type="ctrTitle" hasCustomPrompt="1"/>
          </p:nvPr>
        </p:nvSpPr>
        <p:spPr>
          <a:xfrm>
            <a:off x="393700" y="1808709"/>
            <a:ext cx="8351839" cy="2839491"/>
          </a:xfrm>
        </p:spPr>
        <p:txBody>
          <a:bodyPr anchor="ctr">
            <a:normAutofit/>
          </a:bodyPr>
          <a:lstStyle>
            <a:lvl1pPr>
              <a:lnSpc>
                <a:spcPct val="75000"/>
              </a:lnSpc>
              <a:defRPr sz="7000">
                <a:latin typeface="Ericsson Capital TT"/>
              </a:defRPr>
            </a:lvl1pPr>
          </a:lstStyle>
          <a:p>
            <a:r>
              <a:rPr lang="en-US" dirty="0"/>
              <a:t>Click to </a:t>
            </a:r>
            <a:r>
              <a:rPr lang="en-US" dirty="0" smtClean="0"/>
              <a:t>add title</a:t>
            </a:r>
            <a:endParaRPr lang="en-US" dirty="0"/>
          </a:p>
        </p:txBody>
      </p:sp>
    </p:spTree>
    <p:extLst>
      <p:ext uri="{BB962C8B-B14F-4D97-AF65-F5344CB8AC3E}">
        <p14:creationId xmlns:p14="http://schemas.microsoft.com/office/powerpoint/2010/main" val="388471617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1"/>
          <p:cNvSpPr>
            <a:spLocks noGrp="1"/>
          </p:cNvSpPr>
          <p:nvPr>
            <p:ph sz="quarter" idx="10" hasCustomPrompt="1"/>
          </p:nvPr>
        </p:nvSpPr>
        <p:spPr>
          <a:xfrm>
            <a:off x="393701" y="1795463"/>
            <a:ext cx="8355012"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2"/>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extLst>
      <p:ext uri="{BB962C8B-B14F-4D97-AF65-F5344CB8AC3E}">
        <p14:creationId xmlns:p14="http://schemas.microsoft.com/office/powerpoint/2010/main" val="330436884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4645025" y="4010025"/>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Content Placeholder 2"/>
          <p:cNvSpPr>
            <a:spLocks noGrp="1"/>
          </p:cNvSpPr>
          <p:nvPr>
            <p:ph sz="quarter" idx="12" hasCustomPrompt="1"/>
          </p:nvPr>
        </p:nvSpPr>
        <p:spPr>
          <a:xfrm>
            <a:off x="393700" y="4010025"/>
            <a:ext cx="4105275"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835183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extLst>
      <p:ext uri="{BB962C8B-B14F-4D97-AF65-F5344CB8AC3E}">
        <p14:creationId xmlns:p14="http://schemas.microsoft.com/office/powerpoint/2010/main" val="27253758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393700" y="4010025"/>
            <a:ext cx="8355013"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Content Placeholder 2"/>
          <p:cNvSpPr>
            <a:spLocks noGrp="1"/>
          </p:cNvSpPr>
          <p:nvPr>
            <p:ph sz="quarter" idx="10" hasCustomPrompt="1"/>
          </p:nvPr>
        </p:nvSpPr>
        <p:spPr>
          <a:xfrm>
            <a:off x="4645025" y="1795463"/>
            <a:ext cx="4103688"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Content Placeholder 1"/>
          <p:cNvSpPr>
            <a:spLocks noGrp="1"/>
          </p:cNvSpPr>
          <p:nvPr>
            <p:ph idx="1" hasCustomPrompt="1"/>
          </p:nvPr>
        </p:nvSpPr>
        <p:spPr>
          <a:xfrm>
            <a:off x="396875" y="1795463"/>
            <a:ext cx="4102100" cy="20701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1"/>
          <p:cNvSpPr>
            <a:spLocks noGrp="1"/>
          </p:cNvSpPr>
          <p:nvPr>
            <p:ph type="title" hasCustomPrompt="1"/>
          </p:nvPr>
        </p:nvSpPr>
        <p:spPr>
          <a:xfrm>
            <a:off x="393701" y="239713"/>
            <a:ext cx="7494588" cy="1085371"/>
          </a:xfrm>
        </p:spPr>
        <p:txBody>
          <a:bodyPr/>
          <a:lstStyle/>
          <a:p>
            <a:r>
              <a:rPr lang="en-US" dirty="0" smtClean="0"/>
              <a:t>Click to ADD title</a:t>
            </a:r>
            <a:endParaRPr lang="en-US" dirty="0"/>
          </a:p>
        </p:txBody>
      </p:sp>
    </p:spTree>
    <p:extLst>
      <p:ext uri="{BB962C8B-B14F-4D97-AF65-F5344CB8AC3E}">
        <p14:creationId xmlns:p14="http://schemas.microsoft.com/office/powerpoint/2010/main" val="16862475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4013200"/>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5025" y="1795463"/>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6215099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4648200" y="1795463"/>
            <a:ext cx="410051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396875" y="4013200"/>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795463"/>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0068070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4648200" y="4022725"/>
            <a:ext cx="410051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396875" y="4022725"/>
            <a:ext cx="4098925"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4648200" y="1804988"/>
            <a:ext cx="410051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396875" y="1804988"/>
            <a:ext cx="4098925"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753541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61187251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53277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1280160"/>
            <a:ext cx="8503920" cy="4937760"/>
          </a:xfrm>
        </p:spPr>
        <p:txBody>
          <a:bodyPr/>
          <a:lstStyle>
            <a:lvl2pPr>
              <a:defRPr/>
            </a:lvl2pPr>
            <a:lvl3pPr marL="720000" marR="0" indent="-108000" algn="l" defTabSz="914400" rtl="0" eaLnBrk="0" fontAlgn="base" latinLnBrk="0" hangingPunct="0">
              <a:lnSpc>
                <a:spcPct val="100000"/>
              </a:lnSpc>
              <a:spcBef>
                <a:spcPct val="20000"/>
              </a:spcBef>
              <a:spcAft>
                <a:spcPct val="0"/>
              </a:spcAft>
              <a:buClrTx/>
              <a:buSzTx/>
              <a:buFont typeface="Arial" pitchFamily="34" charset="0"/>
              <a:buChar char="•"/>
              <a:tabLst/>
              <a:defRPr/>
            </a:lvl3pPr>
            <a:lvl4pP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Title 3"/>
          <p:cNvSpPr>
            <a:spLocks noGrp="1"/>
          </p:cNvSpPr>
          <p:nvPr>
            <p:ph type="title"/>
          </p:nvPr>
        </p:nvSpPr>
        <p:spPr/>
        <p:txBody>
          <a:bodyPr>
            <a:normAutofit/>
          </a:bodyPr>
          <a:lstStyle>
            <a:lvl1pPr>
              <a:defRPr sz="3200"/>
            </a:lvl1pPr>
          </a:lstStyle>
          <a:p>
            <a:r>
              <a:rPr lang="en-US" dirty="0" smtClean="0"/>
              <a:t>Click to edit Master title style</a:t>
            </a:r>
            <a:endParaRPr lang="en-CA" dirty="0"/>
          </a:p>
        </p:txBody>
      </p:sp>
    </p:spTree>
    <p:extLst>
      <p:ext uri="{BB962C8B-B14F-4D97-AF65-F5344CB8AC3E}">
        <p14:creationId xmlns:p14="http://schemas.microsoft.com/office/powerpoint/2010/main" val="836663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od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6" name="Text Placeholder 15"/>
          <p:cNvSpPr>
            <a:spLocks noGrp="1"/>
          </p:cNvSpPr>
          <p:nvPr>
            <p:ph type="body" sz="quarter" idx="12"/>
          </p:nvPr>
        </p:nvSpPr>
        <p:spPr>
          <a:xfrm>
            <a:off x="747233" y="1270000"/>
            <a:ext cx="7955221" cy="4941455"/>
          </a:xfrm>
        </p:spPr>
        <p:txBody>
          <a:bodyPr/>
          <a:lstStyle>
            <a:lvl1pPr>
              <a:lnSpc>
                <a:spcPct val="100000"/>
              </a:lnSpc>
              <a:defRPr/>
            </a:lvl1pPr>
            <a:lvl2pPr marL="660864" indent="-244169">
              <a:lnSpc>
                <a:spcPct val="100000"/>
              </a:lnSpc>
              <a:defRPr/>
            </a:lvl2pPr>
            <a:lvl3pPr marL="986910" indent="-244169">
              <a:lnSpc>
                <a:spcPct val="100000"/>
              </a:lnSpc>
              <a:defRPr/>
            </a:lvl3pPr>
            <a:lvl4pPr marL="1321727" indent="-244169">
              <a:lnSpc>
                <a:spcPct val="100000"/>
              </a:lnSpc>
              <a:defRPr/>
            </a:lvl4pPr>
            <a:lvl5pPr marL="1647773" indent="-244169">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17512172"/>
      </p:ext>
    </p:extLst>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396875" y="1800000"/>
            <a:ext cx="8351839"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393701" y="239713"/>
            <a:ext cx="7494588"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86596133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our Content Boxes A">
    <p:spTree>
      <p:nvGrpSpPr>
        <p:cNvPr id="1" name=""/>
        <p:cNvGrpSpPr/>
        <p:nvPr/>
      </p:nvGrpSpPr>
      <p:grpSpPr>
        <a:xfrm>
          <a:off x="0" y="0"/>
          <a:ext cx="0" cy="0"/>
          <a:chOff x="0" y="0"/>
          <a:chExt cx="0" cy="0"/>
        </a:xfrm>
      </p:grpSpPr>
      <p:sp>
        <p:nvSpPr>
          <p:cNvPr id="36" name="Title 1"/>
          <p:cNvSpPr>
            <a:spLocks noGrp="1"/>
          </p:cNvSpPr>
          <p:nvPr>
            <p:ph type="title"/>
          </p:nvPr>
        </p:nvSpPr>
        <p:spPr>
          <a:xfrm>
            <a:off x="742951" y="215224"/>
            <a:ext cx="7315200" cy="899888"/>
          </a:xfrm>
        </p:spPr>
        <p:txBody>
          <a:bodyPr>
            <a:normAutofit/>
          </a:bodyPr>
          <a:lstStyle>
            <a:lvl1pPr>
              <a:defRPr sz="3200"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449391082"/>
      </p:ext>
    </p:extLst>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4645025" y="1795464"/>
            <a:ext cx="410051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393700" y="1795463"/>
            <a:ext cx="4098925"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8703212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60610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 name="Content Placeholder 2"/>
          <p:cNvSpPr>
            <a:spLocks noGrp="1"/>
          </p:cNvSpPr>
          <p:nvPr>
            <p:ph sz="quarter" idx="11" hasCustomPrompt="1"/>
          </p:nvPr>
        </p:nvSpPr>
        <p:spPr>
          <a:xfrm>
            <a:off x="3228975"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1"/>
          <p:cNvSpPr>
            <a:spLocks noGrp="1"/>
          </p:cNvSpPr>
          <p:nvPr>
            <p:ph sz="quarter" idx="10" hasCustomPrompt="1"/>
          </p:nvPr>
        </p:nvSpPr>
        <p:spPr>
          <a:xfrm>
            <a:off x="393700" y="1800225"/>
            <a:ext cx="2687638" cy="4724399"/>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4858291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0"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7" cy="1085371"/>
          </a:xfrm>
        </p:spPr>
        <p:txBody>
          <a:bodyPr>
            <a:normAutofit/>
          </a:bodyPr>
          <a:lstStyle>
            <a:lvl1pPr>
              <a:defRPr sz="3200"/>
            </a:lvl1pPr>
          </a:lstStyle>
          <a:p>
            <a:r>
              <a:rPr lang="en-US" dirty="0" smtClean="0"/>
              <a:t>Click to edit Master title style</a:t>
            </a:r>
            <a:endParaRPr lang="en-US" dirty="0"/>
          </a:p>
        </p:txBody>
      </p:sp>
    </p:spTree>
    <p:extLst>
      <p:ext uri="{BB962C8B-B14F-4D97-AF65-F5344CB8AC3E}">
        <p14:creationId xmlns:p14="http://schemas.microsoft.com/office/powerpoint/2010/main" val="14277280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393701" y="1800225"/>
            <a:ext cx="3854450"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3854449"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852341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393701" y="239713"/>
            <a:ext cx="7494588"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74826648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1800225"/>
            <a:ext cx="4105275" cy="4724400"/>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5025" y="239713"/>
            <a:ext cx="3243263"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45528645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4643438" y="3545840"/>
            <a:ext cx="4105275" cy="2978785"/>
          </a:xfrm>
        </p:spPr>
        <p:txBody>
          <a:bodyPr/>
          <a:lstStyle/>
          <a:p>
            <a:pPr lvl="0"/>
            <a:r>
              <a:rPr lang="sv-SE" dirty="0" err="1" smtClean="0"/>
              <a:t>Click</a:t>
            </a:r>
            <a:r>
              <a:rPr lang="sv-SE" dirty="0" smtClean="0"/>
              <a:t> to </a:t>
            </a:r>
            <a:r>
              <a:rPr lang="sv-SE" dirty="0" err="1" smtClean="0"/>
              <a:t>add</a:t>
            </a:r>
            <a:r>
              <a:rPr lang="sv-SE" dirty="0" smtClean="0"/>
              <a: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 name="Title 1"/>
          <p:cNvSpPr>
            <a:spLocks noGrp="1"/>
          </p:cNvSpPr>
          <p:nvPr>
            <p:ph type="title"/>
          </p:nvPr>
        </p:nvSpPr>
        <p:spPr>
          <a:xfrm>
            <a:off x="4643438" y="1797524"/>
            <a:ext cx="4105275"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2455239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8" name="LeftInfo"/>
          <p:cNvSpPr txBox="1">
            <a:spLocks noChangeArrowheads="1"/>
          </p:cNvSpPr>
          <p:nvPr/>
        </p:nvSpPr>
        <p:spPr bwMode="auto">
          <a:xfrm>
            <a:off x="-1886857" y="438151"/>
            <a:ext cx="1764294" cy="6278642"/>
          </a:xfrm>
          <a:prstGeom prst="rect">
            <a:avLst/>
          </a:prstGeom>
          <a:noFill/>
          <a:ln w="9525">
            <a:noFill/>
            <a:miter lim="800000"/>
            <a:headEnd/>
            <a:tailEnd/>
          </a:ln>
          <a:effectLst/>
        </p:spPr>
        <p:txBody>
          <a:bodyPr wrap="square">
            <a:spAutoFit/>
          </a:bodyPr>
          <a:lstStyle/>
          <a:p>
            <a:pPr algn="r">
              <a:spcBef>
                <a:spcPct val="0"/>
              </a:spcBef>
            </a:pPr>
            <a:r>
              <a:rPr lang="en-US" sz="1200" dirty="0" smtClean="0">
                <a:solidFill>
                  <a:srgbClr val="FFFFFF"/>
                </a:solidFill>
              </a:rPr>
              <a:t>Slide title </a:t>
            </a:r>
          </a:p>
          <a:p>
            <a:pPr algn="r">
              <a:spcBef>
                <a:spcPct val="0"/>
              </a:spcBef>
            </a:pPr>
            <a:r>
              <a:rPr lang="en-US" sz="1200" dirty="0" smtClean="0">
                <a:solidFill>
                  <a:srgbClr val="FFFFFF"/>
                </a:solidFill>
              </a:rPr>
              <a:t>44 pt</a:t>
            </a: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endParaRPr lang="en-US" sz="1200" dirty="0" smtClean="0">
              <a:solidFill>
                <a:srgbClr val="FFFFFF"/>
              </a:solidFill>
            </a:endParaRPr>
          </a:p>
          <a:p>
            <a:pPr algn="r">
              <a:spcBef>
                <a:spcPct val="0"/>
              </a:spcBef>
            </a:pPr>
            <a:r>
              <a:rPr lang="en-US" sz="1200" dirty="0" smtClean="0">
                <a:solidFill>
                  <a:srgbClr val="FFFFFF"/>
                </a:solidFill>
              </a:rPr>
              <a:t>Text and bullet level 1</a:t>
            </a:r>
          </a:p>
          <a:p>
            <a:pPr algn="r">
              <a:spcBef>
                <a:spcPct val="0"/>
              </a:spcBef>
            </a:pPr>
            <a:r>
              <a:rPr lang="en-US" sz="1200" dirty="0" smtClean="0">
                <a:solidFill>
                  <a:srgbClr val="FFFFFF"/>
                </a:solidFill>
              </a:rPr>
              <a:t> minimum 24 pt</a:t>
            </a:r>
          </a:p>
          <a:p>
            <a:pPr algn="r">
              <a:spcBef>
                <a:spcPct val="0"/>
              </a:spcBef>
            </a:pPr>
            <a:endParaRPr lang="en-US" sz="1200" dirty="0" smtClean="0">
              <a:solidFill>
                <a:srgbClr val="FFFFFF"/>
              </a:solidFill>
            </a:endParaRPr>
          </a:p>
          <a:p>
            <a:pPr algn="r">
              <a:spcBef>
                <a:spcPct val="0"/>
              </a:spcBef>
            </a:pPr>
            <a:r>
              <a:rPr lang="en-US" sz="1200" dirty="0" smtClean="0">
                <a:solidFill>
                  <a:srgbClr val="FFFFFF"/>
                </a:solidFill>
              </a:rPr>
              <a:t>Bullets level 2-5</a:t>
            </a:r>
          </a:p>
          <a:p>
            <a:pPr algn="r">
              <a:spcBef>
                <a:spcPct val="0"/>
              </a:spcBef>
            </a:pPr>
            <a:r>
              <a:rPr lang="en-US" sz="1200" dirty="0" smtClean="0">
                <a:solidFill>
                  <a:srgbClr val="FFFFFF"/>
                </a:solidFill>
              </a:rPr>
              <a:t>minimum 20 pt</a:t>
            </a:r>
          </a:p>
          <a:p>
            <a:pPr algn="r">
              <a:spcBef>
                <a:spcPct val="0"/>
              </a:spcBef>
            </a:pPr>
            <a:endParaRPr lang="en-US" sz="1200" dirty="0" smtClean="0">
              <a:solidFill>
                <a:srgbClr val="FFFFFF"/>
              </a:solidFill>
            </a:endParaRPr>
          </a:p>
          <a:p>
            <a:pPr algn="r"/>
            <a:endParaRPr lang="en-US" sz="800" dirty="0" smtClean="0">
              <a:solidFill>
                <a:srgbClr val="FFFFFF"/>
              </a:solidFill>
            </a:endParaRPr>
          </a:p>
          <a:p>
            <a:pPr algn="r"/>
            <a:endParaRPr lang="en-US" sz="800" dirty="0" smtClean="0">
              <a:solidFill>
                <a:srgbClr val="FFFFFF"/>
              </a:solidFill>
            </a:endParaRPr>
          </a:p>
          <a:p>
            <a:pPr algn="r"/>
            <a:endParaRPr lang="en-US" sz="800" dirty="0" smtClean="0">
              <a:solidFill>
                <a:srgbClr val="FFFFFF"/>
              </a:solidFill>
            </a:endParaRPr>
          </a:p>
          <a:p>
            <a:r>
              <a:rPr lang="en-US" sz="500" dirty="0" smtClean="0">
                <a:solidFill>
                  <a:srgbClr val="9FB7D3"/>
                </a:solidFill>
                <a:latin typeface="Arial"/>
              </a:rPr>
              <a:t>Characters for Embedded font:</a:t>
            </a:r>
            <a:br>
              <a:rPr lang="en-US" sz="500" dirty="0" smtClean="0">
                <a:solidFill>
                  <a:srgbClr val="9FB7D3"/>
                </a:solidFill>
                <a:latin typeface="Arial"/>
              </a:rPr>
            </a:br>
            <a:r>
              <a:rPr lang="en-US" sz="500" dirty="0" smtClean="0">
                <a:solidFill>
                  <a:srgbClr val="9FB7D3"/>
                </a:solidFill>
                <a:latin typeface="Ericsson Capital TT" pitchFamily="2" charset="0"/>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lang="en-US" sz="500" i="1" dirty="0" smtClean="0">
              <a:solidFill>
                <a:srgbClr val="9FB7D3"/>
              </a:solidFill>
              <a:latin typeface="Ericsson Capital TT" pitchFamily="2" charset="0"/>
            </a:endParaRPr>
          </a:p>
          <a:p>
            <a:endParaRPr lang="en-US" sz="500" i="1" dirty="0" smtClean="0">
              <a:solidFill>
                <a:srgbClr val="9FB7D3"/>
              </a:solidFill>
              <a:latin typeface="Ericsson Capital TT" pitchFamily="2" charset="0"/>
            </a:endParaRPr>
          </a:p>
          <a:p>
            <a:r>
              <a:rPr lang="en-US" sz="500" dirty="0" smtClean="0">
                <a:solidFill>
                  <a:srgbClr val="9FB7D3"/>
                </a:solidFill>
                <a:latin typeface="Ericsson Capital TT" pitchFamily="2" charset="0"/>
              </a:rPr>
              <a:t>ΆΈΉΊΌΎΏΐΑΒΓΕΖΗΘΙΚΛΜΝΞΟΠΡΣΤΥΦΧΨΪΫΆΈΉΊΰαβγδεζηθικλνξορςΣΤΥΦΧΨΩΪΫΌΎΏ</a:t>
            </a:r>
            <a:endParaRPr lang="en-US" sz="500" i="1" dirty="0" smtClean="0">
              <a:solidFill>
                <a:srgbClr val="9FB7D3"/>
              </a:solidFill>
              <a:latin typeface="Ericsson Capital TT" pitchFamily="2" charset="0"/>
            </a:endParaRPr>
          </a:p>
          <a:p>
            <a:r>
              <a:rPr lang="en-US" sz="500" dirty="0" smtClean="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a:lnSpc>
                <a:spcPct val="80000"/>
              </a:lnSpc>
              <a:spcBef>
                <a:spcPct val="20000"/>
              </a:spcBef>
            </a:pPr>
            <a:endParaRPr lang="en-US" sz="500" dirty="0" smtClean="0">
              <a:solidFill>
                <a:srgbClr val="9FB7D3"/>
              </a:solidFill>
              <a:latin typeface="Ericsson Capital TT" pitchFamily="2" charset="0"/>
            </a:endParaRPr>
          </a:p>
          <a:p>
            <a:pPr algn="r">
              <a:spcBef>
                <a:spcPct val="0"/>
              </a:spcBef>
            </a:pPr>
            <a:endParaRPr lang="en-US" sz="500" dirty="0" smtClean="0">
              <a:solidFill>
                <a:srgbClr val="FFFFFF"/>
              </a:solidFill>
              <a:latin typeface="Ericsson Capital TT" pitchFamily="2" charset="0"/>
            </a:endParaRPr>
          </a:p>
          <a:p>
            <a:pPr algn="r">
              <a:spcBef>
                <a:spcPct val="0"/>
              </a:spcBef>
            </a:pPr>
            <a:endParaRPr lang="en-US" sz="800" dirty="0" smtClean="0">
              <a:solidFill>
                <a:srgbClr val="FFFFFF"/>
              </a:solidFill>
              <a:latin typeface="Ericsson Capital TT" pitchFamily="2" charset="0"/>
            </a:endParaRPr>
          </a:p>
          <a:p>
            <a:pPr algn="r">
              <a:spcBef>
                <a:spcPct val="0"/>
              </a:spcBef>
            </a:pPr>
            <a:endParaRPr lang="en-US" sz="800" dirty="0" smtClean="0">
              <a:solidFill>
                <a:srgbClr val="FFFFFF"/>
              </a:solidFill>
              <a:latin typeface="Ericsson Capital TT" pitchFamily="2" charset="0"/>
            </a:endParaRPr>
          </a:p>
          <a:p>
            <a:pPr algn="r">
              <a:spcBef>
                <a:spcPct val="0"/>
              </a:spcBef>
            </a:pPr>
            <a:endParaRPr lang="en-US" sz="800" dirty="0" smtClean="0">
              <a:solidFill>
                <a:srgbClr val="FFFFFF"/>
              </a:solidFill>
              <a:latin typeface="Ericsson Capital TT" pitchFamily="2" charset="0"/>
            </a:endParaRPr>
          </a:p>
          <a:p>
            <a:pPr algn="r">
              <a:spcBef>
                <a:spcPct val="0"/>
              </a:spcBef>
            </a:pPr>
            <a:endParaRPr lang="en-US" sz="800" dirty="0" smtClean="0">
              <a:solidFill>
                <a:srgbClr val="FFFFFF"/>
              </a:solidFill>
              <a:latin typeface="Ericsson Capital TT" pitchFamily="2" charset="0"/>
            </a:endParaRPr>
          </a:p>
          <a:p>
            <a:pPr algn="r">
              <a:spcBef>
                <a:spcPct val="0"/>
              </a:spcBef>
            </a:pPr>
            <a:endParaRPr lang="en-US" sz="800" dirty="0" smtClean="0">
              <a:solidFill>
                <a:srgbClr val="FFFFFF"/>
              </a:solidFill>
              <a:latin typeface="Ericsson Capital TT" pitchFamily="2" charset="0"/>
            </a:endParaRPr>
          </a:p>
          <a:p>
            <a:pPr algn="r">
              <a:spcBef>
                <a:spcPct val="0"/>
              </a:spcBef>
            </a:pPr>
            <a:endParaRPr lang="en-US" sz="1400" dirty="0" smtClean="0">
              <a:solidFill>
                <a:srgbClr val="FFFFFF"/>
              </a:solidFill>
            </a:endParaRPr>
          </a:p>
          <a:p>
            <a:pPr algn="r">
              <a:spcBef>
                <a:spcPct val="0"/>
              </a:spcBef>
            </a:pPr>
            <a:r>
              <a:rPr lang="en-US" sz="1200" dirty="0" smtClean="0">
                <a:solidFill>
                  <a:srgbClr val="FFFFFF"/>
                </a:solidFill>
              </a:rPr>
              <a:t>Do not add objects or text in the footer area</a:t>
            </a:r>
            <a:endParaRPr lang="en-US" sz="1200" dirty="0">
              <a:solidFill>
                <a:srgbClr val="FFFFFF"/>
              </a:solidFill>
            </a:endParaRPr>
          </a:p>
        </p:txBody>
      </p:sp>
      <p:pic>
        <p:nvPicPr>
          <p:cNvPr id="9" name="Econ2011" descr="ECON_RGB"/>
          <p:cNvPicPr>
            <a:picLocks noChangeAspect="1" noChangeArrowheads="1"/>
          </p:cNvPicPr>
          <p:nvPr/>
        </p:nvPicPr>
        <p:blipFill>
          <a:blip r:embed="rId22" cstate="print"/>
          <a:srcRect/>
          <a:stretch>
            <a:fillRect/>
          </a:stretch>
        </p:blipFill>
        <p:spPr bwMode="auto">
          <a:xfrm>
            <a:off x="8316001" y="360000"/>
            <a:ext cx="444500" cy="588962"/>
          </a:xfrm>
          <a:prstGeom prst="rect">
            <a:avLst/>
          </a:prstGeom>
          <a:noFill/>
        </p:spPr>
      </p:pic>
      <p:sp>
        <p:nvSpPr>
          <p:cNvPr id="21523" name="txtfooterCopy"/>
          <p:cNvSpPr txBox="1">
            <a:spLocks noChangeArrowheads="1"/>
          </p:cNvSpPr>
          <p:nvPr/>
        </p:nvSpPr>
        <p:spPr bwMode="auto">
          <a:xfrm>
            <a:off x="395288" y="6524625"/>
            <a:ext cx="7399338" cy="215900"/>
          </a:xfrm>
          <a:prstGeom prst="rect">
            <a:avLst/>
          </a:prstGeom>
          <a:noFill/>
          <a:ln w="12700" algn="ctr">
            <a:noFill/>
            <a:miter lim="800000"/>
            <a:headEnd/>
            <a:tailEnd/>
          </a:ln>
          <a:effectLst/>
        </p:spPr>
        <p:txBody>
          <a:bodyPr lIns="72000" rIns="72000"/>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800" b="0" i="0" u="none" strike="noStrike" kern="1200" cap="none" spc="0" normalizeH="0" baseline="0" noProof="0" dirty="0" smtClean="0">
                <a:ln>
                  <a:noFill/>
                </a:ln>
                <a:solidFill>
                  <a:srgbClr val="8F9093"/>
                </a:solidFill>
                <a:effectLst/>
                <a:uLnTx/>
                <a:uFillTx/>
                <a:latin typeface="Arial" charset="0"/>
                <a:ea typeface="+mn-ea"/>
                <a:cs typeface="+mn-cs"/>
              </a:rPr>
              <a:t>ERICSSON PROPRIETARY - not to be copied or used without permission </a:t>
            </a:r>
            <a:r>
              <a:rPr lang="en-US" sz="800" b="0" i="0" u="none" dirty="0" smtClean="0">
                <a:solidFill>
                  <a:srgbClr val="87888A"/>
                </a:solidFill>
                <a:latin typeface="Arial" pitchFamily="-1" charset="0"/>
              </a:rPr>
              <a:t>| 2014</a:t>
            </a:r>
            <a:r>
              <a:rPr lang="en-US" sz="800" b="0" i="0" u="none" baseline="0" dirty="0" smtClean="0">
                <a:solidFill>
                  <a:srgbClr val="87888A"/>
                </a:solidFill>
                <a:latin typeface="Arial" pitchFamily="-1" charset="0"/>
              </a:rPr>
              <a:t> </a:t>
            </a:r>
            <a:r>
              <a:rPr lang="en-US" sz="800" b="0" i="0" u="none" dirty="0" smtClean="0">
                <a:solidFill>
                  <a:srgbClr val="87888A"/>
                </a:solidFill>
                <a:latin typeface="Arial" pitchFamily="-1" charset="0"/>
              </a:rPr>
              <a:t>|  Page </a:t>
            </a:r>
            <a:fld id="{DF54B8BB-8C23-4A20-8B18-DA0C8E1B98D3}" type="slidenum">
              <a:rPr lang="en-US" sz="800" b="0" i="0" u="none" smtClean="0">
                <a:solidFill>
                  <a:srgbClr val="87888A"/>
                </a:solidFill>
                <a:latin typeface="Arial" pitchFamily="-1" charset="0"/>
              </a:rPr>
              <a:t>‹#›</a:t>
            </a:fld>
            <a:endParaRPr lang="en-US" sz="800" b="0" i="0" u="none" dirty="0">
              <a:solidFill>
                <a:srgbClr val="87888A"/>
              </a:solidFill>
              <a:latin typeface="Arial" pitchFamily="-1" charset="0"/>
            </a:endParaRPr>
          </a:p>
        </p:txBody>
      </p:sp>
      <p:sp>
        <p:nvSpPr>
          <p:cNvPr id="21507" name="Content_SM"/>
          <p:cNvSpPr>
            <a:spLocks noGrp="1" noChangeArrowheads="1"/>
          </p:cNvSpPr>
          <p:nvPr>
            <p:ph type="body" idx="1"/>
          </p:nvPr>
        </p:nvSpPr>
        <p:spPr bwMode="auto">
          <a:xfrm>
            <a:off x="396875" y="1800000"/>
            <a:ext cx="8351839" cy="385200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1506" name="Title_SM"/>
          <p:cNvSpPr>
            <a:spLocks noGrp="1" noChangeArrowheads="1"/>
          </p:cNvSpPr>
          <p:nvPr>
            <p:ph type="title"/>
          </p:nvPr>
        </p:nvSpPr>
        <p:spPr bwMode="auto">
          <a:xfrm>
            <a:off x="228600" y="239713"/>
            <a:ext cx="7494588" cy="108537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p>
            <a:pPr lvl="0"/>
            <a:r>
              <a:rPr lang="en-US" dirty="0" smtClean="0"/>
              <a:t>Click to Add Header</a:t>
            </a:r>
          </a:p>
        </p:txBody>
      </p:sp>
    </p:spTree>
    <p:extLst>
      <p:ext uri="{BB962C8B-B14F-4D97-AF65-F5344CB8AC3E}">
        <p14:creationId xmlns:p14="http://schemas.microsoft.com/office/powerpoint/2010/main" val="273970061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2" r:id="rId19"/>
    <p:sldLayoutId id="2147483723" r:id="rId20"/>
  </p:sldLayoutIdLst>
  <p:timing>
    <p:tnLst>
      <p:par>
        <p:cTn id="1" dur="indefinite" restart="never" nodeType="tmRoot"/>
      </p:par>
    </p:tnLst>
  </p:timing>
  <p:hf sldNum="0" hdr="0" dt="0"/>
  <p:txStyles>
    <p:title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02.xml"/><Relationship Id="rId1" Type="http://schemas.openxmlformats.org/officeDocument/2006/relationships/slideLayout" Target="../slideLayouts/slideLayout18.xml"/><Relationship Id="rId5" Type="http://schemas.openxmlformats.org/officeDocument/2006/relationships/image" Target="../media/image87.png"/><Relationship Id="rId4" Type="http://schemas.openxmlformats.org/officeDocument/2006/relationships/image" Target="../media/image86.png"/></Relationships>
</file>

<file path=ppt/slides/_rels/slide10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03.xml"/><Relationship Id="rId1" Type="http://schemas.openxmlformats.org/officeDocument/2006/relationships/slideLayout" Target="../slideLayouts/slideLayout18.xml"/><Relationship Id="rId4" Type="http://schemas.openxmlformats.org/officeDocument/2006/relationships/image" Target="../media/image89.png"/></Relationships>
</file>

<file path=ppt/slides/_rels/slide10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04.xml"/><Relationship Id="rId1" Type="http://schemas.openxmlformats.org/officeDocument/2006/relationships/slideLayout" Target="../slideLayouts/slideLayout18.xml"/><Relationship Id="rId5" Type="http://schemas.openxmlformats.org/officeDocument/2006/relationships/image" Target="../media/image92.png"/><Relationship Id="rId4" Type="http://schemas.openxmlformats.org/officeDocument/2006/relationships/image" Target="../media/image91.png"/></Relationships>
</file>

<file path=ppt/slides/_rels/slide10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15.xml"/><Relationship Id="rId1" Type="http://schemas.openxmlformats.org/officeDocument/2006/relationships/slideLayout" Target="../slideLayouts/slideLayout18.xml"/><Relationship Id="rId5" Type="http://schemas.openxmlformats.org/officeDocument/2006/relationships/image" Target="../media/image98.png"/><Relationship Id="rId4" Type="http://schemas.openxmlformats.org/officeDocument/2006/relationships/image" Target="../media/image97.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17.xml"/><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2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20.xml"/><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21.xml"/><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23.xml"/><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24.xml"/><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26.xml"/><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27.xml"/><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3" Type="http://schemas.openxmlformats.org/officeDocument/2006/relationships/hyperlink" Target="file:///C:\Users\edebbou\Documents\01%20Data%20Sheets\NG%20LMS\oss.bss.education@ericsson.com" TargetMode="External"/><Relationship Id="rId2" Type="http://schemas.openxmlformats.org/officeDocument/2006/relationships/notesSlide" Target="../notesSlides/notesSlide128.xml"/><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notesSlide" Target="../notesSlides/notesSlide12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localhost:%3cport%3e/cwf/config" TargetMode="External"/><Relationship Id="rId7"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localhost:%3cport%3e/cwf/selectApp" TargetMode="External"/><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8.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18.xml"/><Relationship Id="rId5" Type="http://schemas.openxmlformats.org/officeDocument/2006/relationships/image" Target="../media/image45.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8.xml"/><Relationship Id="rId1" Type="http://schemas.openxmlformats.org/officeDocument/2006/relationships/slideLayout" Target="../slideLayouts/slideLayout18.xml"/><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2.xml"/><Relationship Id="rId1" Type="http://schemas.openxmlformats.org/officeDocument/2006/relationships/slideLayout" Target="../slideLayouts/slideLayout18.xml"/><Relationship Id="rId4" Type="http://schemas.openxmlformats.org/officeDocument/2006/relationships/image" Target="../media/image54.png"/></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7.xml"/><Relationship Id="rId1" Type="http://schemas.openxmlformats.org/officeDocument/2006/relationships/slideLayout" Target="../slideLayouts/slideLayout18.xml"/><Relationship Id="rId4" Type="http://schemas.openxmlformats.org/officeDocument/2006/relationships/image" Target="../media/image57.png"/></Relationships>
</file>

<file path=ppt/slides/_rels/slide6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0.xml"/><Relationship Id="rId1" Type="http://schemas.openxmlformats.org/officeDocument/2006/relationships/slideLayout" Target="../slideLayouts/slideLayout18.xml"/><Relationship Id="rId4" Type="http://schemas.openxmlformats.org/officeDocument/2006/relationships/image" Target="../media/image61.png"/></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2.xml"/><Relationship Id="rId1" Type="http://schemas.openxmlformats.org/officeDocument/2006/relationships/slideLayout" Target="../slideLayouts/slideLayout18.xml"/><Relationship Id="rId4" Type="http://schemas.openxmlformats.org/officeDocument/2006/relationships/image" Target="../media/image64.png"/></Relationships>
</file>

<file path=ppt/slides/_rels/slide7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3.xml"/><Relationship Id="rId1" Type="http://schemas.openxmlformats.org/officeDocument/2006/relationships/slideLayout" Target="../slideLayouts/slideLayout18.xml"/><Relationship Id="rId4" Type="http://schemas.openxmlformats.org/officeDocument/2006/relationships/image" Target="../media/image66.png"/></Relationships>
</file>

<file path=ppt/slides/_rels/slide7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3.xml"/><Relationship Id="rId1" Type="http://schemas.openxmlformats.org/officeDocument/2006/relationships/slideLayout" Target="../slideLayouts/slideLayout18.xml"/><Relationship Id="rId4" Type="http://schemas.openxmlformats.org/officeDocument/2006/relationships/image" Target="../media/image74.png"/></Relationships>
</file>

<file path=ppt/slides/_rels/slide8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89.xml"/><Relationship Id="rId1" Type="http://schemas.openxmlformats.org/officeDocument/2006/relationships/slideLayout" Target="../slideLayouts/slideLayout18.xml"/><Relationship Id="rId4" Type="http://schemas.openxmlformats.org/officeDocument/2006/relationships/image" Target="../media/image7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4.xml"/><Relationship Id="rId1" Type="http://schemas.openxmlformats.org/officeDocument/2006/relationships/slideLayout" Target="../slideLayouts/slideLayout18.xml"/><Relationship Id="rId4" Type="http://schemas.openxmlformats.org/officeDocument/2006/relationships/image" Target="../media/image80.png"/></Relationships>
</file>

<file path=ppt/slides/_rels/slide9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6.xml"/><Relationship Id="rId1" Type="http://schemas.openxmlformats.org/officeDocument/2006/relationships/slideLayout" Target="../slideLayouts/slideLayout18.xml"/><Relationship Id="rId4" Type="http://schemas.openxmlformats.org/officeDocument/2006/relationships/image" Target="../media/image83.png"/></Relationships>
</file>

<file path=ppt/slides/_rels/slide9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4"/>
          <p:cNvSpPr>
            <a:spLocks noGrp="1"/>
          </p:cNvSpPr>
          <p:nvPr>
            <p:ph type="subTitle" idx="1"/>
          </p:nvPr>
        </p:nvSpPr>
        <p:spPr>
          <a:xfrm>
            <a:off x="393700" y="5137150"/>
            <a:ext cx="8355013" cy="1385888"/>
          </a:xfrm>
        </p:spPr>
        <p:txBody>
          <a:bodyPr/>
          <a:lstStyle/>
          <a:p>
            <a:pPr>
              <a:spcBef>
                <a:spcPct val="0"/>
              </a:spcBef>
            </a:pPr>
            <a:r>
              <a:rPr lang="en-US" sz="1800" dirty="0" smtClean="0">
                <a:latin typeface="Arial" charset="0"/>
              </a:rPr>
              <a:t>Ericsson OSS/BSS Education Services</a:t>
            </a:r>
          </a:p>
          <a:p>
            <a:pPr>
              <a:spcBef>
                <a:spcPct val="0"/>
              </a:spcBef>
            </a:pPr>
            <a:r>
              <a:rPr lang="en-US" sz="1800" dirty="0" smtClean="0">
                <a:latin typeface="Arial" charset="0"/>
              </a:rPr>
              <a:t>January 2015</a:t>
            </a:r>
          </a:p>
        </p:txBody>
      </p:sp>
      <p:sp>
        <p:nvSpPr>
          <p:cNvPr id="5" name="Title 3"/>
          <p:cNvSpPr>
            <a:spLocks noGrp="1"/>
          </p:cNvSpPr>
          <p:nvPr>
            <p:ph type="ctrTitle"/>
          </p:nvPr>
        </p:nvSpPr>
        <p:spPr>
          <a:xfrm>
            <a:off x="393700" y="1939129"/>
            <a:ext cx="8351839" cy="3062640"/>
          </a:xfrm>
          <a:ln>
            <a:miter lim="800000"/>
            <a:headEnd/>
            <a:tailEnd/>
          </a:ln>
          <a:extLst/>
        </p:spPr>
        <p:txBody>
          <a:bodyPr>
            <a:normAutofit/>
          </a:bodyPr>
          <a:lstStyle/>
          <a:p>
            <a:pPr>
              <a:defRPr/>
            </a:pPr>
            <a:r>
              <a:rPr lang="en-US" sz="4800" dirty="0" smtClean="0">
                <a:blipFill>
                  <a:blip r:embed="rId4"/>
                  <a:stretch>
                    <a:fillRect/>
                  </a:stretch>
                </a:blipFill>
              </a:rPr>
              <a:t>Introduction </a:t>
            </a:r>
            <a:r>
              <a:rPr lang="en-US" sz="4800" dirty="0">
                <a:blipFill>
                  <a:blip r:embed="rId4"/>
                  <a:stretch>
                    <a:fillRect/>
                  </a:stretch>
                </a:blipFill>
              </a:rPr>
              <a:t>to Catalog </a:t>
            </a:r>
            <a:r>
              <a:rPr lang="en-US" sz="4800" dirty="0" smtClean="0">
                <a:blipFill>
                  <a:blip r:embed="rId4"/>
                  <a:stretch>
                    <a:fillRect/>
                  </a:stretch>
                </a:blipFill>
              </a:rPr>
              <a:t>Management </a:t>
            </a:r>
            <a:r>
              <a:rPr lang="en-US" sz="4800" dirty="0">
                <a:blipFill>
                  <a:blip r:embed="rId4"/>
                  <a:stretch>
                    <a:fillRect/>
                  </a:stretch>
                </a:blipFill>
              </a:rPr>
              <a:t>ECM 100</a:t>
            </a:r>
            <a:r>
              <a:rPr lang="en-US" sz="4800" dirty="0" smtClean="0">
                <a:blipFill>
                  <a:blip r:embed="rId4"/>
                  <a:stretch>
                    <a:fillRect/>
                  </a:stretch>
                </a:blipFill>
              </a:rPr>
              <a:t> </a:t>
            </a:r>
            <a:r>
              <a:rPr lang="en-US" sz="4800" dirty="0">
                <a:blipFill>
                  <a:blip r:embed="rId4"/>
                  <a:stretch>
                    <a:fillRect/>
                  </a:stretch>
                </a:blipFill>
              </a:rPr>
              <a:t/>
            </a:r>
            <a:br>
              <a:rPr lang="en-US" sz="4800" dirty="0">
                <a:blipFill>
                  <a:blip r:embed="rId4"/>
                  <a:stretch>
                    <a:fillRect/>
                  </a:stretch>
                </a:blipFill>
              </a:rPr>
            </a:br>
            <a:r>
              <a:rPr lang="en-US" sz="4800" dirty="0">
                <a:blipFill>
                  <a:blip r:embed="rId4"/>
                  <a:stretch>
                    <a:fillRect/>
                  </a:stretch>
                </a:blipFill>
              </a:rPr>
              <a:t>ERICSSON CATALOG </a:t>
            </a:r>
            <a:r>
              <a:rPr lang="en-US" sz="4800" dirty="0" smtClean="0">
                <a:blipFill>
                  <a:blip r:embed="rId4"/>
                  <a:stretch>
                    <a:fillRect/>
                  </a:stretch>
                </a:blipFill>
              </a:rPr>
              <a:t>MANAGER R14.1</a:t>
            </a:r>
            <a:endParaRPr lang="en-US" sz="4800" dirty="0">
              <a:blipFill>
                <a:blip r:embed="rId4"/>
                <a:stretch>
                  <a:fillRect/>
                </a:stretch>
              </a:blipFill>
            </a:endParaRPr>
          </a:p>
        </p:txBody>
      </p:sp>
    </p:spTree>
    <p:custDataLst>
      <p:tags r:id="rId1"/>
    </p:custDataLst>
    <p:extLst>
      <p:ext uri="{BB962C8B-B14F-4D97-AF65-F5344CB8AC3E}">
        <p14:creationId xmlns:p14="http://schemas.microsoft.com/office/powerpoint/2010/main" val="2434390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3701" y="239713"/>
            <a:ext cx="7494588" cy="1085371"/>
          </a:xfrm>
        </p:spPr>
        <p:txBody>
          <a:bodyPr anchor="ctr">
            <a:normAutofit/>
          </a:bodyPr>
          <a:lstStyle/>
          <a:p>
            <a:r>
              <a:rPr lang="en-GB" sz="3200" dirty="0" smtClean="0"/>
              <a:t>COURSE PROGRESS</a:t>
            </a:r>
            <a:endParaRPr lang="en-GB" sz="3200" dirty="0"/>
          </a:p>
        </p:txBody>
      </p:sp>
      <p:sp>
        <p:nvSpPr>
          <p:cNvPr id="4" name="Content Placeholder 55"/>
          <p:cNvSpPr txBox="1">
            <a:spLocks/>
          </p:cNvSpPr>
          <p:nvPr/>
        </p:nvSpPr>
        <p:spPr bwMode="auto">
          <a:xfrm>
            <a:off x="457199" y="1463039"/>
            <a:ext cx="8229600" cy="484632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57200" indent="-457200">
              <a:buFont typeface="+mj-lt"/>
              <a:buAutoNum type="arabicPeriod"/>
            </a:pPr>
            <a:r>
              <a:rPr lang="en-GB" sz="2800" b="1" i="1" dirty="0" smtClean="0">
                <a:solidFill>
                  <a:srgbClr val="9E0000"/>
                </a:solidFill>
              </a:rPr>
              <a:t>Catalog </a:t>
            </a:r>
            <a:r>
              <a:rPr lang="en-GB" sz="2800" b="1" i="1" dirty="0">
                <a:solidFill>
                  <a:srgbClr val="9E0000"/>
                </a:solidFill>
              </a:rPr>
              <a:t>Manager Overview</a:t>
            </a:r>
          </a:p>
          <a:p>
            <a:pPr marL="457200" indent="-457200" defTabSz="993775">
              <a:buFont typeface="+mj-lt"/>
              <a:buAutoNum type="arabicPeriod"/>
            </a:pPr>
            <a:r>
              <a:rPr lang="en-GB" dirty="0">
                <a:solidFill>
                  <a:schemeClr val="bg2">
                    <a:lumMod val="75000"/>
                  </a:schemeClr>
                </a:solidFill>
              </a:rPr>
              <a:t>Catalog Manager </a:t>
            </a:r>
            <a:r>
              <a:rPr lang="en-GB" dirty="0" smtClean="0">
                <a:solidFill>
                  <a:schemeClr val="bg2">
                    <a:lumMod val="75000"/>
                  </a:schemeClr>
                </a:solidFill>
              </a:rPr>
              <a:t>Configuration</a:t>
            </a:r>
            <a:endParaRPr lang="en-GB" dirty="0">
              <a:solidFill>
                <a:schemeClr val="bg2">
                  <a:lumMod val="75000"/>
                </a:schemeClr>
              </a:solidFill>
            </a:endParaRPr>
          </a:p>
          <a:p>
            <a:pPr marL="457200" indent="-457200" defTabSz="993775">
              <a:buFont typeface="+mj-lt"/>
              <a:buAutoNum type="arabicPeriod"/>
            </a:pPr>
            <a:r>
              <a:rPr lang="en-GB" dirty="0" smtClean="0">
                <a:solidFill>
                  <a:schemeClr val="bg2">
                    <a:lumMod val="75000"/>
                  </a:schemeClr>
                </a:solidFill>
              </a:rPr>
              <a:t>Catalog </a:t>
            </a:r>
            <a:r>
              <a:rPr lang="en-GB" dirty="0">
                <a:solidFill>
                  <a:schemeClr val="bg2">
                    <a:lumMod val="75000"/>
                  </a:schemeClr>
                </a:solidFill>
              </a:rPr>
              <a:t>Designer</a:t>
            </a:r>
          </a:p>
          <a:p>
            <a:pPr marL="457200" indent="-457200" defTabSz="993775">
              <a:buFont typeface="+mj-lt"/>
              <a:buAutoNum type="arabicPeriod"/>
            </a:pPr>
            <a:r>
              <a:rPr lang="en-US" dirty="0">
                <a:solidFill>
                  <a:schemeClr val="bg2">
                    <a:lumMod val="75000"/>
                  </a:schemeClr>
                </a:solidFill>
              </a:rPr>
              <a:t>Code Tables and Attribute Types</a:t>
            </a:r>
          </a:p>
          <a:p>
            <a:pPr marL="457200" indent="-457200" defTabSz="993775">
              <a:buFont typeface="+mj-lt"/>
              <a:buAutoNum type="arabicPeriod"/>
            </a:pPr>
            <a:r>
              <a:rPr lang="en-US" dirty="0">
                <a:solidFill>
                  <a:schemeClr val="bg2">
                    <a:lumMod val="75000"/>
                  </a:schemeClr>
                </a:solidFill>
              </a:rPr>
              <a:t>Component Items and Associations</a:t>
            </a:r>
          </a:p>
          <a:p>
            <a:pPr marL="457200" indent="-457200" defTabSz="993775">
              <a:buFont typeface="+mj-lt"/>
              <a:buAutoNum type="arabicPeriod"/>
            </a:pPr>
            <a:r>
              <a:rPr lang="en-US" dirty="0">
                <a:solidFill>
                  <a:schemeClr val="bg2">
                    <a:lumMod val="75000"/>
                  </a:schemeClr>
                </a:solidFill>
              </a:rPr>
              <a:t>Catalog Hierarchy</a:t>
            </a:r>
          </a:p>
          <a:p>
            <a:pPr marL="457200" indent="-457200" defTabSz="993775">
              <a:buFont typeface="+mj-lt"/>
              <a:buAutoNum type="arabicPeriod"/>
            </a:pPr>
            <a:r>
              <a:rPr lang="en-US" dirty="0">
                <a:solidFill>
                  <a:schemeClr val="bg2">
                    <a:lumMod val="75000"/>
                  </a:schemeClr>
                </a:solidFill>
              </a:rPr>
              <a:t>Pricing</a:t>
            </a:r>
          </a:p>
          <a:p>
            <a:pPr marL="457200" indent="-457200" defTabSz="993775">
              <a:buFont typeface="+mj-lt"/>
              <a:buAutoNum type="arabicPeriod"/>
            </a:pPr>
            <a:r>
              <a:rPr lang="en-US" dirty="0">
                <a:solidFill>
                  <a:schemeClr val="bg2">
                    <a:lumMod val="75000"/>
                  </a:schemeClr>
                </a:solidFill>
              </a:rPr>
              <a:t>Context Attributes and Rules</a:t>
            </a:r>
          </a:p>
          <a:p>
            <a:pPr marL="457200" indent="-457200" defTabSz="993775">
              <a:buFont typeface="+mj-lt"/>
              <a:buAutoNum type="arabicPeriod"/>
            </a:pPr>
            <a:r>
              <a:rPr lang="en-US" dirty="0">
                <a:solidFill>
                  <a:schemeClr val="bg2">
                    <a:lumMod val="75000"/>
                  </a:schemeClr>
                </a:solidFill>
              </a:rPr>
              <a:t>Conditional </a:t>
            </a:r>
            <a:r>
              <a:rPr lang="en-US" dirty="0" smtClean="0">
                <a:solidFill>
                  <a:schemeClr val="bg2">
                    <a:lumMod val="75000"/>
                  </a:schemeClr>
                </a:solidFill>
              </a:rPr>
              <a:t>Charges</a:t>
            </a:r>
            <a:endParaRPr lang="en-US" dirty="0">
              <a:solidFill>
                <a:schemeClr val="bg2">
                  <a:lumMod val="75000"/>
                </a:schemeClr>
              </a:solidFill>
            </a:endParaRPr>
          </a:p>
        </p:txBody>
      </p:sp>
    </p:spTree>
    <p:extLst>
      <p:ext uri="{BB962C8B-B14F-4D97-AF65-F5344CB8AC3E}">
        <p14:creationId xmlns:p14="http://schemas.microsoft.com/office/powerpoint/2010/main" val="2861919912"/>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3040"/>
            <a:ext cx="8229600" cy="4846320"/>
          </a:xfrm>
        </p:spPr>
        <p:txBody>
          <a:bodyPr/>
          <a:lstStyle/>
          <a:p>
            <a:pPr marL="457200" lvl="1" indent="-457200">
              <a:buClr>
                <a:srgbClr val="00A9D4"/>
              </a:buClr>
              <a:buFont typeface="+mj-lt"/>
              <a:buAutoNum type="arabicPeriod"/>
            </a:pPr>
            <a:r>
              <a:rPr lang="en-US" sz="2400" dirty="0">
                <a:ea typeface="+mn-ea"/>
                <a:cs typeface="+mn-cs"/>
              </a:rPr>
              <a:t>Contexts and Context Attributes</a:t>
            </a:r>
          </a:p>
          <a:p>
            <a:pPr marL="457200" lvl="1" indent="-457200">
              <a:buClr>
                <a:srgbClr val="00A9D4"/>
              </a:buClr>
              <a:buFont typeface="+mj-lt"/>
              <a:buAutoNum type="arabicPeriod"/>
            </a:pPr>
            <a:r>
              <a:rPr lang="en-US" sz="2400" dirty="0" smtClean="0">
                <a:ea typeface="+mn-ea"/>
                <a:cs typeface="+mn-cs"/>
              </a:rPr>
              <a:t>Create a </a:t>
            </a:r>
            <a:r>
              <a:rPr lang="en-US" sz="2400" dirty="0">
                <a:ea typeface="+mn-ea"/>
                <a:cs typeface="+mn-cs"/>
              </a:rPr>
              <a:t>Context</a:t>
            </a:r>
          </a:p>
          <a:p>
            <a:pPr marL="457200" lvl="1" indent="-457200">
              <a:buClr>
                <a:srgbClr val="00A9D4"/>
              </a:buClr>
              <a:buFont typeface="+mj-lt"/>
              <a:buAutoNum type="arabicPeriod"/>
            </a:pPr>
            <a:r>
              <a:rPr lang="en-US" sz="2400" dirty="0" smtClean="0">
                <a:ea typeface="+mn-ea"/>
                <a:cs typeface="+mn-cs"/>
              </a:rPr>
              <a:t>Set </a:t>
            </a:r>
            <a:r>
              <a:rPr lang="en-US" sz="2400" dirty="0">
                <a:ea typeface="+mn-ea"/>
                <a:cs typeface="+mn-cs"/>
              </a:rPr>
              <a:t>the Default </a:t>
            </a:r>
            <a:r>
              <a:rPr lang="en-US" sz="2400" dirty="0" smtClean="0">
                <a:ea typeface="+mn-ea"/>
                <a:cs typeface="+mn-cs"/>
              </a:rPr>
              <a:t>Context</a:t>
            </a:r>
          </a:p>
          <a:p>
            <a:pPr marL="457200" lvl="1" indent="-457200">
              <a:buClr>
                <a:srgbClr val="00A9D4"/>
              </a:buClr>
              <a:buFont typeface="+mj-lt"/>
              <a:buAutoNum type="arabicPeriod"/>
            </a:pPr>
            <a:r>
              <a:rPr lang="en-GB" sz="2400" dirty="0" smtClean="0">
                <a:ea typeface="+mn-ea"/>
                <a:cs typeface="+mn-cs"/>
              </a:rPr>
              <a:t>Rules - overview</a:t>
            </a:r>
            <a:endParaRPr lang="en-US" sz="2400" dirty="0">
              <a:ea typeface="+mn-ea"/>
              <a:cs typeface="+mn-cs"/>
            </a:endParaRPr>
          </a:p>
          <a:p>
            <a:pPr marL="457200" lvl="1" indent="-457200">
              <a:buClr>
                <a:srgbClr val="00A9D4"/>
              </a:buClr>
              <a:buFont typeface="+mj-lt"/>
              <a:buAutoNum type="arabicPeriod"/>
            </a:pPr>
            <a:r>
              <a:rPr lang="en-GB" sz="2400" dirty="0" smtClean="0">
                <a:ea typeface="+mn-ea"/>
                <a:cs typeface="+mn-cs"/>
              </a:rPr>
              <a:t>Rules - sample </a:t>
            </a:r>
            <a:r>
              <a:rPr lang="en-GB" sz="2400" dirty="0">
                <a:ea typeface="+mn-ea"/>
                <a:cs typeface="+mn-cs"/>
              </a:rPr>
              <a:t>s</a:t>
            </a:r>
            <a:r>
              <a:rPr lang="en-GB" sz="2400" dirty="0" smtClean="0">
                <a:ea typeface="+mn-ea"/>
                <a:cs typeface="+mn-cs"/>
              </a:rPr>
              <a:t>tatements</a:t>
            </a:r>
            <a:endParaRPr lang="en-US" sz="2400" dirty="0">
              <a:ea typeface="+mn-ea"/>
              <a:cs typeface="+mn-cs"/>
            </a:endParaRPr>
          </a:p>
          <a:p>
            <a:pPr marL="457200" lvl="1" indent="-457200">
              <a:buClr>
                <a:srgbClr val="00A9D4"/>
              </a:buClr>
              <a:buFont typeface="+mj-lt"/>
              <a:buAutoNum type="arabicPeriod"/>
            </a:pPr>
            <a:r>
              <a:rPr lang="en-GB" sz="2400" dirty="0">
                <a:ea typeface="+mn-ea"/>
                <a:cs typeface="+mn-cs"/>
              </a:rPr>
              <a:t>Special v</a:t>
            </a:r>
            <a:r>
              <a:rPr lang="en-GB" sz="2400" dirty="0" smtClean="0">
                <a:ea typeface="+mn-ea"/>
                <a:cs typeface="+mn-cs"/>
              </a:rPr>
              <a:t>ariables </a:t>
            </a:r>
            <a:r>
              <a:rPr lang="en-GB" sz="2400" dirty="0">
                <a:ea typeface="+mn-ea"/>
                <a:cs typeface="+mn-cs"/>
              </a:rPr>
              <a:t>and </a:t>
            </a:r>
            <a:r>
              <a:rPr lang="en-GB" sz="2400" dirty="0" smtClean="0">
                <a:ea typeface="+mn-ea"/>
                <a:cs typeface="+mn-cs"/>
              </a:rPr>
              <a:t>common </a:t>
            </a:r>
            <a:r>
              <a:rPr lang="en-GB" sz="2400" dirty="0">
                <a:ea typeface="+mn-ea"/>
                <a:cs typeface="+mn-cs"/>
              </a:rPr>
              <a:t>o</a:t>
            </a:r>
            <a:r>
              <a:rPr lang="en-GB" sz="2400" dirty="0" smtClean="0">
                <a:ea typeface="+mn-ea"/>
                <a:cs typeface="+mn-cs"/>
              </a:rPr>
              <a:t>perators</a:t>
            </a:r>
            <a:endParaRPr lang="en-US" sz="2400" dirty="0">
              <a:ea typeface="+mn-ea"/>
              <a:cs typeface="+mn-cs"/>
            </a:endParaRPr>
          </a:p>
          <a:p>
            <a:pPr marL="457200" lvl="1" indent="-457200">
              <a:buClr>
                <a:srgbClr val="00A9D4"/>
              </a:buClr>
              <a:buFont typeface="+mj-lt"/>
              <a:buAutoNum type="arabicPeriod"/>
            </a:pPr>
            <a:r>
              <a:rPr lang="en-GB" sz="2400" dirty="0">
                <a:ea typeface="+mn-ea"/>
                <a:cs typeface="+mn-cs"/>
              </a:rPr>
              <a:t>Language e</a:t>
            </a:r>
            <a:r>
              <a:rPr lang="en-GB" sz="2400" dirty="0" smtClean="0">
                <a:ea typeface="+mn-ea"/>
                <a:cs typeface="+mn-cs"/>
              </a:rPr>
              <a:t>xpression </a:t>
            </a:r>
            <a:r>
              <a:rPr lang="en-GB" sz="2400" dirty="0">
                <a:ea typeface="+mn-ea"/>
                <a:cs typeface="+mn-cs"/>
              </a:rPr>
              <a:t>and i</a:t>
            </a:r>
            <a:r>
              <a:rPr lang="en-GB" sz="2400" dirty="0" smtClean="0">
                <a:ea typeface="+mn-ea"/>
                <a:cs typeface="+mn-cs"/>
              </a:rPr>
              <a:t>dentifier </a:t>
            </a:r>
            <a:r>
              <a:rPr lang="en-GB" sz="2400" dirty="0">
                <a:ea typeface="+mn-ea"/>
                <a:cs typeface="+mn-cs"/>
              </a:rPr>
              <a:t>t</a:t>
            </a:r>
            <a:r>
              <a:rPr lang="en-GB" sz="2400" dirty="0" smtClean="0">
                <a:ea typeface="+mn-ea"/>
                <a:cs typeface="+mn-cs"/>
              </a:rPr>
              <a:t>ypes</a:t>
            </a:r>
            <a:endParaRPr lang="en-US" sz="2400" dirty="0">
              <a:ea typeface="+mn-ea"/>
              <a:cs typeface="+mn-cs"/>
            </a:endParaRPr>
          </a:p>
          <a:p>
            <a:pPr marL="457200" lvl="1" indent="-457200">
              <a:buClr>
                <a:srgbClr val="00A9D4"/>
              </a:buClr>
              <a:buFont typeface="+mj-lt"/>
              <a:buAutoNum type="arabicPeriod"/>
            </a:pPr>
            <a:r>
              <a:rPr lang="en-GB" sz="2400" dirty="0">
                <a:ea typeface="+mn-ea"/>
                <a:cs typeface="+mn-cs"/>
              </a:rPr>
              <a:t>Operations</a:t>
            </a:r>
            <a:endParaRPr lang="en-US" sz="2400" dirty="0">
              <a:ea typeface="+mn-ea"/>
              <a:cs typeface="+mn-cs"/>
            </a:endParaRPr>
          </a:p>
          <a:p>
            <a:pPr marL="457200" lvl="1" indent="-457200">
              <a:buClr>
                <a:srgbClr val="00A9D4"/>
              </a:buClr>
              <a:buFont typeface="+mj-lt"/>
              <a:buAutoNum type="arabicPeriod"/>
            </a:pPr>
            <a:r>
              <a:rPr lang="en-GB" sz="2400" dirty="0" smtClean="0">
                <a:ea typeface="+mn-ea"/>
                <a:cs typeface="+mn-cs"/>
              </a:rPr>
              <a:t>Create </a:t>
            </a:r>
            <a:r>
              <a:rPr lang="en-GB" sz="2400" dirty="0">
                <a:ea typeface="+mn-ea"/>
                <a:cs typeface="+mn-cs"/>
              </a:rPr>
              <a:t>a C</a:t>
            </a:r>
            <a:r>
              <a:rPr lang="en-GB" sz="2400" dirty="0" smtClean="0">
                <a:ea typeface="+mn-ea"/>
                <a:cs typeface="+mn-cs"/>
              </a:rPr>
              <a:t>atalog </a:t>
            </a:r>
            <a:r>
              <a:rPr lang="en-GB" sz="2400" dirty="0">
                <a:ea typeface="+mn-ea"/>
                <a:cs typeface="+mn-cs"/>
              </a:rPr>
              <a:t>R</a:t>
            </a:r>
            <a:r>
              <a:rPr lang="en-GB" sz="2400" dirty="0" smtClean="0">
                <a:ea typeface="+mn-ea"/>
                <a:cs typeface="+mn-cs"/>
              </a:rPr>
              <a:t>ule</a:t>
            </a:r>
            <a:endParaRPr lang="en-US" sz="2400" dirty="0">
              <a:ea typeface="+mn-ea"/>
              <a:cs typeface="+mn-cs"/>
            </a:endParaRPr>
          </a:p>
          <a:p>
            <a:pPr marL="457200" lvl="1" indent="-457200">
              <a:buClr>
                <a:srgbClr val="00A9D4"/>
              </a:buClr>
              <a:buFont typeface="+mj-lt"/>
              <a:buAutoNum type="arabicPeriod"/>
            </a:pPr>
            <a:r>
              <a:rPr lang="en-GB" sz="2400" dirty="0" smtClean="0">
                <a:ea typeface="+mn-ea"/>
                <a:cs typeface="+mn-cs"/>
              </a:rPr>
              <a:t>Rule types</a:t>
            </a:r>
          </a:p>
          <a:p>
            <a:pPr marL="457200" lvl="1" indent="-457200">
              <a:buClr>
                <a:srgbClr val="00A9D4"/>
              </a:buClr>
              <a:buFont typeface="+mj-lt"/>
              <a:buAutoNum type="arabicPeriod"/>
            </a:pPr>
            <a:r>
              <a:rPr lang="en-US" sz="2400" dirty="0" smtClean="0">
                <a:ea typeface="+mn-ea"/>
                <a:cs typeface="+mn-cs"/>
              </a:rPr>
              <a:t>Exercise</a:t>
            </a:r>
            <a:endParaRPr lang="en-US" sz="2400" dirty="0">
              <a:ea typeface="+mn-ea"/>
              <a:cs typeface="+mn-cs"/>
            </a:endParaRPr>
          </a:p>
        </p:txBody>
      </p:sp>
      <p:sp>
        <p:nvSpPr>
          <p:cNvPr id="12" name="Title 6"/>
          <p:cNvSpPr>
            <a:spLocks noGrp="1"/>
          </p:cNvSpPr>
          <p:nvPr>
            <p:ph type="title"/>
          </p:nvPr>
        </p:nvSpPr>
        <p:spPr/>
        <p:txBody>
          <a:bodyPr anchor="ctr">
            <a:normAutofit/>
          </a:bodyPr>
          <a:lstStyle/>
          <a:p>
            <a:r>
              <a:rPr lang="en-US" dirty="0"/>
              <a:t>Context Attributes and </a:t>
            </a:r>
            <a:r>
              <a:rPr lang="en-US" dirty="0" smtClean="0"/>
              <a:t>Rules</a:t>
            </a:r>
            <a:endParaRPr lang="en-GB" dirty="0"/>
          </a:p>
        </p:txBody>
      </p:sp>
    </p:spTree>
    <p:extLst>
      <p:ext uri="{BB962C8B-B14F-4D97-AF65-F5344CB8AC3E}">
        <p14:creationId xmlns:p14="http://schemas.microsoft.com/office/powerpoint/2010/main" val="3393339630"/>
      </p:ext>
    </p:extLst>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411480" y="1165412"/>
            <a:ext cx="8503920" cy="4937760"/>
          </a:xfrm>
        </p:spPr>
        <p:txBody>
          <a:bodyPr/>
          <a:lstStyle/>
          <a:p>
            <a:r>
              <a:rPr lang="en-CA" dirty="0" smtClean="0"/>
              <a:t>A Context is a collection of Attributes that hold information provided by some external system such as</a:t>
            </a:r>
          </a:p>
          <a:p>
            <a:pPr lvl="1"/>
            <a:r>
              <a:rPr lang="en-CA" dirty="0" smtClean="0"/>
              <a:t>Customer’s market segment</a:t>
            </a:r>
          </a:p>
          <a:p>
            <a:pPr lvl="1"/>
            <a:r>
              <a:rPr lang="en-CA" dirty="0" smtClean="0"/>
              <a:t>Customer’s city or state</a:t>
            </a:r>
            <a:endParaRPr lang="en-CA" dirty="0"/>
          </a:p>
          <a:p>
            <a:r>
              <a:rPr lang="en-CA" dirty="0" smtClean="0"/>
              <a:t>Context Attributes are referenced in Catalog Rules</a:t>
            </a:r>
          </a:p>
          <a:p>
            <a:pPr lvl="1"/>
            <a:r>
              <a:rPr lang="en-CA" dirty="0" smtClean="0"/>
              <a:t>E.g., the availability of an Item could be determined by his/her address</a:t>
            </a:r>
          </a:p>
          <a:p>
            <a:r>
              <a:rPr lang="en-CA" dirty="0" smtClean="0"/>
              <a:t>Only one Context could be the current </a:t>
            </a:r>
            <a:r>
              <a:rPr lang="en-CA" dirty="0"/>
              <a:t>Context at any point in </a:t>
            </a:r>
            <a:r>
              <a:rPr lang="en-CA" dirty="0" smtClean="0"/>
              <a:t>time</a:t>
            </a:r>
          </a:p>
          <a:p>
            <a:pPr lvl="1"/>
            <a:r>
              <a:rPr lang="en-CA" dirty="0" smtClean="0"/>
              <a:t>Only </a:t>
            </a:r>
            <a:r>
              <a:rPr lang="en-CA" dirty="0"/>
              <a:t>the </a:t>
            </a:r>
            <a:r>
              <a:rPr lang="en-CA" dirty="0" smtClean="0"/>
              <a:t>current Context’s </a:t>
            </a:r>
            <a:r>
              <a:rPr lang="en-CA" dirty="0"/>
              <a:t>attributes can be </a:t>
            </a:r>
            <a:r>
              <a:rPr lang="en-CA" dirty="0" smtClean="0"/>
              <a:t>referenced</a:t>
            </a:r>
            <a:endParaRPr lang="en-CA" dirty="0"/>
          </a:p>
          <a:p>
            <a:r>
              <a:rPr lang="en-CA" dirty="0"/>
              <a:t>The scripts within Rules can call a context attribute by </a:t>
            </a:r>
            <a:r>
              <a:rPr lang="en-CA" dirty="0" smtClean="0"/>
              <a:t>predefined object </a:t>
            </a:r>
            <a:r>
              <a:rPr lang="en-CA" i="1" dirty="0" smtClean="0">
                <a:solidFill>
                  <a:srgbClr val="C00000"/>
                </a:solidFill>
              </a:rPr>
              <a:t>theContext</a:t>
            </a:r>
            <a:r>
              <a:rPr lang="en-CA" i="1" dirty="0" smtClean="0"/>
              <a:t> </a:t>
            </a:r>
            <a:r>
              <a:rPr lang="en-CA" dirty="0"/>
              <a:t>(which refers to the default Context</a:t>
            </a:r>
            <a:r>
              <a:rPr lang="en-CA" dirty="0" smtClean="0"/>
              <a:t>) </a:t>
            </a:r>
          </a:p>
          <a:p>
            <a:pPr lvl="1"/>
            <a:r>
              <a:rPr lang="en-CA" i="1" dirty="0" smtClean="0">
                <a:solidFill>
                  <a:srgbClr val="C00000"/>
                </a:solidFill>
              </a:rPr>
              <a:t>E.g. theContext.country</a:t>
            </a:r>
            <a:endParaRPr lang="en-CA" dirty="0" smtClean="0">
              <a:solidFill>
                <a:srgbClr val="C00000"/>
              </a:solidFill>
            </a:endParaRPr>
          </a:p>
        </p:txBody>
      </p:sp>
      <p:sp>
        <p:nvSpPr>
          <p:cNvPr id="61442" name="Rectangle 2"/>
          <p:cNvSpPr>
            <a:spLocks noGrp="1" noChangeArrowheads="1"/>
          </p:cNvSpPr>
          <p:nvPr>
            <p:ph type="title"/>
          </p:nvPr>
        </p:nvSpPr>
        <p:spPr>
          <a:xfrm>
            <a:off x="228599" y="239713"/>
            <a:ext cx="8097253" cy="1085371"/>
          </a:xfrm>
        </p:spPr>
        <p:txBody>
          <a:bodyPr>
            <a:normAutofit/>
          </a:bodyPr>
          <a:lstStyle/>
          <a:p>
            <a:r>
              <a:rPr lang="en-US" dirty="0" smtClean="0"/>
              <a:t>Contexts and Context Attributes</a:t>
            </a:r>
          </a:p>
        </p:txBody>
      </p:sp>
    </p:spTree>
    <p:extLst>
      <p:ext uri="{BB962C8B-B14F-4D97-AF65-F5344CB8AC3E}">
        <p14:creationId xmlns:p14="http://schemas.microsoft.com/office/powerpoint/2010/main" val="30914330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411480" y="1184993"/>
            <a:ext cx="6621735" cy="4937760"/>
          </a:xfrm>
        </p:spPr>
        <p:txBody>
          <a:bodyPr/>
          <a:lstStyle/>
          <a:p>
            <a:r>
              <a:rPr lang="en-CA" sz="2000" dirty="0" smtClean="0"/>
              <a:t>From the Quick Start Menu, select </a:t>
            </a:r>
            <a:r>
              <a:rPr lang="en-CA" sz="2000" i="1" dirty="0" smtClean="0">
                <a:solidFill>
                  <a:srgbClr val="C00000"/>
                </a:solidFill>
              </a:rPr>
              <a:t>Rules-&gt;Context</a:t>
            </a:r>
          </a:p>
          <a:p>
            <a:pPr lvl="1"/>
            <a:r>
              <a:rPr lang="en-CA" sz="1800" i="1" dirty="0" smtClean="0"/>
              <a:t>Can also be selected under Technical Configuration on Overview screen</a:t>
            </a:r>
          </a:p>
          <a:p>
            <a:pPr>
              <a:spcAft>
                <a:spcPts val="500"/>
              </a:spcAft>
            </a:pPr>
            <a:r>
              <a:rPr lang="en-CA" sz="2000" dirty="0" smtClean="0"/>
              <a:t>In the Context Search page, select </a:t>
            </a:r>
            <a:r>
              <a:rPr lang="en-CA" sz="2000" i="1" dirty="0" smtClean="0">
                <a:solidFill>
                  <a:srgbClr val="C00000"/>
                </a:solidFill>
              </a:rPr>
              <a:t>Add</a:t>
            </a:r>
          </a:p>
          <a:p>
            <a:pPr marL="0" indent="0">
              <a:buNone/>
            </a:pPr>
            <a:endParaRPr lang="en-CA" sz="2300" b="1" dirty="0" smtClean="0"/>
          </a:p>
          <a:p>
            <a:pPr marL="0" indent="0">
              <a:buNone/>
            </a:pPr>
            <a:endParaRPr lang="en-CA" sz="2300" b="1" dirty="0" smtClean="0"/>
          </a:p>
          <a:p>
            <a:pPr>
              <a:spcAft>
                <a:spcPts val="500"/>
              </a:spcAft>
            </a:pPr>
            <a:r>
              <a:rPr lang="en-CA" sz="2000" dirty="0" smtClean="0"/>
              <a:t>Provide the </a:t>
            </a:r>
            <a:r>
              <a:rPr lang="en-CA" sz="2000" i="1" dirty="0" smtClean="0">
                <a:solidFill>
                  <a:srgbClr val="C00000"/>
                </a:solidFill>
              </a:rPr>
              <a:t>Context Details and Save</a:t>
            </a:r>
          </a:p>
          <a:p>
            <a:endParaRPr lang="en-CA" sz="2300" dirty="0" smtClean="0"/>
          </a:p>
          <a:p>
            <a:pPr marL="0" indent="0">
              <a:buNone/>
            </a:pPr>
            <a:endParaRPr lang="en-CA" sz="2300" dirty="0" smtClean="0"/>
          </a:p>
          <a:p>
            <a:endParaRPr lang="en-CA" sz="2300" dirty="0" smtClean="0"/>
          </a:p>
          <a:p>
            <a:endParaRPr lang="en-CA" sz="2300" dirty="0"/>
          </a:p>
          <a:p>
            <a:r>
              <a:rPr lang="en-CA" sz="2000" dirty="0" smtClean="0"/>
              <a:t>The </a:t>
            </a:r>
            <a:r>
              <a:rPr lang="en-CA" sz="2000" i="1" dirty="0" smtClean="0">
                <a:solidFill>
                  <a:srgbClr val="C00000"/>
                </a:solidFill>
              </a:rPr>
              <a:t>Context Attribute</a:t>
            </a:r>
            <a:r>
              <a:rPr lang="en-CA" sz="2000" dirty="0" smtClean="0"/>
              <a:t> tab allows you to define the Attribute information for the Context</a:t>
            </a:r>
          </a:p>
        </p:txBody>
      </p:sp>
      <p:sp>
        <p:nvSpPr>
          <p:cNvPr id="61442" name="Rectangle 2"/>
          <p:cNvSpPr>
            <a:spLocks noGrp="1" noChangeArrowheads="1"/>
          </p:cNvSpPr>
          <p:nvPr>
            <p:ph type="title"/>
          </p:nvPr>
        </p:nvSpPr>
        <p:spPr/>
        <p:txBody>
          <a:bodyPr/>
          <a:lstStyle/>
          <a:p>
            <a:r>
              <a:rPr lang="en-US" dirty="0" smtClean="0"/>
              <a:t>Create a Context</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 y="2520219"/>
            <a:ext cx="3469958" cy="7087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7" y="3781417"/>
            <a:ext cx="5966415" cy="17310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5">
            <a:extLst>
              <a:ext uri="{28A0092B-C50C-407E-A947-70E740481C1C}">
                <a14:useLocalDpi xmlns:a14="http://schemas.microsoft.com/office/drawing/2010/main" val="0"/>
              </a:ext>
            </a:extLst>
          </a:blip>
          <a:srcRect/>
          <a:stretch>
            <a:fillRect/>
          </a:stretch>
        </p:blipFill>
        <p:spPr bwMode="auto">
          <a:xfrm>
            <a:off x="7033215" y="1259951"/>
            <a:ext cx="1591945" cy="4336415"/>
          </a:xfrm>
          <a:prstGeom prst="rect">
            <a:avLst/>
          </a:prstGeom>
          <a:noFill/>
          <a:ln>
            <a:solidFill>
              <a:schemeClr val="accent1"/>
            </a:solidFill>
          </a:ln>
        </p:spPr>
      </p:pic>
    </p:spTree>
    <p:extLst>
      <p:ext uri="{BB962C8B-B14F-4D97-AF65-F5344CB8AC3E}">
        <p14:creationId xmlns:p14="http://schemas.microsoft.com/office/powerpoint/2010/main" val="132148137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411480" y="1280160"/>
            <a:ext cx="5980931" cy="4937760"/>
          </a:xfrm>
        </p:spPr>
        <p:txBody>
          <a:bodyPr/>
          <a:lstStyle/>
          <a:p>
            <a:r>
              <a:rPr lang="en-CA" dirty="0" smtClean="0"/>
              <a:t>From the Catalog Designer app, select </a:t>
            </a:r>
            <a:r>
              <a:rPr lang="en-CA" i="1" dirty="0" smtClean="0">
                <a:solidFill>
                  <a:srgbClr val="C00000"/>
                </a:solidFill>
              </a:rPr>
              <a:t>Rules-&gt;Contexts </a:t>
            </a:r>
            <a:r>
              <a:rPr lang="en-CA" dirty="0" smtClean="0"/>
              <a:t>from the Quick Start Menu</a:t>
            </a:r>
          </a:p>
          <a:p>
            <a:r>
              <a:rPr lang="en-CA" dirty="0" smtClean="0"/>
              <a:t>Select the desired Context and press </a:t>
            </a:r>
            <a:r>
              <a:rPr lang="en-CA" i="1" dirty="0" smtClean="0">
                <a:solidFill>
                  <a:srgbClr val="C00000"/>
                </a:solidFill>
              </a:rPr>
              <a:t>Set Context</a:t>
            </a:r>
          </a:p>
          <a:p>
            <a:pPr marL="0" indent="0">
              <a:buNone/>
            </a:pPr>
            <a:endParaRPr lang="en-CA" b="1" dirty="0" smtClean="0"/>
          </a:p>
          <a:p>
            <a:endParaRPr lang="en-CA" dirty="0" smtClean="0"/>
          </a:p>
        </p:txBody>
      </p:sp>
      <p:sp>
        <p:nvSpPr>
          <p:cNvPr id="61442" name="Rectangle 2"/>
          <p:cNvSpPr>
            <a:spLocks noGrp="1" noChangeArrowheads="1"/>
          </p:cNvSpPr>
          <p:nvPr>
            <p:ph type="title"/>
          </p:nvPr>
        </p:nvSpPr>
        <p:spPr>
          <a:ln w="57150">
            <a:noFill/>
          </a:ln>
        </p:spPr>
        <p:txBody>
          <a:bodyPr>
            <a:normAutofit/>
          </a:bodyPr>
          <a:lstStyle/>
          <a:p>
            <a:r>
              <a:rPr lang="en-US" dirty="0" smtClean="0"/>
              <a:t>Set the Default Context</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174" y="3527918"/>
            <a:ext cx="4761472" cy="4956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0847" y="1471803"/>
            <a:ext cx="1700147" cy="38729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0474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411480" y="1280160"/>
            <a:ext cx="7499338" cy="4937760"/>
          </a:xfrm>
        </p:spPr>
        <p:txBody>
          <a:bodyPr/>
          <a:lstStyle/>
          <a:p>
            <a:r>
              <a:rPr lang="en-CA" dirty="0"/>
              <a:t>To provide a value for a Context attribute,</a:t>
            </a:r>
          </a:p>
          <a:p>
            <a:pPr lvl="1"/>
            <a:r>
              <a:rPr lang="en-CA" dirty="0"/>
              <a:t>Select Test Mode -&gt; </a:t>
            </a:r>
            <a:r>
              <a:rPr lang="en-CA" i="1" dirty="0">
                <a:solidFill>
                  <a:srgbClr val="C00000"/>
                </a:solidFill>
              </a:rPr>
              <a:t>Set Context Attributes</a:t>
            </a:r>
          </a:p>
          <a:p>
            <a:pPr lvl="1"/>
            <a:r>
              <a:rPr lang="en-CA" dirty="0"/>
              <a:t>Provide a value for each of the attributes defined </a:t>
            </a:r>
          </a:p>
          <a:p>
            <a:pPr lvl="1"/>
            <a:r>
              <a:rPr lang="en-CA" i="1" dirty="0">
                <a:solidFill>
                  <a:srgbClr val="C00000"/>
                </a:solidFill>
              </a:rPr>
              <a:t>Save</a:t>
            </a:r>
          </a:p>
          <a:p>
            <a:endParaRPr lang="en-CA" dirty="0" smtClean="0"/>
          </a:p>
        </p:txBody>
      </p:sp>
      <p:sp>
        <p:nvSpPr>
          <p:cNvPr id="61442" name="Rectangle 2"/>
          <p:cNvSpPr>
            <a:spLocks noGrp="1" noChangeArrowheads="1"/>
          </p:cNvSpPr>
          <p:nvPr>
            <p:ph type="title"/>
          </p:nvPr>
        </p:nvSpPr>
        <p:spPr>
          <a:ln w="57150">
            <a:noFill/>
          </a:ln>
        </p:spPr>
        <p:txBody>
          <a:bodyPr>
            <a:normAutofit/>
          </a:bodyPr>
          <a:lstStyle/>
          <a:p>
            <a:r>
              <a:rPr lang="en-US" dirty="0" smtClean="0"/>
              <a:t>Set Context Variable value</a:t>
            </a:r>
          </a:p>
        </p:txBody>
      </p:sp>
      <p:grpSp>
        <p:nvGrpSpPr>
          <p:cNvPr id="5" name="Group 18"/>
          <p:cNvGrpSpPr/>
          <p:nvPr/>
        </p:nvGrpSpPr>
        <p:grpSpPr>
          <a:xfrm>
            <a:off x="3618172" y="3461048"/>
            <a:ext cx="3440654" cy="1795634"/>
            <a:chOff x="3579114" y="4214813"/>
            <a:chExt cx="3009900" cy="1628775"/>
          </a:xfrm>
        </p:grpSpPr>
        <p:grpSp>
          <p:nvGrpSpPr>
            <p:cNvPr id="6" name="Group 17"/>
            <p:cNvGrpSpPr/>
            <p:nvPr/>
          </p:nvGrpSpPr>
          <p:grpSpPr>
            <a:xfrm>
              <a:off x="3579114" y="4214813"/>
              <a:ext cx="3009900" cy="1628775"/>
              <a:chOff x="3569970" y="4214813"/>
              <a:chExt cx="3009900" cy="1628775"/>
            </a:xfrm>
          </p:grpSpPr>
          <p:pic>
            <p:nvPicPr>
              <p:cNvPr id="8" name="Picture 1"/>
              <p:cNvPicPr>
                <a:picLocks noChangeAspect="1" noChangeArrowheads="1"/>
              </p:cNvPicPr>
              <p:nvPr/>
            </p:nvPicPr>
            <p:blipFill>
              <a:blip r:embed="rId3" cstate="print"/>
              <a:srcRect/>
              <a:stretch>
                <a:fillRect/>
              </a:stretch>
            </p:blipFill>
            <p:spPr bwMode="auto">
              <a:xfrm>
                <a:off x="3569970" y="4214813"/>
                <a:ext cx="3009900" cy="162877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
            <p:nvSpPr>
              <p:cNvPr id="9" name="Rectangle 8"/>
              <p:cNvSpPr/>
              <p:nvPr/>
            </p:nvSpPr>
            <p:spPr bwMode="auto">
              <a:xfrm>
                <a:off x="3650661" y="5493981"/>
                <a:ext cx="1442547" cy="23024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grpSp>
        <p:pic>
          <p:nvPicPr>
            <p:cNvPr id="7" name="Picture 2"/>
            <p:cNvPicPr>
              <a:picLocks noChangeAspect="1" noChangeArrowheads="1"/>
            </p:cNvPicPr>
            <p:nvPr/>
          </p:nvPicPr>
          <p:blipFill>
            <a:blip r:embed="rId4" cstate="print"/>
            <a:srcRect/>
            <a:stretch>
              <a:fillRect/>
            </a:stretch>
          </p:blipFill>
          <p:spPr bwMode="auto">
            <a:xfrm>
              <a:off x="4888230" y="4970145"/>
              <a:ext cx="1104900" cy="20955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grpSp>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586" y="3461048"/>
            <a:ext cx="1717183" cy="17956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79616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6"/>
          <p:cNvSpPr>
            <a:spLocks noGrp="1" noChangeArrowheads="1"/>
          </p:cNvSpPr>
          <p:nvPr>
            <p:ph idx="1"/>
          </p:nvPr>
        </p:nvSpPr>
        <p:spPr/>
        <p:txBody>
          <a:bodyPr/>
          <a:lstStyle/>
          <a:p>
            <a:r>
              <a:rPr lang="en-CA" dirty="0" smtClean="0">
                <a:cs typeface="Calibri" pitchFamily="34" charset="0"/>
              </a:rPr>
              <a:t>Scripts that can return a value</a:t>
            </a:r>
          </a:p>
          <a:p>
            <a:r>
              <a:rPr lang="en-CA" dirty="0" smtClean="0">
                <a:cs typeface="Calibri" pitchFamily="34" charset="0"/>
              </a:rPr>
              <a:t>Boolean Rules can be used to conditionally</a:t>
            </a:r>
          </a:p>
          <a:p>
            <a:pPr lvl="1"/>
            <a:r>
              <a:rPr lang="en-CA" dirty="0" smtClean="0">
                <a:cs typeface="Calibri" pitchFamily="34" charset="0"/>
              </a:rPr>
              <a:t>Make an Item available</a:t>
            </a:r>
          </a:p>
          <a:p>
            <a:pPr lvl="1"/>
            <a:r>
              <a:rPr lang="en-CA" dirty="0" smtClean="0">
                <a:cs typeface="Calibri" pitchFamily="34" charset="0"/>
              </a:rPr>
              <a:t>Make a charge applicable</a:t>
            </a:r>
          </a:p>
          <a:p>
            <a:pPr lvl="1"/>
            <a:r>
              <a:rPr lang="en-CA" dirty="0" smtClean="0">
                <a:cs typeface="Calibri" pitchFamily="34" charset="0"/>
              </a:rPr>
              <a:t>…</a:t>
            </a:r>
          </a:p>
          <a:p>
            <a:r>
              <a:rPr lang="en-CA" dirty="0" smtClean="0">
                <a:cs typeface="Calibri" pitchFamily="34" charset="0"/>
              </a:rPr>
              <a:t>Numeric Rules can be used to</a:t>
            </a:r>
          </a:p>
          <a:p>
            <a:pPr lvl="1"/>
            <a:r>
              <a:rPr lang="en-CA" dirty="0" smtClean="0">
                <a:cs typeface="Calibri" pitchFamily="34" charset="0"/>
              </a:rPr>
              <a:t>Calculate the amount of a charge</a:t>
            </a:r>
          </a:p>
          <a:p>
            <a:pPr lvl="1"/>
            <a:r>
              <a:rPr lang="en-CA" dirty="0" smtClean="0">
                <a:cs typeface="Calibri" pitchFamily="34" charset="0"/>
              </a:rPr>
              <a:t>Determine the ranking of an item</a:t>
            </a:r>
          </a:p>
          <a:p>
            <a:pPr lvl="1"/>
            <a:r>
              <a:rPr lang="en-CA" dirty="0" smtClean="0">
                <a:cs typeface="Calibri" pitchFamily="34" charset="0"/>
              </a:rPr>
              <a:t>…</a:t>
            </a:r>
          </a:p>
          <a:p>
            <a:r>
              <a:rPr lang="en-CA" dirty="0" smtClean="0">
                <a:cs typeface="Calibri" pitchFamily="34" charset="0"/>
              </a:rPr>
              <a:t>Rules are built using the </a:t>
            </a:r>
            <a:r>
              <a:rPr lang="en-CA" i="1" dirty="0" smtClean="0">
                <a:solidFill>
                  <a:srgbClr val="C00000"/>
                </a:solidFill>
                <a:cs typeface="Calibri" pitchFamily="34" charset="0"/>
              </a:rPr>
              <a:t>Catalog Rules Language</a:t>
            </a:r>
            <a:r>
              <a:rPr lang="en-CA" b="1" dirty="0" smtClean="0">
                <a:cs typeface="Calibri" pitchFamily="34" charset="0"/>
              </a:rPr>
              <a:t> </a:t>
            </a:r>
            <a:r>
              <a:rPr lang="en-CA" dirty="0" smtClean="0">
                <a:cs typeface="Calibri" pitchFamily="34" charset="0"/>
              </a:rPr>
              <a:t>(default) or Java Script </a:t>
            </a:r>
          </a:p>
          <a:p>
            <a:endParaRPr lang="en-CA" dirty="0" smtClean="0">
              <a:cs typeface="Calibri" pitchFamily="34" charset="0"/>
            </a:endParaRPr>
          </a:p>
        </p:txBody>
      </p:sp>
      <p:sp>
        <p:nvSpPr>
          <p:cNvPr id="97282" name="Rectangle 5"/>
          <p:cNvSpPr>
            <a:spLocks noGrp="1" noChangeArrowheads="1"/>
          </p:cNvSpPr>
          <p:nvPr>
            <p:ph type="title"/>
          </p:nvPr>
        </p:nvSpPr>
        <p:spPr/>
        <p:txBody>
          <a:bodyPr/>
          <a:lstStyle/>
          <a:p>
            <a:r>
              <a:rPr lang="en-US" dirty="0" smtClean="0"/>
              <a:t>Rules - Overview</a:t>
            </a:r>
          </a:p>
        </p:txBody>
      </p:sp>
      <p:pic>
        <p:nvPicPr>
          <p:cNvPr id="205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460" y="2305878"/>
            <a:ext cx="234315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10187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5"/>
          <p:cNvSpPr>
            <a:spLocks noGrp="1" noChangeArrowheads="1"/>
          </p:cNvSpPr>
          <p:nvPr>
            <p:ph type="title"/>
          </p:nvPr>
        </p:nvSpPr>
        <p:spPr>
          <a:xfrm>
            <a:off x="228600" y="368300"/>
            <a:ext cx="8467725" cy="563563"/>
          </a:xfrm>
        </p:spPr>
        <p:txBody>
          <a:bodyPr/>
          <a:lstStyle/>
          <a:p>
            <a:r>
              <a:rPr lang="en-US" dirty="0" smtClean="0"/>
              <a:t>Rules - Overview</a:t>
            </a:r>
          </a:p>
        </p:txBody>
      </p:sp>
      <p:sp>
        <p:nvSpPr>
          <p:cNvPr id="97283" name="Rectangle 6"/>
          <p:cNvSpPr>
            <a:spLocks noGrp="1" noChangeArrowheads="1"/>
          </p:cNvSpPr>
          <p:nvPr>
            <p:ph type="body" idx="1"/>
          </p:nvPr>
        </p:nvSpPr>
        <p:spPr>
          <a:xfrm>
            <a:off x="411480" y="1280160"/>
            <a:ext cx="8503920" cy="2511911"/>
          </a:xfrm>
        </p:spPr>
        <p:txBody>
          <a:bodyPr/>
          <a:lstStyle/>
          <a:p>
            <a:r>
              <a:rPr lang="en-CA" dirty="0" smtClean="0">
                <a:cs typeface="Calibri" pitchFamily="34" charset="0"/>
              </a:rPr>
              <a:t>Rules come in two flavours</a:t>
            </a:r>
          </a:p>
          <a:p>
            <a:pPr lvl="1"/>
            <a:r>
              <a:rPr lang="en-CA" i="1" dirty="0" smtClean="0">
                <a:solidFill>
                  <a:srgbClr val="C00000"/>
                </a:solidFill>
                <a:cs typeface="Calibri" pitchFamily="34" charset="0"/>
              </a:rPr>
              <a:t>Characteristic Rule</a:t>
            </a:r>
            <a:r>
              <a:rPr lang="en-CA" dirty="0" smtClean="0">
                <a:cs typeface="Calibri" pitchFamily="34" charset="0"/>
              </a:rPr>
              <a:t>: is defined within and only accessible by one Catalog Element (e.g., Charge Type)</a:t>
            </a:r>
          </a:p>
          <a:p>
            <a:pPr lvl="1"/>
            <a:r>
              <a:rPr lang="en-CA" i="1" dirty="0">
                <a:solidFill>
                  <a:srgbClr val="C00000"/>
                </a:solidFill>
                <a:cs typeface="Calibri" pitchFamily="34" charset="0"/>
              </a:rPr>
              <a:t>Catalog Rule</a:t>
            </a:r>
            <a:r>
              <a:rPr lang="en-CA" dirty="0" smtClean="0">
                <a:cs typeface="Calibri" pitchFamily="34" charset="0"/>
              </a:rPr>
              <a:t>: is global and can be accessed by any Catalog Element</a:t>
            </a:r>
          </a:p>
          <a:p>
            <a:pPr lvl="1"/>
            <a:endParaRPr lang="en-CA" dirty="0">
              <a:cs typeface="Calibri" pitchFamily="34" charset="0"/>
            </a:endParaRPr>
          </a:p>
          <a:p>
            <a:r>
              <a:rPr lang="en-CA" dirty="0" smtClean="0">
                <a:cs typeface="Calibri" pitchFamily="34" charset="0"/>
              </a:rPr>
              <a:t>The Rule Language is </a:t>
            </a:r>
            <a:r>
              <a:rPr lang="en-CA" i="1" dirty="0" smtClean="0">
                <a:solidFill>
                  <a:srgbClr val="C00000"/>
                </a:solidFill>
                <a:cs typeface="Calibri" pitchFamily="34" charset="0"/>
              </a:rPr>
              <a:t>NOT</a:t>
            </a:r>
            <a:r>
              <a:rPr lang="en-CA" dirty="0" smtClean="0">
                <a:cs typeface="Calibri" pitchFamily="34" charset="0"/>
              </a:rPr>
              <a:t> case sensitive</a:t>
            </a:r>
          </a:p>
          <a:p>
            <a:endParaRPr lang="en-CA" dirty="0" smtClean="0">
              <a:cs typeface="Calibri" pitchFamily="34" charset="0"/>
            </a:endParaRPr>
          </a:p>
          <a:p>
            <a:pPr lvl="1"/>
            <a:endParaRPr lang="en-CA" dirty="0" smtClean="0">
              <a:cs typeface="Calibri" pitchFamily="34" charset="0"/>
            </a:endParaRPr>
          </a:p>
        </p:txBody>
      </p:sp>
      <p:pic>
        <p:nvPicPr>
          <p:cNvPr id="3074" name="Picture 2" descr="ANd9GcT_xbBE3OIK9w0Vmn4pHEUo1itJ_beL1LPqvhuEgs_SkjAW8zL8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8974" y="4131756"/>
            <a:ext cx="3048000" cy="1495425"/>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77709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468418"/>
            <a:ext cx="8503920" cy="3735593"/>
          </a:xfrm>
        </p:spPr>
        <p:txBody>
          <a:bodyPr/>
          <a:lstStyle/>
          <a:p>
            <a:pPr marL="0" indent="0">
              <a:buNone/>
            </a:pPr>
            <a:r>
              <a:rPr lang="en-US" i="1" dirty="0">
                <a:solidFill>
                  <a:srgbClr val="C00000"/>
                </a:solidFill>
              </a:rPr>
              <a:t>select item count from</a:t>
            </a:r>
            <a:r>
              <a:rPr lang="en-US" dirty="0"/>
              <a:t> basket variable [</a:t>
            </a:r>
            <a:r>
              <a:rPr lang="en-US" i="1" dirty="0">
                <a:solidFill>
                  <a:srgbClr val="C00000"/>
                </a:solidFill>
              </a:rPr>
              <a:t>where</a:t>
            </a:r>
            <a:r>
              <a:rPr lang="en-US" b="1" dirty="0"/>
              <a:t> </a:t>
            </a:r>
            <a:endParaRPr lang="en-CA" dirty="0"/>
          </a:p>
          <a:p>
            <a:pPr marL="0" indent="0">
              <a:buNone/>
            </a:pPr>
            <a:r>
              <a:rPr lang="en-US" dirty="0"/>
              <a:t>&lt;item</a:t>
            </a:r>
            <a:r>
              <a:rPr lang="en-US" b="1" dirty="0"/>
              <a:t> </a:t>
            </a:r>
            <a:r>
              <a:rPr lang="en-US" dirty="0"/>
              <a:t>attribute name&gt; </a:t>
            </a:r>
            <a:r>
              <a:rPr lang="en-US" i="1" dirty="0">
                <a:solidFill>
                  <a:srgbClr val="C00000"/>
                </a:solidFill>
              </a:rPr>
              <a:t>operation</a:t>
            </a:r>
            <a:r>
              <a:rPr lang="en-US" dirty="0"/>
              <a:t> expression and</a:t>
            </a:r>
            <a:endParaRPr lang="en-CA" dirty="0"/>
          </a:p>
          <a:p>
            <a:pPr marL="0" indent="0">
              <a:buNone/>
            </a:pPr>
            <a:r>
              <a:rPr lang="en-US" dirty="0" smtClean="0"/>
              <a:t>&lt;</a:t>
            </a:r>
            <a:r>
              <a:rPr lang="en-US" dirty="0"/>
              <a:t>item</a:t>
            </a:r>
            <a:r>
              <a:rPr lang="en-US" b="1" dirty="0"/>
              <a:t> </a:t>
            </a:r>
            <a:r>
              <a:rPr lang="en-US" dirty="0"/>
              <a:t>attribute name&gt; </a:t>
            </a:r>
            <a:r>
              <a:rPr lang="en-US" i="1" dirty="0">
                <a:solidFill>
                  <a:srgbClr val="C00000"/>
                </a:solidFill>
              </a:rPr>
              <a:t>operation</a:t>
            </a:r>
            <a:r>
              <a:rPr lang="en-US" dirty="0"/>
              <a:t> expression…]</a:t>
            </a:r>
            <a:endParaRPr lang="en-CA" dirty="0"/>
          </a:p>
          <a:p>
            <a:pPr marL="36000" indent="0">
              <a:buNone/>
            </a:pPr>
            <a:endParaRPr lang="en-US" dirty="0"/>
          </a:p>
          <a:p>
            <a:r>
              <a:rPr lang="en-US" dirty="0"/>
              <a:t>Example:</a:t>
            </a:r>
            <a:endParaRPr lang="en-CA" dirty="0"/>
          </a:p>
          <a:p>
            <a:pPr marL="36000" indent="0">
              <a:buNone/>
            </a:pPr>
            <a:endParaRPr lang="en-US" b="1" dirty="0" smtClean="0"/>
          </a:p>
          <a:p>
            <a:pPr marL="0" indent="0">
              <a:buNone/>
            </a:pPr>
            <a:r>
              <a:rPr lang="en-US" i="1" dirty="0">
                <a:solidFill>
                  <a:srgbClr val="C00000"/>
                </a:solidFill>
              </a:rPr>
              <a:t>If (select item count from theBasket where type equals “PRODUCT”) &gt; </a:t>
            </a:r>
            <a:r>
              <a:rPr lang="en-US" i="1" dirty="0" smtClean="0">
                <a:solidFill>
                  <a:srgbClr val="C00000"/>
                </a:solidFill>
              </a:rPr>
              <a:t>10 then…</a:t>
            </a:r>
            <a:endParaRPr lang="en-CA" dirty="0"/>
          </a:p>
        </p:txBody>
      </p:sp>
      <p:sp>
        <p:nvSpPr>
          <p:cNvPr id="3" name="Title 2"/>
          <p:cNvSpPr>
            <a:spLocks noGrp="1"/>
          </p:cNvSpPr>
          <p:nvPr>
            <p:ph type="title"/>
          </p:nvPr>
        </p:nvSpPr>
        <p:spPr/>
        <p:txBody>
          <a:bodyPr/>
          <a:lstStyle/>
          <a:p>
            <a:r>
              <a:rPr lang="en-CA" dirty="0" smtClean="0"/>
              <a:t>Rules - </a:t>
            </a:r>
            <a:r>
              <a:rPr lang="en-CA" dirty="0"/>
              <a:t>Sample </a:t>
            </a:r>
            <a:r>
              <a:rPr lang="en-CA" dirty="0" smtClean="0"/>
              <a:t>statements</a:t>
            </a:r>
            <a:endParaRPr lang="en-CA" dirty="0"/>
          </a:p>
        </p:txBody>
      </p:sp>
    </p:spTree>
    <p:extLst>
      <p:ext uri="{BB962C8B-B14F-4D97-AF65-F5344CB8AC3E}">
        <p14:creationId xmlns:p14="http://schemas.microsoft.com/office/powerpoint/2010/main" val="72822771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495312"/>
            <a:ext cx="8503920" cy="3722146"/>
          </a:xfrm>
        </p:spPr>
        <p:txBody>
          <a:bodyPr/>
          <a:lstStyle/>
          <a:p>
            <a:pPr marL="36000" indent="0">
              <a:buNone/>
            </a:pPr>
            <a:r>
              <a:rPr lang="en-US" i="1" dirty="0" smtClean="0">
                <a:solidFill>
                  <a:srgbClr val="C00000"/>
                </a:solidFill>
              </a:rPr>
              <a:t>select </a:t>
            </a:r>
            <a:r>
              <a:rPr lang="en-US" i="1" dirty="0">
                <a:solidFill>
                  <a:srgbClr val="C00000"/>
                </a:solidFill>
              </a:rPr>
              <a:t>[</a:t>
            </a:r>
            <a:r>
              <a:rPr lang="en-US" i="1" dirty="0" smtClean="0">
                <a:solidFill>
                  <a:srgbClr val="C00000"/>
                </a:solidFill>
              </a:rPr>
              <a:t>single|many] </a:t>
            </a:r>
            <a:r>
              <a:rPr lang="en-US" i="1" dirty="0">
                <a:solidFill>
                  <a:srgbClr val="C00000"/>
                </a:solidFill>
              </a:rPr>
              <a:t>item from </a:t>
            </a:r>
            <a:r>
              <a:rPr lang="en-US" dirty="0"/>
              <a:t>basket variable </a:t>
            </a:r>
            <a:r>
              <a:rPr lang="en-US" i="1" dirty="0">
                <a:solidFill>
                  <a:srgbClr val="C00000"/>
                </a:solidFill>
              </a:rPr>
              <a:t>where</a:t>
            </a:r>
            <a:r>
              <a:rPr lang="en-US" b="1" dirty="0"/>
              <a:t> </a:t>
            </a:r>
            <a:endParaRPr lang="en-CA" dirty="0"/>
          </a:p>
          <a:p>
            <a:pPr marL="36000" indent="0">
              <a:buNone/>
            </a:pPr>
            <a:r>
              <a:rPr lang="en-US" dirty="0"/>
              <a:t>&lt;item</a:t>
            </a:r>
            <a:r>
              <a:rPr lang="en-US" b="1" dirty="0"/>
              <a:t> </a:t>
            </a:r>
            <a:r>
              <a:rPr lang="en-US" dirty="0"/>
              <a:t>attribute name&gt; </a:t>
            </a:r>
            <a:r>
              <a:rPr lang="en-US" i="1" dirty="0">
                <a:solidFill>
                  <a:srgbClr val="C00000"/>
                </a:solidFill>
              </a:rPr>
              <a:t>operation</a:t>
            </a:r>
            <a:r>
              <a:rPr lang="en-US" dirty="0"/>
              <a:t> expression and</a:t>
            </a:r>
            <a:endParaRPr lang="en-CA" dirty="0"/>
          </a:p>
          <a:p>
            <a:pPr marL="36000" indent="0">
              <a:buNone/>
            </a:pPr>
            <a:r>
              <a:rPr lang="en-US" dirty="0" smtClean="0"/>
              <a:t>&lt;</a:t>
            </a:r>
            <a:r>
              <a:rPr lang="en-US" dirty="0"/>
              <a:t>item</a:t>
            </a:r>
            <a:r>
              <a:rPr lang="en-US" b="1" dirty="0"/>
              <a:t> </a:t>
            </a:r>
            <a:r>
              <a:rPr lang="en-US" dirty="0"/>
              <a:t>attribute name&gt; </a:t>
            </a:r>
            <a:r>
              <a:rPr lang="en-US" i="1" dirty="0">
                <a:solidFill>
                  <a:srgbClr val="C00000"/>
                </a:solidFill>
              </a:rPr>
              <a:t>operation</a:t>
            </a:r>
            <a:r>
              <a:rPr lang="en-US" dirty="0"/>
              <a:t> expression</a:t>
            </a:r>
            <a:r>
              <a:rPr lang="en-US" dirty="0" smtClean="0"/>
              <a:t>…</a:t>
            </a:r>
          </a:p>
          <a:p>
            <a:pPr marL="36000" indent="0">
              <a:buNone/>
            </a:pPr>
            <a:endParaRPr lang="en-US" dirty="0"/>
          </a:p>
          <a:p>
            <a:r>
              <a:rPr lang="en-US" dirty="0"/>
              <a:t>Example:</a:t>
            </a:r>
            <a:endParaRPr lang="en-CA" dirty="0"/>
          </a:p>
          <a:p>
            <a:pPr marL="36000" indent="0">
              <a:buNone/>
            </a:pPr>
            <a:endParaRPr lang="en-US" b="1" dirty="0" smtClean="0"/>
          </a:p>
          <a:p>
            <a:pPr marL="36000" indent="0">
              <a:buNone/>
            </a:pPr>
            <a:r>
              <a:rPr lang="en-US" i="1" dirty="0">
                <a:solidFill>
                  <a:srgbClr val="C00000"/>
                </a:solidFill>
              </a:rPr>
              <a:t>Variable Item myItem = select item from theBasket where type = “OFFER</a:t>
            </a:r>
            <a:r>
              <a:rPr lang="en-US" i="1" dirty="0" smtClean="0">
                <a:solidFill>
                  <a:srgbClr val="C00000"/>
                </a:solidFill>
              </a:rPr>
              <a:t>”</a:t>
            </a:r>
            <a:endParaRPr lang="en-CA" sz="2400" dirty="0"/>
          </a:p>
        </p:txBody>
      </p:sp>
      <p:sp>
        <p:nvSpPr>
          <p:cNvPr id="3" name="Title 2"/>
          <p:cNvSpPr>
            <a:spLocks noGrp="1"/>
          </p:cNvSpPr>
          <p:nvPr>
            <p:ph type="title"/>
          </p:nvPr>
        </p:nvSpPr>
        <p:spPr/>
        <p:txBody>
          <a:bodyPr/>
          <a:lstStyle/>
          <a:p>
            <a:r>
              <a:rPr lang="en-CA" dirty="0" smtClean="0"/>
              <a:t>Rules - </a:t>
            </a:r>
            <a:r>
              <a:rPr lang="en-CA" dirty="0"/>
              <a:t>Sample </a:t>
            </a:r>
            <a:r>
              <a:rPr lang="en-CA" dirty="0" smtClean="0"/>
              <a:t>statements</a:t>
            </a:r>
            <a:endParaRPr lang="en-CA" dirty="0"/>
          </a:p>
        </p:txBody>
      </p:sp>
    </p:spTree>
    <p:extLst>
      <p:ext uri="{BB962C8B-B14F-4D97-AF65-F5344CB8AC3E}">
        <p14:creationId xmlns:p14="http://schemas.microsoft.com/office/powerpoint/2010/main" val="159019022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i="1" dirty="0">
                <a:solidFill>
                  <a:srgbClr val="C00000"/>
                </a:solidFill>
              </a:rPr>
              <a:t>select [single] associated/related item from</a:t>
            </a:r>
            <a:r>
              <a:rPr lang="en-US" dirty="0"/>
              <a:t> item</a:t>
            </a:r>
            <a:r>
              <a:rPr lang="en-US" b="1" dirty="0"/>
              <a:t> </a:t>
            </a:r>
            <a:r>
              <a:rPr lang="en-US" dirty="0"/>
              <a:t>variable </a:t>
            </a:r>
            <a:r>
              <a:rPr lang="en-US" i="1" dirty="0">
                <a:solidFill>
                  <a:srgbClr val="C00000"/>
                </a:solidFill>
              </a:rPr>
              <a:t>where </a:t>
            </a:r>
            <a:endParaRPr lang="en-CA" i="1" dirty="0">
              <a:solidFill>
                <a:srgbClr val="C00000"/>
              </a:solidFill>
            </a:endParaRPr>
          </a:p>
          <a:p>
            <a:pPr marL="0" indent="0">
              <a:buNone/>
            </a:pPr>
            <a:r>
              <a:rPr lang="en-US" dirty="0"/>
              <a:t>&lt;property specification&gt; </a:t>
            </a:r>
            <a:r>
              <a:rPr lang="en-US" i="1" dirty="0">
                <a:solidFill>
                  <a:srgbClr val="C00000"/>
                </a:solidFill>
              </a:rPr>
              <a:t>operation</a:t>
            </a:r>
            <a:r>
              <a:rPr lang="en-US" dirty="0"/>
              <a:t> expression and</a:t>
            </a:r>
            <a:endParaRPr lang="en-CA" dirty="0"/>
          </a:p>
          <a:p>
            <a:pPr marL="0" indent="0">
              <a:buNone/>
            </a:pPr>
            <a:r>
              <a:rPr lang="en-US" dirty="0" smtClean="0"/>
              <a:t>&lt;</a:t>
            </a:r>
            <a:r>
              <a:rPr lang="en-US" dirty="0"/>
              <a:t>property specification&gt; </a:t>
            </a:r>
            <a:r>
              <a:rPr lang="en-US" i="1" dirty="0">
                <a:solidFill>
                  <a:srgbClr val="C00000"/>
                </a:solidFill>
              </a:rPr>
              <a:t>operation</a:t>
            </a:r>
            <a:r>
              <a:rPr lang="en-US" dirty="0"/>
              <a:t> expression…</a:t>
            </a:r>
            <a:endParaRPr lang="en-CA" dirty="0"/>
          </a:p>
          <a:p>
            <a:pPr marL="36000" indent="0">
              <a:buNone/>
            </a:pPr>
            <a:endParaRPr lang="en-US" dirty="0"/>
          </a:p>
          <a:p>
            <a:r>
              <a:rPr lang="en-US" dirty="0"/>
              <a:t>Example:</a:t>
            </a:r>
            <a:endParaRPr lang="en-CA" dirty="0"/>
          </a:p>
          <a:p>
            <a:pPr marL="36000" indent="0">
              <a:buNone/>
            </a:pPr>
            <a:endParaRPr lang="en-US" b="1" dirty="0" smtClean="0"/>
          </a:p>
          <a:p>
            <a:pPr marL="0" indent="0">
              <a:buNone/>
            </a:pPr>
            <a:r>
              <a:rPr lang="en-US" i="1" dirty="0">
                <a:solidFill>
                  <a:srgbClr val="C00000"/>
                </a:solidFill>
              </a:rPr>
              <a:t>Variable Item item1, item2;</a:t>
            </a:r>
            <a:endParaRPr lang="en-CA" i="1" dirty="0">
              <a:solidFill>
                <a:srgbClr val="C00000"/>
              </a:solidFill>
            </a:endParaRPr>
          </a:p>
          <a:p>
            <a:pPr marL="0" indent="0">
              <a:buNone/>
            </a:pPr>
            <a:r>
              <a:rPr lang="en-US" i="1" dirty="0">
                <a:solidFill>
                  <a:srgbClr val="C00000"/>
                </a:solidFill>
              </a:rPr>
              <a:t>…</a:t>
            </a:r>
            <a:endParaRPr lang="en-CA" i="1" dirty="0">
              <a:solidFill>
                <a:srgbClr val="C00000"/>
              </a:solidFill>
            </a:endParaRPr>
          </a:p>
          <a:p>
            <a:pPr marL="0" indent="0">
              <a:buNone/>
            </a:pPr>
            <a:r>
              <a:rPr lang="en-US" i="1" dirty="0">
                <a:solidFill>
                  <a:srgbClr val="C00000"/>
                </a:solidFill>
              </a:rPr>
              <a:t>Item1 = select associated item from item2 where type() is “CONTAINS” and code == “HS-001”</a:t>
            </a:r>
            <a:endParaRPr lang="en-CA" i="1" dirty="0">
              <a:solidFill>
                <a:srgbClr val="C00000"/>
              </a:solidFill>
            </a:endParaRPr>
          </a:p>
          <a:p>
            <a:pPr marL="432000" lvl="1" indent="0">
              <a:buNone/>
            </a:pPr>
            <a:endParaRPr lang="en-CA" dirty="0"/>
          </a:p>
          <a:p>
            <a:pPr marL="612000" lvl="2" indent="0">
              <a:buNone/>
            </a:pPr>
            <a:endParaRPr lang="en-CA" dirty="0"/>
          </a:p>
        </p:txBody>
      </p:sp>
      <p:sp>
        <p:nvSpPr>
          <p:cNvPr id="3" name="Title 2"/>
          <p:cNvSpPr>
            <a:spLocks noGrp="1"/>
          </p:cNvSpPr>
          <p:nvPr>
            <p:ph type="title"/>
          </p:nvPr>
        </p:nvSpPr>
        <p:spPr/>
        <p:txBody>
          <a:bodyPr/>
          <a:lstStyle/>
          <a:p>
            <a:r>
              <a:rPr lang="en-CA" dirty="0" smtClean="0"/>
              <a:t>Rules - </a:t>
            </a:r>
            <a:r>
              <a:rPr lang="en-CA" dirty="0"/>
              <a:t>Sample </a:t>
            </a:r>
            <a:r>
              <a:rPr lang="en-CA" dirty="0" smtClean="0"/>
              <a:t>statements</a:t>
            </a:r>
            <a:endParaRPr lang="en-CA" dirty="0"/>
          </a:p>
        </p:txBody>
      </p:sp>
    </p:spTree>
    <p:extLst>
      <p:ext uri="{BB962C8B-B14F-4D97-AF65-F5344CB8AC3E}">
        <p14:creationId xmlns:p14="http://schemas.microsoft.com/office/powerpoint/2010/main" val="2036750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3040"/>
            <a:ext cx="8229600" cy="4846320"/>
          </a:xfrm>
        </p:spPr>
        <p:txBody>
          <a:bodyPr/>
          <a:lstStyle/>
          <a:p>
            <a:pPr marL="457200" lvl="0" indent="-457200">
              <a:buFont typeface="+mj-lt"/>
              <a:buAutoNum type="arabicPeriod"/>
            </a:pPr>
            <a:r>
              <a:rPr lang="en-US" dirty="0"/>
              <a:t>Conceptual Model</a:t>
            </a:r>
          </a:p>
          <a:p>
            <a:pPr marL="457200" indent="-457200">
              <a:buFont typeface="+mj-lt"/>
              <a:buAutoNum type="arabicPeriod"/>
            </a:pPr>
            <a:r>
              <a:rPr lang="en-US" dirty="0"/>
              <a:t>Catalog </a:t>
            </a:r>
            <a:r>
              <a:rPr lang="en-US" dirty="0" smtClean="0"/>
              <a:t>usage </a:t>
            </a:r>
            <a:r>
              <a:rPr lang="en-US" dirty="0"/>
              <a:t>b</a:t>
            </a:r>
            <a:r>
              <a:rPr lang="en-US" dirty="0" smtClean="0"/>
              <a:t>enefits</a:t>
            </a:r>
            <a:endParaRPr lang="en-US" dirty="0"/>
          </a:p>
          <a:p>
            <a:pPr marL="457200" indent="-457200">
              <a:buFont typeface="+mj-lt"/>
              <a:buAutoNum type="arabicPeriod"/>
            </a:pPr>
            <a:r>
              <a:rPr lang="en-US" dirty="0"/>
              <a:t>Client and </a:t>
            </a:r>
            <a:r>
              <a:rPr lang="en-US" dirty="0" smtClean="0"/>
              <a:t>server </a:t>
            </a:r>
            <a:r>
              <a:rPr lang="en-US" dirty="0"/>
              <a:t>a</a:t>
            </a:r>
            <a:r>
              <a:rPr lang="en-US" dirty="0" smtClean="0"/>
              <a:t>pplications</a:t>
            </a:r>
            <a:endParaRPr lang="en-US" dirty="0"/>
          </a:p>
          <a:p>
            <a:pPr marL="457200" indent="-457200">
              <a:buFont typeface="+mj-lt"/>
              <a:buAutoNum type="arabicPeriod"/>
            </a:pPr>
            <a:r>
              <a:rPr lang="en-US" dirty="0"/>
              <a:t>Items and Associations</a:t>
            </a:r>
          </a:p>
          <a:p>
            <a:pPr marL="457200" indent="-457200">
              <a:buFont typeface="+mj-lt"/>
              <a:buAutoNum type="arabicPeriod"/>
            </a:pPr>
            <a:r>
              <a:rPr lang="en-US" dirty="0"/>
              <a:t>Catalog Element </a:t>
            </a:r>
            <a:r>
              <a:rPr lang="en-US" dirty="0" smtClean="0"/>
              <a:t>status</a:t>
            </a:r>
            <a:endParaRPr lang="en-US" dirty="0"/>
          </a:p>
          <a:p>
            <a:pPr marL="457200" indent="-457200">
              <a:buFont typeface="+mj-lt"/>
              <a:buAutoNum type="arabicPeriod"/>
            </a:pPr>
            <a:r>
              <a:rPr lang="en-US" dirty="0"/>
              <a:t>Projects and their states</a:t>
            </a:r>
          </a:p>
          <a:p>
            <a:pPr marL="457200" indent="-457200">
              <a:buFont typeface="+mj-lt"/>
              <a:buAutoNum type="arabicPeriod"/>
            </a:pPr>
            <a:r>
              <a:rPr lang="en-US" dirty="0"/>
              <a:t>Shopping basket</a:t>
            </a:r>
          </a:p>
          <a:p>
            <a:pPr marL="457200" indent="-457200">
              <a:buFont typeface="+mj-lt"/>
              <a:buAutoNum type="arabicPeriod"/>
            </a:pPr>
            <a:r>
              <a:rPr lang="en-US" dirty="0"/>
              <a:t>Inheritance</a:t>
            </a:r>
          </a:p>
          <a:p>
            <a:pPr marL="457200" indent="-457200">
              <a:buFont typeface="+mj-lt"/>
              <a:buAutoNum type="arabicPeriod"/>
            </a:pPr>
            <a:r>
              <a:rPr lang="en-US" dirty="0"/>
              <a:t>Care Catalog m</a:t>
            </a:r>
            <a:r>
              <a:rPr lang="en-US" dirty="0" smtClean="0"/>
              <a:t>odel</a:t>
            </a:r>
            <a:endParaRPr lang="en-US" dirty="0"/>
          </a:p>
        </p:txBody>
      </p:sp>
      <p:sp>
        <p:nvSpPr>
          <p:cNvPr id="12" name="Title 6"/>
          <p:cNvSpPr>
            <a:spLocks noGrp="1"/>
          </p:cNvSpPr>
          <p:nvPr>
            <p:ph type="title"/>
          </p:nvPr>
        </p:nvSpPr>
        <p:spPr/>
        <p:txBody>
          <a:bodyPr anchor="ctr">
            <a:normAutofit/>
          </a:bodyPr>
          <a:lstStyle/>
          <a:p>
            <a:r>
              <a:rPr lang="en-GB" sz="3200" dirty="0" smtClean="0"/>
              <a:t>CATALOG MANAGER OVERVIEW</a:t>
            </a:r>
            <a:endParaRPr lang="en-GB" sz="3200" dirty="0"/>
          </a:p>
        </p:txBody>
      </p:sp>
    </p:spTree>
    <p:extLst>
      <p:ext uri="{BB962C8B-B14F-4D97-AF65-F5344CB8AC3E}">
        <p14:creationId xmlns:p14="http://schemas.microsoft.com/office/powerpoint/2010/main" val="2207652600"/>
      </p:ext>
    </p:extLst>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i="1" dirty="0">
                <a:solidFill>
                  <a:srgbClr val="C00000"/>
                </a:solidFill>
              </a:rPr>
              <a:t>select associated/related match count for </a:t>
            </a:r>
            <a:r>
              <a:rPr lang="en-US" dirty="0"/>
              <a:t>literal, literal, … / constant list </a:t>
            </a:r>
            <a:r>
              <a:rPr lang="en-US" i="1" dirty="0" smtClean="0">
                <a:solidFill>
                  <a:srgbClr val="C00000"/>
                </a:solidFill>
              </a:rPr>
              <a:t>by</a:t>
            </a:r>
            <a:r>
              <a:rPr lang="en-US" b="1" dirty="0" smtClean="0"/>
              <a:t> </a:t>
            </a:r>
            <a:r>
              <a:rPr lang="en-US" dirty="0"/>
              <a:t>attribute name</a:t>
            </a:r>
            <a:r>
              <a:rPr lang="en-US" b="1" dirty="0"/>
              <a:t> </a:t>
            </a:r>
            <a:endParaRPr lang="en-CA" dirty="0"/>
          </a:p>
          <a:p>
            <a:pPr marL="0" indent="0">
              <a:buNone/>
            </a:pPr>
            <a:r>
              <a:rPr lang="en-US" i="1" dirty="0">
                <a:solidFill>
                  <a:srgbClr val="C00000"/>
                </a:solidFill>
              </a:rPr>
              <a:t>from</a:t>
            </a:r>
            <a:r>
              <a:rPr lang="en-US" dirty="0"/>
              <a:t> item</a:t>
            </a:r>
            <a:r>
              <a:rPr lang="en-US" b="1" dirty="0"/>
              <a:t> </a:t>
            </a:r>
            <a:r>
              <a:rPr lang="en-US" dirty="0"/>
              <a:t>variable [</a:t>
            </a:r>
            <a:r>
              <a:rPr lang="en-US" i="1" dirty="0">
                <a:solidFill>
                  <a:srgbClr val="C00000"/>
                </a:solidFill>
              </a:rPr>
              <a:t>where</a:t>
            </a:r>
            <a:r>
              <a:rPr lang="en-US" b="1" dirty="0"/>
              <a:t> </a:t>
            </a:r>
            <a:endParaRPr lang="en-CA" dirty="0"/>
          </a:p>
          <a:p>
            <a:pPr marL="0" indent="0">
              <a:buNone/>
            </a:pPr>
            <a:r>
              <a:rPr lang="en-US" dirty="0"/>
              <a:t>&lt;property specification&gt; </a:t>
            </a:r>
            <a:r>
              <a:rPr lang="en-US" i="1" dirty="0">
                <a:solidFill>
                  <a:srgbClr val="C00000"/>
                </a:solidFill>
              </a:rPr>
              <a:t>operation</a:t>
            </a:r>
            <a:r>
              <a:rPr lang="en-US" dirty="0"/>
              <a:t> expression and</a:t>
            </a:r>
            <a:endParaRPr lang="en-CA" dirty="0"/>
          </a:p>
          <a:p>
            <a:pPr marL="0" indent="0">
              <a:buNone/>
            </a:pPr>
            <a:r>
              <a:rPr lang="en-US" dirty="0" smtClean="0"/>
              <a:t>&lt;</a:t>
            </a:r>
            <a:r>
              <a:rPr lang="en-US" dirty="0"/>
              <a:t>property specification&gt; </a:t>
            </a:r>
            <a:r>
              <a:rPr lang="en-US" i="1" dirty="0">
                <a:solidFill>
                  <a:srgbClr val="C00000"/>
                </a:solidFill>
              </a:rPr>
              <a:t>operation</a:t>
            </a:r>
            <a:r>
              <a:rPr lang="en-US" dirty="0"/>
              <a:t> expression…]</a:t>
            </a:r>
            <a:endParaRPr lang="en-CA" dirty="0"/>
          </a:p>
          <a:p>
            <a:pPr marL="36000" indent="0">
              <a:buNone/>
            </a:pPr>
            <a:endParaRPr lang="en-US" dirty="0"/>
          </a:p>
          <a:p>
            <a:r>
              <a:rPr lang="en-US" dirty="0"/>
              <a:t>Example:</a:t>
            </a:r>
            <a:endParaRPr lang="en-CA" dirty="0"/>
          </a:p>
          <a:p>
            <a:pPr marL="36000" indent="0">
              <a:buNone/>
            </a:pPr>
            <a:endParaRPr lang="en-US" b="1" dirty="0" smtClean="0"/>
          </a:p>
          <a:p>
            <a:pPr marL="0" indent="0">
              <a:buNone/>
            </a:pPr>
            <a:r>
              <a:rPr lang="en-US" i="1" dirty="0">
                <a:solidFill>
                  <a:srgbClr val="C00000"/>
                </a:solidFill>
              </a:rPr>
              <a:t>If select associated match count for “AA021”, “AA036”, “AA047” by code </a:t>
            </a:r>
            <a:endParaRPr lang="en-CA" i="1" dirty="0">
              <a:solidFill>
                <a:srgbClr val="C00000"/>
              </a:solidFill>
            </a:endParaRPr>
          </a:p>
          <a:p>
            <a:pPr marL="0" indent="0">
              <a:buNone/>
            </a:pPr>
            <a:r>
              <a:rPr lang="en-US" i="1" dirty="0">
                <a:solidFill>
                  <a:srgbClr val="C00000"/>
                </a:solidFill>
              </a:rPr>
              <a:t>from theItem where type == “product” greater or equal 2 then </a:t>
            </a:r>
            <a:r>
              <a:rPr lang="en-US" i="1" dirty="0" smtClean="0">
                <a:solidFill>
                  <a:srgbClr val="C00000"/>
                </a:solidFill>
              </a:rPr>
              <a:t>…</a:t>
            </a:r>
            <a:endParaRPr lang="en-CA" dirty="0"/>
          </a:p>
        </p:txBody>
      </p:sp>
      <p:sp>
        <p:nvSpPr>
          <p:cNvPr id="3" name="Title 2"/>
          <p:cNvSpPr>
            <a:spLocks noGrp="1"/>
          </p:cNvSpPr>
          <p:nvPr>
            <p:ph type="title"/>
          </p:nvPr>
        </p:nvSpPr>
        <p:spPr/>
        <p:txBody>
          <a:bodyPr/>
          <a:lstStyle/>
          <a:p>
            <a:r>
              <a:rPr lang="en-CA" dirty="0" smtClean="0"/>
              <a:t>Rules - </a:t>
            </a:r>
            <a:r>
              <a:rPr lang="en-CA" dirty="0"/>
              <a:t>Sample </a:t>
            </a:r>
            <a:r>
              <a:rPr lang="en-CA" dirty="0" smtClean="0"/>
              <a:t>statements</a:t>
            </a:r>
            <a:endParaRPr lang="en-CA" dirty="0"/>
          </a:p>
        </p:txBody>
      </p:sp>
    </p:spTree>
    <p:extLst>
      <p:ext uri="{BB962C8B-B14F-4D97-AF65-F5344CB8AC3E}">
        <p14:creationId xmlns:p14="http://schemas.microsoft.com/office/powerpoint/2010/main" val="8794881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589441"/>
            <a:ext cx="8503920" cy="3681805"/>
          </a:xfrm>
        </p:spPr>
        <p:txBody>
          <a:bodyPr/>
          <a:lstStyle/>
          <a:p>
            <a:pPr marL="0" indent="0">
              <a:buNone/>
            </a:pPr>
            <a:r>
              <a:rPr lang="en-US" i="1" dirty="0">
                <a:solidFill>
                  <a:srgbClr val="C00000"/>
                </a:solidFill>
              </a:rPr>
              <a:t>exist[s] [an] item in </a:t>
            </a:r>
            <a:r>
              <a:rPr lang="en-US" dirty="0"/>
              <a:t>basket variable </a:t>
            </a:r>
            <a:r>
              <a:rPr lang="en-US" i="1" dirty="0">
                <a:solidFill>
                  <a:srgbClr val="C00000"/>
                </a:solidFill>
              </a:rPr>
              <a:t>where </a:t>
            </a:r>
            <a:endParaRPr lang="en-CA" i="1" dirty="0">
              <a:solidFill>
                <a:srgbClr val="C00000"/>
              </a:solidFill>
            </a:endParaRPr>
          </a:p>
          <a:p>
            <a:pPr marL="0" indent="0">
              <a:buNone/>
            </a:pPr>
            <a:r>
              <a:rPr lang="en-US" dirty="0"/>
              <a:t>&lt;item</a:t>
            </a:r>
            <a:r>
              <a:rPr lang="en-US" b="1" dirty="0"/>
              <a:t> </a:t>
            </a:r>
            <a:r>
              <a:rPr lang="en-US" dirty="0"/>
              <a:t>attribute name&gt; </a:t>
            </a:r>
            <a:r>
              <a:rPr lang="en-US" i="1" dirty="0">
                <a:solidFill>
                  <a:srgbClr val="C00000"/>
                </a:solidFill>
              </a:rPr>
              <a:t>operation</a:t>
            </a:r>
            <a:r>
              <a:rPr lang="en-US" dirty="0"/>
              <a:t> expression and</a:t>
            </a:r>
            <a:endParaRPr lang="en-CA" dirty="0"/>
          </a:p>
          <a:p>
            <a:pPr marL="0" indent="0">
              <a:buNone/>
            </a:pPr>
            <a:r>
              <a:rPr lang="en-US" dirty="0"/>
              <a:t>		&lt;item</a:t>
            </a:r>
            <a:r>
              <a:rPr lang="en-US" b="1" dirty="0"/>
              <a:t> </a:t>
            </a:r>
            <a:r>
              <a:rPr lang="en-US" dirty="0"/>
              <a:t>attribute name&gt; </a:t>
            </a:r>
            <a:r>
              <a:rPr lang="en-US" i="1" dirty="0">
                <a:solidFill>
                  <a:srgbClr val="C00000"/>
                </a:solidFill>
              </a:rPr>
              <a:t>operation</a:t>
            </a:r>
            <a:r>
              <a:rPr lang="en-US" dirty="0"/>
              <a:t> expression…</a:t>
            </a:r>
            <a:endParaRPr lang="en-CA" dirty="0"/>
          </a:p>
          <a:p>
            <a:pPr marL="36000" indent="0">
              <a:buNone/>
            </a:pPr>
            <a:endParaRPr lang="en-US" dirty="0"/>
          </a:p>
          <a:p>
            <a:r>
              <a:rPr lang="en-US" dirty="0"/>
              <a:t>Example:</a:t>
            </a:r>
            <a:endParaRPr lang="en-CA" dirty="0"/>
          </a:p>
          <a:p>
            <a:pPr marL="36000" indent="0">
              <a:buNone/>
            </a:pPr>
            <a:endParaRPr lang="en-US" b="1" dirty="0" smtClean="0"/>
          </a:p>
          <a:p>
            <a:pPr marL="0" indent="0">
              <a:buNone/>
            </a:pPr>
            <a:r>
              <a:rPr lang="en-US" i="1" dirty="0" smtClean="0">
                <a:solidFill>
                  <a:srgbClr val="C00000"/>
                </a:solidFill>
              </a:rPr>
              <a:t>count </a:t>
            </a:r>
            <a:r>
              <a:rPr lang="en-US" i="1" dirty="0">
                <a:solidFill>
                  <a:srgbClr val="C00000"/>
                </a:solidFill>
              </a:rPr>
              <a:t>= count + 1 when exist an item in theBasket where type == “PROD” and code equals no case “tv</a:t>
            </a:r>
            <a:r>
              <a:rPr lang="en-US" i="1" dirty="0" smtClean="0">
                <a:solidFill>
                  <a:srgbClr val="C00000"/>
                </a:solidFill>
              </a:rPr>
              <a:t>”</a:t>
            </a:r>
            <a:endParaRPr lang="en-CA" dirty="0"/>
          </a:p>
        </p:txBody>
      </p:sp>
      <p:sp>
        <p:nvSpPr>
          <p:cNvPr id="3" name="Title 2"/>
          <p:cNvSpPr>
            <a:spLocks noGrp="1"/>
          </p:cNvSpPr>
          <p:nvPr>
            <p:ph type="title"/>
          </p:nvPr>
        </p:nvSpPr>
        <p:spPr/>
        <p:txBody>
          <a:bodyPr/>
          <a:lstStyle/>
          <a:p>
            <a:r>
              <a:rPr lang="en-CA" dirty="0" smtClean="0"/>
              <a:t>Rules - </a:t>
            </a:r>
            <a:r>
              <a:rPr lang="en-CA" dirty="0"/>
              <a:t>Sample </a:t>
            </a:r>
            <a:r>
              <a:rPr lang="en-CA" dirty="0" smtClean="0"/>
              <a:t>statements</a:t>
            </a:r>
            <a:endParaRPr lang="en-CA" dirty="0"/>
          </a:p>
        </p:txBody>
      </p:sp>
    </p:spTree>
    <p:extLst>
      <p:ext uri="{BB962C8B-B14F-4D97-AF65-F5344CB8AC3E}">
        <p14:creationId xmlns:p14="http://schemas.microsoft.com/office/powerpoint/2010/main" val="217379865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411480" y="1508759"/>
            <a:ext cx="8503920" cy="4649993"/>
          </a:xfrm>
        </p:spPr>
        <p:txBody>
          <a:bodyPr/>
          <a:lstStyle/>
          <a:p>
            <a:r>
              <a:rPr lang="en-US" dirty="0" smtClean="0">
                <a:cs typeface="Calibri" pitchFamily="34" charset="0"/>
              </a:rPr>
              <a:t>Special </a:t>
            </a:r>
            <a:r>
              <a:rPr lang="en-US" dirty="0">
                <a:cs typeface="Calibri" pitchFamily="34" charset="0"/>
              </a:rPr>
              <a:t>Variables</a:t>
            </a:r>
          </a:p>
          <a:p>
            <a:pPr lvl="1"/>
            <a:r>
              <a:rPr lang="en-US" i="1" dirty="0">
                <a:solidFill>
                  <a:srgbClr val="C00000"/>
                </a:solidFill>
              </a:rPr>
              <a:t>theBasket</a:t>
            </a:r>
            <a:r>
              <a:rPr lang="en-US" dirty="0"/>
              <a:t> – the current user shopping basket. Element of Basket type</a:t>
            </a:r>
            <a:endParaRPr lang="en-CA" dirty="0"/>
          </a:p>
          <a:p>
            <a:pPr lvl="1"/>
            <a:r>
              <a:rPr lang="en-US" i="1" dirty="0">
                <a:solidFill>
                  <a:srgbClr val="C00000"/>
                </a:solidFill>
              </a:rPr>
              <a:t>theInventory</a:t>
            </a:r>
            <a:r>
              <a:rPr lang="en-US" dirty="0"/>
              <a:t> – the current user inventory. Element of Inventory type</a:t>
            </a:r>
            <a:endParaRPr lang="en-CA" dirty="0"/>
          </a:p>
          <a:p>
            <a:pPr lvl="1"/>
            <a:r>
              <a:rPr lang="en-US" i="1" dirty="0">
                <a:solidFill>
                  <a:srgbClr val="C00000"/>
                </a:solidFill>
              </a:rPr>
              <a:t>theContext</a:t>
            </a:r>
            <a:r>
              <a:rPr lang="en-US" dirty="0"/>
              <a:t> – the current user context. Element of Context type</a:t>
            </a:r>
          </a:p>
          <a:p>
            <a:pPr lvl="1"/>
            <a:r>
              <a:rPr lang="en-US" i="1" dirty="0">
                <a:solidFill>
                  <a:srgbClr val="C00000"/>
                </a:solidFill>
              </a:rPr>
              <a:t>theItem</a:t>
            </a:r>
            <a:r>
              <a:rPr lang="en-US" dirty="0"/>
              <a:t> – the selected basket item. Element of Item type</a:t>
            </a:r>
          </a:p>
          <a:p>
            <a:r>
              <a:rPr lang="en-US" dirty="0" smtClean="0">
                <a:cs typeface="Calibri" pitchFamily="34" charset="0"/>
              </a:rPr>
              <a:t>Common </a:t>
            </a:r>
            <a:r>
              <a:rPr lang="en-US" dirty="0">
                <a:cs typeface="Calibri" pitchFamily="34" charset="0"/>
              </a:rPr>
              <a:t>Operators</a:t>
            </a:r>
          </a:p>
          <a:p>
            <a:pPr lvl="1"/>
            <a:r>
              <a:rPr lang="en-US" dirty="0">
                <a:cs typeface="Calibri" pitchFamily="34" charset="0"/>
              </a:rPr>
              <a:t>!		NOT			!A</a:t>
            </a:r>
          </a:p>
          <a:p>
            <a:pPr lvl="1"/>
            <a:r>
              <a:rPr lang="en-US" dirty="0">
                <a:cs typeface="Calibri" pitchFamily="34" charset="0"/>
              </a:rPr>
              <a:t>&amp;&amp;		AND			A &amp;&amp; B</a:t>
            </a:r>
          </a:p>
          <a:p>
            <a:pPr lvl="1"/>
            <a:r>
              <a:rPr lang="en-US" dirty="0">
                <a:cs typeface="Calibri" pitchFamily="34" charset="0"/>
              </a:rPr>
              <a:t>||		OR			A || B</a:t>
            </a:r>
          </a:p>
          <a:p>
            <a:pPr lvl="1"/>
            <a:r>
              <a:rPr lang="en-US" dirty="0">
                <a:cs typeface="Calibri" pitchFamily="34" charset="0"/>
              </a:rPr>
              <a:t>==		EQUALS		A == B</a:t>
            </a:r>
          </a:p>
          <a:p>
            <a:pPr lvl="1"/>
            <a:r>
              <a:rPr lang="en-US" dirty="0">
                <a:cs typeface="Calibri" pitchFamily="34" charset="0"/>
              </a:rPr>
              <a:t>!=		NOT EQUALS		A != B</a:t>
            </a:r>
          </a:p>
        </p:txBody>
      </p:sp>
      <p:sp>
        <p:nvSpPr>
          <p:cNvPr id="99330" name="Rectangle 2"/>
          <p:cNvSpPr>
            <a:spLocks noGrp="1" noChangeArrowheads="1"/>
          </p:cNvSpPr>
          <p:nvPr>
            <p:ph type="title"/>
          </p:nvPr>
        </p:nvSpPr>
        <p:spPr/>
        <p:txBody>
          <a:bodyPr>
            <a:normAutofit/>
          </a:bodyPr>
          <a:lstStyle/>
          <a:p>
            <a:pPr lvl="1"/>
            <a:r>
              <a:rPr lang="en-GB" dirty="0" smtClean="0"/>
              <a:t>Special variables and common operators</a:t>
            </a:r>
            <a:endParaRPr lang="en-US" dirty="0" smtClean="0"/>
          </a:p>
        </p:txBody>
      </p:sp>
    </p:spTree>
    <p:extLst>
      <p:ext uri="{BB962C8B-B14F-4D97-AF65-F5344CB8AC3E}">
        <p14:creationId xmlns:p14="http://schemas.microsoft.com/office/powerpoint/2010/main" val="103067527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Rule language expressions and identifiers have types. The types are</a:t>
            </a:r>
            <a:endParaRPr lang="en-CA" dirty="0"/>
          </a:p>
          <a:p>
            <a:pPr lvl="1"/>
            <a:r>
              <a:rPr lang="en-US" i="1" dirty="0">
                <a:solidFill>
                  <a:srgbClr val="C00000"/>
                </a:solidFill>
              </a:rPr>
              <a:t>String</a:t>
            </a:r>
            <a:r>
              <a:rPr lang="en-US" dirty="0"/>
              <a:t> – a simple string data type</a:t>
            </a:r>
            <a:endParaRPr lang="en-CA" dirty="0"/>
          </a:p>
          <a:p>
            <a:pPr lvl="1"/>
            <a:r>
              <a:rPr lang="en-US" i="1" dirty="0">
                <a:solidFill>
                  <a:srgbClr val="C00000"/>
                </a:solidFill>
              </a:rPr>
              <a:t>[Constant] List Of String[s] / String[ ] </a:t>
            </a:r>
            <a:r>
              <a:rPr lang="en-US" dirty="0"/>
              <a:t>–</a:t>
            </a:r>
            <a:r>
              <a:rPr lang="en-US" b="1" dirty="0"/>
              <a:t> </a:t>
            </a:r>
            <a:r>
              <a:rPr lang="en-US" dirty="0"/>
              <a:t>a constant list of strings</a:t>
            </a:r>
            <a:endParaRPr lang="en-CA" dirty="0"/>
          </a:p>
          <a:p>
            <a:pPr lvl="1"/>
            <a:r>
              <a:rPr lang="en-US" i="1" dirty="0">
                <a:solidFill>
                  <a:srgbClr val="C00000"/>
                </a:solidFill>
              </a:rPr>
              <a:t>Number</a:t>
            </a:r>
            <a:r>
              <a:rPr lang="en-US" dirty="0"/>
              <a:t> – a simple numeric data type</a:t>
            </a:r>
            <a:endParaRPr lang="en-CA" dirty="0"/>
          </a:p>
          <a:p>
            <a:pPr lvl="1"/>
            <a:r>
              <a:rPr lang="en-US" i="1" dirty="0">
                <a:solidFill>
                  <a:srgbClr val="C00000"/>
                </a:solidFill>
              </a:rPr>
              <a:t>Constant List Of Number[s] / Number[ ] </a:t>
            </a:r>
            <a:r>
              <a:rPr lang="en-US" dirty="0"/>
              <a:t>–</a:t>
            </a:r>
            <a:r>
              <a:rPr lang="en-US" b="1" dirty="0"/>
              <a:t> </a:t>
            </a:r>
            <a:r>
              <a:rPr lang="en-US" dirty="0"/>
              <a:t>a constant list of strings</a:t>
            </a:r>
            <a:endParaRPr lang="en-CA" dirty="0"/>
          </a:p>
          <a:p>
            <a:pPr lvl="1"/>
            <a:r>
              <a:rPr lang="en-US" i="1" dirty="0">
                <a:solidFill>
                  <a:srgbClr val="C00000"/>
                </a:solidFill>
              </a:rPr>
              <a:t>Boolean</a:t>
            </a:r>
            <a:r>
              <a:rPr lang="en-US" dirty="0"/>
              <a:t> – a simple Boolean data type</a:t>
            </a:r>
            <a:endParaRPr lang="en-CA" dirty="0"/>
          </a:p>
          <a:p>
            <a:pPr lvl="1"/>
            <a:r>
              <a:rPr lang="en-US" i="1" dirty="0">
                <a:solidFill>
                  <a:srgbClr val="C00000"/>
                </a:solidFill>
              </a:rPr>
              <a:t>Date</a:t>
            </a:r>
            <a:r>
              <a:rPr lang="en-US" dirty="0"/>
              <a:t> – a simple Date data type</a:t>
            </a:r>
            <a:endParaRPr lang="en-CA" dirty="0"/>
          </a:p>
          <a:p>
            <a:pPr lvl="1"/>
            <a:r>
              <a:rPr lang="en-US" i="1" dirty="0">
                <a:solidFill>
                  <a:srgbClr val="C00000"/>
                </a:solidFill>
              </a:rPr>
              <a:t>Row</a:t>
            </a:r>
            <a:r>
              <a:rPr lang="en-US" dirty="0"/>
              <a:t> – a row of Info table</a:t>
            </a:r>
            <a:endParaRPr lang="en-CA" dirty="0"/>
          </a:p>
          <a:p>
            <a:pPr lvl="1"/>
            <a:r>
              <a:rPr lang="en-US" i="1" dirty="0">
                <a:solidFill>
                  <a:srgbClr val="C00000"/>
                </a:solidFill>
              </a:rPr>
              <a:t>Item </a:t>
            </a:r>
            <a:r>
              <a:rPr lang="en-US" dirty="0"/>
              <a:t>– a Basket item</a:t>
            </a:r>
            <a:endParaRPr lang="en-CA" dirty="0"/>
          </a:p>
          <a:p>
            <a:pPr lvl="1"/>
            <a:r>
              <a:rPr lang="en-US" i="1" dirty="0">
                <a:solidFill>
                  <a:srgbClr val="C00000"/>
                </a:solidFill>
              </a:rPr>
              <a:t>Basket </a:t>
            </a:r>
            <a:r>
              <a:rPr lang="en-US" dirty="0"/>
              <a:t>– a catalog basket (or shopping basket)</a:t>
            </a:r>
            <a:endParaRPr lang="en-CA" dirty="0"/>
          </a:p>
          <a:p>
            <a:pPr lvl="1"/>
            <a:r>
              <a:rPr lang="en-US" i="1" dirty="0">
                <a:solidFill>
                  <a:srgbClr val="C00000"/>
                </a:solidFill>
              </a:rPr>
              <a:t>Inventory </a:t>
            </a:r>
            <a:r>
              <a:rPr lang="en-US" dirty="0"/>
              <a:t>– the inventory for the given request</a:t>
            </a:r>
            <a:endParaRPr lang="en-CA" dirty="0"/>
          </a:p>
          <a:p>
            <a:pPr lvl="1"/>
            <a:r>
              <a:rPr lang="en-US" i="1" dirty="0">
                <a:solidFill>
                  <a:srgbClr val="C00000"/>
                </a:solidFill>
              </a:rPr>
              <a:t>Context</a:t>
            </a:r>
            <a:r>
              <a:rPr lang="en-US" dirty="0"/>
              <a:t> – a generic element which contains other named elements – simple or complex</a:t>
            </a:r>
            <a:endParaRPr lang="en-CA" dirty="0"/>
          </a:p>
        </p:txBody>
      </p:sp>
      <p:sp>
        <p:nvSpPr>
          <p:cNvPr id="3" name="Title 2"/>
          <p:cNvSpPr>
            <a:spLocks noGrp="1"/>
          </p:cNvSpPr>
          <p:nvPr>
            <p:ph type="title"/>
          </p:nvPr>
        </p:nvSpPr>
        <p:spPr/>
        <p:txBody>
          <a:bodyPr>
            <a:normAutofit/>
          </a:bodyPr>
          <a:lstStyle/>
          <a:p>
            <a:r>
              <a:rPr lang="en-GB" dirty="0" smtClean="0"/>
              <a:t>Language expression and identifier types</a:t>
            </a:r>
            <a:endParaRPr lang="en-CA" dirty="0"/>
          </a:p>
        </p:txBody>
      </p:sp>
    </p:spTree>
    <p:extLst>
      <p:ext uri="{BB962C8B-B14F-4D97-AF65-F5344CB8AC3E}">
        <p14:creationId xmlns:p14="http://schemas.microsoft.com/office/powerpoint/2010/main" val="30462179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3"/>
          </p:nvPr>
        </p:nvSpPr>
        <p:spPr>
          <a:xfrm>
            <a:off x="4645025" y="3261187"/>
            <a:ext cx="4100513" cy="3058924"/>
          </a:xfrm>
        </p:spPr>
        <p:txBody>
          <a:bodyPr/>
          <a:lstStyle/>
          <a:p>
            <a:pPr lvl="1"/>
            <a:r>
              <a:rPr lang="en-US" dirty="0" smtClean="0"/>
              <a:t>In</a:t>
            </a:r>
            <a:endParaRPr lang="en-CA" dirty="0"/>
          </a:p>
          <a:p>
            <a:pPr lvl="1"/>
            <a:r>
              <a:rPr lang="en-US" dirty="0"/>
              <a:t>Not in</a:t>
            </a:r>
            <a:endParaRPr lang="en-CA" dirty="0"/>
          </a:p>
          <a:p>
            <a:pPr lvl="1"/>
            <a:r>
              <a:rPr lang="en-US" dirty="0"/>
              <a:t>In no case</a:t>
            </a:r>
            <a:endParaRPr lang="en-CA" dirty="0"/>
          </a:p>
          <a:p>
            <a:pPr lvl="1"/>
            <a:r>
              <a:rPr lang="en-US" dirty="0"/>
              <a:t>Not in no case</a:t>
            </a:r>
            <a:endParaRPr lang="en-CA" dirty="0"/>
          </a:p>
          <a:p>
            <a:pPr lvl="1"/>
            <a:r>
              <a:rPr lang="en-US" dirty="0"/>
              <a:t>Like</a:t>
            </a:r>
            <a:endParaRPr lang="en-CA" dirty="0"/>
          </a:p>
          <a:p>
            <a:pPr lvl="1"/>
            <a:r>
              <a:rPr lang="en-US" dirty="0"/>
              <a:t>Not like </a:t>
            </a:r>
            <a:endParaRPr lang="en-CA" dirty="0"/>
          </a:p>
          <a:p>
            <a:pPr lvl="1"/>
            <a:r>
              <a:rPr lang="en-US" dirty="0"/>
              <a:t>Like no case</a:t>
            </a:r>
            <a:endParaRPr lang="en-CA" dirty="0"/>
          </a:p>
          <a:p>
            <a:pPr lvl="1"/>
            <a:r>
              <a:rPr lang="en-US" dirty="0"/>
              <a:t>Not like no case</a:t>
            </a:r>
            <a:endParaRPr lang="en-CA" dirty="0"/>
          </a:p>
        </p:txBody>
      </p:sp>
      <p:sp>
        <p:nvSpPr>
          <p:cNvPr id="2" name="Content Placeholder 1"/>
          <p:cNvSpPr>
            <a:spLocks noGrp="1"/>
          </p:cNvSpPr>
          <p:nvPr>
            <p:ph sz="half" idx="1"/>
          </p:nvPr>
        </p:nvSpPr>
        <p:spPr>
          <a:xfrm>
            <a:off x="393700" y="1257583"/>
            <a:ext cx="3922806" cy="4470864"/>
          </a:xfrm>
        </p:spPr>
        <p:txBody>
          <a:bodyPr/>
          <a:lstStyle/>
          <a:p>
            <a:r>
              <a:rPr lang="en-US" dirty="0" smtClean="0"/>
              <a:t>The operations supported are (type dependent)</a:t>
            </a:r>
            <a:endParaRPr lang="en-CA" dirty="0" smtClean="0"/>
          </a:p>
          <a:p>
            <a:pPr lvl="1"/>
            <a:r>
              <a:rPr lang="en-US" dirty="0" smtClean="0"/>
              <a:t>Equal</a:t>
            </a:r>
            <a:endParaRPr lang="en-CA" dirty="0" smtClean="0"/>
          </a:p>
          <a:p>
            <a:pPr lvl="1"/>
            <a:r>
              <a:rPr lang="en-US" dirty="0" smtClean="0"/>
              <a:t>Not equal</a:t>
            </a:r>
            <a:endParaRPr lang="en-CA" dirty="0" smtClean="0"/>
          </a:p>
          <a:p>
            <a:pPr lvl="1"/>
            <a:r>
              <a:rPr lang="en-US" dirty="0" smtClean="0"/>
              <a:t>Equal no case (for string attributes only)</a:t>
            </a:r>
            <a:endParaRPr lang="en-CA" dirty="0" smtClean="0"/>
          </a:p>
          <a:p>
            <a:pPr lvl="1"/>
            <a:r>
              <a:rPr lang="en-US" dirty="0" smtClean="0"/>
              <a:t>Not equal no case (for string attributes only)</a:t>
            </a:r>
            <a:endParaRPr lang="en-CA" dirty="0" smtClean="0"/>
          </a:p>
          <a:p>
            <a:pPr lvl="1"/>
            <a:r>
              <a:rPr lang="en-US" dirty="0" smtClean="0"/>
              <a:t>Greater than</a:t>
            </a:r>
            <a:endParaRPr lang="en-CA" dirty="0" smtClean="0"/>
          </a:p>
          <a:p>
            <a:pPr lvl="1"/>
            <a:r>
              <a:rPr lang="en-US" dirty="0" smtClean="0"/>
              <a:t>Greater than or equal</a:t>
            </a:r>
            <a:endParaRPr lang="en-CA" dirty="0" smtClean="0"/>
          </a:p>
          <a:p>
            <a:pPr lvl="1"/>
            <a:r>
              <a:rPr lang="en-US" dirty="0" smtClean="0"/>
              <a:t>Less than</a:t>
            </a:r>
            <a:endParaRPr lang="en-CA" dirty="0" smtClean="0"/>
          </a:p>
          <a:p>
            <a:pPr lvl="1"/>
            <a:r>
              <a:rPr lang="en-US" dirty="0" smtClean="0"/>
              <a:t>Less than or equal</a:t>
            </a:r>
            <a:endParaRPr lang="en-CA" dirty="0" smtClean="0"/>
          </a:p>
        </p:txBody>
      </p:sp>
      <p:sp>
        <p:nvSpPr>
          <p:cNvPr id="3" name="Title 2"/>
          <p:cNvSpPr>
            <a:spLocks noGrp="1"/>
          </p:cNvSpPr>
          <p:nvPr>
            <p:ph type="title"/>
          </p:nvPr>
        </p:nvSpPr>
        <p:spPr/>
        <p:txBody>
          <a:bodyPr>
            <a:normAutofit/>
          </a:bodyPr>
          <a:lstStyle/>
          <a:p>
            <a:pPr lvl="1"/>
            <a:r>
              <a:rPr lang="en-CA" dirty="0"/>
              <a:t>Operations</a:t>
            </a:r>
          </a:p>
        </p:txBody>
      </p:sp>
      <p:pic>
        <p:nvPicPr>
          <p:cNvPr id="1028" name="Picture 4" descr="http://i238.photobucket.com/albums/ff195/jat_goodwin/gmod/thing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6506" y="1661261"/>
            <a:ext cx="4147958" cy="134760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4216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28600" y="368300"/>
            <a:ext cx="8467725" cy="563563"/>
          </a:xfrm>
        </p:spPr>
        <p:txBody>
          <a:bodyPr/>
          <a:lstStyle/>
          <a:p>
            <a:r>
              <a:rPr lang="en-US" dirty="0" smtClean="0"/>
              <a:t>Create a Catalog Rule</a:t>
            </a:r>
          </a:p>
        </p:txBody>
      </p:sp>
      <p:sp>
        <p:nvSpPr>
          <p:cNvPr id="98307" name="Rectangle 3"/>
          <p:cNvSpPr>
            <a:spLocks noGrp="1" noChangeArrowheads="1"/>
          </p:cNvSpPr>
          <p:nvPr>
            <p:ph type="body" idx="1"/>
          </p:nvPr>
        </p:nvSpPr>
        <p:spPr>
          <a:xfrm>
            <a:off x="411480" y="1028700"/>
            <a:ext cx="8503920" cy="4937760"/>
          </a:xfrm>
        </p:spPr>
        <p:txBody>
          <a:bodyPr/>
          <a:lstStyle/>
          <a:p>
            <a:r>
              <a:rPr lang="en-US" dirty="0" smtClean="0">
                <a:solidFill>
                  <a:srgbClr val="C00000"/>
                </a:solidFill>
                <a:cs typeface="Calibri" pitchFamily="34" charset="0"/>
              </a:rPr>
              <a:t>Click</a:t>
            </a:r>
            <a:r>
              <a:rPr lang="en-US" i="1" dirty="0" smtClean="0">
                <a:solidFill>
                  <a:srgbClr val="C00000"/>
                </a:solidFill>
                <a:cs typeface="Calibri" pitchFamily="34" charset="0"/>
              </a:rPr>
              <a:t> Rules-&gt;</a:t>
            </a:r>
            <a:r>
              <a:rPr lang="en-US" dirty="0" smtClean="0">
                <a:solidFill>
                  <a:srgbClr val="C00000"/>
                </a:solidFill>
                <a:cs typeface="Calibri" pitchFamily="34" charset="0"/>
              </a:rPr>
              <a:t>Catalog Rule </a:t>
            </a:r>
            <a:r>
              <a:rPr lang="en-US" dirty="0" smtClean="0">
                <a:cs typeface="Calibri" pitchFamily="34" charset="0"/>
              </a:rPr>
              <a:t>from Quick Start menu</a:t>
            </a:r>
          </a:p>
          <a:p>
            <a:pPr>
              <a:spcAft>
                <a:spcPts val="1000"/>
              </a:spcAft>
            </a:pPr>
            <a:r>
              <a:rPr lang="en-US" dirty="0" smtClean="0">
                <a:cs typeface="Calibri" pitchFamily="34" charset="0"/>
              </a:rPr>
              <a:t>Click </a:t>
            </a:r>
            <a:r>
              <a:rPr lang="en-US" i="1" dirty="0" smtClean="0">
                <a:solidFill>
                  <a:srgbClr val="C00000"/>
                </a:solidFill>
                <a:cs typeface="Calibri" pitchFamily="34" charset="0"/>
              </a:rPr>
              <a:t>Add</a:t>
            </a:r>
          </a:p>
          <a:p>
            <a:endParaRPr lang="en-US" b="1" dirty="0" smtClean="0">
              <a:cs typeface="Calibri" pitchFamily="34" charset="0"/>
            </a:endParaRPr>
          </a:p>
          <a:p>
            <a:pPr algn="r"/>
            <a:endParaRPr lang="en-US" dirty="0" smtClean="0">
              <a:cs typeface="Calibri" pitchFamily="34" charset="0"/>
            </a:endParaRPr>
          </a:p>
          <a:p>
            <a:r>
              <a:rPr lang="en-US" dirty="0" smtClean="0">
                <a:cs typeface="Calibri" pitchFamily="34" charset="0"/>
              </a:rPr>
              <a:t>Press Search Icon to open the editor</a:t>
            </a:r>
          </a:p>
          <a:p>
            <a:pPr marL="0" indent="0">
              <a:buNone/>
            </a:pPr>
            <a:endParaRPr lang="en-US" dirty="0" smtClean="0">
              <a:cs typeface="Calibri" pitchFamily="34" charset="0"/>
            </a:endParaRPr>
          </a:p>
          <a:p>
            <a:endParaRPr lang="en-US" dirty="0" smtClean="0">
              <a:cs typeface="Calibri" pitchFamily="34" charset="0"/>
            </a:endParaRPr>
          </a:p>
          <a:p>
            <a:endParaRPr lang="en-US" dirty="0" smtClean="0">
              <a:cs typeface="Calibri" pitchFamily="34" charset="0"/>
            </a:endParaRPr>
          </a:p>
          <a:p>
            <a:endParaRPr lang="en-US" dirty="0" smtClean="0">
              <a:cs typeface="Calibri" pitchFamily="34" charset="0"/>
            </a:endParaRPr>
          </a:p>
          <a:p>
            <a:endParaRPr lang="en-US" dirty="0" smtClean="0">
              <a:cs typeface="Calibri" pitchFamily="34" charset="0"/>
            </a:endParaRPr>
          </a:p>
          <a:p>
            <a:endParaRPr lang="en-US" dirty="0" smtClean="0">
              <a:cs typeface="Calibri" pitchFamily="34" charset="0"/>
            </a:endParaRPr>
          </a:p>
          <a:p>
            <a:endParaRPr lang="en-US" dirty="0" smtClean="0">
              <a:cs typeface="Calibri" pitchFamily="34" charset="0"/>
            </a:endParaRP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418" y="1985012"/>
            <a:ext cx="4406265" cy="76295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4">
            <a:extLst>
              <a:ext uri="{28A0092B-C50C-407E-A947-70E740481C1C}">
                <a14:useLocalDpi xmlns:a14="http://schemas.microsoft.com/office/drawing/2010/main" val="0"/>
              </a:ext>
            </a:extLst>
          </a:blip>
          <a:srcRect/>
          <a:stretch>
            <a:fillRect/>
          </a:stretch>
        </p:blipFill>
        <p:spPr bwMode="auto">
          <a:xfrm>
            <a:off x="6799973" y="1775460"/>
            <a:ext cx="1773576" cy="3660606"/>
          </a:xfrm>
          <a:prstGeom prst="rect">
            <a:avLst/>
          </a:prstGeom>
          <a:noFill/>
          <a:ln>
            <a:solidFill>
              <a:schemeClr val="accent1"/>
            </a:solid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894103" y="3344315"/>
            <a:ext cx="4973320" cy="3122295"/>
          </a:xfrm>
          <a:prstGeom prst="rect">
            <a:avLst/>
          </a:prstGeom>
          <a:noFill/>
          <a:ln>
            <a:solidFill>
              <a:schemeClr val="accent1"/>
            </a:solidFill>
          </a:ln>
        </p:spPr>
      </p:pic>
    </p:spTree>
    <p:extLst>
      <p:ext uri="{BB962C8B-B14F-4D97-AF65-F5344CB8AC3E}">
        <p14:creationId xmlns:p14="http://schemas.microsoft.com/office/powerpoint/2010/main" val="28343290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CA" dirty="0" smtClean="0"/>
          </a:p>
          <a:p>
            <a:r>
              <a:rPr lang="en-CA" dirty="0" smtClean="0"/>
              <a:t>When adding a Rule to Catalog Element, the Rule type may be</a:t>
            </a:r>
          </a:p>
          <a:p>
            <a:pPr lvl="1"/>
            <a:r>
              <a:rPr lang="en-CA" i="1" dirty="0" smtClean="0">
                <a:solidFill>
                  <a:srgbClr val="C00000"/>
                </a:solidFill>
              </a:rPr>
              <a:t>Availability</a:t>
            </a:r>
            <a:r>
              <a:rPr lang="en-CA" dirty="0" smtClean="0"/>
              <a:t>: The rule runs when the Catalog is browsed</a:t>
            </a:r>
          </a:p>
          <a:p>
            <a:pPr lvl="1"/>
            <a:r>
              <a:rPr lang="en-CA" i="1" dirty="0" smtClean="0">
                <a:solidFill>
                  <a:srgbClr val="C00000"/>
                </a:solidFill>
              </a:rPr>
              <a:t>Eligibility</a:t>
            </a:r>
            <a:r>
              <a:rPr lang="en-CA" dirty="0" smtClean="0"/>
              <a:t>: The rule runs when the Item is added to the Basket</a:t>
            </a:r>
          </a:p>
          <a:p>
            <a:pPr lvl="1"/>
            <a:r>
              <a:rPr lang="en-CA" i="1" dirty="0" smtClean="0">
                <a:solidFill>
                  <a:srgbClr val="C00000"/>
                </a:solidFill>
              </a:rPr>
              <a:t>Ranking</a:t>
            </a:r>
            <a:r>
              <a:rPr lang="en-CA" dirty="0" smtClean="0"/>
              <a:t>: Determines the rank of the Item in the Catalog browsing results</a:t>
            </a:r>
          </a:p>
          <a:p>
            <a:pPr lvl="1"/>
            <a:r>
              <a:rPr lang="en-CA" i="1" dirty="0">
                <a:solidFill>
                  <a:srgbClr val="C00000"/>
                </a:solidFill>
              </a:rPr>
              <a:t>Pricing</a:t>
            </a:r>
            <a:r>
              <a:rPr lang="en-CA" dirty="0" smtClean="0"/>
              <a:t>: The rule determines the amount of a charge</a:t>
            </a:r>
            <a:endParaRPr lang="en-CA" dirty="0"/>
          </a:p>
        </p:txBody>
      </p:sp>
      <p:sp>
        <p:nvSpPr>
          <p:cNvPr id="3" name="Title 2"/>
          <p:cNvSpPr>
            <a:spLocks noGrp="1"/>
          </p:cNvSpPr>
          <p:nvPr>
            <p:ph type="title"/>
          </p:nvPr>
        </p:nvSpPr>
        <p:spPr/>
        <p:txBody>
          <a:bodyPr/>
          <a:lstStyle/>
          <a:p>
            <a:r>
              <a:rPr lang="en-CA" dirty="0" smtClean="0"/>
              <a:t>Rule Types</a:t>
            </a:r>
            <a:endParaRPr lang="en-CA" dirty="0"/>
          </a:p>
        </p:txBody>
      </p:sp>
    </p:spTree>
    <p:extLst>
      <p:ext uri="{BB962C8B-B14F-4D97-AF65-F5344CB8AC3E}">
        <p14:creationId xmlns:p14="http://schemas.microsoft.com/office/powerpoint/2010/main" val="65094393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a:xfrm>
            <a:off x="411480" y="1387736"/>
            <a:ext cx="8503920" cy="3345628"/>
          </a:xfrm>
        </p:spPr>
        <p:txBody>
          <a:bodyPr/>
          <a:lstStyle/>
          <a:p>
            <a:pPr defTabSz="915267">
              <a:defRPr/>
            </a:pPr>
            <a:r>
              <a:rPr lang="en-GB" dirty="0" smtClean="0"/>
              <a:t>The </a:t>
            </a:r>
            <a:r>
              <a:rPr lang="en-GB" dirty="0"/>
              <a:t>instructor will now lead you through </a:t>
            </a:r>
            <a:r>
              <a:rPr lang="en-GB" i="1" dirty="0">
                <a:solidFill>
                  <a:srgbClr val="C00000"/>
                </a:solidFill>
              </a:rPr>
              <a:t>Exercise </a:t>
            </a:r>
            <a:r>
              <a:rPr lang="en-GB" i="1" dirty="0" smtClean="0">
                <a:solidFill>
                  <a:srgbClr val="C00000"/>
                </a:solidFill>
              </a:rPr>
              <a:t>9</a:t>
            </a:r>
            <a:endParaRPr lang="en-GB" i="1" dirty="0">
              <a:solidFill>
                <a:srgbClr val="C00000"/>
              </a:solidFill>
            </a:endParaRPr>
          </a:p>
          <a:p>
            <a:pPr defTabSz="915267">
              <a:defRPr/>
            </a:pPr>
            <a:r>
              <a:rPr lang="en-GB" dirty="0"/>
              <a:t>This will provide you with some hands-on experience with the following </a:t>
            </a:r>
            <a:r>
              <a:rPr lang="en-GB" dirty="0" smtClean="0"/>
              <a:t>topics</a:t>
            </a:r>
            <a:endParaRPr lang="en-GB" dirty="0"/>
          </a:p>
          <a:p>
            <a:pPr lvl="1"/>
            <a:r>
              <a:rPr lang="en-US" i="1" dirty="0" smtClean="0">
                <a:solidFill>
                  <a:srgbClr val="C00000"/>
                </a:solidFill>
              </a:rPr>
              <a:t>Create </a:t>
            </a:r>
            <a:r>
              <a:rPr lang="en-US" i="1" dirty="0">
                <a:solidFill>
                  <a:srgbClr val="C00000"/>
                </a:solidFill>
              </a:rPr>
              <a:t>new context and context </a:t>
            </a:r>
            <a:r>
              <a:rPr lang="en-US" i="1" dirty="0" smtClean="0">
                <a:solidFill>
                  <a:srgbClr val="C00000"/>
                </a:solidFill>
              </a:rPr>
              <a:t>attributes</a:t>
            </a:r>
          </a:p>
          <a:p>
            <a:pPr lvl="1"/>
            <a:r>
              <a:rPr lang="en-US" i="1" dirty="0">
                <a:solidFill>
                  <a:srgbClr val="C00000"/>
                </a:solidFill>
              </a:rPr>
              <a:t>Create rule and associate with context attribute</a:t>
            </a:r>
          </a:p>
          <a:p>
            <a:pPr defTabSz="915267">
              <a:defRPr/>
            </a:pPr>
            <a:r>
              <a:rPr lang="en-GB" dirty="0" smtClean="0"/>
              <a:t>You will use the separate exercise document provided with these slides</a:t>
            </a:r>
          </a:p>
          <a:p>
            <a:pPr lvl="1" defTabSz="915267">
              <a:defRPr/>
            </a:pPr>
            <a:r>
              <a:rPr lang="en-GB" i="1" dirty="0" smtClean="0">
                <a:solidFill>
                  <a:srgbClr val="C00000"/>
                </a:solidFill>
              </a:rPr>
              <a:t>Ericsson </a:t>
            </a:r>
            <a:r>
              <a:rPr lang="en-GB" i="1" dirty="0">
                <a:solidFill>
                  <a:srgbClr val="C00000"/>
                </a:solidFill>
              </a:rPr>
              <a:t>Catalog Manager </a:t>
            </a:r>
            <a:r>
              <a:rPr lang="en-GB" i="1" dirty="0" smtClean="0">
                <a:solidFill>
                  <a:srgbClr val="C00000"/>
                </a:solidFill>
              </a:rPr>
              <a:t>14.1 ECM100 Student Guide</a:t>
            </a:r>
            <a:endParaRPr lang="en-GB" i="1" dirty="0">
              <a:solidFill>
                <a:srgbClr val="C00000"/>
              </a:solidFill>
            </a:endParaRPr>
          </a:p>
        </p:txBody>
      </p:sp>
      <p:pic>
        <p:nvPicPr>
          <p:cNvPr id="5" name="Picture 2"/>
          <p:cNvPicPr>
            <a:picLocks noChangeAspect="1" noChangeArrowheads="1"/>
          </p:cNvPicPr>
          <p:nvPr/>
        </p:nvPicPr>
        <p:blipFill>
          <a:blip r:embed="rId3" cstate="print"/>
          <a:srcRect/>
          <a:stretch>
            <a:fillRect/>
          </a:stretch>
        </p:blipFill>
        <p:spPr bwMode="auto">
          <a:xfrm>
            <a:off x="6787523" y="5029200"/>
            <a:ext cx="935665" cy="9144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48700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3701" y="239713"/>
            <a:ext cx="7494588" cy="1085371"/>
          </a:xfrm>
        </p:spPr>
        <p:txBody>
          <a:bodyPr anchor="ctr">
            <a:normAutofit/>
          </a:bodyPr>
          <a:lstStyle/>
          <a:p>
            <a:r>
              <a:rPr lang="en-GB" sz="3200" dirty="0" smtClean="0"/>
              <a:t>COURSE PROGRESS</a:t>
            </a:r>
            <a:endParaRPr lang="en-GB" sz="3200" dirty="0"/>
          </a:p>
        </p:txBody>
      </p:sp>
      <p:sp>
        <p:nvSpPr>
          <p:cNvPr id="4" name="Content Placeholder 55"/>
          <p:cNvSpPr txBox="1">
            <a:spLocks/>
          </p:cNvSpPr>
          <p:nvPr/>
        </p:nvSpPr>
        <p:spPr bwMode="auto">
          <a:xfrm>
            <a:off x="457199" y="1463039"/>
            <a:ext cx="8229600" cy="484632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57200" indent="-457200" defTabSz="993775">
              <a:buFont typeface="+mj-lt"/>
              <a:buAutoNum type="arabicPeriod"/>
            </a:pPr>
            <a:r>
              <a:rPr lang="en-GB" dirty="0">
                <a:solidFill>
                  <a:schemeClr val="bg2">
                    <a:lumMod val="75000"/>
                  </a:schemeClr>
                </a:solidFill>
              </a:rPr>
              <a:t>Catalog Manager O</a:t>
            </a:r>
            <a:r>
              <a:rPr lang="en-GB" dirty="0" smtClean="0">
                <a:solidFill>
                  <a:schemeClr val="bg2">
                    <a:lumMod val="75000"/>
                  </a:schemeClr>
                </a:solidFill>
              </a:rPr>
              <a:t>verview</a:t>
            </a:r>
            <a:endParaRPr lang="en-GB" dirty="0">
              <a:solidFill>
                <a:schemeClr val="bg2">
                  <a:lumMod val="75000"/>
                </a:schemeClr>
              </a:solidFill>
            </a:endParaRPr>
          </a:p>
          <a:p>
            <a:pPr marL="457200" indent="-457200" defTabSz="993775">
              <a:buFont typeface="+mj-lt"/>
              <a:buAutoNum type="arabicPeriod"/>
            </a:pPr>
            <a:r>
              <a:rPr lang="en-GB" dirty="0">
                <a:solidFill>
                  <a:schemeClr val="bg2">
                    <a:lumMod val="75000"/>
                  </a:schemeClr>
                </a:solidFill>
              </a:rPr>
              <a:t>Catalog Manager C</a:t>
            </a:r>
            <a:r>
              <a:rPr lang="en-GB" dirty="0" smtClean="0">
                <a:solidFill>
                  <a:schemeClr val="bg2">
                    <a:lumMod val="75000"/>
                  </a:schemeClr>
                </a:solidFill>
              </a:rPr>
              <a:t>onfiguration</a:t>
            </a:r>
            <a:endParaRPr lang="en-GB" dirty="0">
              <a:solidFill>
                <a:schemeClr val="bg2">
                  <a:lumMod val="75000"/>
                </a:schemeClr>
              </a:solidFill>
            </a:endParaRPr>
          </a:p>
          <a:p>
            <a:pPr marL="457200" indent="-457200" defTabSz="993775">
              <a:buFont typeface="+mj-lt"/>
              <a:buAutoNum type="arabicPeriod"/>
            </a:pPr>
            <a:r>
              <a:rPr lang="en-GB" dirty="0">
                <a:solidFill>
                  <a:schemeClr val="bg2">
                    <a:lumMod val="75000"/>
                  </a:schemeClr>
                </a:solidFill>
              </a:rPr>
              <a:t>Catalog Designer</a:t>
            </a:r>
          </a:p>
          <a:p>
            <a:pPr marL="457200" indent="-457200" defTabSz="993775">
              <a:buFont typeface="+mj-lt"/>
              <a:buAutoNum type="arabicPeriod"/>
            </a:pPr>
            <a:r>
              <a:rPr lang="en-US" dirty="0">
                <a:solidFill>
                  <a:schemeClr val="bg2">
                    <a:lumMod val="75000"/>
                  </a:schemeClr>
                </a:solidFill>
              </a:rPr>
              <a:t>Code Tables and Attribute Types</a:t>
            </a:r>
          </a:p>
          <a:p>
            <a:pPr marL="457200" indent="-457200" defTabSz="993775">
              <a:buFont typeface="+mj-lt"/>
              <a:buAutoNum type="arabicPeriod"/>
            </a:pPr>
            <a:r>
              <a:rPr lang="en-US" dirty="0">
                <a:solidFill>
                  <a:schemeClr val="bg2">
                    <a:lumMod val="75000"/>
                  </a:schemeClr>
                </a:solidFill>
              </a:rPr>
              <a:t>Component Items and Associations</a:t>
            </a:r>
          </a:p>
          <a:p>
            <a:pPr marL="457200" indent="-457200" defTabSz="993775">
              <a:buFont typeface="+mj-lt"/>
              <a:buAutoNum type="arabicPeriod"/>
            </a:pPr>
            <a:r>
              <a:rPr lang="en-US" dirty="0">
                <a:solidFill>
                  <a:schemeClr val="bg2">
                    <a:lumMod val="75000"/>
                  </a:schemeClr>
                </a:solidFill>
              </a:rPr>
              <a:t>Catalog Hierarchy</a:t>
            </a:r>
          </a:p>
          <a:p>
            <a:pPr marL="457200" indent="-457200" defTabSz="993775">
              <a:buFont typeface="+mj-lt"/>
              <a:buAutoNum type="arabicPeriod"/>
            </a:pPr>
            <a:r>
              <a:rPr lang="en-US" dirty="0">
                <a:solidFill>
                  <a:schemeClr val="bg2">
                    <a:lumMod val="75000"/>
                  </a:schemeClr>
                </a:solidFill>
              </a:rPr>
              <a:t>Pricing</a:t>
            </a:r>
          </a:p>
          <a:p>
            <a:pPr marL="457200" indent="-457200" defTabSz="993775">
              <a:buFont typeface="+mj-lt"/>
              <a:buAutoNum type="arabicPeriod"/>
            </a:pPr>
            <a:r>
              <a:rPr lang="en-US" dirty="0">
                <a:solidFill>
                  <a:schemeClr val="bg2">
                    <a:lumMod val="75000"/>
                  </a:schemeClr>
                </a:solidFill>
              </a:rPr>
              <a:t>Context Attributes and Rules</a:t>
            </a:r>
          </a:p>
          <a:p>
            <a:pPr marL="457200" indent="-457200" defTabSz="993775">
              <a:buFont typeface="+mj-lt"/>
              <a:buAutoNum type="arabicPeriod"/>
            </a:pPr>
            <a:r>
              <a:rPr lang="en-US" sz="2800" b="1" i="1" dirty="0">
                <a:solidFill>
                  <a:srgbClr val="9E0000"/>
                </a:solidFill>
              </a:rPr>
              <a:t>Conditional Charges</a:t>
            </a:r>
          </a:p>
        </p:txBody>
      </p:sp>
    </p:spTree>
    <p:extLst>
      <p:ext uri="{BB962C8B-B14F-4D97-AF65-F5344CB8AC3E}">
        <p14:creationId xmlns:p14="http://schemas.microsoft.com/office/powerpoint/2010/main" val="2581658697"/>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3040"/>
            <a:ext cx="8229600" cy="4846320"/>
          </a:xfrm>
        </p:spPr>
        <p:txBody>
          <a:bodyPr/>
          <a:lstStyle/>
          <a:p>
            <a:pPr marL="457200" lvl="1" indent="-457200">
              <a:buClr>
                <a:srgbClr val="00A9D4"/>
              </a:buClr>
              <a:buFont typeface="+mj-lt"/>
              <a:buAutoNum type="arabicPeriod"/>
            </a:pPr>
            <a:r>
              <a:rPr lang="en-US" sz="2400" dirty="0" smtClean="0">
                <a:ea typeface="+mn-ea"/>
                <a:cs typeface="+mn-cs"/>
              </a:rPr>
              <a:t>Conditional Charges</a:t>
            </a:r>
            <a:endParaRPr lang="en-US" sz="2400" dirty="0">
              <a:ea typeface="+mn-ea"/>
              <a:cs typeface="+mn-cs"/>
            </a:endParaRPr>
          </a:p>
          <a:p>
            <a:pPr marL="457200" lvl="1" indent="-457200">
              <a:buClr>
                <a:srgbClr val="00A9D4"/>
              </a:buClr>
              <a:buFont typeface="+mj-lt"/>
              <a:buAutoNum type="arabicPeriod"/>
            </a:pPr>
            <a:r>
              <a:rPr lang="en-US" sz="2400" dirty="0" smtClean="0">
                <a:ea typeface="+mn-ea"/>
                <a:cs typeface="+mn-cs"/>
              </a:rPr>
              <a:t>Associate Rule with Charge Type</a:t>
            </a:r>
          </a:p>
          <a:p>
            <a:pPr marL="457200" lvl="1" indent="-457200">
              <a:buClr>
                <a:srgbClr val="00A9D4"/>
              </a:buClr>
              <a:buFont typeface="+mj-lt"/>
              <a:buAutoNum type="arabicPeriod"/>
            </a:pPr>
            <a:r>
              <a:rPr lang="en-US" sz="2400" dirty="0" smtClean="0">
                <a:ea typeface="+mn-ea"/>
                <a:cs typeface="+mn-cs"/>
              </a:rPr>
              <a:t>Test Charge </a:t>
            </a:r>
            <a:r>
              <a:rPr lang="en-US" sz="2400" dirty="0">
                <a:ea typeface="+mn-ea"/>
                <a:cs typeface="+mn-cs"/>
              </a:rPr>
              <a:t>R</a:t>
            </a:r>
            <a:r>
              <a:rPr lang="en-US" sz="2400" dirty="0" smtClean="0">
                <a:ea typeface="+mn-ea"/>
                <a:cs typeface="+mn-cs"/>
              </a:rPr>
              <a:t>ule condition</a:t>
            </a:r>
          </a:p>
          <a:p>
            <a:pPr marL="457200" lvl="1" indent="-457200">
              <a:buClr>
                <a:srgbClr val="00A9D4"/>
              </a:buClr>
              <a:buFont typeface="+mj-lt"/>
              <a:buAutoNum type="arabicPeriod"/>
            </a:pPr>
            <a:r>
              <a:rPr lang="en-US" sz="2400" dirty="0" smtClean="0">
                <a:ea typeface="+mn-ea"/>
                <a:cs typeface="+mn-cs"/>
              </a:rPr>
              <a:t>Exercise</a:t>
            </a:r>
          </a:p>
          <a:p>
            <a:pPr marL="457200" lvl="1" indent="-457200">
              <a:buClr>
                <a:srgbClr val="00A9D4"/>
              </a:buClr>
              <a:buFont typeface="+mj-lt"/>
              <a:buAutoNum type="arabicPeriod"/>
            </a:pPr>
            <a:r>
              <a:rPr lang="en-US" sz="2400" dirty="0" smtClean="0">
                <a:ea typeface="+mn-ea"/>
                <a:cs typeface="+mn-cs"/>
              </a:rPr>
              <a:t>Overview of extension exercises</a:t>
            </a:r>
          </a:p>
          <a:p>
            <a:pPr marL="457200" lvl="1" indent="-457200">
              <a:buClr>
                <a:srgbClr val="00A9D4"/>
              </a:buClr>
              <a:buFont typeface="+mj-lt"/>
              <a:buAutoNum type="arabicPeriod"/>
            </a:pPr>
            <a:r>
              <a:rPr lang="en-US" sz="2400" dirty="0" smtClean="0">
                <a:ea typeface="+mn-ea"/>
                <a:cs typeface="+mn-cs"/>
              </a:rPr>
              <a:t>Extension exercises</a:t>
            </a:r>
            <a:endParaRPr lang="en-US" sz="2400" dirty="0">
              <a:ea typeface="+mn-ea"/>
              <a:cs typeface="+mn-cs"/>
            </a:endParaRPr>
          </a:p>
        </p:txBody>
      </p:sp>
      <p:sp>
        <p:nvSpPr>
          <p:cNvPr id="12" name="Title 6"/>
          <p:cNvSpPr>
            <a:spLocks noGrp="1"/>
          </p:cNvSpPr>
          <p:nvPr>
            <p:ph type="title"/>
          </p:nvPr>
        </p:nvSpPr>
        <p:spPr/>
        <p:txBody>
          <a:bodyPr anchor="ctr">
            <a:normAutofit/>
          </a:bodyPr>
          <a:lstStyle/>
          <a:p>
            <a:r>
              <a:rPr lang="en-US" dirty="0" smtClean="0">
                <a:latin typeface="+mj-lt"/>
                <a:cs typeface="CordiaUPC" pitchFamily="34" charset="-34"/>
              </a:rPr>
              <a:t>Conditional Charges</a:t>
            </a:r>
            <a:endParaRPr lang="en-GB" dirty="0">
              <a:latin typeface="+mj-lt"/>
              <a:cs typeface="CordiaUPC" pitchFamily="34" charset="-34"/>
            </a:endParaRPr>
          </a:p>
        </p:txBody>
      </p:sp>
    </p:spTree>
    <p:extLst>
      <p:ext uri="{BB962C8B-B14F-4D97-AF65-F5344CB8AC3E}">
        <p14:creationId xmlns:p14="http://schemas.microsoft.com/office/powerpoint/2010/main" val="1651549658"/>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4049" name="Picture 1"/>
          <p:cNvPicPr>
            <a:picLocks noChangeAspect="1" noChangeArrowheads="1"/>
          </p:cNvPicPr>
          <p:nvPr/>
        </p:nvPicPr>
        <p:blipFill>
          <a:blip r:embed="rId3" cstate="print"/>
          <a:srcRect/>
          <a:stretch>
            <a:fillRect/>
          </a:stretch>
        </p:blipFill>
        <p:spPr bwMode="auto">
          <a:xfrm>
            <a:off x="416860" y="1303086"/>
            <a:ext cx="8360429" cy="5001889"/>
          </a:xfrm>
          <a:prstGeom prst="rect">
            <a:avLst/>
          </a:prstGeom>
          <a:noFill/>
          <a:ln w="9525">
            <a:noFill/>
            <a:miter lim="800000"/>
            <a:headEnd/>
            <a:tailEnd/>
          </a:ln>
        </p:spPr>
      </p:pic>
      <p:sp>
        <p:nvSpPr>
          <p:cNvPr id="11267" name="Rectangle 3"/>
          <p:cNvSpPr>
            <a:spLocks noGrp="1" noChangeArrowheads="1"/>
          </p:cNvSpPr>
          <p:nvPr>
            <p:ph type="title"/>
          </p:nvPr>
        </p:nvSpPr>
        <p:spPr/>
        <p:txBody>
          <a:bodyPr>
            <a:normAutofit/>
          </a:bodyPr>
          <a:lstStyle/>
          <a:p>
            <a:r>
              <a:rPr lang="en-US" sz="3200" dirty="0" smtClean="0"/>
              <a:t>Conceptual Model</a:t>
            </a:r>
          </a:p>
        </p:txBody>
      </p:sp>
      <p:sp>
        <p:nvSpPr>
          <p:cNvPr id="11285" name="Rectangle 47"/>
          <p:cNvSpPr>
            <a:spLocks noChangeArrowheads="1"/>
          </p:cNvSpPr>
          <p:nvPr/>
        </p:nvSpPr>
        <p:spPr bwMode="auto">
          <a:xfrm>
            <a:off x="235968" y="1343131"/>
            <a:ext cx="3556103" cy="2233787"/>
          </a:xfrm>
          <a:prstGeom prst="rect">
            <a:avLst/>
          </a:prstGeom>
          <a:noFill/>
          <a:ln w="9525">
            <a:noFill/>
            <a:miter lim="800000"/>
            <a:headEnd/>
            <a:tailEnd/>
          </a:ln>
        </p:spPr>
        <p:txBody>
          <a:bodyPr/>
          <a:lstStyle/>
          <a:p>
            <a:pPr marL="176213" indent="-176213">
              <a:spcBef>
                <a:spcPct val="20000"/>
              </a:spcBef>
              <a:buClr>
                <a:srgbClr val="00A9D4"/>
              </a:buClr>
              <a:buFont typeface="Arial" charset="0"/>
              <a:buChar char="›"/>
            </a:pPr>
            <a:r>
              <a:rPr lang="en-US" sz="2200" dirty="0">
                <a:latin typeface="+mn-lt"/>
              </a:rPr>
              <a:t>A catalog is a repository of information about Items</a:t>
            </a:r>
          </a:p>
          <a:p>
            <a:pPr marL="176213" indent="-176213">
              <a:spcBef>
                <a:spcPct val="20000"/>
              </a:spcBef>
              <a:buClr>
                <a:srgbClr val="00A9D4"/>
              </a:buClr>
              <a:buFont typeface="Arial" charset="0"/>
              <a:buChar char="›"/>
            </a:pPr>
            <a:r>
              <a:rPr lang="en-US" sz="2200" dirty="0">
                <a:latin typeface="+mn-lt"/>
              </a:rPr>
              <a:t>That repository can be drawn on by various systems</a:t>
            </a:r>
          </a:p>
        </p:txBody>
      </p:sp>
    </p:spTree>
    <p:extLst>
      <p:ext uri="{BB962C8B-B14F-4D97-AF65-F5344CB8AC3E}">
        <p14:creationId xmlns:p14="http://schemas.microsoft.com/office/powerpoint/2010/main" val="24580364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5"/>
          <p:cNvSpPr>
            <a:spLocks noGrp="1" noChangeArrowheads="1"/>
          </p:cNvSpPr>
          <p:nvPr>
            <p:ph idx="1"/>
          </p:nvPr>
        </p:nvSpPr>
        <p:spPr>
          <a:xfrm>
            <a:off x="411480" y="1118796"/>
            <a:ext cx="8503920" cy="4937760"/>
          </a:xfrm>
        </p:spPr>
        <p:txBody>
          <a:bodyPr/>
          <a:lstStyle/>
          <a:p>
            <a:r>
              <a:rPr lang="en-US" dirty="0"/>
              <a:t>Sometimes there is a need to define when charges should be levied</a:t>
            </a:r>
          </a:p>
          <a:p>
            <a:pPr lvl="0"/>
            <a:r>
              <a:rPr lang="en-US" dirty="0"/>
              <a:t>To create a condition</a:t>
            </a:r>
          </a:p>
          <a:p>
            <a:pPr lvl="1"/>
            <a:r>
              <a:rPr lang="en-US" dirty="0" smtClean="0">
                <a:cs typeface="Calibri" pitchFamily="34" charset="0"/>
              </a:rPr>
              <a:t>Open </a:t>
            </a:r>
            <a:r>
              <a:rPr lang="en-US" dirty="0">
                <a:cs typeface="Calibri" pitchFamily="34" charset="0"/>
              </a:rPr>
              <a:t>the </a:t>
            </a:r>
            <a:r>
              <a:rPr lang="en-US" i="1" dirty="0">
                <a:solidFill>
                  <a:srgbClr val="C00000"/>
                </a:solidFill>
                <a:cs typeface="Calibri" pitchFamily="34" charset="0"/>
              </a:rPr>
              <a:t>Charge Type</a:t>
            </a:r>
            <a:r>
              <a:rPr lang="en-US" dirty="0">
                <a:cs typeface="Calibri" pitchFamily="34" charset="0"/>
              </a:rPr>
              <a:t> details </a:t>
            </a:r>
            <a:r>
              <a:rPr lang="en-US" dirty="0" smtClean="0">
                <a:cs typeface="Calibri" pitchFamily="34" charset="0"/>
              </a:rPr>
              <a:t>window</a:t>
            </a:r>
          </a:p>
          <a:p>
            <a:pPr lvl="1"/>
            <a:r>
              <a:rPr lang="en-US" dirty="0" smtClean="0">
                <a:cs typeface="Calibri" pitchFamily="34" charset="0"/>
              </a:rPr>
              <a:t>Select </a:t>
            </a:r>
            <a:r>
              <a:rPr lang="en-US" dirty="0">
                <a:cs typeface="Calibri" pitchFamily="34" charset="0"/>
              </a:rPr>
              <a:t>the </a:t>
            </a:r>
            <a:r>
              <a:rPr lang="en-US" i="1" dirty="0">
                <a:solidFill>
                  <a:srgbClr val="C00000"/>
                </a:solidFill>
                <a:cs typeface="Calibri" pitchFamily="34" charset="0"/>
              </a:rPr>
              <a:t>Conditions</a:t>
            </a:r>
            <a:r>
              <a:rPr lang="en-US" dirty="0">
                <a:cs typeface="Calibri" pitchFamily="34" charset="0"/>
              </a:rPr>
              <a:t> tab </a:t>
            </a:r>
            <a:r>
              <a:rPr lang="en-US" dirty="0" smtClean="0">
                <a:cs typeface="Calibri" pitchFamily="34" charset="0"/>
              </a:rPr>
              <a:t>and click </a:t>
            </a:r>
            <a:r>
              <a:rPr lang="en-US" i="1" dirty="0" smtClean="0">
                <a:solidFill>
                  <a:srgbClr val="C00000"/>
                </a:solidFill>
                <a:cs typeface="Calibri" pitchFamily="34" charset="0"/>
              </a:rPr>
              <a:t>Add</a:t>
            </a:r>
          </a:p>
          <a:p>
            <a:pPr lvl="1"/>
            <a:r>
              <a:rPr lang="en-US" dirty="0" smtClean="0">
                <a:cs typeface="Calibri" pitchFamily="34" charset="0"/>
              </a:rPr>
              <a:t>Select </a:t>
            </a:r>
            <a:r>
              <a:rPr lang="en-US" dirty="0">
                <a:cs typeface="Calibri" pitchFamily="34" charset="0"/>
              </a:rPr>
              <a:t>the rule to apply (</a:t>
            </a:r>
            <a:r>
              <a:rPr lang="en-US" i="1" dirty="0">
                <a:solidFill>
                  <a:srgbClr val="C00000"/>
                </a:solidFill>
                <a:cs typeface="Calibri" pitchFamily="34" charset="0"/>
              </a:rPr>
              <a:t>Rule Name</a:t>
            </a:r>
            <a:r>
              <a:rPr lang="en-US" dirty="0" smtClean="0">
                <a:cs typeface="Calibri" pitchFamily="34" charset="0"/>
              </a:rPr>
              <a:t>) by clicking on Finder icon</a:t>
            </a:r>
          </a:p>
          <a:p>
            <a:endParaRPr lang="en-US" dirty="0" smtClean="0">
              <a:cs typeface="Calibri" pitchFamily="34" charset="0"/>
            </a:endParaRPr>
          </a:p>
        </p:txBody>
      </p:sp>
      <p:sp>
        <p:nvSpPr>
          <p:cNvPr id="108546" name="Rectangle 4"/>
          <p:cNvSpPr>
            <a:spLocks noGrp="1" noChangeArrowheads="1"/>
          </p:cNvSpPr>
          <p:nvPr>
            <p:ph type="title"/>
          </p:nvPr>
        </p:nvSpPr>
        <p:spPr/>
        <p:txBody>
          <a:bodyPr/>
          <a:lstStyle/>
          <a:p>
            <a:r>
              <a:rPr lang="en-US" dirty="0" smtClean="0"/>
              <a:t>Conditional Charges</a:t>
            </a: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16767" y="3618433"/>
            <a:ext cx="7822557" cy="2362917"/>
          </a:xfrm>
          <a:prstGeom prst="rect">
            <a:avLst/>
          </a:prstGeom>
          <a:noFill/>
          <a:ln>
            <a:solidFill>
              <a:schemeClr val="accent1"/>
            </a:solidFill>
          </a:ln>
        </p:spPr>
      </p:pic>
    </p:spTree>
    <p:extLst>
      <p:ext uri="{BB962C8B-B14F-4D97-AF65-F5344CB8AC3E}">
        <p14:creationId xmlns:p14="http://schemas.microsoft.com/office/powerpoint/2010/main" val="128212385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1038114"/>
            <a:ext cx="8503920" cy="4937760"/>
          </a:xfrm>
        </p:spPr>
        <p:txBody>
          <a:bodyPr/>
          <a:lstStyle/>
          <a:p>
            <a:r>
              <a:rPr lang="en-US" dirty="0" smtClean="0">
                <a:cs typeface="Calibri" pitchFamily="34" charset="0"/>
              </a:rPr>
              <a:t>You </a:t>
            </a:r>
            <a:r>
              <a:rPr lang="en-US" dirty="0">
                <a:cs typeface="Calibri" pitchFamily="34" charset="0"/>
              </a:rPr>
              <a:t>can also provide the </a:t>
            </a:r>
            <a:r>
              <a:rPr lang="en-US" i="1" dirty="0">
                <a:solidFill>
                  <a:srgbClr val="C00000"/>
                </a:solidFill>
                <a:cs typeface="Calibri" pitchFamily="34" charset="0"/>
              </a:rPr>
              <a:t>Script</a:t>
            </a:r>
            <a:r>
              <a:rPr lang="en-US" dirty="0">
                <a:cs typeface="Calibri" pitchFamily="34" charset="0"/>
              </a:rPr>
              <a:t> as shown below (not recommended</a:t>
            </a:r>
            <a:r>
              <a:rPr lang="en-US" dirty="0" smtClean="0">
                <a:cs typeface="Calibri" pitchFamily="34" charset="0"/>
              </a:rPr>
              <a:t>)</a:t>
            </a:r>
          </a:p>
          <a:p>
            <a:pPr marL="176213" lvl="1" indent="-176213">
              <a:buClr>
                <a:srgbClr val="00A9D4"/>
              </a:buClr>
              <a:buFont typeface="Arial" charset="0"/>
              <a:buChar char="›"/>
            </a:pPr>
            <a:r>
              <a:rPr lang="en-US" dirty="0">
                <a:cs typeface="Calibri" pitchFamily="34" charset="0"/>
              </a:rPr>
              <a:t>Select the </a:t>
            </a:r>
            <a:r>
              <a:rPr lang="en-US" i="1" dirty="0">
                <a:solidFill>
                  <a:srgbClr val="C00000"/>
                </a:solidFill>
                <a:cs typeface="Calibri" pitchFamily="34" charset="0"/>
              </a:rPr>
              <a:t>Business Type</a:t>
            </a:r>
          </a:p>
          <a:p>
            <a:pPr lvl="1"/>
            <a:r>
              <a:rPr lang="en-US" i="1" dirty="0" smtClean="0">
                <a:solidFill>
                  <a:srgbClr val="C00000"/>
                </a:solidFill>
                <a:cs typeface="Calibri" pitchFamily="34" charset="0"/>
              </a:rPr>
              <a:t>Eligibility</a:t>
            </a:r>
            <a:r>
              <a:rPr lang="en-US" dirty="0">
                <a:cs typeface="Calibri" pitchFamily="34" charset="0"/>
              </a:rPr>
              <a:t>: The typical choice. Returns </a:t>
            </a:r>
            <a:r>
              <a:rPr lang="en-US" i="1" dirty="0">
                <a:solidFill>
                  <a:srgbClr val="C00000"/>
                </a:solidFill>
                <a:cs typeface="Calibri" pitchFamily="34" charset="0"/>
              </a:rPr>
              <a:t>true</a:t>
            </a:r>
            <a:r>
              <a:rPr lang="en-US" dirty="0">
                <a:cs typeface="Calibri" pitchFamily="34" charset="0"/>
              </a:rPr>
              <a:t> if the charge should be applied, </a:t>
            </a:r>
            <a:r>
              <a:rPr lang="en-US" i="1" dirty="0">
                <a:solidFill>
                  <a:srgbClr val="C00000"/>
                </a:solidFill>
                <a:cs typeface="Calibri" pitchFamily="34" charset="0"/>
              </a:rPr>
              <a:t>false</a:t>
            </a:r>
            <a:r>
              <a:rPr lang="en-US" dirty="0">
                <a:cs typeface="Calibri" pitchFamily="34" charset="0"/>
              </a:rPr>
              <a:t> </a:t>
            </a:r>
            <a:r>
              <a:rPr lang="en-US" dirty="0" smtClean="0">
                <a:cs typeface="Calibri" pitchFamily="34" charset="0"/>
              </a:rPr>
              <a:t>otherwise</a:t>
            </a:r>
          </a:p>
          <a:p>
            <a:pPr lvl="1"/>
            <a:r>
              <a:rPr lang="en-US" i="1" dirty="0">
                <a:solidFill>
                  <a:srgbClr val="C00000"/>
                </a:solidFill>
                <a:cs typeface="Calibri" pitchFamily="34" charset="0"/>
              </a:rPr>
              <a:t>Availability</a:t>
            </a:r>
            <a:r>
              <a:rPr lang="en-US" dirty="0">
                <a:cs typeface="Calibri" pitchFamily="34" charset="0"/>
              </a:rPr>
              <a:t>: Not applicable to Charge </a:t>
            </a:r>
            <a:r>
              <a:rPr lang="en-US" dirty="0" smtClean="0">
                <a:cs typeface="Calibri" pitchFamily="34" charset="0"/>
              </a:rPr>
              <a:t>Types</a:t>
            </a:r>
          </a:p>
          <a:p>
            <a:pPr lvl="1"/>
            <a:r>
              <a:rPr lang="en-US" i="1" dirty="0">
                <a:solidFill>
                  <a:srgbClr val="C00000"/>
                </a:solidFill>
                <a:cs typeface="Calibri" pitchFamily="34" charset="0"/>
              </a:rPr>
              <a:t>Validation</a:t>
            </a:r>
            <a:r>
              <a:rPr lang="en-US" dirty="0">
                <a:cs typeface="Calibri" pitchFamily="34" charset="0"/>
              </a:rPr>
              <a:t>: Returns a message indicating a violation of a business rule is detected </a:t>
            </a:r>
            <a:r>
              <a:rPr lang="en-US" dirty="0" smtClean="0">
                <a:cs typeface="Calibri" pitchFamily="34" charset="0"/>
              </a:rPr>
              <a:t>or, otherwise ‘Null’</a:t>
            </a:r>
            <a:endParaRPr lang="en-US" dirty="0">
              <a:cs typeface="Calibri" pitchFamily="34" charset="0"/>
            </a:endParaRPr>
          </a:p>
          <a:p>
            <a:pPr marL="176213" lvl="2" indent="-176213" eaLnBrk="1" hangingPunct="1">
              <a:buClr>
                <a:srgbClr val="00A9D4"/>
              </a:buClr>
              <a:buFont typeface="Arial" charset="0"/>
              <a:buChar char="›"/>
              <a:defRPr/>
            </a:pPr>
            <a:r>
              <a:rPr lang="en-US" sz="2400" dirty="0" smtClean="0">
                <a:ea typeface="+mn-ea"/>
                <a:cs typeface="Calibri" pitchFamily="34" charset="0"/>
              </a:rPr>
              <a:t>Click </a:t>
            </a:r>
            <a:r>
              <a:rPr lang="en-US" sz="2400" i="1" dirty="0" smtClean="0">
                <a:solidFill>
                  <a:srgbClr val="C00000"/>
                </a:solidFill>
                <a:ea typeface="+mn-ea"/>
                <a:cs typeface="Calibri" pitchFamily="34" charset="0"/>
              </a:rPr>
              <a:t>Save</a:t>
            </a:r>
            <a:endParaRPr lang="en-US" sz="1600" i="1" dirty="0" smtClean="0">
              <a:solidFill>
                <a:srgbClr val="C00000"/>
              </a:solidFill>
              <a:cs typeface="Calibri" pitchFamily="34" charset="0"/>
            </a:endParaRPr>
          </a:p>
        </p:txBody>
      </p:sp>
      <p:sp>
        <p:nvSpPr>
          <p:cNvPr id="108546" name="Rectangle 4"/>
          <p:cNvSpPr>
            <a:spLocks noGrp="1" noChangeArrowheads="1"/>
          </p:cNvSpPr>
          <p:nvPr>
            <p:ph type="title"/>
          </p:nvPr>
        </p:nvSpPr>
        <p:spPr/>
        <p:txBody>
          <a:bodyPr/>
          <a:lstStyle/>
          <a:p>
            <a:r>
              <a:rPr lang="en-US" dirty="0" smtClean="0"/>
              <a:t>Conditional Charges</a:t>
            </a:r>
          </a:p>
        </p:txBody>
      </p:sp>
      <p:grpSp>
        <p:nvGrpSpPr>
          <p:cNvPr id="2" name="Group 13"/>
          <p:cNvGrpSpPr/>
          <p:nvPr/>
        </p:nvGrpSpPr>
        <p:grpSpPr>
          <a:xfrm>
            <a:off x="2752920" y="4062480"/>
            <a:ext cx="5367282" cy="2191640"/>
            <a:chOff x="4535424" y="2231136"/>
            <a:chExt cx="4435770" cy="1811273"/>
          </a:xfrm>
        </p:grpSpPr>
        <p:pic>
          <p:nvPicPr>
            <p:cNvPr id="3074" name="Picture 2"/>
            <p:cNvPicPr>
              <a:picLocks noChangeAspect="1" noChangeArrowheads="1"/>
            </p:cNvPicPr>
            <p:nvPr/>
          </p:nvPicPr>
          <p:blipFill>
            <a:blip r:embed="rId3" cstate="print"/>
            <a:srcRect/>
            <a:stretch>
              <a:fillRect/>
            </a:stretch>
          </p:blipFill>
          <p:spPr bwMode="auto">
            <a:xfrm>
              <a:off x="4535424" y="2231136"/>
              <a:ext cx="4435770" cy="1811273"/>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
          <p:nvSpPr>
            <p:cNvPr id="7" name="Rectangle 6"/>
            <p:cNvSpPr/>
            <p:nvPr/>
          </p:nvSpPr>
          <p:spPr bwMode="auto">
            <a:xfrm>
              <a:off x="8419775" y="2249424"/>
              <a:ext cx="221306" cy="185324"/>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7423850" y="2478024"/>
              <a:ext cx="1524650" cy="238799"/>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4700791" y="3250065"/>
              <a:ext cx="1756143" cy="237979"/>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5120640" y="3539432"/>
              <a:ext cx="3837698" cy="457898"/>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grpSp>
    </p:spTree>
    <p:extLst>
      <p:ext uri="{BB962C8B-B14F-4D97-AF65-F5344CB8AC3E}">
        <p14:creationId xmlns:p14="http://schemas.microsoft.com/office/powerpoint/2010/main" val="406882074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5"/>
          <p:cNvSpPr>
            <a:spLocks noGrp="1" noChangeArrowheads="1"/>
          </p:cNvSpPr>
          <p:nvPr>
            <p:ph idx="1"/>
          </p:nvPr>
        </p:nvSpPr>
        <p:spPr>
          <a:xfrm>
            <a:off x="411480" y="1468418"/>
            <a:ext cx="8503920" cy="4313816"/>
          </a:xfrm>
        </p:spPr>
        <p:txBody>
          <a:bodyPr/>
          <a:lstStyle/>
          <a:p>
            <a:r>
              <a:rPr lang="en-US" i="1" dirty="0" smtClean="0">
                <a:solidFill>
                  <a:srgbClr val="C00000"/>
                </a:solidFill>
              </a:rPr>
              <a:t>Rules</a:t>
            </a:r>
            <a:r>
              <a:rPr lang="en-US" dirty="0" smtClean="0"/>
              <a:t> may be created and associated with </a:t>
            </a:r>
            <a:r>
              <a:rPr lang="en-US" dirty="0"/>
              <a:t>different Catalog </a:t>
            </a:r>
            <a:r>
              <a:rPr lang="en-US" i="1" dirty="0" smtClean="0">
                <a:solidFill>
                  <a:srgbClr val="C00000"/>
                </a:solidFill>
              </a:rPr>
              <a:t>Elements</a:t>
            </a:r>
            <a:r>
              <a:rPr lang="en-US" dirty="0" smtClean="0"/>
              <a:t> (Item, Charge Type, Tax, etc.), although </a:t>
            </a:r>
            <a:r>
              <a:rPr lang="en-US" dirty="0"/>
              <a:t>a </a:t>
            </a:r>
            <a:r>
              <a:rPr lang="en-US" i="1" dirty="0" smtClean="0">
                <a:solidFill>
                  <a:srgbClr val="C00000"/>
                </a:solidFill>
              </a:rPr>
              <a:t>condition</a:t>
            </a:r>
            <a:r>
              <a:rPr lang="en-US" dirty="0" smtClean="0"/>
              <a:t> </a:t>
            </a:r>
            <a:r>
              <a:rPr lang="en-US" dirty="0"/>
              <a:t>does not always need to be applied</a:t>
            </a:r>
          </a:p>
          <a:p>
            <a:pPr lvl="0"/>
            <a:r>
              <a:rPr lang="en-US" dirty="0" smtClean="0"/>
              <a:t>When applied, the </a:t>
            </a:r>
            <a:r>
              <a:rPr lang="en-US" i="1" dirty="0" smtClean="0">
                <a:solidFill>
                  <a:srgbClr val="C00000"/>
                </a:solidFill>
              </a:rPr>
              <a:t>Condition</a:t>
            </a:r>
            <a:r>
              <a:rPr lang="en-US" dirty="0" smtClean="0">
                <a:solidFill>
                  <a:srgbClr val="C00000"/>
                </a:solidFill>
              </a:rPr>
              <a:t> </a:t>
            </a:r>
            <a:r>
              <a:rPr lang="en-US" dirty="0" smtClean="0"/>
              <a:t>associates </a:t>
            </a:r>
            <a:r>
              <a:rPr lang="en-US" dirty="0"/>
              <a:t>the </a:t>
            </a:r>
            <a:r>
              <a:rPr lang="en-US" dirty="0" smtClean="0"/>
              <a:t>Rule with (in this case) the </a:t>
            </a:r>
            <a:r>
              <a:rPr lang="en-US" i="1" dirty="0" smtClean="0">
                <a:solidFill>
                  <a:srgbClr val="C00000"/>
                </a:solidFill>
              </a:rPr>
              <a:t>Charge Type</a:t>
            </a:r>
            <a:endParaRPr lang="en-US" dirty="0">
              <a:cs typeface="Calibri" pitchFamily="34" charset="0"/>
            </a:endParaRPr>
          </a:p>
          <a:p>
            <a:pPr lvl="0"/>
            <a:r>
              <a:rPr lang="en-US" dirty="0"/>
              <a:t>Thus, when a product is selected for the basket, the rule is applied and the condition is read….</a:t>
            </a:r>
          </a:p>
          <a:p>
            <a:pPr lvl="0"/>
            <a:r>
              <a:rPr lang="en-US" dirty="0"/>
              <a:t>….then the </a:t>
            </a:r>
            <a:r>
              <a:rPr lang="en-US" i="1" dirty="0">
                <a:solidFill>
                  <a:srgbClr val="C00000"/>
                </a:solidFill>
              </a:rPr>
              <a:t>charge</a:t>
            </a:r>
            <a:r>
              <a:rPr lang="en-US" dirty="0"/>
              <a:t> may or may not be applied, depending on the outcome of the applied condition</a:t>
            </a:r>
          </a:p>
          <a:p>
            <a:pPr lvl="1"/>
            <a:r>
              <a:rPr lang="en-US" dirty="0">
                <a:ea typeface="+mn-ea"/>
                <a:cs typeface="+mn-cs"/>
              </a:rPr>
              <a:t>E.g. Should a customer pay the setup fee for a new Internet Access service? Perhaps ‘yes’ if the service subscription is low-cost, perhaps ‘no’ if high-cost </a:t>
            </a:r>
          </a:p>
        </p:txBody>
      </p:sp>
      <p:sp>
        <p:nvSpPr>
          <p:cNvPr id="108546" name="Rectangle 4"/>
          <p:cNvSpPr>
            <a:spLocks noGrp="1" noChangeArrowheads="1"/>
          </p:cNvSpPr>
          <p:nvPr>
            <p:ph type="title"/>
          </p:nvPr>
        </p:nvSpPr>
        <p:spPr>
          <a:xfrm>
            <a:off x="228599" y="239713"/>
            <a:ext cx="7933765" cy="1085371"/>
          </a:xfrm>
        </p:spPr>
        <p:txBody>
          <a:bodyPr/>
          <a:lstStyle/>
          <a:p>
            <a:r>
              <a:rPr lang="en-US" dirty="0" smtClean="0"/>
              <a:t>Associate rule with charge type</a:t>
            </a:r>
          </a:p>
        </p:txBody>
      </p:sp>
    </p:spTree>
    <p:extLst>
      <p:ext uri="{BB962C8B-B14F-4D97-AF65-F5344CB8AC3E}">
        <p14:creationId xmlns:p14="http://schemas.microsoft.com/office/powerpoint/2010/main" val="247125280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5"/>
          <p:cNvSpPr>
            <a:spLocks noGrp="1" noChangeArrowheads="1"/>
          </p:cNvSpPr>
          <p:nvPr>
            <p:ph idx="1"/>
          </p:nvPr>
        </p:nvSpPr>
        <p:spPr>
          <a:xfrm>
            <a:off x="411480" y="1186031"/>
            <a:ext cx="8503920" cy="521745"/>
          </a:xfrm>
        </p:spPr>
        <p:txBody>
          <a:bodyPr/>
          <a:lstStyle/>
          <a:p>
            <a:r>
              <a:rPr lang="en-US" sz="2200" dirty="0" smtClean="0"/>
              <a:t>Once a charge rule is created, it is important to test the condition</a:t>
            </a:r>
            <a:endParaRPr lang="en-US" sz="2200" dirty="0"/>
          </a:p>
          <a:p>
            <a:endParaRPr lang="en-US" dirty="0" smtClean="0">
              <a:cs typeface="Calibri" pitchFamily="34" charset="0"/>
            </a:endParaRPr>
          </a:p>
        </p:txBody>
      </p:sp>
      <p:sp>
        <p:nvSpPr>
          <p:cNvPr id="108546" name="Rectangle 4"/>
          <p:cNvSpPr>
            <a:spLocks noGrp="1" noChangeArrowheads="1"/>
          </p:cNvSpPr>
          <p:nvPr>
            <p:ph type="title"/>
          </p:nvPr>
        </p:nvSpPr>
        <p:spPr>
          <a:xfrm>
            <a:off x="228599" y="239713"/>
            <a:ext cx="7933765" cy="1085371"/>
          </a:xfrm>
          <a:ln w="57150">
            <a:noFill/>
          </a:ln>
        </p:spPr>
        <p:txBody>
          <a:bodyPr/>
          <a:lstStyle/>
          <a:p>
            <a:r>
              <a:rPr lang="en-US" dirty="0" smtClean="0"/>
              <a:t>Test charge rule condition</a:t>
            </a:r>
          </a:p>
        </p:txBody>
      </p:sp>
      <p:sp>
        <p:nvSpPr>
          <p:cNvPr id="11" name="Rectangle 5"/>
          <p:cNvSpPr txBox="1">
            <a:spLocks noChangeArrowheads="1"/>
          </p:cNvSpPr>
          <p:nvPr/>
        </p:nvSpPr>
        <p:spPr bwMode="auto">
          <a:xfrm>
            <a:off x="3945871" y="5539604"/>
            <a:ext cx="3819615" cy="839994"/>
          </a:xfrm>
          <a:prstGeom prst="rect">
            <a:avLst/>
          </a:prstGeom>
          <a:noFill/>
          <a:ln w="12700">
            <a:solidFill>
              <a:srgbClr val="000000"/>
            </a:solid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720000" marR="0" indent="-108000" algn="l" defTabSz="914400" rtl="0" eaLnBrk="0" fontAlgn="base" latinLnBrk="0" hangingPunct="0">
              <a:lnSpc>
                <a:spcPct val="100000"/>
              </a:lnSpc>
              <a:spcBef>
                <a:spcPct val="20000"/>
              </a:spcBef>
              <a:spcAft>
                <a:spcPct val="0"/>
              </a:spcAft>
              <a:buClrTx/>
              <a:buSzTx/>
              <a:buFont typeface="Arial" pitchFamily="34" charset="0"/>
              <a:buChar char="•"/>
              <a:tabLst/>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12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spcBef>
                <a:spcPts val="200"/>
              </a:spcBef>
              <a:buNone/>
            </a:pPr>
            <a:r>
              <a:rPr lang="en-US" sz="1800" dirty="0" smtClean="0"/>
              <a:t>Testing the basket (pricing) to see if the condition of the created rule is applied correctly</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1608954"/>
            <a:ext cx="7607300" cy="3930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7577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a:xfrm>
            <a:off x="411480" y="1118796"/>
            <a:ext cx="8503920" cy="3345628"/>
          </a:xfrm>
        </p:spPr>
        <p:txBody>
          <a:bodyPr/>
          <a:lstStyle/>
          <a:p>
            <a:pPr defTabSz="915267">
              <a:defRPr/>
            </a:pPr>
            <a:r>
              <a:rPr lang="en-GB" dirty="0" smtClean="0"/>
              <a:t>The </a:t>
            </a:r>
            <a:r>
              <a:rPr lang="en-GB" dirty="0"/>
              <a:t>instructor will now lead you through </a:t>
            </a:r>
            <a:r>
              <a:rPr lang="en-GB" i="1" dirty="0" smtClean="0">
                <a:solidFill>
                  <a:srgbClr val="C00000"/>
                </a:solidFill>
              </a:rPr>
              <a:t>Exercise 10</a:t>
            </a:r>
            <a:endParaRPr lang="en-GB" i="1" dirty="0">
              <a:solidFill>
                <a:srgbClr val="C00000"/>
              </a:solidFill>
            </a:endParaRPr>
          </a:p>
          <a:p>
            <a:pPr defTabSz="915267">
              <a:defRPr/>
            </a:pPr>
            <a:r>
              <a:rPr lang="en-GB" dirty="0"/>
              <a:t>This will provide you with some hands-on experience with the following </a:t>
            </a:r>
            <a:r>
              <a:rPr lang="en-GB" dirty="0" smtClean="0"/>
              <a:t>topics</a:t>
            </a:r>
            <a:endParaRPr lang="en-GB" dirty="0"/>
          </a:p>
          <a:p>
            <a:pPr lvl="1"/>
            <a:r>
              <a:rPr lang="en-US" i="1" dirty="0">
                <a:solidFill>
                  <a:srgbClr val="C00000"/>
                </a:solidFill>
              </a:rPr>
              <a:t>Create new rule and associate with charge type</a:t>
            </a:r>
          </a:p>
          <a:p>
            <a:pPr lvl="1"/>
            <a:r>
              <a:rPr lang="en-US" i="1" dirty="0" smtClean="0">
                <a:solidFill>
                  <a:srgbClr val="C00000"/>
                </a:solidFill>
              </a:rPr>
              <a:t>Test </a:t>
            </a:r>
            <a:r>
              <a:rPr lang="en-US" i="1" dirty="0">
                <a:solidFill>
                  <a:srgbClr val="C00000"/>
                </a:solidFill>
              </a:rPr>
              <a:t>conditional </a:t>
            </a:r>
            <a:r>
              <a:rPr lang="en-US" i="1" dirty="0" smtClean="0">
                <a:solidFill>
                  <a:srgbClr val="C00000"/>
                </a:solidFill>
              </a:rPr>
              <a:t>charges rule logic</a:t>
            </a:r>
            <a:endParaRPr lang="en-US" i="1" dirty="0">
              <a:solidFill>
                <a:srgbClr val="C00000"/>
              </a:solidFill>
            </a:endParaRPr>
          </a:p>
          <a:p>
            <a:pPr defTabSz="915267">
              <a:defRPr/>
            </a:pPr>
            <a:r>
              <a:rPr lang="en-GB" dirty="0" smtClean="0"/>
              <a:t>You will use the separate exercise document provided with these slides</a:t>
            </a:r>
          </a:p>
          <a:p>
            <a:pPr lvl="1" defTabSz="915267">
              <a:defRPr/>
            </a:pPr>
            <a:r>
              <a:rPr lang="en-GB" i="1" dirty="0" smtClean="0">
                <a:solidFill>
                  <a:srgbClr val="C00000"/>
                </a:solidFill>
              </a:rPr>
              <a:t>Ericsson </a:t>
            </a:r>
            <a:r>
              <a:rPr lang="en-GB" i="1" dirty="0">
                <a:solidFill>
                  <a:srgbClr val="C00000"/>
                </a:solidFill>
              </a:rPr>
              <a:t>Catalog Manager </a:t>
            </a:r>
            <a:r>
              <a:rPr lang="en-GB" i="1" dirty="0" smtClean="0">
                <a:solidFill>
                  <a:srgbClr val="C00000"/>
                </a:solidFill>
              </a:rPr>
              <a:t>14.1 ECM100 Student Guide</a:t>
            </a:r>
            <a:endParaRPr lang="en-GB" i="1" dirty="0">
              <a:solidFill>
                <a:srgbClr val="C00000"/>
              </a:solidFill>
            </a:endParaRPr>
          </a:p>
        </p:txBody>
      </p:sp>
      <p:pic>
        <p:nvPicPr>
          <p:cNvPr id="5" name="Picture 2"/>
          <p:cNvPicPr>
            <a:picLocks noChangeAspect="1" noChangeArrowheads="1"/>
          </p:cNvPicPr>
          <p:nvPr/>
        </p:nvPicPr>
        <p:blipFill>
          <a:blip r:embed="rId3" cstate="print"/>
          <a:srcRect/>
          <a:stretch>
            <a:fillRect/>
          </a:stretch>
        </p:blipFill>
        <p:spPr bwMode="auto">
          <a:xfrm>
            <a:off x="6836735" y="5029200"/>
            <a:ext cx="935665" cy="9144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32590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5"/>
          <p:cNvSpPr>
            <a:spLocks noGrp="1" noChangeArrowheads="1"/>
          </p:cNvSpPr>
          <p:nvPr>
            <p:ph idx="1"/>
          </p:nvPr>
        </p:nvSpPr>
        <p:spPr>
          <a:xfrm>
            <a:off x="411480" y="1105349"/>
            <a:ext cx="8503920" cy="5429922"/>
          </a:xfrm>
        </p:spPr>
        <p:txBody>
          <a:bodyPr/>
          <a:lstStyle/>
          <a:p>
            <a:r>
              <a:rPr lang="en-US" dirty="0" smtClean="0"/>
              <a:t>First extension exercise (optional)</a:t>
            </a:r>
          </a:p>
          <a:p>
            <a:pPr lvl="1"/>
            <a:r>
              <a:rPr lang="en-US" dirty="0" smtClean="0"/>
              <a:t>An opportunity to work in Catalog Designer with minimal support</a:t>
            </a:r>
          </a:p>
          <a:p>
            <a:pPr lvl="1"/>
            <a:r>
              <a:rPr lang="en-US" dirty="0"/>
              <a:t>Earlier you created a new </a:t>
            </a:r>
            <a:r>
              <a:rPr lang="en-US" dirty="0" smtClean="0"/>
              <a:t>‘Context</a:t>
            </a:r>
            <a:r>
              <a:rPr lang="en-US" dirty="0"/>
              <a:t>’ called </a:t>
            </a:r>
            <a:r>
              <a:rPr lang="en-US" i="1" dirty="0">
                <a:solidFill>
                  <a:srgbClr val="C00000"/>
                </a:solidFill>
              </a:rPr>
              <a:t>Context 1</a:t>
            </a:r>
            <a:r>
              <a:rPr lang="en-US" dirty="0"/>
              <a:t> and a </a:t>
            </a:r>
            <a:r>
              <a:rPr lang="en-US" dirty="0" smtClean="0"/>
              <a:t>‘Context </a:t>
            </a:r>
            <a:r>
              <a:rPr lang="en-US" dirty="0"/>
              <a:t>A</a:t>
            </a:r>
            <a:r>
              <a:rPr lang="en-US" dirty="0" smtClean="0"/>
              <a:t>ttribute</a:t>
            </a:r>
            <a:r>
              <a:rPr lang="en-US" dirty="0"/>
              <a:t>’ called </a:t>
            </a:r>
            <a:r>
              <a:rPr lang="en-US" i="1" dirty="0">
                <a:solidFill>
                  <a:srgbClr val="C00000"/>
                </a:solidFill>
              </a:rPr>
              <a:t>Market Segment</a:t>
            </a:r>
            <a:r>
              <a:rPr lang="en-US" dirty="0"/>
              <a:t> to identify whether the current customer </a:t>
            </a:r>
            <a:r>
              <a:rPr lang="en-US" dirty="0" smtClean="0"/>
              <a:t>is </a:t>
            </a:r>
            <a:r>
              <a:rPr lang="en-US" i="1" dirty="0" smtClean="0">
                <a:solidFill>
                  <a:srgbClr val="C00000"/>
                </a:solidFill>
              </a:rPr>
              <a:t>residential</a:t>
            </a:r>
            <a:r>
              <a:rPr lang="en-US" dirty="0" smtClean="0"/>
              <a:t> </a:t>
            </a:r>
            <a:r>
              <a:rPr lang="en-US" dirty="0"/>
              <a:t>or </a:t>
            </a:r>
            <a:r>
              <a:rPr lang="en-US" i="1" dirty="0">
                <a:solidFill>
                  <a:srgbClr val="C00000"/>
                </a:solidFill>
              </a:rPr>
              <a:t>commercial</a:t>
            </a:r>
            <a:endParaRPr lang="en-GB" i="1" dirty="0">
              <a:solidFill>
                <a:srgbClr val="C00000"/>
              </a:solidFill>
            </a:endParaRPr>
          </a:p>
          <a:p>
            <a:pPr lvl="1"/>
            <a:r>
              <a:rPr lang="en-US" dirty="0"/>
              <a:t>The objective </a:t>
            </a:r>
            <a:r>
              <a:rPr lang="en-US" dirty="0" smtClean="0"/>
              <a:t>is </a:t>
            </a:r>
            <a:r>
              <a:rPr lang="en-US" dirty="0"/>
              <a:t>to </a:t>
            </a:r>
            <a:r>
              <a:rPr lang="en-US" dirty="0" smtClean="0"/>
              <a:t>ensure that a </a:t>
            </a:r>
            <a:r>
              <a:rPr lang="en-US" i="1" dirty="0" smtClean="0">
                <a:solidFill>
                  <a:srgbClr val="C00000"/>
                </a:solidFill>
              </a:rPr>
              <a:t>setup </a:t>
            </a:r>
            <a:r>
              <a:rPr lang="en-US" i="1" dirty="0">
                <a:solidFill>
                  <a:srgbClr val="C00000"/>
                </a:solidFill>
              </a:rPr>
              <a:t>fee </a:t>
            </a:r>
            <a:r>
              <a:rPr lang="en-US" dirty="0"/>
              <a:t>discount of 20% is given to </a:t>
            </a:r>
            <a:r>
              <a:rPr lang="en-US" dirty="0" smtClean="0"/>
              <a:t>all </a:t>
            </a:r>
            <a:r>
              <a:rPr lang="en-US" i="1" dirty="0" smtClean="0">
                <a:solidFill>
                  <a:srgbClr val="C00000"/>
                </a:solidFill>
              </a:rPr>
              <a:t>residential</a:t>
            </a:r>
            <a:r>
              <a:rPr lang="en-US" dirty="0" smtClean="0"/>
              <a:t> customers</a:t>
            </a:r>
            <a:endParaRPr lang="en-GB" dirty="0"/>
          </a:p>
          <a:p>
            <a:pPr lvl="1"/>
            <a:r>
              <a:rPr lang="en-US" dirty="0" smtClean="0"/>
              <a:t>Here is a list of the high-level actions required. (More details are given in the exercise document)</a:t>
            </a:r>
            <a:endParaRPr lang="en-GB" dirty="0"/>
          </a:p>
          <a:p>
            <a:pPr marL="806450" lvl="2" indent="-195263"/>
            <a:r>
              <a:rPr lang="en-US" sz="1800" dirty="0"/>
              <a:t>Create a new Charge Type called </a:t>
            </a:r>
            <a:r>
              <a:rPr lang="en-US" sz="1800" i="1" dirty="0" smtClean="0">
                <a:solidFill>
                  <a:srgbClr val="C00000"/>
                </a:solidFill>
              </a:rPr>
              <a:t>Setup Discount</a:t>
            </a:r>
          </a:p>
          <a:p>
            <a:pPr marL="806450" lvl="2" indent="-195263"/>
            <a:r>
              <a:rPr lang="en-US" sz="1800" dirty="0" smtClean="0"/>
              <a:t>Add </a:t>
            </a:r>
            <a:r>
              <a:rPr lang="en-US" sz="1800" dirty="0"/>
              <a:t>the </a:t>
            </a:r>
            <a:r>
              <a:rPr lang="en-US" sz="1800" dirty="0" smtClean="0"/>
              <a:t>new Charge Type to </a:t>
            </a:r>
            <a:r>
              <a:rPr lang="en-US" sz="1800" dirty="0"/>
              <a:t>the </a:t>
            </a:r>
            <a:r>
              <a:rPr lang="en-US" sz="1800" i="1" dirty="0">
                <a:solidFill>
                  <a:srgbClr val="C00000"/>
                </a:solidFill>
              </a:rPr>
              <a:t>Very High Speed </a:t>
            </a:r>
            <a:r>
              <a:rPr lang="en-US" sz="1800" i="1" dirty="0" smtClean="0">
                <a:solidFill>
                  <a:srgbClr val="C00000"/>
                </a:solidFill>
              </a:rPr>
              <a:t>Internet</a:t>
            </a:r>
            <a:endParaRPr lang="en-GB" sz="1800" dirty="0"/>
          </a:p>
          <a:p>
            <a:pPr marL="806450" lvl="2" indent="-195263"/>
            <a:r>
              <a:rPr lang="en-US" sz="1800" dirty="0"/>
              <a:t>Create a </a:t>
            </a:r>
            <a:r>
              <a:rPr lang="en-US" sz="1800" i="1" dirty="0">
                <a:solidFill>
                  <a:srgbClr val="C00000"/>
                </a:solidFill>
              </a:rPr>
              <a:t>Condition</a:t>
            </a:r>
            <a:r>
              <a:rPr lang="en-US" sz="1800" dirty="0"/>
              <a:t> which associates the </a:t>
            </a:r>
            <a:r>
              <a:rPr lang="en-US" sz="1800" dirty="0" smtClean="0"/>
              <a:t>existing </a:t>
            </a:r>
            <a:r>
              <a:rPr lang="en-US" sz="1800" i="1" dirty="0" smtClean="0">
                <a:solidFill>
                  <a:srgbClr val="C00000"/>
                </a:solidFill>
              </a:rPr>
              <a:t>Is Residential </a:t>
            </a:r>
            <a:r>
              <a:rPr lang="en-US" sz="1800" dirty="0" smtClean="0"/>
              <a:t>rule with the </a:t>
            </a:r>
            <a:r>
              <a:rPr lang="en-US" sz="1800" dirty="0"/>
              <a:t>new </a:t>
            </a:r>
            <a:r>
              <a:rPr lang="en-US" sz="1800" dirty="0" smtClean="0"/>
              <a:t>Charge Type</a:t>
            </a:r>
            <a:endParaRPr lang="en-GB" sz="1800" dirty="0"/>
          </a:p>
          <a:p>
            <a:pPr marL="806450" lvl="2" indent="-195263"/>
            <a:r>
              <a:rPr lang="en-US" sz="1800" dirty="0"/>
              <a:t>Set the </a:t>
            </a:r>
            <a:r>
              <a:rPr lang="en-US" sz="1800" dirty="0" smtClean="0"/>
              <a:t>Context to ‘</a:t>
            </a:r>
            <a:r>
              <a:rPr lang="en-US" sz="1800" i="1" dirty="0" smtClean="0">
                <a:solidFill>
                  <a:srgbClr val="C00000"/>
                </a:solidFill>
              </a:rPr>
              <a:t>Context 1</a:t>
            </a:r>
            <a:r>
              <a:rPr lang="en-US" sz="1800" dirty="0"/>
              <a:t>’ </a:t>
            </a:r>
            <a:r>
              <a:rPr lang="en-US" sz="1800" dirty="0" smtClean="0"/>
              <a:t>and set the </a:t>
            </a:r>
            <a:r>
              <a:rPr lang="en-US" sz="1800" i="1" dirty="0" smtClean="0">
                <a:solidFill>
                  <a:srgbClr val="C00000"/>
                </a:solidFill>
              </a:rPr>
              <a:t>Market </a:t>
            </a:r>
            <a:r>
              <a:rPr lang="en-US" sz="1800" i="1" dirty="0">
                <a:solidFill>
                  <a:srgbClr val="C00000"/>
                </a:solidFill>
              </a:rPr>
              <a:t>Segment </a:t>
            </a:r>
            <a:r>
              <a:rPr lang="en-US" sz="1800" dirty="0" smtClean="0"/>
              <a:t>Context </a:t>
            </a:r>
            <a:r>
              <a:rPr lang="en-US" sz="1800" dirty="0"/>
              <a:t>A</a:t>
            </a:r>
            <a:r>
              <a:rPr lang="en-US" sz="1800" dirty="0" smtClean="0"/>
              <a:t>ttribute </a:t>
            </a:r>
            <a:r>
              <a:rPr lang="en-US" sz="1800" dirty="0"/>
              <a:t>to ‘</a:t>
            </a:r>
            <a:r>
              <a:rPr lang="en-US" sz="1800" i="1" dirty="0">
                <a:solidFill>
                  <a:srgbClr val="C00000"/>
                </a:solidFill>
              </a:rPr>
              <a:t>R</a:t>
            </a:r>
            <a:r>
              <a:rPr lang="en-US" sz="1800" dirty="0" smtClean="0"/>
              <a:t>’</a:t>
            </a:r>
            <a:endParaRPr lang="en-GB" sz="1800" dirty="0"/>
          </a:p>
          <a:p>
            <a:pPr marL="806450" lvl="2" indent="-195263"/>
            <a:r>
              <a:rPr lang="en-US" sz="1800" dirty="0"/>
              <a:t>Test the pricing of the basket</a:t>
            </a:r>
            <a:endParaRPr lang="en-GB" sz="1800" dirty="0"/>
          </a:p>
        </p:txBody>
      </p:sp>
      <p:sp>
        <p:nvSpPr>
          <p:cNvPr id="108546" name="Rectangle 4"/>
          <p:cNvSpPr>
            <a:spLocks noGrp="1" noChangeArrowheads="1"/>
          </p:cNvSpPr>
          <p:nvPr>
            <p:ph type="title"/>
          </p:nvPr>
        </p:nvSpPr>
        <p:spPr>
          <a:xfrm>
            <a:off x="228599" y="239713"/>
            <a:ext cx="7933765" cy="1085371"/>
          </a:xfrm>
        </p:spPr>
        <p:txBody>
          <a:bodyPr/>
          <a:lstStyle/>
          <a:p>
            <a:r>
              <a:rPr lang="en-US" dirty="0" smtClean="0"/>
              <a:t>Overview of extension exercises</a:t>
            </a:r>
          </a:p>
        </p:txBody>
      </p:sp>
    </p:spTree>
    <p:extLst>
      <p:ext uri="{BB962C8B-B14F-4D97-AF65-F5344CB8AC3E}">
        <p14:creationId xmlns:p14="http://schemas.microsoft.com/office/powerpoint/2010/main" val="266864041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5"/>
          <p:cNvSpPr>
            <a:spLocks noGrp="1" noChangeArrowheads="1"/>
          </p:cNvSpPr>
          <p:nvPr>
            <p:ph idx="1"/>
          </p:nvPr>
        </p:nvSpPr>
        <p:spPr>
          <a:xfrm>
            <a:off x="411480" y="1091902"/>
            <a:ext cx="8503920" cy="5268557"/>
          </a:xfrm>
        </p:spPr>
        <p:txBody>
          <a:bodyPr/>
          <a:lstStyle/>
          <a:p>
            <a:r>
              <a:rPr lang="en-US" dirty="0" smtClean="0"/>
              <a:t>Second extension exercise (optional)</a:t>
            </a:r>
          </a:p>
          <a:p>
            <a:pPr lvl="1"/>
            <a:r>
              <a:rPr lang="en-US" dirty="0"/>
              <a:t>An opportunity to work in Catalog Designer with </a:t>
            </a:r>
            <a:r>
              <a:rPr lang="en-US" dirty="0" smtClean="0"/>
              <a:t>very little support (</a:t>
            </a:r>
            <a:r>
              <a:rPr lang="en-US" dirty="0" smtClean="0">
                <a:sym typeface="Wingdings" panose="05000000000000000000" pitchFamily="2" charset="2"/>
              </a:rPr>
              <a:t>)</a:t>
            </a:r>
            <a:endParaRPr lang="en-US" dirty="0"/>
          </a:p>
          <a:p>
            <a:pPr lvl="1"/>
            <a:r>
              <a:rPr lang="en-US" dirty="0" smtClean="0"/>
              <a:t>When the </a:t>
            </a:r>
            <a:r>
              <a:rPr lang="en-US" i="1" dirty="0" smtClean="0">
                <a:solidFill>
                  <a:srgbClr val="C00000"/>
                </a:solidFill>
              </a:rPr>
              <a:t>Setup </a:t>
            </a:r>
            <a:r>
              <a:rPr lang="en-US" i="1" dirty="0">
                <a:solidFill>
                  <a:srgbClr val="C00000"/>
                </a:solidFill>
              </a:rPr>
              <a:t>Fee </a:t>
            </a:r>
            <a:r>
              <a:rPr lang="en-US" dirty="0"/>
              <a:t>is </a:t>
            </a:r>
            <a:r>
              <a:rPr lang="en-US" dirty="0" smtClean="0"/>
              <a:t>applied </a:t>
            </a:r>
            <a:r>
              <a:rPr lang="en-US" dirty="0"/>
              <a:t>to </a:t>
            </a:r>
            <a:r>
              <a:rPr lang="en-US" dirty="0" smtClean="0"/>
              <a:t>the appropriate services</a:t>
            </a:r>
            <a:r>
              <a:rPr lang="en-US" dirty="0"/>
              <a:t>, </a:t>
            </a:r>
            <a:r>
              <a:rPr lang="en-US" u="sng" dirty="0"/>
              <a:t>both</a:t>
            </a:r>
            <a:r>
              <a:rPr lang="en-US" dirty="0"/>
              <a:t> subscription options were generated in the </a:t>
            </a:r>
            <a:r>
              <a:rPr lang="en-US" dirty="0" smtClean="0"/>
              <a:t>basket</a:t>
            </a:r>
          </a:p>
          <a:p>
            <a:pPr lvl="1"/>
            <a:endParaRPr lang="en-US" dirty="0"/>
          </a:p>
          <a:p>
            <a:pPr lvl="1"/>
            <a:endParaRPr lang="en-US" dirty="0" smtClean="0"/>
          </a:p>
          <a:p>
            <a:pPr lvl="1"/>
            <a:endParaRPr lang="en-US" dirty="0"/>
          </a:p>
          <a:p>
            <a:pPr lvl="1"/>
            <a:endParaRPr lang="en-US" sz="2800" dirty="0" smtClean="0"/>
          </a:p>
          <a:p>
            <a:pPr lvl="1"/>
            <a:r>
              <a:rPr lang="en-US" dirty="0" smtClean="0"/>
              <a:t>The system must be configured so that only </a:t>
            </a:r>
            <a:r>
              <a:rPr lang="en-US" u="sng" dirty="0"/>
              <a:t>one</a:t>
            </a:r>
            <a:r>
              <a:rPr lang="en-US" dirty="0"/>
              <a:t> subscription option is generated when the user selects the required </a:t>
            </a:r>
            <a:r>
              <a:rPr lang="en-US" dirty="0" smtClean="0"/>
              <a:t>bandwidth</a:t>
            </a:r>
            <a:endParaRPr lang="en-GB" dirty="0"/>
          </a:p>
          <a:p>
            <a:pPr lvl="1"/>
            <a:r>
              <a:rPr lang="en-US" dirty="0" smtClean="0"/>
              <a:t>Here are just a couple of thoughts to get you started....</a:t>
            </a:r>
          </a:p>
          <a:p>
            <a:pPr marL="806450" lvl="2" indent="-195263"/>
            <a:r>
              <a:rPr lang="en-US" sz="1800" dirty="0"/>
              <a:t>Y</a:t>
            </a:r>
            <a:r>
              <a:rPr lang="en-US" sz="1800" dirty="0" smtClean="0"/>
              <a:t>ou need to make </a:t>
            </a:r>
            <a:r>
              <a:rPr lang="en-US" sz="1800" dirty="0"/>
              <a:t>the six different subscription </a:t>
            </a:r>
            <a:r>
              <a:rPr lang="en-US" sz="1800" i="1" dirty="0" smtClean="0">
                <a:solidFill>
                  <a:srgbClr val="C00000"/>
                </a:solidFill>
              </a:rPr>
              <a:t>Charge </a:t>
            </a:r>
            <a:r>
              <a:rPr lang="en-US" sz="1800" i="1" dirty="0">
                <a:solidFill>
                  <a:srgbClr val="C00000"/>
                </a:solidFill>
              </a:rPr>
              <a:t>T</a:t>
            </a:r>
            <a:r>
              <a:rPr lang="en-US" sz="1800" i="1" dirty="0" smtClean="0">
                <a:solidFill>
                  <a:srgbClr val="C00000"/>
                </a:solidFill>
              </a:rPr>
              <a:t>ypes </a:t>
            </a:r>
            <a:r>
              <a:rPr lang="en-US" sz="1800" dirty="0"/>
              <a:t>created earlier</a:t>
            </a:r>
            <a:r>
              <a:rPr lang="en-US" sz="1800" i="1" dirty="0" smtClean="0">
                <a:solidFill>
                  <a:srgbClr val="C00000"/>
                </a:solidFill>
              </a:rPr>
              <a:t> ‘</a:t>
            </a:r>
            <a:r>
              <a:rPr lang="en-US" sz="1800" dirty="0" smtClean="0"/>
              <a:t>conditional’ </a:t>
            </a:r>
            <a:r>
              <a:rPr lang="en-US" sz="1800" dirty="0"/>
              <a:t>on the specific bandwidth </a:t>
            </a:r>
            <a:r>
              <a:rPr lang="en-US" sz="1800" dirty="0" smtClean="0"/>
              <a:t>required</a:t>
            </a:r>
          </a:p>
          <a:p>
            <a:pPr marL="806450" lvl="2" indent="-195263"/>
            <a:r>
              <a:rPr lang="en-US" sz="1800" dirty="0" smtClean="0"/>
              <a:t>This can be achieved by adding an appropriate </a:t>
            </a:r>
            <a:r>
              <a:rPr lang="en-US" sz="1800" i="1" dirty="0" smtClean="0">
                <a:solidFill>
                  <a:srgbClr val="C00000"/>
                </a:solidFill>
              </a:rPr>
              <a:t>Rule</a:t>
            </a:r>
            <a:r>
              <a:rPr lang="en-US" sz="1800" dirty="0" smtClean="0"/>
              <a:t> to each Charge Type (along </a:t>
            </a:r>
            <a:r>
              <a:rPr lang="en-US" sz="1800" dirty="0"/>
              <a:t>the lines of ‘if….else</a:t>
            </a:r>
            <a:r>
              <a:rPr lang="en-US" sz="1800" dirty="0" smtClean="0"/>
              <a:t>….’)</a:t>
            </a:r>
            <a:endParaRPr lang="en-GB" dirty="0"/>
          </a:p>
        </p:txBody>
      </p:sp>
      <p:sp>
        <p:nvSpPr>
          <p:cNvPr id="108546" name="Rectangle 4"/>
          <p:cNvSpPr>
            <a:spLocks noGrp="1" noChangeArrowheads="1"/>
          </p:cNvSpPr>
          <p:nvPr>
            <p:ph type="title"/>
          </p:nvPr>
        </p:nvSpPr>
        <p:spPr>
          <a:xfrm>
            <a:off x="228599" y="239713"/>
            <a:ext cx="7933765" cy="1085371"/>
          </a:xfrm>
        </p:spPr>
        <p:txBody>
          <a:bodyPr/>
          <a:lstStyle/>
          <a:p>
            <a:r>
              <a:rPr lang="en-US" dirty="0" smtClean="0"/>
              <a:t>Overview of extension exercises</a:t>
            </a:r>
          </a:p>
        </p:txBody>
      </p:sp>
      <p:grpSp>
        <p:nvGrpSpPr>
          <p:cNvPr id="3" name="Group 2"/>
          <p:cNvGrpSpPr/>
          <p:nvPr/>
        </p:nvGrpSpPr>
        <p:grpSpPr>
          <a:xfrm>
            <a:off x="2298466" y="2816056"/>
            <a:ext cx="4585613" cy="1176558"/>
            <a:chOff x="2298466" y="2789162"/>
            <a:chExt cx="4585613" cy="1176558"/>
          </a:xfrm>
        </p:grpSpPr>
        <p:pic>
          <p:nvPicPr>
            <p:cNvPr id="4" name="Picture 3"/>
            <p:cNvPicPr/>
            <p:nvPr/>
          </p:nvPicPr>
          <p:blipFill rotWithShape="1">
            <a:blip r:embed="rId3">
              <a:extLst>
                <a:ext uri="{28A0092B-C50C-407E-A947-70E740481C1C}">
                  <a14:useLocalDpi xmlns:a14="http://schemas.microsoft.com/office/drawing/2010/main" val="0"/>
                </a:ext>
              </a:extLst>
            </a:blip>
            <a:srcRect l="23480" t="38227" r="22531" b="45817"/>
            <a:stretch/>
          </p:blipFill>
          <p:spPr bwMode="auto">
            <a:xfrm>
              <a:off x="2492188" y="2789162"/>
              <a:ext cx="4391891" cy="1069687"/>
            </a:xfrm>
            <a:prstGeom prst="rect">
              <a:avLst/>
            </a:prstGeom>
            <a:solidFill>
              <a:srgbClr val="FFFFFF"/>
            </a:solid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
          <p:nvSpPr>
            <p:cNvPr id="5" name="Oval 4"/>
            <p:cNvSpPr/>
            <p:nvPr/>
          </p:nvSpPr>
          <p:spPr>
            <a:xfrm>
              <a:off x="2298466" y="3270217"/>
              <a:ext cx="1399475" cy="69550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grpSp>
    </p:spTree>
    <p:extLst>
      <p:ext uri="{BB962C8B-B14F-4D97-AF65-F5344CB8AC3E}">
        <p14:creationId xmlns:p14="http://schemas.microsoft.com/office/powerpoint/2010/main" val="73350862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title"/>
          </p:nvPr>
        </p:nvSpPr>
        <p:spPr/>
        <p:txBody>
          <a:bodyPr/>
          <a:lstStyle/>
          <a:p>
            <a:r>
              <a:rPr lang="en-GB" dirty="0" smtClean="0">
                <a:latin typeface="+mj-lt"/>
                <a:cs typeface="CordiaUPC" pitchFamily="34" charset="-34"/>
              </a:rPr>
              <a:t>Extension Exercises</a:t>
            </a:r>
            <a:endParaRPr lang="en-GB" dirty="0">
              <a:latin typeface="+mj-lt"/>
              <a:cs typeface="CordiaUPC" pitchFamily="34" charset="-34"/>
            </a:endParaRPr>
          </a:p>
        </p:txBody>
      </p:sp>
      <p:sp>
        <p:nvSpPr>
          <p:cNvPr id="3" name="Content Placeholder 2"/>
          <p:cNvSpPr>
            <a:spLocks noGrp="1"/>
          </p:cNvSpPr>
          <p:nvPr>
            <p:ph idx="1"/>
          </p:nvPr>
        </p:nvSpPr>
        <p:spPr>
          <a:xfrm>
            <a:off x="411480" y="1199478"/>
            <a:ext cx="8503920" cy="3843169"/>
          </a:xfrm>
        </p:spPr>
        <p:txBody>
          <a:bodyPr/>
          <a:lstStyle/>
          <a:p>
            <a:pPr defTabSz="915267">
              <a:defRPr/>
            </a:pPr>
            <a:r>
              <a:rPr lang="en-GB" dirty="0" smtClean="0"/>
              <a:t>The </a:t>
            </a:r>
            <a:r>
              <a:rPr lang="en-GB" dirty="0"/>
              <a:t>instructor </a:t>
            </a:r>
            <a:r>
              <a:rPr lang="en-GB" dirty="0" smtClean="0"/>
              <a:t>may now </a:t>
            </a:r>
            <a:r>
              <a:rPr lang="en-GB" dirty="0"/>
              <a:t>lead you through </a:t>
            </a:r>
            <a:r>
              <a:rPr lang="en-GB" i="1" dirty="0" smtClean="0">
                <a:solidFill>
                  <a:srgbClr val="C00000"/>
                </a:solidFill>
              </a:rPr>
              <a:t>Exercises 11-12</a:t>
            </a:r>
          </a:p>
          <a:p>
            <a:pPr lvl="1" defTabSz="915267">
              <a:defRPr/>
            </a:pPr>
            <a:r>
              <a:rPr lang="en-GB" dirty="0">
                <a:ea typeface="+mn-ea"/>
                <a:cs typeface="+mn-cs"/>
              </a:rPr>
              <a:t>These exercises are optional</a:t>
            </a:r>
          </a:p>
          <a:p>
            <a:pPr defTabSz="915267">
              <a:defRPr/>
            </a:pPr>
            <a:r>
              <a:rPr lang="en-GB" dirty="0"/>
              <a:t>This will provide you with some hands-on experience with the following </a:t>
            </a:r>
            <a:r>
              <a:rPr lang="en-GB" dirty="0" smtClean="0"/>
              <a:t>topics</a:t>
            </a:r>
            <a:endParaRPr lang="en-GB" dirty="0"/>
          </a:p>
          <a:p>
            <a:pPr lvl="1"/>
            <a:r>
              <a:rPr lang="en-US" i="1" dirty="0" smtClean="0">
                <a:solidFill>
                  <a:srgbClr val="C00000"/>
                </a:solidFill>
              </a:rPr>
              <a:t>Introduce </a:t>
            </a:r>
            <a:r>
              <a:rPr lang="en-US" i="1" dirty="0">
                <a:solidFill>
                  <a:srgbClr val="C00000"/>
                </a:solidFill>
              </a:rPr>
              <a:t>setup discount for residential customers</a:t>
            </a:r>
          </a:p>
          <a:p>
            <a:pPr lvl="1"/>
            <a:r>
              <a:rPr lang="en-US" i="1" dirty="0" smtClean="0">
                <a:solidFill>
                  <a:srgbClr val="C00000"/>
                </a:solidFill>
              </a:rPr>
              <a:t>Resolve </a:t>
            </a:r>
            <a:r>
              <a:rPr lang="en-US" i="1" dirty="0">
                <a:solidFill>
                  <a:srgbClr val="C00000"/>
                </a:solidFill>
              </a:rPr>
              <a:t>subscription charge issue</a:t>
            </a:r>
          </a:p>
          <a:p>
            <a:pPr defTabSz="915267">
              <a:defRPr/>
            </a:pPr>
            <a:r>
              <a:rPr lang="en-GB" dirty="0" smtClean="0"/>
              <a:t>You will use the separate exercise document provided with these slides</a:t>
            </a:r>
          </a:p>
          <a:p>
            <a:pPr lvl="1" defTabSz="915267">
              <a:defRPr/>
            </a:pPr>
            <a:r>
              <a:rPr lang="en-GB" i="1" dirty="0" smtClean="0">
                <a:solidFill>
                  <a:srgbClr val="C00000"/>
                </a:solidFill>
              </a:rPr>
              <a:t>Ericsson </a:t>
            </a:r>
            <a:r>
              <a:rPr lang="en-GB" i="1" dirty="0">
                <a:solidFill>
                  <a:srgbClr val="C00000"/>
                </a:solidFill>
              </a:rPr>
              <a:t>Catalog Manager </a:t>
            </a:r>
            <a:r>
              <a:rPr lang="en-GB" i="1" dirty="0" smtClean="0">
                <a:solidFill>
                  <a:srgbClr val="C00000"/>
                </a:solidFill>
              </a:rPr>
              <a:t>14.1 ECM100 Student Guide</a:t>
            </a:r>
            <a:endParaRPr lang="en-GB" i="1" dirty="0">
              <a:solidFill>
                <a:srgbClr val="C00000"/>
              </a:solidFill>
            </a:endParaRPr>
          </a:p>
        </p:txBody>
      </p:sp>
      <p:pic>
        <p:nvPicPr>
          <p:cNvPr id="5" name="Picture 2"/>
          <p:cNvPicPr>
            <a:picLocks noChangeAspect="1" noChangeArrowheads="1"/>
          </p:cNvPicPr>
          <p:nvPr/>
        </p:nvPicPr>
        <p:blipFill>
          <a:blip r:embed="rId3" cstate="print"/>
          <a:srcRect/>
          <a:stretch>
            <a:fillRect/>
          </a:stretch>
        </p:blipFill>
        <p:spPr bwMode="auto">
          <a:xfrm>
            <a:off x="7073152" y="5190565"/>
            <a:ext cx="935665" cy="9144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32817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Grp="1" noChangeArrowheads="1"/>
          </p:cNvSpPr>
          <p:nvPr>
            <p:ph type="body" idx="1"/>
          </p:nvPr>
        </p:nvSpPr>
        <p:spPr>
          <a:xfrm>
            <a:off x="-36600" y="2315255"/>
            <a:ext cx="9144000" cy="1276350"/>
          </a:xfrm>
        </p:spPr>
        <p:txBody>
          <a:bodyPr/>
          <a:lstStyle/>
          <a:p>
            <a:pPr algn="ctr" eaLnBrk="1" hangingPunct="1">
              <a:lnSpc>
                <a:spcPct val="90000"/>
              </a:lnSpc>
              <a:spcBef>
                <a:spcPct val="80000"/>
              </a:spcBef>
              <a:buFont typeface="Wingdings" pitchFamily="2" charset="2"/>
              <a:buNone/>
            </a:pPr>
            <a:r>
              <a:rPr lang="en-US" sz="5500" dirty="0" smtClean="0">
                <a:solidFill>
                  <a:schemeClr val="tx2"/>
                </a:solidFill>
              </a:rPr>
              <a:t>Goodbye</a:t>
            </a:r>
            <a:endParaRPr lang="en-US" sz="5500" dirty="0" smtClean="0">
              <a:solidFill>
                <a:schemeClr val="accent2"/>
              </a:solidFill>
            </a:endParaRPr>
          </a:p>
        </p:txBody>
      </p:sp>
      <p:sp>
        <p:nvSpPr>
          <p:cNvPr id="101379" name="Text Box 2"/>
          <p:cNvSpPr txBox="1">
            <a:spLocks noChangeArrowheads="1"/>
          </p:cNvSpPr>
          <p:nvPr/>
        </p:nvSpPr>
        <p:spPr bwMode="auto">
          <a:xfrm>
            <a:off x="815640" y="3401105"/>
            <a:ext cx="7712075"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ctr" eaLnBrk="1" hangingPunct="1">
              <a:lnSpc>
                <a:spcPct val="115000"/>
              </a:lnSpc>
              <a:spcBef>
                <a:spcPts val="600"/>
              </a:spcBef>
              <a:spcAft>
                <a:spcPts val="600"/>
              </a:spcAft>
            </a:pPr>
            <a:r>
              <a:rPr lang="en-US" dirty="0" smtClean="0">
                <a:latin typeface="+mn-lt"/>
                <a:cs typeface="Times New Roman" pitchFamily="18" charset="0"/>
              </a:rPr>
              <a:t>www.ericsson.com/ourportfolio/telecom-operators</a:t>
            </a:r>
            <a:endParaRPr lang="en-US" dirty="0">
              <a:latin typeface="+mn-lt"/>
              <a:cs typeface="Times New Roman" pitchFamily="18" charset="0"/>
            </a:endParaRPr>
          </a:p>
          <a:p>
            <a:pPr algn="ctr" eaLnBrk="1" hangingPunct="1">
              <a:lnSpc>
                <a:spcPct val="115000"/>
              </a:lnSpc>
              <a:spcBef>
                <a:spcPts val="600"/>
              </a:spcBef>
              <a:spcAft>
                <a:spcPts val="600"/>
              </a:spcAft>
            </a:pPr>
            <a:r>
              <a:rPr lang="en-US" dirty="0" smtClean="0">
                <a:latin typeface="+mn-lt"/>
                <a:cs typeface="Times New Roman" pitchFamily="18" charset="0"/>
              </a:rPr>
              <a:t>Email:  </a:t>
            </a:r>
            <a:r>
              <a:rPr lang="en-US" u="sng" dirty="0" smtClean="0">
                <a:latin typeface="+mn-lt"/>
                <a:hlinkClick r:id="rId3"/>
              </a:rPr>
              <a:t>oss.bss.education@ericsson.com</a:t>
            </a:r>
            <a:endParaRPr lang="en-US" dirty="0">
              <a:latin typeface="+mn-lt"/>
              <a:cs typeface="Times New Roman" pitchFamily="18" charset="0"/>
            </a:endParaRPr>
          </a:p>
        </p:txBody>
      </p:sp>
    </p:spTree>
    <p:extLst>
      <p:ext uri="{BB962C8B-B14F-4D97-AF65-F5344CB8AC3E}">
        <p14:creationId xmlns:p14="http://schemas.microsoft.com/office/powerpoint/2010/main" val="442563904"/>
      </p:ext>
    </p:extLst>
  </p:cSld>
  <p:clrMapOvr>
    <a:masterClrMapping/>
  </p:clrMapOvr>
  <p:transition spd="slow"/>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994" name="Logo_ChapterSlide_Normal" descr="Logo_ChapterSlide_Normal"/>
          <p:cNvPicPr preferRelativeResize="0">
            <a:picLocks noChangeArrowheads="1"/>
          </p:cNvPicPr>
          <p:nvPr/>
        </p:nvPicPr>
        <p:blipFill>
          <a:blip r:embed="rId3" cstate="print"/>
          <a:srcRect/>
          <a:stretch>
            <a:fillRect/>
          </a:stretch>
        </p:blipFill>
        <p:spPr bwMode="auto">
          <a:xfrm>
            <a:off x="0" y="-63500"/>
            <a:ext cx="9144000" cy="6921500"/>
          </a:xfrm>
          <a:prstGeom prst="rect">
            <a:avLst/>
          </a:prstGeom>
          <a:noFill/>
          <a:ln w="12700" algn="ctr">
            <a:noFill/>
            <a:miter lim="800000"/>
            <a:headEnd/>
            <a:tailEnd/>
          </a:ln>
        </p:spPr>
      </p:pic>
    </p:spTree>
    <p:extLst>
      <p:ext uri="{BB962C8B-B14F-4D97-AF65-F5344CB8AC3E}">
        <p14:creationId xmlns:p14="http://schemas.microsoft.com/office/powerpoint/2010/main" val="272744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6"/>
          <p:cNvSpPr>
            <a:spLocks noGrp="1" noChangeArrowheads="1"/>
          </p:cNvSpPr>
          <p:nvPr>
            <p:ph idx="1"/>
          </p:nvPr>
        </p:nvSpPr>
        <p:spPr>
          <a:xfrm>
            <a:off x="411480" y="1280160"/>
            <a:ext cx="8503920" cy="4937760"/>
          </a:xfrm>
        </p:spPr>
        <p:txBody>
          <a:bodyPr/>
          <a:lstStyle/>
          <a:p>
            <a:r>
              <a:rPr lang="en-US" sz="2200" dirty="0" smtClean="0"/>
              <a:t>Modeling of Products and Services</a:t>
            </a:r>
          </a:p>
          <a:p>
            <a:pPr lvl="1"/>
            <a:r>
              <a:rPr lang="en-US" sz="1800" dirty="0" smtClean="0"/>
              <a:t>No restriction on nature or quantity</a:t>
            </a:r>
          </a:p>
          <a:p>
            <a:pPr lvl="1"/>
            <a:r>
              <a:rPr lang="en-US" sz="1800" dirty="0" smtClean="0"/>
              <a:t>Permits modeling of base components that are re-useable across products</a:t>
            </a:r>
          </a:p>
          <a:p>
            <a:r>
              <a:rPr lang="en-US" sz="2200" dirty="0" smtClean="0"/>
              <a:t>Out-of-the-box solution</a:t>
            </a:r>
          </a:p>
          <a:p>
            <a:pPr lvl="1"/>
            <a:r>
              <a:rPr lang="en-US" sz="1800" dirty="0"/>
              <a:t>May be used as-is; no programming or extensions are required</a:t>
            </a:r>
          </a:p>
          <a:p>
            <a:r>
              <a:rPr lang="en-US" sz="2200" dirty="0" smtClean="0"/>
              <a:t>Rules Engine</a:t>
            </a:r>
          </a:p>
          <a:p>
            <a:pPr lvl="1"/>
            <a:r>
              <a:rPr lang="en-US" sz="1800" dirty="0"/>
              <a:t>Permits, where required, access to Ericsson Order </a:t>
            </a:r>
            <a:r>
              <a:rPr lang="en-US" sz="1800" dirty="0">
                <a:cs typeface="Calibri" pitchFamily="34" charset="0"/>
              </a:rPr>
              <a:t>Care</a:t>
            </a:r>
            <a:r>
              <a:rPr lang="en-US" sz="1800" baseline="30000" dirty="0">
                <a:cs typeface="Calibri" pitchFamily="34" charset="0"/>
              </a:rPr>
              <a:t>®</a:t>
            </a:r>
            <a:r>
              <a:rPr lang="en-US" sz="1800" dirty="0">
                <a:cs typeface="Calibri" pitchFamily="34" charset="0"/>
              </a:rPr>
              <a:t>’s </a:t>
            </a:r>
            <a:r>
              <a:rPr lang="en-US" sz="1800" dirty="0" smtClean="0"/>
              <a:t>JavaScripting </a:t>
            </a:r>
            <a:r>
              <a:rPr lang="en-US" sz="1800" dirty="0"/>
              <a:t>and Integration environments</a:t>
            </a:r>
          </a:p>
          <a:p>
            <a:r>
              <a:rPr lang="en-US" sz="2200" dirty="0" smtClean="0"/>
              <a:t>Pricing Engine</a:t>
            </a:r>
          </a:p>
          <a:p>
            <a:pPr lvl="1"/>
            <a:r>
              <a:rPr lang="en-US" sz="1800" dirty="0"/>
              <a:t>Modeling of simple look-up pricing and complex formula-based pricing</a:t>
            </a:r>
          </a:p>
          <a:p>
            <a:r>
              <a:rPr lang="en-US" sz="2200" dirty="0" smtClean="0"/>
              <a:t>Auto-generated user interface</a:t>
            </a:r>
          </a:p>
          <a:p>
            <a:pPr lvl="1"/>
            <a:r>
              <a:rPr lang="en-US" sz="1800" dirty="0"/>
              <a:t>Full integration with user-interface</a:t>
            </a:r>
          </a:p>
          <a:p>
            <a:r>
              <a:rPr lang="en-US" sz="2200" dirty="0" smtClean="0"/>
              <a:t>Provides Catalog Services to other systems</a:t>
            </a:r>
          </a:p>
          <a:p>
            <a:pPr lvl="1"/>
            <a:r>
              <a:rPr lang="en-US" sz="1800" dirty="0"/>
              <a:t>Web services offered from inquiry through to validation</a:t>
            </a:r>
          </a:p>
        </p:txBody>
      </p:sp>
      <p:sp>
        <p:nvSpPr>
          <p:cNvPr id="13314" name="Rectangle 5"/>
          <p:cNvSpPr>
            <a:spLocks noGrp="1" noChangeArrowheads="1"/>
          </p:cNvSpPr>
          <p:nvPr>
            <p:ph type="title"/>
          </p:nvPr>
        </p:nvSpPr>
        <p:spPr/>
        <p:txBody>
          <a:bodyPr>
            <a:normAutofit/>
          </a:bodyPr>
          <a:lstStyle/>
          <a:p>
            <a:r>
              <a:rPr lang="en-US" sz="3200" dirty="0" smtClean="0"/>
              <a:t>What Does It Do? </a:t>
            </a:r>
          </a:p>
        </p:txBody>
      </p:sp>
    </p:spTree>
    <p:extLst>
      <p:ext uri="{BB962C8B-B14F-4D97-AF65-F5344CB8AC3E}">
        <p14:creationId xmlns:p14="http://schemas.microsoft.com/office/powerpoint/2010/main" val="735550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750805"/>
            <a:ext cx="8503920" cy="3533889"/>
          </a:xfrm>
        </p:spPr>
        <p:txBody>
          <a:bodyPr/>
          <a:lstStyle/>
          <a:p>
            <a:r>
              <a:rPr lang="en-CA" dirty="0" smtClean="0"/>
              <a:t>Faster Time to Market</a:t>
            </a:r>
          </a:p>
          <a:p>
            <a:pPr lvl="1"/>
            <a:r>
              <a:rPr lang="en-CA" dirty="0" smtClean="0"/>
              <a:t>New products can be quickly added or changed with minimal IT expertise</a:t>
            </a:r>
          </a:p>
          <a:p>
            <a:r>
              <a:rPr lang="en-CA" dirty="0" smtClean="0"/>
              <a:t>Defining Availability and Eligibility</a:t>
            </a:r>
          </a:p>
          <a:p>
            <a:pPr lvl="1"/>
            <a:r>
              <a:rPr lang="en-CA" dirty="0" smtClean="0"/>
              <a:t>The Catalog provides a one-stop solution for defining both the general market availability and the product's specific eligibility rules. </a:t>
            </a:r>
          </a:p>
          <a:p>
            <a:r>
              <a:rPr lang="en-CA" dirty="0" smtClean="0"/>
              <a:t>Support for External Catalogs and Systems</a:t>
            </a:r>
          </a:p>
          <a:p>
            <a:pPr lvl="1"/>
            <a:r>
              <a:rPr lang="en-CA" dirty="0" smtClean="0"/>
              <a:t>ECM offers the ability to supplement its own information with that contained within external catalogs</a:t>
            </a:r>
          </a:p>
          <a:p>
            <a:endParaRPr lang="en-CA" dirty="0" smtClean="0"/>
          </a:p>
        </p:txBody>
      </p:sp>
      <p:sp>
        <p:nvSpPr>
          <p:cNvPr id="3" name="Title 2"/>
          <p:cNvSpPr>
            <a:spLocks noGrp="1"/>
          </p:cNvSpPr>
          <p:nvPr>
            <p:ph type="title"/>
          </p:nvPr>
        </p:nvSpPr>
        <p:spPr/>
        <p:txBody>
          <a:bodyPr>
            <a:normAutofit/>
          </a:bodyPr>
          <a:lstStyle/>
          <a:p>
            <a:r>
              <a:rPr lang="en-CA" sz="3200" dirty="0" smtClean="0"/>
              <a:t>Benefits of Using the Catalog</a:t>
            </a:r>
            <a:endParaRPr lang="en-CA" sz="3200" dirty="0"/>
          </a:p>
        </p:txBody>
      </p:sp>
    </p:spTree>
    <p:extLst>
      <p:ext uri="{BB962C8B-B14F-4D97-AF65-F5344CB8AC3E}">
        <p14:creationId xmlns:p14="http://schemas.microsoft.com/office/powerpoint/2010/main" val="4141254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203158"/>
            <a:ext cx="8503920" cy="1564105"/>
          </a:xfrm>
        </p:spPr>
        <p:txBody>
          <a:bodyPr/>
          <a:lstStyle/>
          <a:p>
            <a:r>
              <a:rPr lang="en-CA" dirty="0" smtClean="0"/>
              <a:t>Catalog Server applications have direct access to the Catalog database</a:t>
            </a:r>
          </a:p>
          <a:p>
            <a:r>
              <a:rPr lang="en-CA" dirty="0" smtClean="0"/>
              <a:t>Catalog Client applications communicate with the Catalog through Catalog Servers</a:t>
            </a:r>
            <a:endParaRPr lang="en-CA" dirty="0"/>
          </a:p>
        </p:txBody>
      </p:sp>
      <p:sp>
        <p:nvSpPr>
          <p:cNvPr id="3" name="Title 2"/>
          <p:cNvSpPr>
            <a:spLocks noGrp="1"/>
          </p:cNvSpPr>
          <p:nvPr>
            <p:ph type="title"/>
          </p:nvPr>
        </p:nvSpPr>
        <p:spPr/>
        <p:txBody>
          <a:bodyPr/>
          <a:lstStyle/>
          <a:p>
            <a:r>
              <a:rPr lang="en-CA" dirty="0" smtClean="0"/>
              <a:t>Catalog Architecture</a:t>
            </a:r>
            <a:endParaRPr lang="en-CA" dirty="0"/>
          </a:p>
        </p:txBody>
      </p:sp>
      <p:pic>
        <p:nvPicPr>
          <p:cNvPr id="12290" name="Picture 2"/>
          <p:cNvPicPr>
            <a:picLocks noChangeAspect="1" noChangeArrowheads="1"/>
          </p:cNvPicPr>
          <p:nvPr/>
        </p:nvPicPr>
        <p:blipFill>
          <a:blip r:embed="rId3" cstate="print"/>
          <a:srcRect/>
          <a:stretch>
            <a:fillRect/>
          </a:stretch>
        </p:blipFill>
        <p:spPr bwMode="auto">
          <a:xfrm>
            <a:off x="778346" y="2767263"/>
            <a:ext cx="4856479" cy="3657600"/>
          </a:xfrm>
          <a:prstGeom prst="rect">
            <a:avLst/>
          </a:prstGeom>
          <a:noFill/>
          <a:ln w="9525">
            <a:noFill/>
            <a:miter lim="800000"/>
            <a:headEnd/>
            <a:tailEnd/>
          </a:ln>
        </p:spPr>
      </p:pic>
      <p:sp>
        <p:nvSpPr>
          <p:cNvPr id="5" name="TextBox 4"/>
          <p:cNvSpPr txBox="1"/>
          <p:nvPr/>
        </p:nvSpPr>
        <p:spPr>
          <a:xfrm>
            <a:off x="6007100" y="3632200"/>
            <a:ext cx="2905080" cy="1200329"/>
          </a:xfrm>
          <a:prstGeom prst="rect">
            <a:avLst/>
          </a:prstGeom>
          <a:noFill/>
        </p:spPr>
        <p:txBody>
          <a:bodyPr wrap="square" rtlCol="0">
            <a:spAutoFit/>
          </a:bodyPr>
          <a:lstStyle/>
          <a:p>
            <a:pPr>
              <a:spcBef>
                <a:spcPct val="20000"/>
              </a:spcBef>
              <a:buClr>
                <a:srgbClr val="00A9D4"/>
              </a:buClr>
            </a:pPr>
            <a:r>
              <a:rPr lang="en-CA" sz="1800" dirty="0">
                <a:latin typeface="+mn-lt"/>
              </a:rPr>
              <a:t>It is recommended that only one Server maintains the Catalog. All others are only used to access it.</a:t>
            </a:r>
          </a:p>
        </p:txBody>
      </p:sp>
    </p:spTree>
    <p:extLst>
      <p:ext uri="{BB962C8B-B14F-4D97-AF65-F5344CB8AC3E}">
        <p14:creationId xmlns:p14="http://schemas.microsoft.com/office/powerpoint/2010/main" val="3383173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sz="2200" dirty="0"/>
              <a:t>Catalog Client applications </a:t>
            </a:r>
            <a:r>
              <a:rPr lang="en-CA" sz="2200" dirty="0" smtClean="0"/>
              <a:t>may be</a:t>
            </a:r>
            <a:endParaRPr lang="en-CA" sz="2200" dirty="0"/>
          </a:p>
          <a:p>
            <a:pPr lvl="1"/>
            <a:r>
              <a:rPr lang="en-CA" sz="1900" dirty="0"/>
              <a:t>CW applications (e.g., ON and OM)</a:t>
            </a:r>
          </a:p>
          <a:p>
            <a:pPr lvl="1"/>
            <a:r>
              <a:rPr lang="en-CA" sz="1900" dirty="0"/>
              <a:t>Third party applications (e.g., a billing system)</a:t>
            </a:r>
          </a:p>
          <a:p>
            <a:r>
              <a:rPr lang="en-CA" sz="2200" dirty="0"/>
              <a:t>Catalog </a:t>
            </a:r>
            <a:r>
              <a:rPr lang="en-CA" sz="2200" dirty="0" smtClean="0"/>
              <a:t>Server </a:t>
            </a:r>
            <a:r>
              <a:rPr lang="en-CA" sz="2200" dirty="0"/>
              <a:t>applications include the Catalog library and customization metadata </a:t>
            </a:r>
          </a:p>
          <a:p>
            <a:pPr lvl="1"/>
            <a:r>
              <a:rPr lang="en-CA" sz="1900" dirty="0"/>
              <a:t>The customization metadata may add things like</a:t>
            </a:r>
          </a:p>
          <a:p>
            <a:pPr marL="806450" lvl="2" indent="-195263"/>
            <a:r>
              <a:rPr lang="en-CA" sz="1700" dirty="0"/>
              <a:t> </a:t>
            </a:r>
            <a:r>
              <a:rPr lang="en-CA" sz="1700" dirty="0" smtClean="0"/>
              <a:t>New APIs</a:t>
            </a:r>
          </a:p>
          <a:p>
            <a:pPr marL="806450" lvl="2" indent="-195263"/>
            <a:r>
              <a:rPr lang="en-CA" sz="1700" dirty="0"/>
              <a:t> </a:t>
            </a:r>
            <a:r>
              <a:rPr lang="en-CA" sz="1700" dirty="0" smtClean="0"/>
              <a:t>Product </a:t>
            </a:r>
            <a:r>
              <a:rPr lang="en-CA" sz="1700" dirty="0"/>
              <a:t>lifecycle workflow (using the PLM tool</a:t>
            </a:r>
            <a:r>
              <a:rPr lang="en-CA" sz="1700" dirty="0" smtClean="0"/>
              <a:t>)</a:t>
            </a:r>
            <a:endParaRPr lang="en-CA" sz="1700" dirty="0"/>
          </a:p>
          <a:p>
            <a:pPr marL="538163" lvl="1" indent="-182563"/>
            <a:r>
              <a:rPr lang="en-CA" sz="1900" dirty="0"/>
              <a:t>It contains rules that cannot be expressed in Catalog Rule language, such as</a:t>
            </a:r>
          </a:p>
          <a:p>
            <a:pPr marL="806450" lvl="2" indent="-195263"/>
            <a:r>
              <a:rPr lang="en-CA" sz="1700" dirty="0"/>
              <a:t>Rules that need access to data base </a:t>
            </a:r>
          </a:p>
          <a:p>
            <a:pPr marL="806450" lvl="2" indent="-195263"/>
            <a:r>
              <a:rPr lang="en-CA" sz="1700" dirty="0"/>
              <a:t>Rules that need access to external systems </a:t>
            </a:r>
          </a:p>
          <a:p>
            <a:pPr lvl="1"/>
            <a:r>
              <a:rPr lang="en-CA" sz="1900" dirty="0"/>
              <a:t>A Catalog server application maintains a number of caches that contain all the </a:t>
            </a:r>
            <a:r>
              <a:rPr lang="en-CA" sz="1900" i="1" dirty="0">
                <a:solidFill>
                  <a:srgbClr val="C00000"/>
                </a:solidFill>
              </a:rPr>
              <a:t>active</a:t>
            </a:r>
            <a:r>
              <a:rPr lang="en-CA" sz="1900" dirty="0"/>
              <a:t> Catalog </a:t>
            </a:r>
            <a:r>
              <a:rPr lang="en-CA" sz="1900" dirty="0" smtClean="0"/>
              <a:t>elements</a:t>
            </a:r>
            <a:endParaRPr lang="en-CA" sz="1900" dirty="0"/>
          </a:p>
          <a:p>
            <a:pPr marL="806450" lvl="2" indent="-195263"/>
            <a:r>
              <a:rPr lang="en-CA" sz="1700" dirty="0"/>
              <a:t>This is done for performance reasons</a:t>
            </a:r>
          </a:p>
        </p:txBody>
      </p:sp>
      <p:sp>
        <p:nvSpPr>
          <p:cNvPr id="3" name="Title 2"/>
          <p:cNvSpPr>
            <a:spLocks noGrp="1"/>
          </p:cNvSpPr>
          <p:nvPr>
            <p:ph type="title"/>
          </p:nvPr>
        </p:nvSpPr>
        <p:spPr/>
        <p:txBody>
          <a:bodyPr/>
          <a:lstStyle/>
          <a:p>
            <a:r>
              <a:rPr lang="en-CA" dirty="0" smtClean="0"/>
              <a:t>Client and Server Applications</a:t>
            </a:r>
            <a:endParaRPr lang="en-CA" dirty="0"/>
          </a:p>
        </p:txBody>
      </p:sp>
    </p:spTree>
    <p:extLst>
      <p:ext uri="{BB962C8B-B14F-4D97-AF65-F5344CB8AC3E}">
        <p14:creationId xmlns:p14="http://schemas.microsoft.com/office/powerpoint/2010/main" val="1132411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847" y="1216854"/>
            <a:ext cx="5206050" cy="5091667"/>
          </a:xfrm>
        </p:spPr>
        <p:txBody>
          <a:bodyPr/>
          <a:lstStyle/>
          <a:p>
            <a:r>
              <a:rPr lang="en-CA" dirty="0" smtClean="0"/>
              <a:t>The Catalog Server application has access to the Catalog through the </a:t>
            </a:r>
            <a:r>
              <a:rPr lang="en-CA" i="1" dirty="0" smtClean="0">
                <a:solidFill>
                  <a:srgbClr val="C00000"/>
                </a:solidFill>
              </a:rPr>
              <a:t>theCatalog</a:t>
            </a:r>
            <a:r>
              <a:rPr lang="en-CA" dirty="0" smtClean="0"/>
              <a:t> variable</a:t>
            </a:r>
          </a:p>
          <a:p>
            <a:pPr lvl="1"/>
            <a:r>
              <a:rPr lang="en-CA" dirty="0" smtClean="0"/>
              <a:t>All the </a:t>
            </a:r>
            <a:r>
              <a:rPr lang="en-CA" i="1" dirty="0" smtClean="0">
                <a:solidFill>
                  <a:srgbClr val="C00000"/>
                </a:solidFill>
              </a:rPr>
              <a:t>Catalog</a:t>
            </a:r>
            <a:r>
              <a:rPr lang="en-CA" dirty="0" smtClean="0"/>
              <a:t> class methods can be run using </a:t>
            </a:r>
            <a:r>
              <a:rPr lang="en-CA" i="1" dirty="0" smtClean="0">
                <a:solidFill>
                  <a:srgbClr val="C00000"/>
                </a:solidFill>
              </a:rPr>
              <a:t>theCatalog</a:t>
            </a:r>
          </a:p>
          <a:p>
            <a:r>
              <a:rPr lang="en-CA" dirty="0" smtClean="0"/>
              <a:t>The Catalog Server application provides Web services that can be used by third party applications </a:t>
            </a:r>
          </a:p>
          <a:p>
            <a:pPr lvl="1"/>
            <a:r>
              <a:rPr lang="en-CA" dirty="0" smtClean="0"/>
              <a:t>The third party Catalog clients communicate with the Catalog through a SOAP interface </a:t>
            </a:r>
          </a:p>
          <a:p>
            <a:r>
              <a:rPr lang="en-CA" dirty="0" smtClean="0"/>
              <a:t>There are two sets of SOAP APIs</a:t>
            </a:r>
          </a:p>
          <a:p>
            <a:pPr lvl="1"/>
            <a:r>
              <a:rPr lang="en-CA" dirty="0" smtClean="0"/>
              <a:t>Basket-related APIs (right)</a:t>
            </a:r>
          </a:p>
          <a:p>
            <a:pPr lvl="1"/>
            <a:r>
              <a:rPr lang="en-CA" dirty="0" smtClean="0"/>
              <a:t>Catalog maintenance APIs (next slide)</a:t>
            </a:r>
            <a:endParaRPr lang="en-CA" dirty="0"/>
          </a:p>
          <a:p>
            <a:endParaRPr lang="en-CA" sz="2800" dirty="0"/>
          </a:p>
        </p:txBody>
      </p:sp>
      <p:sp>
        <p:nvSpPr>
          <p:cNvPr id="3" name="Title 2"/>
          <p:cNvSpPr>
            <a:spLocks noGrp="1"/>
          </p:cNvSpPr>
          <p:nvPr>
            <p:ph type="title"/>
          </p:nvPr>
        </p:nvSpPr>
        <p:spPr/>
        <p:txBody>
          <a:bodyPr/>
          <a:lstStyle/>
          <a:p>
            <a:r>
              <a:rPr lang="en-CA" dirty="0" smtClean="0"/>
              <a:t>Catalog Server Applications</a:t>
            </a:r>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540" y="1919857"/>
            <a:ext cx="3745156" cy="4103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6507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847" y="1216854"/>
            <a:ext cx="4142144" cy="5091667"/>
          </a:xfrm>
        </p:spPr>
        <p:txBody>
          <a:bodyPr/>
          <a:lstStyle/>
          <a:p>
            <a:r>
              <a:rPr lang="en-CA" dirty="0" smtClean="0"/>
              <a:t>The  Catalog can be maintained </a:t>
            </a:r>
            <a:r>
              <a:rPr lang="en-CA" dirty="0"/>
              <a:t>through these </a:t>
            </a:r>
            <a:r>
              <a:rPr lang="en-CA" dirty="0" smtClean="0"/>
              <a:t> SOAP </a:t>
            </a:r>
            <a:r>
              <a:rPr lang="en-CA" dirty="0"/>
              <a:t>APIs</a:t>
            </a:r>
          </a:p>
        </p:txBody>
      </p:sp>
      <p:sp>
        <p:nvSpPr>
          <p:cNvPr id="3" name="Title 2"/>
          <p:cNvSpPr>
            <a:spLocks noGrp="1"/>
          </p:cNvSpPr>
          <p:nvPr>
            <p:ph type="title"/>
          </p:nvPr>
        </p:nvSpPr>
        <p:spPr/>
        <p:txBody>
          <a:bodyPr/>
          <a:lstStyle/>
          <a:p>
            <a:r>
              <a:rPr lang="en-CA" dirty="0" smtClean="0"/>
              <a:t>Catalog Server Applications</a:t>
            </a:r>
            <a:endParaRPr lang="en-C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991" y="1354060"/>
            <a:ext cx="3963124" cy="49822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8377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Items represent the products and services that the company offers</a:t>
            </a:r>
          </a:p>
          <a:p>
            <a:r>
              <a:rPr lang="en-CA" dirty="0" smtClean="0"/>
              <a:t>They can be associated with other Catalog elements</a:t>
            </a:r>
          </a:p>
        </p:txBody>
      </p:sp>
      <p:sp>
        <p:nvSpPr>
          <p:cNvPr id="3" name="Title 2"/>
          <p:cNvSpPr>
            <a:spLocks noGrp="1"/>
          </p:cNvSpPr>
          <p:nvPr>
            <p:ph type="title"/>
          </p:nvPr>
        </p:nvSpPr>
        <p:spPr/>
        <p:txBody>
          <a:bodyPr/>
          <a:lstStyle/>
          <a:p>
            <a:r>
              <a:rPr lang="en-CA" dirty="0" smtClean="0"/>
              <a:t>Items and Associations</a:t>
            </a:r>
            <a:endParaRPr lang="en-CA" dirty="0"/>
          </a:p>
        </p:txBody>
      </p:sp>
      <p:grpSp>
        <p:nvGrpSpPr>
          <p:cNvPr id="6" name="Group 5"/>
          <p:cNvGrpSpPr/>
          <p:nvPr/>
        </p:nvGrpSpPr>
        <p:grpSpPr>
          <a:xfrm>
            <a:off x="4386084" y="3927822"/>
            <a:ext cx="1012372" cy="990600"/>
            <a:chOff x="3951514" y="3712029"/>
            <a:chExt cx="1012372" cy="990600"/>
          </a:xfrm>
        </p:grpSpPr>
        <p:sp>
          <p:nvSpPr>
            <p:cNvPr id="4" name="Oval 3"/>
            <p:cNvSpPr/>
            <p:nvPr/>
          </p:nvSpPr>
          <p:spPr bwMode="auto">
            <a:xfrm>
              <a:off x="3951514" y="3712029"/>
              <a:ext cx="1012372" cy="990600"/>
            </a:xfrm>
            <a:prstGeom prst="ellipse">
              <a:avLst/>
            </a:prstGeom>
            <a:solidFill>
              <a:schemeClr val="tx2">
                <a:lumMod val="10000"/>
                <a:lumOff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5" name="TextBox 4"/>
            <p:cNvSpPr txBox="1"/>
            <p:nvPr/>
          </p:nvSpPr>
          <p:spPr>
            <a:xfrm>
              <a:off x="4071257" y="4027713"/>
              <a:ext cx="772885" cy="369332"/>
            </a:xfrm>
            <a:prstGeom prst="rect">
              <a:avLst/>
            </a:prstGeom>
            <a:noFill/>
          </p:spPr>
          <p:txBody>
            <a:bodyPr wrap="square" rtlCol="0">
              <a:spAutoFit/>
            </a:bodyPr>
            <a:lstStyle/>
            <a:p>
              <a:pPr algn="ctr"/>
              <a:r>
                <a:rPr lang="en-CA" dirty="0" smtClean="0"/>
                <a:t>Item</a:t>
              </a:r>
              <a:endParaRPr lang="en-CA" dirty="0"/>
            </a:p>
          </p:txBody>
        </p:sp>
      </p:grpSp>
      <p:grpSp>
        <p:nvGrpSpPr>
          <p:cNvPr id="45" name="Group 44"/>
          <p:cNvGrpSpPr/>
          <p:nvPr/>
        </p:nvGrpSpPr>
        <p:grpSpPr>
          <a:xfrm>
            <a:off x="6421713" y="4238854"/>
            <a:ext cx="1012372" cy="990600"/>
            <a:chOff x="3951514" y="3712029"/>
            <a:chExt cx="1012372" cy="990600"/>
          </a:xfrm>
          <a:solidFill>
            <a:schemeClr val="tx2">
              <a:lumMod val="10000"/>
              <a:lumOff val="90000"/>
            </a:schemeClr>
          </a:solidFill>
        </p:grpSpPr>
        <p:sp>
          <p:nvSpPr>
            <p:cNvPr id="46" name="Oval 45"/>
            <p:cNvSpPr/>
            <p:nvPr/>
          </p:nvSpPr>
          <p:spPr bwMode="auto">
            <a:xfrm>
              <a:off x="3951514" y="3712029"/>
              <a:ext cx="1012372" cy="9906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47" name="TextBox 46"/>
            <p:cNvSpPr txBox="1"/>
            <p:nvPr/>
          </p:nvSpPr>
          <p:spPr>
            <a:xfrm>
              <a:off x="4071257" y="4027713"/>
              <a:ext cx="772885" cy="369332"/>
            </a:xfrm>
            <a:prstGeom prst="rect">
              <a:avLst/>
            </a:prstGeom>
            <a:grpFill/>
          </p:spPr>
          <p:txBody>
            <a:bodyPr wrap="square" rtlCol="0">
              <a:spAutoFit/>
            </a:bodyPr>
            <a:lstStyle/>
            <a:p>
              <a:pPr algn="ctr"/>
              <a:r>
                <a:rPr lang="en-CA" dirty="0" smtClean="0"/>
                <a:t>Item</a:t>
              </a:r>
              <a:endParaRPr lang="en-CA" dirty="0"/>
            </a:p>
          </p:txBody>
        </p:sp>
      </p:grpSp>
      <p:grpSp>
        <p:nvGrpSpPr>
          <p:cNvPr id="36" name="Group 35"/>
          <p:cNvGrpSpPr/>
          <p:nvPr/>
        </p:nvGrpSpPr>
        <p:grpSpPr>
          <a:xfrm>
            <a:off x="6269313" y="4075568"/>
            <a:ext cx="1012372" cy="990600"/>
            <a:chOff x="3951514" y="3712029"/>
            <a:chExt cx="1012372" cy="990600"/>
          </a:xfrm>
          <a:solidFill>
            <a:schemeClr val="tx2">
              <a:lumMod val="10000"/>
              <a:lumOff val="90000"/>
            </a:schemeClr>
          </a:solidFill>
        </p:grpSpPr>
        <p:sp>
          <p:nvSpPr>
            <p:cNvPr id="37" name="Oval 36"/>
            <p:cNvSpPr/>
            <p:nvPr/>
          </p:nvSpPr>
          <p:spPr bwMode="auto">
            <a:xfrm>
              <a:off x="3951514" y="3712029"/>
              <a:ext cx="1012372" cy="9906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38" name="TextBox 37"/>
            <p:cNvSpPr txBox="1"/>
            <p:nvPr/>
          </p:nvSpPr>
          <p:spPr>
            <a:xfrm>
              <a:off x="4071257" y="4027713"/>
              <a:ext cx="772885" cy="369332"/>
            </a:xfrm>
            <a:prstGeom prst="rect">
              <a:avLst/>
            </a:prstGeom>
            <a:grpFill/>
          </p:spPr>
          <p:txBody>
            <a:bodyPr wrap="square" rtlCol="0">
              <a:spAutoFit/>
            </a:bodyPr>
            <a:lstStyle/>
            <a:p>
              <a:pPr algn="ctr"/>
              <a:r>
                <a:rPr lang="en-CA" dirty="0" smtClean="0"/>
                <a:t>Item</a:t>
              </a:r>
              <a:endParaRPr lang="en-CA" dirty="0"/>
            </a:p>
          </p:txBody>
        </p:sp>
      </p:grpSp>
      <p:grpSp>
        <p:nvGrpSpPr>
          <p:cNvPr id="7" name="Group 6"/>
          <p:cNvGrpSpPr/>
          <p:nvPr/>
        </p:nvGrpSpPr>
        <p:grpSpPr>
          <a:xfrm>
            <a:off x="6116913" y="3923168"/>
            <a:ext cx="1012372" cy="990600"/>
            <a:chOff x="3951514" y="3712029"/>
            <a:chExt cx="1012372" cy="990600"/>
          </a:xfrm>
          <a:solidFill>
            <a:schemeClr val="tx2">
              <a:lumMod val="10000"/>
              <a:lumOff val="90000"/>
            </a:schemeClr>
          </a:solidFill>
        </p:grpSpPr>
        <p:sp>
          <p:nvSpPr>
            <p:cNvPr id="8" name="Oval 7"/>
            <p:cNvSpPr/>
            <p:nvPr/>
          </p:nvSpPr>
          <p:spPr bwMode="auto">
            <a:xfrm>
              <a:off x="3951514" y="3712029"/>
              <a:ext cx="1012372" cy="990600"/>
            </a:xfrm>
            <a:prstGeom prst="ellipse">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9" name="TextBox 8"/>
            <p:cNvSpPr txBox="1"/>
            <p:nvPr/>
          </p:nvSpPr>
          <p:spPr>
            <a:xfrm>
              <a:off x="4071257" y="4027713"/>
              <a:ext cx="772885" cy="369332"/>
            </a:xfrm>
            <a:prstGeom prst="rect">
              <a:avLst/>
            </a:prstGeom>
            <a:grpFill/>
          </p:spPr>
          <p:txBody>
            <a:bodyPr wrap="square" rtlCol="0">
              <a:spAutoFit/>
            </a:bodyPr>
            <a:lstStyle/>
            <a:p>
              <a:pPr algn="ctr"/>
              <a:r>
                <a:rPr lang="en-CA" dirty="0" smtClean="0"/>
                <a:t>Item</a:t>
              </a:r>
              <a:endParaRPr lang="en-CA" dirty="0"/>
            </a:p>
          </p:txBody>
        </p:sp>
      </p:grpSp>
      <p:grpSp>
        <p:nvGrpSpPr>
          <p:cNvPr id="15" name="Group 14"/>
          <p:cNvGrpSpPr/>
          <p:nvPr/>
        </p:nvGrpSpPr>
        <p:grpSpPr>
          <a:xfrm>
            <a:off x="4337099" y="2692289"/>
            <a:ext cx="1458686" cy="838200"/>
            <a:chOff x="3951514" y="2503714"/>
            <a:chExt cx="1458686" cy="838200"/>
          </a:xfrm>
        </p:grpSpPr>
        <p:sp>
          <p:nvSpPr>
            <p:cNvPr id="14" name="Rectangle 13"/>
            <p:cNvSpPr/>
            <p:nvPr/>
          </p:nvSpPr>
          <p:spPr bwMode="auto">
            <a:xfrm>
              <a:off x="4256314" y="28085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2" name="Rectangle 11"/>
            <p:cNvSpPr/>
            <p:nvPr/>
          </p:nvSpPr>
          <p:spPr bwMode="auto">
            <a:xfrm>
              <a:off x="4103914" y="26561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3951514" y="25037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3951514" y="2601684"/>
              <a:ext cx="1153886" cy="369332"/>
            </a:xfrm>
            <a:prstGeom prst="rect">
              <a:avLst/>
            </a:prstGeom>
            <a:noFill/>
          </p:spPr>
          <p:txBody>
            <a:bodyPr wrap="square" rtlCol="0">
              <a:spAutoFit/>
            </a:bodyPr>
            <a:lstStyle/>
            <a:p>
              <a:pPr algn="ctr"/>
              <a:r>
                <a:rPr lang="en-CA" dirty="0" smtClean="0"/>
                <a:t>Charges</a:t>
              </a:r>
              <a:endParaRPr lang="en-CA" dirty="0"/>
            </a:p>
          </p:txBody>
        </p:sp>
      </p:grpSp>
      <p:grpSp>
        <p:nvGrpSpPr>
          <p:cNvPr id="16" name="Group 15"/>
          <p:cNvGrpSpPr/>
          <p:nvPr/>
        </p:nvGrpSpPr>
        <p:grpSpPr>
          <a:xfrm>
            <a:off x="2377671" y="2692289"/>
            <a:ext cx="1458686" cy="838200"/>
            <a:chOff x="3951514" y="2503714"/>
            <a:chExt cx="1458686" cy="838200"/>
          </a:xfrm>
        </p:grpSpPr>
        <p:sp>
          <p:nvSpPr>
            <p:cNvPr id="17" name="Rectangle 16"/>
            <p:cNvSpPr/>
            <p:nvPr/>
          </p:nvSpPr>
          <p:spPr bwMode="auto">
            <a:xfrm>
              <a:off x="4256314" y="28085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4103914" y="26561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9" name="Rectangle 18"/>
            <p:cNvSpPr/>
            <p:nvPr/>
          </p:nvSpPr>
          <p:spPr bwMode="auto">
            <a:xfrm>
              <a:off x="3951514" y="25037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0" name="TextBox 19"/>
            <p:cNvSpPr txBox="1"/>
            <p:nvPr/>
          </p:nvSpPr>
          <p:spPr>
            <a:xfrm>
              <a:off x="3951514" y="2601684"/>
              <a:ext cx="1153886" cy="369332"/>
            </a:xfrm>
            <a:prstGeom prst="rect">
              <a:avLst/>
            </a:prstGeom>
            <a:noFill/>
          </p:spPr>
          <p:txBody>
            <a:bodyPr wrap="square" rtlCol="0">
              <a:spAutoFit/>
            </a:bodyPr>
            <a:lstStyle/>
            <a:p>
              <a:pPr algn="ctr"/>
              <a:r>
                <a:rPr lang="en-CA" dirty="0" smtClean="0"/>
                <a:t>Rules</a:t>
              </a:r>
              <a:endParaRPr lang="en-CA" dirty="0"/>
            </a:p>
          </p:txBody>
        </p:sp>
      </p:grpSp>
      <p:grpSp>
        <p:nvGrpSpPr>
          <p:cNvPr id="21" name="Group 20"/>
          <p:cNvGrpSpPr/>
          <p:nvPr/>
        </p:nvGrpSpPr>
        <p:grpSpPr>
          <a:xfrm>
            <a:off x="2051100" y="4004805"/>
            <a:ext cx="1458686" cy="838200"/>
            <a:chOff x="3951514" y="2503714"/>
            <a:chExt cx="1458686" cy="838200"/>
          </a:xfrm>
        </p:grpSpPr>
        <p:sp>
          <p:nvSpPr>
            <p:cNvPr id="22" name="Rectangle 21"/>
            <p:cNvSpPr/>
            <p:nvPr/>
          </p:nvSpPr>
          <p:spPr bwMode="auto">
            <a:xfrm>
              <a:off x="4256314" y="28085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3" name="Rectangle 22"/>
            <p:cNvSpPr/>
            <p:nvPr/>
          </p:nvSpPr>
          <p:spPr bwMode="auto">
            <a:xfrm>
              <a:off x="4103914" y="26561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4" name="Rectangle 23"/>
            <p:cNvSpPr/>
            <p:nvPr/>
          </p:nvSpPr>
          <p:spPr bwMode="auto">
            <a:xfrm>
              <a:off x="3951514" y="25037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5" name="TextBox 24"/>
            <p:cNvSpPr txBox="1"/>
            <p:nvPr/>
          </p:nvSpPr>
          <p:spPr>
            <a:xfrm>
              <a:off x="3951514" y="2601684"/>
              <a:ext cx="1153886" cy="369332"/>
            </a:xfrm>
            <a:prstGeom prst="rect">
              <a:avLst/>
            </a:prstGeom>
            <a:noFill/>
          </p:spPr>
          <p:txBody>
            <a:bodyPr wrap="square" rtlCol="0">
              <a:spAutoFit/>
            </a:bodyPr>
            <a:lstStyle/>
            <a:p>
              <a:pPr algn="ctr"/>
              <a:r>
                <a:rPr lang="en-CA" sz="1800" dirty="0" smtClean="0"/>
                <a:t>Attribute</a:t>
              </a:r>
              <a:r>
                <a:rPr lang="en-CA" sz="1800" dirty="0"/>
                <a:t>s</a:t>
              </a:r>
            </a:p>
          </p:txBody>
        </p:sp>
      </p:grpSp>
      <p:grpSp>
        <p:nvGrpSpPr>
          <p:cNvPr id="26" name="Group 25"/>
          <p:cNvGrpSpPr/>
          <p:nvPr/>
        </p:nvGrpSpPr>
        <p:grpSpPr>
          <a:xfrm>
            <a:off x="2377671" y="5376410"/>
            <a:ext cx="1458686" cy="838200"/>
            <a:chOff x="3951514" y="2503714"/>
            <a:chExt cx="1458686" cy="838200"/>
          </a:xfrm>
        </p:grpSpPr>
        <p:sp>
          <p:nvSpPr>
            <p:cNvPr id="27" name="Rectangle 26"/>
            <p:cNvSpPr/>
            <p:nvPr/>
          </p:nvSpPr>
          <p:spPr bwMode="auto">
            <a:xfrm>
              <a:off x="4256314" y="28085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103914" y="26561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9" name="Rectangle 28"/>
            <p:cNvSpPr/>
            <p:nvPr/>
          </p:nvSpPr>
          <p:spPr bwMode="auto">
            <a:xfrm>
              <a:off x="3951514" y="25037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30" name="TextBox 29"/>
            <p:cNvSpPr txBox="1"/>
            <p:nvPr/>
          </p:nvSpPr>
          <p:spPr>
            <a:xfrm>
              <a:off x="3951514" y="2590798"/>
              <a:ext cx="1153886" cy="369332"/>
            </a:xfrm>
            <a:prstGeom prst="rect">
              <a:avLst/>
            </a:prstGeom>
            <a:noFill/>
          </p:spPr>
          <p:txBody>
            <a:bodyPr wrap="square" rtlCol="0">
              <a:spAutoFit/>
            </a:bodyPr>
            <a:lstStyle/>
            <a:p>
              <a:pPr algn="ctr"/>
              <a:r>
                <a:rPr lang="en-CA" dirty="0" smtClean="0"/>
                <a:t>Images</a:t>
              </a:r>
              <a:endParaRPr lang="en-CA" dirty="0"/>
            </a:p>
          </p:txBody>
        </p:sp>
      </p:grpSp>
      <p:grpSp>
        <p:nvGrpSpPr>
          <p:cNvPr id="31" name="Group 30"/>
          <p:cNvGrpSpPr/>
          <p:nvPr/>
        </p:nvGrpSpPr>
        <p:grpSpPr>
          <a:xfrm>
            <a:off x="4315327" y="5376410"/>
            <a:ext cx="1458686" cy="838200"/>
            <a:chOff x="3951514" y="2503714"/>
            <a:chExt cx="1458686" cy="838200"/>
          </a:xfrm>
        </p:grpSpPr>
        <p:sp>
          <p:nvSpPr>
            <p:cNvPr id="32" name="Rectangle 31"/>
            <p:cNvSpPr/>
            <p:nvPr/>
          </p:nvSpPr>
          <p:spPr bwMode="auto">
            <a:xfrm>
              <a:off x="4256314" y="28085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33" name="Rectangle 32"/>
            <p:cNvSpPr/>
            <p:nvPr/>
          </p:nvSpPr>
          <p:spPr bwMode="auto">
            <a:xfrm>
              <a:off x="4103914" y="26561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34" name="Rectangle 33"/>
            <p:cNvSpPr/>
            <p:nvPr/>
          </p:nvSpPr>
          <p:spPr bwMode="auto">
            <a:xfrm>
              <a:off x="3951514" y="2503714"/>
              <a:ext cx="1153886"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35" name="TextBox 34"/>
            <p:cNvSpPr txBox="1"/>
            <p:nvPr/>
          </p:nvSpPr>
          <p:spPr>
            <a:xfrm>
              <a:off x="3951514" y="2645228"/>
              <a:ext cx="1153886" cy="292388"/>
            </a:xfrm>
            <a:prstGeom prst="rect">
              <a:avLst/>
            </a:prstGeom>
            <a:noFill/>
          </p:spPr>
          <p:txBody>
            <a:bodyPr wrap="square" rtlCol="0">
              <a:spAutoFit/>
            </a:bodyPr>
            <a:lstStyle/>
            <a:p>
              <a:pPr algn="ctr"/>
              <a:r>
                <a:rPr lang="en-CA" sz="1300" dirty="0" smtClean="0"/>
                <a:t>Descriptions</a:t>
              </a:r>
              <a:endParaRPr lang="en-CA" sz="1300" dirty="0"/>
            </a:p>
          </p:txBody>
        </p:sp>
      </p:grpSp>
      <p:cxnSp>
        <p:nvCxnSpPr>
          <p:cNvPr id="50" name="Straight Connector 49"/>
          <p:cNvCxnSpPr>
            <a:stCxn id="4" idx="6"/>
            <a:endCxn id="8" idx="2"/>
          </p:cNvCxnSpPr>
          <p:nvPr/>
        </p:nvCxnSpPr>
        <p:spPr bwMode="auto">
          <a:xfrm flipV="1">
            <a:off x="5398456" y="4418468"/>
            <a:ext cx="718457" cy="46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a:stCxn id="4" idx="0"/>
          </p:cNvCxnSpPr>
          <p:nvPr/>
        </p:nvCxnSpPr>
        <p:spPr bwMode="auto">
          <a:xfrm flipH="1" flipV="1">
            <a:off x="4892266" y="3530489"/>
            <a:ext cx="4" cy="3973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a:stCxn id="34" idx="0"/>
            <a:endCxn id="4" idx="4"/>
          </p:cNvCxnSpPr>
          <p:nvPr/>
        </p:nvCxnSpPr>
        <p:spPr bwMode="auto">
          <a:xfrm flipV="1">
            <a:off x="4892270" y="4918422"/>
            <a:ext cx="0" cy="4579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a:stCxn id="4" idx="1"/>
            <a:endCxn id="17" idx="3"/>
          </p:cNvCxnSpPr>
          <p:nvPr/>
        </p:nvCxnSpPr>
        <p:spPr bwMode="auto">
          <a:xfrm flipH="1" flipV="1">
            <a:off x="3836357" y="3263789"/>
            <a:ext cx="697985" cy="80910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Straight Connector 62"/>
          <p:cNvCxnSpPr>
            <a:stCxn id="4" idx="2"/>
          </p:cNvCxnSpPr>
          <p:nvPr/>
        </p:nvCxnSpPr>
        <p:spPr bwMode="auto">
          <a:xfrm flipH="1">
            <a:off x="3531557" y="4423122"/>
            <a:ext cx="85452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6" name="Straight Connector 65"/>
          <p:cNvCxnSpPr>
            <a:stCxn id="27" idx="3"/>
            <a:endCxn id="4" idx="3"/>
          </p:cNvCxnSpPr>
          <p:nvPr/>
        </p:nvCxnSpPr>
        <p:spPr bwMode="auto">
          <a:xfrm flipV="1">
            <a:off x="3836357" y="4773352"/>
            <a:ext cx="697985" cy="11745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flipH="1" flipV="1">
            <a:off x="5289536" y="4742726"/>
            <a:ext cx="697985" cy="80910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 name="TextBox 12"/>
          <p:cNvSpPr txBox="1"/>
          <p:nvPr/>
        </p:nvSpPr>
        <p:spPr>
          <a:xfrm>
            <a:off x="5975399" y="5479452"/>
            <a:ext cx="892628" cy="369332"/>
          </a:xfrm>
          <a:prstGeom prst="rect">
            <a:avLst/>
          </a:prstGeom>
          <a:noFill/>
        </p:spPr>
        <p:txBody>
          <a:bodyPr wrap="square" rtlCol="0">
            <a:spAutoFit/>
          </a:bodyPr>
          <a:lstStyle/>
          <a:p>
            <a:r>
              <a:rPr lang="en-CA" dirty="0" smtClean="0"/>
              <a:t>…</a:t>
            </a:r>
            <a:endParaRPr lang="en-CA" dirty="0"/>
          </a:p>
        </p:txBody>
      </p:sp>
    </p:spTree>
    <p:extLst>
      <p:ext uri="{BB962C8B-B14F-4D97-AF65-F5344CB8AC3E}">
        <p14:creationId xmlns:p14="http://schemas.microsoft.com/office/powerpoint/2010/main" val="366807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GB" sz="3200" dirty="0" smtClean="0"/>
              <a:t>Copyright</a:t>
            </a:r>
            <a:endParaRPr lang="en-US" sz="3200" dirty="0"/>
          </a:p>
        </p:txBody>
      </p:sp>
      <p:pic>
        <p:nvPicPr>
          <p:cNvPr id="7171" name="Picture 3"/>
          <p:cNvPicPr>
            <a:picLocks noChangeAspect="1" noChangeArrowheads="1"/>
          </p:cNvPicPr>
          <p:nvPr/>
        </p:nvPicPr>
        <p:blipFill>
          <a:blip r:embed="rId3" cstate="print"/>
          <a:srcRect/>
          <a:stretch>
            <a:fillRect/>
          </a:stretch>
        </p:blipFill>
        <p:spPr bwMode="auto">
          <a:xfrm>
            <a:off x="6733733" y="894069"/>
            <a:ext cx="1485093" cy="1146332"/>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1" name="Content Placeholder 10"/>
          <p:cNvSpPr>
            <a:spLocks noGrp="1"/>
          </p:cNvSpPr>
          <p:nvPr>
            <p:ph idx="1"/>
          </p:nvPr>
        </p:nvSpPr>
        <p:spPr>
          <a:xfrm>
            <a:off x="396875" y="1800225"/>
            <a:ext cx="8351838" cy="3851275"/>
          </a:xfrm>
        </p:spPr>
        <p:txBody>
          <a:bodyPr/>
          <a:lstStyle/>
          <a:p>
            <a:endParaRPr lang="en-GB" dirty="0" smtClean="0"/>
          </a:p>
          <a:p>
            <a:endParaRPr lang="en-GB" dirty="0" smtClean="0"/>
          </a:p>
          <a:p>
            <a:r>
              <a:rPr lang="en-GB" dirty="0" smtClean="0"/>
              <a:t>All </a:t>
            </a:r>
            <a:r>
              <a:rPr lang="en-GB" dirty="0"/>
              <a:t>materials associated with this course are the licensed property of </a:t>
            </a:r>
            <a:r>
              <a:rPr lang="en-GB" dirty="0" smtClean="0"/>
              <a:t>Ericsson.</a:t>
            </a:r>
            <a:endParaRPr lang="en-GB" dirty="0"/>
          </a:p>
          <a:p>
            <a:pPr defTabSz="843625">
              <a:defRPr/>
            </a:pPr>
            <a:r>
              <a:rPr lang="en-GB" dirty="0"/>
              <a:t>Possession and/or use of this material is subject to the provisions of a written agreement with </a:t>
            </a:r>
            <a:r>
              <a:rPr lang="en-GB" dirty="0" smtClean="0"/>
              <a:t>Ericsson</a:t>
            </a:r>
            <a:endParaRPr lang="en-GB" dirty="0"/>
          </a:p>
          <a:p>
            <a:pPr defTabSz="843625">
              <a:defRPr/>
            </a:pPr>
            <a:r>
              <a:rPr lang="en-GB" dirty="0"/>
              <a:t>Copying or distributing the material is strictly prohibited without prior permission of </a:t>
            </a:r>
            <a:r>
              <a:rPr lang="en-GB" dirty="0" smtClean="0"/>
              <a:t>Ericsson OSS/BSS </a:t>
            </a:r>
            <a:r>
              <a:rPr lang="en-GB" dirty="0"/>
              <a:t>Education Services</a:t>
            </a:r>
          </a:p>
          <a:p>
            <a:endParaRPr lang="en-GB" dirty="0"/>
          </a:p>
        </p:txBody>
      </p:sp>
    </p:spTree>
    <p:extLst>
      <p:ext uri="{BB962C8B-B14F-4D97-AF65-F5344CB8AC3E}">
        <p14:creationId xmlns:p14="http://schemas.microsoft.com/office/powerpoint/2010/main" val="1953901161"/>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847" y="1216854"/>
            <a:ext cx="8820442" cy="2190375"/>
          </a:xfrm>
        </p:spPr>
        <p:txBody>
          <a:bodyPr/>
          <a:lstStyle/>
          <a:p>
            <a:r>
              <a:rPr lang="en-CA" dirty="0" smtClean="0"/>
              <a:t>Each Catalog Element is assigned a status from </a:t>
            </a:r>
            <a:r>
              <a:rPr lang="en-CA" i="1" dirty="0" smtClean="0">
                <a:solidFill>
                  <a:srgbClr val="C00000"/>
                </a:solidFill>
              </a:rPr>
              <a:t>Definition</a:t>
            </a:r>
            <a:r>
              <a:rPr lang="en-CA" dirty="0" smtClean="0"/>
              <a:t> to </a:t>
            </a:r>
            <a:r>
              <a:rPr lang="en-CA" i="1" dirty="0" smtClean="0">
                <a:solidFill>
                  <a:srgbClr val="C00000"/>
                </a:solidFill>
              </a:rPr>
              <a:t>Active</a:t>
            </a:r>
            <a:r>
              <a:rPr lang="en-CA" i="1" dirty="0" smtClean="0"/>
              <a:t> </a:t>
            </a:r>
          </a:p>
          <a:p>
            <a:r>
              <a:rPr lang="en-CA" dirty="0" smtClean="0"/>
              <a:t>The Catalog Element changes status as it moves along the </a:t>
            </a:r>
            <a:r>
              <a:rPr lang="en-CA" i="1" dirty="0" smtClean="0">
                <a:solidFill>
                  <a:srgbClr val="C00000"/>
                </a:solidFill>
              </a:rPr>
              <a:t>Product Lifecycle Management (PLM) </a:t>
            </a:r>
            <a:r>
              <a:rPr lang="en-CA" dirty="0" smtClean="0"/>
              <a:t>different phases</a:t>
            </a:r>
          </a:p>
          <a:p>
            <a:r>
              <a:rPr lang="en-CA" dirty="0" smtClean="0"/>
              <a:t>Once </a:t>
            </a:r>
            <a:r>
              <a:rPr lang="en-CA" i="1" dirty="0" smtClean="0">
                <a:solidFill>
                  <a:srgbClr val="C00000"/>
                </a:solidFill>
              </a:rPr>
              <a:t>Active</a:t>
            </a:r>
            <a:r>
              <a:rPr lang="en-CA" dirty="0" smtClean="0"/>
              <a:t>, a Catalog Element cannot be modified or deleted</a:t>
            </a:r>
          </a:p>
          <a:p>
            <a:r>
              <a:rPr lang="en-CA" dirty="0" smtClean="0"/>
              <a:t>Versioning should be used to effect any changes</a:t>
            </a:r>
          </a:p>
        </p:txBody>
      </p:sp>
      <p:sp>
        <p:nvSpPr>
          <p:cNvPr id="3" name="Title 2"/>
          <p:cNvSpPr>
            <a:spLocks noGrp="1"/>
          </p:cNvSpPr>
          <p:nvPr>
            <p:ph type="title"/>
          </p:nvPr>
        </p:nvSpPr>
        <p:spPr/>
        <p:txBody>
          <a:bodyPr>
            <a:normAutofit/>
          </a:bodyPr>
          <a:lstStyle/>
          <a:p>
            <a:r>
              <a:rPr lang="en-CA" dirty="0" smtClean="0"/>
              <a:t>CATALOG ELEMENT STATUS</a:t>
            </a:r>
            <a:endParaRPr lang="en-CA" dirty="0"/>
          </a:p>
        </p:txBody>
      </p:sp>
      <p:grpSp>
        <p:nvGrpSpPr>
          <p:cNvPr id="65" name="Group 64"/>
          <p:cNvGrpSpPr/>
          <p:nvPr/>
        </p:nvGrpSpPr>
        <p:grpSpPr>
          <a:xfrm>
            <a:off x="1153906" y="3955476"/>
            <a:ext cx="6716487" cy="794657"/>
            <a:chOff x="348342" y="3494312"/>
            <a:chExt cx="6716487" cy="794657"/>
          </a:xfrm>
        </p:grpSpPr>
        <p:grpSp>
          <p:nvGrpSpPr>
            <p:cNvPr id="6" name="Group 5"/>
            <p:cNvGrpSpPr/>
            <p:nvPr/>
          </p:nvGrpSpPr>
          <p:grpSpPr>
            <a:xfrm>
              <a:off x="1589315" y="3690256"/>
              <a:ext cx="947057" cy="424543"/>
              <a:chOff x="337456" y="3537857"/>
              <a:chExt cx="947057" cy="424543"/>
            </a:xfrm>
            <a:solidFill>
              <a:srgbClr val="92D050"/>
            </a:solidFill>
          </p:grpSpPr>
          <p:sp>
            <p:nvSpPr>
              <p:cNvPr id="4" name="Rectangle 3"/>
              <p:cNvSpPr/>
              <p:nvPr/>
            </p:nvSpPr>
            <p:spPr bwMode="auto">
              <a:xfrm>
                <a:off x="337456" y="3537857"/>
                <a:ext cx="947057" cy="42454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100" b="1" i="0" u="none" strike="noStrike" cap="none" normalizeH="0" baseline="0" dirty="0" smtClean="0">
                  <a:ln>
                    <a:noFill/>
                  </a:ln>
                  <a:solidFill>
                    <a:schemeClr val="tx1"/>
                  </a:solidFill>
                  <a:effectLst/>
                  <a:latin typeface="Arial" charset="0"/>
                </a:endParaRPr>
              </a:p>
            </p:txBody>
          </p:sp>
          <p:sp>
            <p:nvSpPr>
              <p:cNvPr id="5" name="TextBox 4"/>
              <p:cNvSpPr txBox="1"/>
              <p:nvPr/>
            </p:nvSpPr>
            <p:spPr>
              <a:xfrm>
                <a:off x="391887" y="3624942"/>
                <a:ext cx="849086" cy="261610"/>
              </a:xfrm>
              <a:prstGeom prst="rect">
                <a:avLst/>
              </a:prstGeom>
              <a:grpFill/>
              <a:ln>
                <a:noFill/>
              </a:ln>
            </p:spPr>
            <p:txBody>
              <a:bodyPr wrap="square" rtlCol="0">
                <a:spAutoFit/>
              </a:bodyPr>
              <a:lstStyle/>
              <a:p>
                <a:pPr algn="ctr"/>
                <a:r>
                  <a:rPr lang="en-CA" sz="1100" b="1" dirty="0" smtClean="0"/>
                  <a:t>Definition</a:t>
                </a:r>
                <a:endParaRPr lang="en-CA" sz="1100" b="1" dirty="0"/>
              </a:p>
            </p:txBody>
          </p:sp>
        </p:grpSp>
        <p:grpSp>
          <p:nvGrpSpPr>
            <p:cNvPr id="9" name="Group 8"/>
            <p:cNvGrpSpPr/>
            <p:nvPr/>
          </p:nvGrpSpPr>
          <p:grpSpPr>
            <a:xfrm>
              <a:off x="348342" y="3494312"/>
              <a:ext cx="849086" cy="794657"/>
              <a:chOff x="1578428" y="3418113"/>
              <a:chExt cx="849086" cy="794657"/>
            </a:xfrm>
          </p:grpSpPr>
          <p:sp>
            <p:nvSpPr>
              <p:cNvPr id="7" name="Oval 6"/>
              <p:cNvSpPr/>
              <p:nvPr/>
            </p:nvSpPr>
            <p:spPr bwMode="auto">
              <a:xfrm>
                <a:off x="1611086" y="3418113"/>
                <a:ext cx="729343" cy="794657"/>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100" b="1" i="0" u="none" strike="noStrike" cap="none" normalizeH="0" baseline="0" dirty="0" smtClean="0">
                  <a:ln>
                    <a:noFill/>
                  </a:ln>
                  <a:solidFill>
                    <a:schemeClr val="tx1"/>
                  </a:solidFill>
                  <a:effectLst/>
                  <a:latin typeface="Arial" charset="0"/>
                </a:endParaRPr>
              </a:p>
            </p:txBody>
          </p:sp>
          <p:sp>
            <p:nvSpPr>
              <p:cNvPr id="8" name="TextBox 7"/>
              <p:cNvSpPr txBox="1"/>
              <p:nvPr/>
            </p:nvSpPr>
            <p:spPr>
              <a:xfrm>
                <a:off x="1578428" y="3687830"/>
                <a:ext cx="849086" cy="261610"/>
              </a:xfrm>
              <a:prstGeom prst="rect">
                <a:avLst/>
              </a:prstGeom>
              <a:noFill/>
            </p:spPr>
            <p:txBody>
              <a:bodyPr wrap="square" rtlCol="0">
                <a:spAutoFit/>
              </a:bodyPr>
              <a:lstStyle/>
              <a:p>
                <a:r>
                  <a:rPr lang="en-CA" sz="1100" b="1" dirty="0" smtClean="0"/>
                  <a:t>Version 1</a:t>
                </a:r>
                <a:endParaRPr lang="en-CA" sz="1100" b="1" dirty="0"/>
              </a:p>
            </p:txBody>
          </p:sp>
        </p:grpSp>
        <p:grpSp>
          <p:nvGrpSpPr>
            <p:cNvPr id="10" name="Group 9"/>
            <p:cNvGrpSpPr/>
            <p:nvPr/>
          </p:nvGrpSpPr>
          <p:grpSpPr>
            <a:xfrm>
              <a:off x="2884715" y="3692682"/>
              <a:ext cx="947057" cy="424543"/>
              <a:chOff x="337456" y="3537857"/>
              <a:chExt cx="947057" cy="424543"/>
            </a:xfrm>
            <a:solidFill>
              <a:srgbClr val="92D050"/>
            </a:solidFill>
          </p:grpSpPr>
          <p:sp>
            <p:nvSpPr>
              <p:cNvPr id="11" name="Rectangle 10"/>
              <p:cNvSpPr/>
              <p:nvPr/>
            </p:nvSpPr>
            <p:spPr bwMode="auto">
              <a:xfrm>
                <a:off x="337456" y="3537857"/>
                <a:ext cx="947057" cy="42454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100" b="1" i="0" u="none" strike="noStrike" cap="none" normalizeH="0" baseline="0" dirty="0" smtClean="0">
                  <a:ln>
                    <a:noFill/>
                  </a:ln>
                  <a:solidFill>
                    <a:schemeClr val="tx1"/>
                  </a:solidFill>
                  <a:effectLst/>
                  <a:latin typeface="Arial" charset="0"/>
                </a:endParaRPr>
              </a:p>
            </p:txBody>
          </p:sp>
          <p:sp>
            <p:nvSpPr>
              <p:cNvPr id="12" name="TextBox 11"/>
              <p:cNvSpPr txBox="1"/>
              <p:nvPr/>
            </p:nvSpPr>
            <p:spPr>
              <a:xfrm>
                <a:off x="359229" y="3624942"/>
                <a:ext cx="925284" cy="261610"/>
              </a:xfrm>
              <a:prstGeom prst="rect">
                <a:avLst/>
              </a:prstGeom>
              <a:grpFill/>
              <a:ln>
                <a:noFill/>
              </a:ln>
            </p:spPr>
            <p:txBody>
              <a:bodyPr wrap="square" rtlCol="0">
                <a:spAutoFit/>
              </a:bodyPr>
              <a:lstStyle/>
              <a:p>
                <a:pPr algn="ctr"/>
                <a:r>
                  <a:rPr lang="en-CA" sz="1100" b="1" dirty="0" smtClean="0"/>
                  <a:t>Developed</a:t>
                </a:r>
                <a:endParaRPr lang="en-CA" sz="1100" b="1" dirty="0"/>
              </a:p>
            </p:txBody>
          </p:sp>
        </p:grpSp>
        <p:grpSp>
          <p:nvGrpSpPr>
            <p:cNvPr id="13" name="Group 12"/>
            <p:cNvGrpSpPr/>
            <p:nvPr/>
          </p:nvGrpSpPr>
          <p:grpSpPr>
            <a:xfrm>
              <a:off x="4180116" y="3695697"/>
              <a:ext cx="947057" cy="424543"/>
              <a:chOff x="337456" y="3537857"/>
              <a:chExt cx="947057" cy="424543"/>
            </a:xfrm>
            <a:solidFill>
              <a:srgbClr val="92D050"/>
            </a:solidFill>
          </p:grpSpPr>
          <p:sp>
            <p:nvSpPr>
              <p:cNvPr id="14" name="Rectangle 13"/>
              <p:cNvSpPr/>
              <p:nvPr/>
            </p:nvSpPr>
            <p:spPr bwMode="auto">
              <a:xfrm>
                <a:off x="337456" y="3537857"/>
                <a:ext cx="947057" cy="42454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100" b="1"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391887" y="3624942"/>
                <a:ext cx="849086" cy="261610"/>
              </a:xfrm>
              <a:prstGeom prst="rect">
                <a:avLst/>
              </a:prstGeom>
              <a:grpFill/>
              <a:ln>
                <a:noFill/>
              </a:ln>
            </p:spPr>
            <p:txBody>
              <a:bodyPr wrap="square" rtlCol="0">
                <a:spAutoFit/>
              </a:bodyPr>
              <a:lstStyle/>
              <a:p>
                <a:pPr algn="ctr"/>
                <a:r>
                  <a:rPr lang="en-CA" sz="1100" b="1" dirty="0" smtClean="0"/>
                  <a:t>Tested</a:t>
                </a:r>
                <a:endParaRPr lang="en-CA" sz="1100" b="1" dirty="0"/>
              </a:p>
            </p:txBody>
          </p:sp>
        </p:grpSp>
        <p:grpSp>
          <p:nvGrpSpPr>
            <p:cNvPr id="16" name="Group 15"/>
            <p:cNvGrpSpPr/>
            <p:nvPr/>
          </p:nvGrpSpPr>
          <p:grpSpPr>
            <a:xfrm>
              <a:off x="6117772" y="3706583"/>
              <a:ext cx="947057" cy="424543"/>
              <a:chOff x="337456" y="3537857"/>
              <a:chExt cx="947057" cy="424543"/>
            </a:xfrm>
            <a:solidFill>
              <a:srgbClr val="92D050"/>
            </a:solidFill>
          </p:grpSpPr>
          <p:sp>
            <p:nvSpPr>
              <p:cNvPr id="17" name="Rectangle 16"/>
              <p:cNvSpPr/>
              <p:nvPr/>
            </p:nvSpPr>
            <p:spPr bwMode="auto">
              <a:xfrm>
                <a:off x="337456" y="3537857"/>
                <a:ext cx="947057" cy="42454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100" b="1" i="0" u="none" strike="noStrike" cap="none" normalizeH="0" baseline="0" dirty="0" smtClean="0">
                  <a:ln>
                    <a:noFill/>
                  </a:ln>
                  <a:solidFill>
                    <a:schemeClr val="tx1"/>
                  </a:solidFill>
                  <a:effectLst/>
                  <a:latin typeface="Arial" charset="0"/>
                </a:endParaRPr>
              </a:p>
            </p:txBody>
          </p:sp>
          <p:sp>
            <p:nvSpPr>
              <p:cNvPr id="18" name="TextBox 17"/>
              <p:cNvSpPr txBox="1"/>
              <p:nvPr/>
            </p:nvSpPr>
            <p:spPr>
              <a:xfrm>
                <a:off x="391887" y="3624942"/>
                <a:ext cx="849086" cy="261610"/>
              </a:xfrm>
              <a:prstGeom prst="rect">
                <a:avLst/>
              </a:prstGeom>
              <a:grpFill/>
              <a:ln>
                <a:noFill/>
              </a:ln>
            </p:spPr>
            <p:txBody>
              <a:bodyPr wrap="square" rtlCol="0">
                <a:spAutoFit/>
              </a:bodyPr>
              <a:lstStyle/>
              <a:p>
                <a:pPr algn="ctr"/>
                <a:r>
                  <a:rPr lang="en-CA" sz="1100" b="1" dirty="0" smtClean="0"/>
                  <a:t>Active</a:t>
                </a:r>
                <a:endParaRPr lang="en-CA" sz="1100" b="1" dirty="0"/>
              </a:p>
            </p:txBody>
          </p:sp>
        </p:grpSp>
        <p:sp>
          <p:nvSpPr>
            <p:cNvPr id="19" name="TextBox 18"/>
            <p:cNvSpPr txBox="1"/>
            <p:nvPr/>
          </p:nvSpPr>
          <p:spPr>
            <a:xfrm>
              <a:off x="5377543" y="3804554"/>
              <a:ext cx="489857" cy="261610"/>
            </a:xfrm>
            <a:prstGeom prst="rect">
              <a:avLst/>
            </a:prstGeom>
            <a:noFill/>
          </p:spPr>
          <p:txBody>
            <a:bodyPr wrap="square" rtlCol="0">
              <a:spAutoFit/>
            </a:bodyPr>
            <a:lstStyle/>
            <a:p>
              <a:pPr algn="ctr"/>
              <a:r>
                <a:rPr lang="en-CA" sz="1100" b="1" dirty="0" smtClean="0"/>
                <a:t>…</a:t>
              </a:r>
              <a:endParaRPr lang="en-CA" sz="1100" b="1" dirty="0"/>
            </a:p>
          </p:txBody>
        </p:sp>
        <p:cxnSp>
          <p:nvCxnSpPr>
            <p:cNvPr id="37" name="Straight Arrow Connector 36"/>
            <p:cNvCxnSpPr>
              <a:stCxn id="4" idx="3"/>
              <a:endCxn id="11" idx="1"/>
            </p:cNvCxnSpPr>
            <p:nvPr/>
          </p:nvCxnSpPr>
          <p:spPr bwMode="auto">
            <a:xfrm>
              <a:off x="2536372" y="3902528"/>
              <a:ext cx="348343" cy="242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9" name="Straight Arrow Connector 38"/>
            <p:cNvCxnSpPr>
              <a:stCxn id="11" idx="3"/>
              <a:endCxn id="14" idx="1"/>
            </p:cNvCxnSpPr>
            <p:nvPr/>
          </p:nvCxnSpPr>
          <p:spPr bwMode="auto">
            <a:xfrm>
              <a:off x="3831772" y="3904954"/>
              <a:ext cx="348344" cy="30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a:off x="5138060" y="3904954"/>
              <a:ext cx="348344" cy="30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3" name="Straight Arrow Connector 42"/>
            <p:cNvCxnSpPr/>
            <p:nvPr/>
          </p:nvCxnSpPr>
          <p:spPr bwMode="auto">
            <a:xfrm>
              <a:off x="5769428" y="3904954"/>
              <a:ext cx="348344" cy="30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grpSp>
        <p:nvGrpSpPr>
          <p:cNvPr id="20" name="Group 19"/>
          <p:cNvGrpSpPr/>
          <p:nvPr/>
        </p:nvGrpSpPr>
        <p:grpSpPr>
          <a:xfrm>
            <a:off x="1153906" y="5069259"/>
            <a:ext cx="6716487" cy="794657"/>
            <a:chOff x="1153906" y="4900811"/>
            <a:chExt cx="6716487" cy="794657"/>
          </a:xfrm>
        </p:grpSpPr>
        <p:sp>
          <p:nvSpPr>
            <p:cNvPr id="67" name="Oval 66"/>
            <p:cNvSpPr/>
            <p:nvPr/>
          </p:nvSpPr>
          <p:spPr bwMode="auto">
            <a:xfrm>
              <a:off x="1186559" y="4900811"/>
              <a:ext cx="729343" cy="794657"/>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100" b="1" i="0" u="none" strike="noStrike" cap="none" normalizeH="0" baseline="0" dirty="0" smtClean="0">
                <a:ln>
                  <a:noFill/>
                </a:ln>
                <a:solidFill>
                  <a:schemeClr val="tx1"/>
                </a:solidFill>
                <a:effectLst/>
                <a:latin typeface="Arial" charset="0"/>
              </a:endParaRPr>
            </a:p>
          </p:txBody>
        </p:sp>
        <p:grpSp>
          <p:nvGrpSpPr>
            <p:cNvPr id="66" name="Group 65"/>
            <p:cNvGrpSpPr/>
            <p:nvPr/>
          </p:nvGrpSpPr>
          <p:grpSpPr>
            <a:xfrm>
              <a:off x="1153906" y="5104201"/>
              <a:ext cx="6716487" cy="440870"/>
              <a:chOff x="348342" y="4811485"/>
              <a:chExt cx="6716487" cy="440870"/>
            </a:xfrm>
          </p:grpSpPr>
          <p:grpSp>
            <p:nvGrpSpPr>
              <p:cNvPr id="44" name="Group 43"/>
              <p:cNvGrpSpPr/>
              <p:nvPr/>
            </p:nvGrpSpPr>
            <p:grpSpPr>
              <a:xfrm>
                <a:off x="1589315" y="4811485"/>
                <a:ext cx="947057" cy="424543"/>
                <a:chOff x="337456" y="3537857"/>
                <a:chExt cx="947057" cy="424543"/>
              </a:xfrm>
              <a:solidFill>
                <a:srgbClr val="92D050"/>
              </a:solidFill>
            </p:grpSpPr>
            <p:sp>
              <p:nvSpPr>
                <p:cNvPr id="45" name="Rectangle 44"/>
                <p:cNvSpPr/>
                <p:nvPr/>
              </p:nvSpPr>
              <p:spPr bwMode="auto">
                <a:xfrm>
                  <a:off x="337456" y="3537857"/>
                  <a:ext cx="947057" cy="42454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100" b="1" i="0" u="none" strike="noStrike" cap="none" normalizeH="0" baseline="0" dirty="0" smtClean="0">
                    <a:ln>
                      <a:noFill/>
                    </a:ln>
                    <a:solidFill>
                      <a:schemeClr val="tx1"/>
                    </a:solidFill>
                    <a:effectLst/>
                    <a:latin typeface="Arial" charset="0"/>
                  </a:endParaRPr>
                </a:p>
              </p:txBody>
            </p:sp>
            <p:sp>
              <p:nvSpPr>
                <p:cNvPr id="46" name="TextBox 45"/>
                <p:cNvSpPr txBox="1"/>
                <p:nvPr/>
              </p:nvSpPr>
              <p:spPr>
                <a:xfrm>
                  <a:off x="391887" y="3624942"/>
                  <a:ext cx="849086" cy="261610"/>
                </a:xfrm>
                <a:prstGeom prst="rect">
                  <a:avLst/>
                </a:prstGeom>
                <a:grpFill/>
                <a:ln>
                  <a:noFill/>
                </a:ln>
              </p:spPr>
              <p:txBody>
                <a:bodyPr wrap="square" rtlCol="0">
                  <a:spAutoFit/>
                </a:bodyPr>
                <a:lstStyle/>
                <a:p>
                  <a:pPr algn="ctr"/>
                  <a:r>
                    <a:rPr lang="en-CA" sz="1100" b="1" dirty="0" smtClean="0"/>
                    <a:t>Definition</a:t>
                  </a:r>
                  <a:endParaRPr lang="en-CA" sz="1100" b="1" dirty="0"/>
                </a:p>
              </p:txBody>
            </p:sp>
          </p:grpSp>
          <p:sp>
            <p:nvSpPr>
              <p:cNvPr id="49" name="TextBox 48"/>
              <p:cNvSpPr txBox="1"/>
              <p:nvPr/>
            </p:nvSpPr>
            <p:spPr>
              <a:xfrm>
                <a:off x="348342" y="4885258"/>
                <a:ext cx="849086" cy="261610"/>
              </a:xfrm>
              <a:prstGeom prst="rect">
                <a:avLst/>
              </a:prstGeom>
              <a:noFill/>
            </p:spPr>
            <p:txBody>
              <a:bodyPr wrap="square" rtlCol="0">
                <a:spAutoFit/>
              </a:bodyPr>
              <a:lstStyle/>
              <a:p>
                <a:r>
                  <a:rPr lang="en-CA" sz="1100" b="1" dirty="0" smtClean="0"/>
                  <a:t>Version 2</a:t>
                </a:r>
                <a:endParaRPr lang="en-CA" sz="1100" b="1" dirty="0"/>
              </a:p>
            </p:txBody>
          </p:sp>
          <p:grpSp>
            <p:nvGrpSpPr>
              <p:cNvPr id="50" name="Group 49"/>
              <p:cNvGrpSpPr/>
              <p:nvPr/>
            </p:nvGrpSpPr>
            <p:grpSpPr>
              <a:xfrm>
                <a:off x="2884715" y="4813911"/>
                <a:ext cx="947057" cy="424543"/>
                <a:chOff x="337456" y="3537857"/>
                <a:chExt cx="947057" cy="424543"/>
              </a:xfrm>
              <a:solidFill>
                <a:srgbClr val="92D050"/>
              </a:solidFill>
            </p:grpSpPr>
            <p:sp>
              <p:nvSpPr>
                <p:cNvPr id="51" name="Rectangle 50"/>
                <p:cNvSpPr/>
                <p:nvPr/>
              </p:nvSpPr>
              <p:spPr bwMode="auto">
                <a:xfrm>
                  <a:off x="337456" y="3537857"/>
                  <a:ext cx="947057" cy="42454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100" b="1" i="0" u="none" strike="noStrike" cap="none" normalizeH="0" baseline="0" dirty="0" smtClean="0">
                    <a:ln>
                      <a:noFill/>
                    </a:ln>
                    <a:solidFill>
                      <a:schemeClr val="tx1"/>
                    </a:solidFill>
                    <a:effectLst/>
                    <a:latin typeface="Arial" charset="0"/>
                  </a:endParaRPr>
                </a:p>
              </p:txBody>
            </p:sp>
            <p:sp>
              <p:nvSpPr>
                <p:cNvPr id="52" name="TextBox 51"/>
                <p:cNvSpPr txBox="1"/>
                <p:nvPr/>
              </p:nvSpPr>
              <p:spPr>
                <a:xfrm>
                  <a:off x="359229" y="3624942"/>
                  <a:ext cx="925284" cy="261610"/>
                </a:xfrm>
                <a:prstGeom prst="rect">
                  <a:avLst/>
                </a:prstGeom>
                <a:grpFill/>
                <a:ln>
                  <a:noFill/>
                </a:ln>
              </p:spPr>
              <p:txBody>
                <a:bodyPr wrap="square" rtlCol="0">
                  <a:spAutoFit/>
                </a:bodyPr>
                <a:lstStyle/>
                <a:p>
                  <a:pPr algn="ctr"/>
                  <a:r>
                    <a:rPr lang="en-CA" sz="1100" b="1" dirty="0" smtClean="0"/>
                    <a:t>Developed</a:t>
                  </a:r>
                  <a:endParaRPr lang="en-CA" sz="1100" b="1" dirty="0"/>
                </a:p>
              </p:txBody>
            </p:sp>
          </p:grpSp>
          <p:grpSp>
            <p:nvGrpSpPr>
              <p:cNvPr id="53" name="Group 52"/>
              <p:cNvGrpSpPr/>
              <p:nvPr/>
            </p:nvGrpSpPr>
            <p:grpSpPr>
              <a:xfrm>
                <a:off x="4180116" y="4816926"/>
                <a:ext cx="947057" cy="424543"/>
                <a:chOff x="337456" y="3537857"/>
                <a:chExt cx="947057" cy="424543"/>
              </a:xfrm>
              <a:solidFill>
                <a:srgbClr val="92D050"/>
              </a:solidFill>
            </p:grpSpPr>
            <p:sp>
              <p:nvSpPr>
                <p:cNvPr id="54" name="Rectangle 53"/>
                <p:cNvSpPr/>
                <p:nvPr/>
              </p:nvSpPr>
              <p:spPr bwMode="auto">
                <a:xfrm>
                  <a:off x="337456" y="3537857"/>
                  <a:ext cx="947057" cy="42454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100" b="1" i="0" u="none" strike="noStrike" cap="none" normalizeH="0" baseline="0" dirty="0" smtClean="0">
                    <a:ln>
                      <a:noFill/>
                    </a:ln>
                    <a:solidFill>
                      <a:schemeClr val="tx1"/>
                    </a:solidFill>
                    <a:effectLst/>
                    <a:latin typeface="Arial" charset="0"/>
                  </a:endParaRPr>
                </a:p>
              </p:txBody>
            </p:sp>
            <p:sp>
              <p:nvSpPr>
                <p:cNvPr id="55" name="TextBox 54"/>
                <p:cNvSpPr txBox="1"/>
                <p:nvPr/>
              </p:nvSpPr>
              <p:spPr>
                <a:xfrm>
                  <a:off x="391887" y="3624942"/>
                  <a:ext cx="849086" cy="261610"/>
                </a:xfrm>
                <a:prstGeom prst="rect">
                  <a:avLst/>
                </a:prstGeom>
                <a:grpFill/>
                <a:ln>
                  <a:noFill/>
                </a:ln>
              </p:spPr>
              <p:txBody>
                <a:bodyPr wrap="square" rtlCol="0">
                  <a:spAutoFit/>
                </a:bodyPr>
                <a:lstStyle/>
                <a:p>
                  <a:pPr algn="ctr"/>
                  <a:r>
                    <a:rPr lang="en-CA" sz="1100" b="1" dirty="0" smtClean="0"/>
                    <a:t>Tested</a:t>
                  </a:r>
                  <a:endParaRPr lang="en-CA" sz="1100" b="1" dirty="0"/>
                </a:p>
              </p:txBody>
            </p:sp>
          </p:grpSp>
          <p:grpSp>
            <p:nvGrpSpPr>
              <p:cNvPr id="56" name="Group 55"/>
              <p:cNvGrpSpPr/>
              <p:nvPr/>
            </p:nvGrpSpPr>
            <p:grpSpPr>
              <a:xfrm>
                <a:off x="6117772" y="4827812"/>
                <a:ext cx="947057" cy="424543"/>
                <a:chOff x="337456" y="3537857"/>
                <a:chExt cx="947057" cy="424543"/>
              </a:xfrm>
              <a:solidFill>
                <a:srgbClr val="92D050"/>
              </a:solidFill>
            </p:grpSpPr>
            <p:sp>
              <p:nvSpPr>
                <p:cNvPr id="57" name="Rectangle 56"/>
                <p:cNvSpPr/>
                <p:nvPr/>
              </p:nvSpPr>
              <p:spPr bwMode="auto">
                <a:xfrm>
                  <a:off x="337456" y="3537857"/>
                  <a:ext cx="947057" cy="424543"/>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100" b="1" i="0" u="none" strike="noStrike" cap="none" normalizeH="0" baseline="0" dirty="0" smtClean="0">
                    <a:ln>
                      <a:noFill/>
                    </a:ln>
                    <a:solidFill>
                      <a:schemeClr val="tx1"/>
                    </a:solidFill>
                    <a:effectLst/>
                    <a:latin typeface="Arial" charset="0"/>
                  </a:endParaRPr>
                </a:p>
              </p:txBody>
            </p:sp>
            <p:sp>
              <p:nvSpPr>
                <p:cNvPr id="58" name="TextBox 57"/>
                <p:cNvSpPr txBox="1"/>
                <p:nvPr/>
              </p:nvSpPr>
              <p:spPr>
                <a:xfrm>
                  <a:off x="391887" y="3624942"/>
                  <a:ext cx="849086" cy="261610"/>
                </a:xfrm>
                <a:prstGeom prst="rect">
                  <a:avLst/>
                </a:prstGeom>
                <a:grpFill/>
                <a:ln>
                  <a:noFill/>
                </a:ln>
              </p:spPr>
              <p:txBody>
                <a:bodyPr wrap="square" rtlCol="0">
                  <a:spAutoFit/>
                </a:bodyPr>
                <a:lstStyle/>
                <a:p>
                  <a:pPr algn="ctr"/>
                  <a:r>
                    <a:rPr lang="en-CA" sz="1100" b="1" dirty="0" smtClean="0"/>
                    <a:t>Active</a:t>
                  </a:r>
                  <a:endParaRPr lang="en-CA" sz="1100" b="1" dirty="0"/>
                </a:p>
              </p:txBody>
            </p:sp>
          </p:grpSp>
          <p:sp>
            <p:nvSpPr>
              <p:cNvPr id="59" name="TextBox 58"/>
              <p:cNvSpPr txBox="1"/>
              <p:nvPr/>
            </p:nvSpPr>
            <p:spPr>
              <a:xfrm>
                <a:off x="5377543" y="4925783"/>
                <a:ext cx="489857" cy="261610"/>
              </a:xfrm>
              <a:prstGeom prst="rect">
                <a:avLst/>
              </a:prstGeom>
              <a:noFill/>
            </p:spPr>
            <p:txBody>
              <a:bodyPr wrap="square" rtlCol="0">
                <a:spAutoFit/>
              </a:bodyPr>
              <a:lstStyle/>
              <a:p>
                <a:pPr algn="ctr"/>
                <a:r>
                  <a:rPr lang="en-CA" sz="1100" b="1" dirty="0" smtClean="0"/>
                  <a:t>…</a:t>
                </a:r>
                <a:endParaRPr lang="en-CA" sz="1100" b="1" dirty="0"/>
              </a:p>
            </p:txBody>
          </p:sp>
          <p:cxnSp>
            <p:nvCxnSpPr>
              <p:cNvPr id="60" name="Straight Arrow Connector 59"/>
              <p:cNvCxnSpPr>
                <a:stCxn id="45" idx="3"/>
                <a:endCxn id="51" idx="1"/>
              </p:cNvCxnSpPr>
              <p:nvPr/>
            </p:nvCxnSpPr>
            <p:spPr bwMode="auto">
              <a:xfrm>
                <a:off x="2536372" y="5023757"/>
                <a:ext cx="348343" cy="242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1" name="Straight Arrow Connector 60"/>
              <p:cNvCxnSpPr>
                <a:stCxn id="51" idx="3"/>
                <a:endCxn id="54" idx="1"/>
              </p:cNvCxnSpPr>
              <p:nvPr/>
            </p:nvCxnSpPr>
            <p:spPr bwMode="auto">
              <a:xfrm>
                <a:off x="3831772" y="5026183"/>
                <a:ext cx="348344" cy="30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2" name="Straight Arrow Connector 61"/>
              <p:cNvCxnSpPr/>
              <p:nvPr/>
            </p:nvCxnSpPr>
            <p:spPr bwMode="auto">
              <a:xfrm>
                <a:off x="5138060" y="5026183"/>
                <a:ext cx="348344" cy="30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3" name="Straight Arrow Connector 62"/>
              <p:cNvCxnSpPr/>
              <p:nvPr/>
            </p:nvCxnSpPr>
            <p:spPr bwMode="auto">
              <a:xfrm>
                <a:off x="5769428" y="5026183"/>
                <a:ext cx="348344" cy="30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grpSp>
      <p:sp>
        <p:nvSpPr>
          <p:cNvPr id="64" name="TextBox 63"/>
          <p:cNvSpPr txBox="1"/>
          <p:nvPr/>
        </p:nvSpPr>
        <p:spPr>
          <a:xfrm>
            <a:off x="1306306" y="5731326"/>
            <a:ext cx="489857" cy="369332"/>
          </a:xfrm>
          <a:prstGeom prst="rect">
            <a:avLst/>
          </a:prstGeom>
          <a:noFill/>
        </p:spPr>
        <p:txBody>
          <a:bodyPr wrap="square" rtlCol="0">
            <a:spAutoFit/>
          </a:bodyPr>
          <a:lstStyle/>
          <a:p>
            <a:pPr algn="ctr"/>
            <a:r>
              <a:rPr lang="en-CA" dirty="0" smtClean="0"/>
              <a:t>…</a:t>
            </a:r>
            <a:endParaRPr lang="en-CA" dirty="0"/>
          </a:p>
        </p:txBody>
      </p:sp>
    </p:spTree>
    <p:extLst>
      <p:ext uri="{BB962C8B-B14F-4D97-AF65-F5344CB8AC3E}">
        <p14:creationId xmlns:p14="http://schemas.microsoft.com/office/powerpoint/2010/main" val="9749846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847" y="1216855"/>
            <a:ext cx="8883486" cy="1384832"/>
          </a:xfrm>
        </p:spPr>
        <p:txBody>
          <a:bodyPr/>
          <a:lstStyle/>
          <a:p>
            <a:r>
              <a:rPr lang="en-CA" dirty="0" smtClean="0"/>
              <a:t>Projects are used to </a:t>
            </a:r>
            <a:r>
              <a:rPr lang="en-CA" i="1" dirty="0" smtClean="0">
                <a:solidFill>
                  <a:srgbClr val="C00000"/>
                </a:solidFill>
              </a:rPr>
              <a:t>control changes</a:t>
            </a:r>
            <a:r>
              <a:rPr lang="en-CA" dirty="0" smtClean="0"/>
              <a:t> to the Catalog definition</a:t>
            </a:r>
          </a:p>
          <a:p>
            <a:r>
              <a:rPr lang="en-CA" dirty="0" smtClean="0"/>
              <a:t>An </a:t>
            </a:r>
            <a:r>
              <a:rPr lang="en-CA" i="1" dirty="0" smtClean="0">
                <a:solidFill>
                  <a:srgbClr val="C00000"/>
                </a:solidFill>
              </a:rPr>
              <a:t>open</a:t>
            </a:r>
            <a:r>
              <a:rPr lang="en-CA" dirty="0" smtClean="0"/>
              <a:t> project is required for any changes to the Catalog</a:t>
            </a:r>
          </a:p>
          <a:p>
            <a:r>
              <a:rPr lang="en-CA" dirty="0" smtClean="0"/>
              <a:t>A Project state change </a:t>
            </a:r>
            <a:r>
              <a:rPr lang="en-CA" i="1" dirty="0" smtClean="0">
                <a:solidFill>
                  <a:srgbClr val="C00000"/>
                </a:solidFill>
              </a:rPr>
              <a:t>propagates</a:t>
            </a:r>
            <a:r>
              <a:rPr lang="en-CA" dirty="0" smtClean="0"/>
              <a:t> to its members</a:t>
            </a:r>
          </a:p>
          <a:p>
            <a:endParaRPr lang="en-CA" sz="1800" dirty="0"/>
          </a:p>
        </p:txBody>
      </p:sp>
      <p:sp>
        <p:nvSpPr>
          <p:cNvPr id="3" name="Title 2"/>
          <p:cNvSpPr>
            <a:spLocks noGrp="1"/>
          </p:cNvSpPr>
          <p:nvPr>
            <p:ph type="title"/>
          </p:nvPr>
        </p:nvSpPr>
        <p:spPr/>
        <p:txBody>
          <a:bodyPr/>
          <a:lstStyle/>
          <a:p>
            <a:r>
              <a:rPr lang="en-CA" dirty="0" smtClean="0"/>
              <a:t>Projects and their States</a:t>
            </a:r>
            <a:endParaRPr lang="en-CA" dirty="0"/>
          </a:p>
        </p:txBody>
      </p:sp>
      <p:grpSp>
        <p:nvGrpSpPr>
          <p:cNvPr id="168" name="Group 167"/>
          <p:cNvGrpSpPr>
            <a:grpSpLocks noChangeAspect="1"/>
          </p:cNvGrpSpPr>
          <p:nvPr/>
        </p:nvGrpSpPr>
        <p:grpSpPr>
          <a:xfrm>
            <a:off x="548640" y="2603221"/>
            <a:ext cx="8114133" cy="3713355"/>
            <a:chOff x="653135" y="2602408"/>
            <a:chExt cx="7815961" cy="3576898"/>
          </a:xfrm>
        </p:grpSpPr>
        <p:sp>
          <p:nvSpPr>
            <p:cNvPr id="10" name="TextBox 9"/>
            <p:cNvSpPr txBox="1"/>
            <p:nvPr/>
          </p:nvSpPr>
          <p:spPr>
            <a:xfrm>
              <a:off x="6487897" y="4344610"/>
              <a:ext cx="489857" cy="400110"/>
            </a:xfrm>
            <a:prstGeom prst="rect">
              <a:avLst/>
            </a:prstGeom>
            <a:noFill/>
          </p:spPr>
          <p:txBody>
            <a:bodyPr wrap="square" rtlCol="0">
              <a:spAutoFit/>
            </a:bodyPr>
            <a:lstStyle/>
            <a:p>
              <a:pPr algn="ctr"/>
              <a:r>
                <a:rPr lang="en-CA" b="1" dirty="0" smtClean="0"/>
                <a:t>…</a:t>
              </a:r>
              <a:endParaRPr lang="en-CA" b="1" dirty="0"/>
            </a:p>
          </p:txBody>
        </p:sp>
        <p:grpSp>
          <p:nvGrpSpPr>
            <p:cNvPr id="88" name="Group 87"/>
            <p:cNvGrpSpPr/>
            <p:nvPr/>
          </p:nvGrpSpPr>
          <p:grpSpPr>
            <a:xfrm>
              <a:off x="653135" y="2982686"/>
              <a:ext cx="1905000" cy="3182194"/>
              <a:chOff x="239467" y="3015344"/>
              <a:chExt cx="1905000" cy="3182194"/>
            </a:xfrm>
          </p:grpSpPr>
          <p:cxnSp>
            <p:nvCxnSpPr>
              <p:cNvPr id="11" name="Straight Arrow Connector 10"/>
              <p:cNvCxnSpPr>
                <a:stCxn id="23" idx="3"/>
              </p:cNvCxnSpPr>
              <p:nvPr/>
            </p:nvCxnSpPr>
            <p:spPr bwMode="auto">
              <a:xfrm>
                <a:off x="1621971" y="4591052"/>
                <a:ext cx="522496" cy="354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3" name="Rectangle 22"/>
              <p:cNvSpPr/>
              <p:nvPr/>
            </p:nvSpPr>
            <p:spPr bwMode="auto">
              <a:xfrm>
                <a:off x="239467" y="3015344"/>
                <a:ext cx="1382504" cy="3151416"/>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272939" y="3061895"/>
                <a:ext cx="1327260" cy="276999"/>
              </a:xfrm>
              <a:prstGeom prst="rect">
                <a:avLst/>
              </a:prstGeom>
              <a:noFill/>
              <a:ln>
                <a:noFill/>
              </a:ln>
            </p:spPr>
            <p:txBody>
              <a:bodyPr wrap="square" rtlCol="0">
                <a:spAutoFit/>
              </a:bodyPr>
              <a:lstStyle/>
              <a:p>
                <a:pPr algn="ctr"/>
                <a:r>
                  <a:rPr lang="en-CA" sz="1200" b="1" dirty="0" smtClean="0"/>
                  <a:t>Definition State</a:t>
                </a:r>
                <a:endParaRPr lang="en-CA" sz="1200" b="1" dirty="0"/>
              </a:p>
            </p:txBody>
          </p:sp>
          <p:grpSp>
            <p:nvGrpSpPr>
              <p:cNvPr id="37" name="Group 36"/>
              <p:cNvGrpSpPr/>
              <p:nvPr/>
            </p:nvGrpSpPr>
            <p:grpSpPr>
              <a:xfrm>
                <a:off x="338254" y="3390479"/>
                <a:ext cx="1153886" cy="602676"/>
                <a:chOff x="3951514" y="2457989"/>
                <a:chExt cx="1458686" cy="883925"/>
              </a:xfrm>
              <a:solidFill>
                <a:srgbClr val="BBE0E3"/>
              </a:solidFill>
            </p:grpSpPr>
            <p:sp>
              <p:nvSpPr>
                <p:cNvPr id="38" name="Rectangle 37"/>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39" name="Rectangle 38"/>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40" name="Rectangle 39"/>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41" name="TextBox 40"/>
                <p:cNvSpPr txBox="1"/>
                <p:nvPr/>
              </p:nvSpPr>
              <p:spPr>
                <a:xfrm>
                  <a:off x="4027713" y="2457989"/>
                  <a:ext cx="1077686" cy="631968"/>
                </a:xfrm>
                <a:prstGeom prst="rect">
                  <a:avLst/>
                </a:prstGeom>
                <a:noFill/>
              </p:spPr>
              <p:txBody>
                <a:bodyPr wrap="square" rtlCol="0">
                  <a:spAutoFit/>
                </a:bodyPr>
                <a:lstStyle/>
                <a:p>
                  <a:pPr algn="ctr"/>
                  <a:r>
                    <a:rPr lang="en-CA" sz="1050" b="1" dirty="0" smtClean="0"/>
                    <a:t>Charge Types</a:t>
                  </a:r>
                  <a:endParaRPr lang="en-CA" sz="1050" b="1" dirty="0"/>
                </a:p>
              </p:txBody>
            </p:sp>
          </p:grpSp>
          <p:grpSp>
            <p:nvGrpSpPr>
              <p:cNvPr id="43" name="Group 42"/>
              <p:cNvGrpSpPr/>
              <p:nvPr/>
            </p:nvGrpSpPr>
            <p:grpSpPr>
              <a:xfrm>
                <a:off x="338254" y="4063419"/>
                <a:ext cx="1153886" cy="571500"/>
                <a:chOff x="3951514" y="2503714"/>
                <a:chExt cx="1458686" cy="838200"/>
              </a:xfrm>
              <a:solidFill>
                <a:srgbClr val="BBE0E3"/>
              </a:solidFill>
            </p:grpSpPr>
            <p:sp>
              <p:nvSpPr>
                <p:cNvPr id="44" name="Rectangle 43"/>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45" name="Rectangle 44"/>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46" name="Rectangle 45"/>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47" name="TextBox 46"/>
                <p:cNvSpPr txBox="1"/>
                <p:nvPr/>
              </p:nvSpPr>
              <p:spPr>
                <a:xfrm>
                  <a:off x="4027714" y="2601684"/>
                  <a:ext cx="1077686" cy="406265"/>
                </a:xfrm>
                <a:prstGeom prst="rect">
                  <a:avLst/>
                </a:prstGeom>
                <a:grpFill/>
              </p:spPr>
              <p:txBody>
                <a:bodyPr wrap="square" rtlCol="0">
                  <a:spAutoFit/>
                </a:bodyPr>
                <a:lstStyle/>
                <a:p>
                  <a:pPr algn="ctr"/>
                  <a:r>
                    <a:rPr lang="en-CA" sz="1200" b="1" dirty="0" smtClean="0"/>
                    <a:t>Items</a:t>
                  </a:r>
                  <a:endParaRPr lang="en-CA" sz="1200" b="1" dirty="0"/>
                </a:p>
              </p:txBody>
            </p:sp>
          </p:grpSp>
          <p:grpSp>
            <p:nvGrpSpPr>
              <p:cNvPr id="48" name="Group 47"/>
              <p:cNvGrpSpPr/>
              <p:nvPr/>
            </p:nvGrpSpPr>
            <p:grpSpPr>
              <a:xfrm>
                <a:off x="339070" y="4699934"/>
                <a:ext cx="1153886" cy="571500"/>
                <a:chOff x="3951514" y="2503714"/>
                <a:chExt cx="1458686" cy="838200"/>
              </a:xfrm>
              <a:solidFill>
                <a:srgbClr val="BBE0E3"/>
              </a:solidFill>
            </p:grpSpPr>
            <p:sp>
              <p:nvSpPr>
                <p:cNvPr id="49" name="Rectangle 48"/>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50" name="Rectangle 49"/>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51" name="Rectangle 50"/>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52" name="TextBox 51"/>
                <p:cNvSpPr txBox="1"/>
                <p:nvPr/>
              </p:nvSpPr>
              <p:spPr>
                <a:xfrm>
                  <a:off x="4027714" y="2601684"/>
                  <a:ext cx="1077686" cy="406265"/>
                </a:xfrm>
                <a:prstGeom prst="rect">
                  <a:avLst/>
                </a:prstGeom>
                <a:grpFill/>
              </p:spPr>
              <p:txBody>
                <a:bodyPr wrap="square" rtlCol="0">
                  <a:spAutoFit/>
                </a:bodyPr>
                <a:lstStyle/>
                <a:p>
                  <a:pPr algn="ctr"/>
                  <a:r>
                    <a:rPr lang="en-CA" sz="1200" b="1" dirty="0" smtClean="0"/>
                    <a:t>Rules</a:t>
                  </a:r>
                  <a:endParaRPr lang="en-CA" sz="1200" b="1" dirty="0"/>
                </a:p>
              </p:txBody>
            </p:sp>
          </p:grpSp>
          <p:grpSp>
            <p:nvGrpSpPr>
              <p:cNvPr id="53" name="Group 52"/>
              <p:cNvGrpSpPr/>
              <p:nvPr/>
            </p:nvGrpSpPr>
            <p:grpSpPr>
              <a:xfrm>
                <a:off x="338254" y="5330811"/>
                <a:ext cx="1153886" cy="571500"/>
                <a:chOff x="3951514" y="2503714"/>
                <a:chExt cx="1458686" cy="838200"/>
              </a:xfrm>
              <a:solidFill>
                <a:srgbClr val="BBE0E3"/>
              </a:solidFill>
            </p:grpSpPr>
            <p:sp>
              <p:nvSpPr>
                <p:cNvPr id="54" name="Rectangle 53"/>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55" name="Rectangle 54"/>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56" name="Rectangle 55"/>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57" name="TextBox 56"/>
                <p:cNvSpPr txBox="1"/>
                <p:nvPr/>
              </p:nvSpPr>
              <p:spPr>
                <a:xfrm>
                  <a:off x="4027713" y="2505888"/>
                  <a:ext cx="1077686" cy="586828"/>
                </a:xfrm>
                <a:prstGeom prst="rect">
                  <a:avLst/>
                </a:prstGeom>
                <a:noFill/>
              </p:spPr>
              <p:txBody>
                <a:bodyPr wrap="square" rtlCol="0">
                  <a:spAutoFit/>
                </a:bodyPr>
                <a:lstStyle/>
                <a:p>
                  <a:pPr algn="ctr"/>
                  <a:r>
                    <a:rPr lang="en-CA" sz="1000" b="1" dirty="0" smtClean="0"/>
                    <a:t>Attribute Types</a:t>
                  </a:r>
                  <a:endParaRPr lang="en-CA" sz="1000" b="1" dirty="0"/>
                </a:p>
              </p:txBody>
            </p:sp>
          </p:grpSp>
          <p:sp>
            <p:nvSpPr>
              <p:cNvPr id="59" name="TextBox 58"/>
              <p:cNvSpPr txBox="1"/>
              <p:nvPr/>
            </p:nvSpPr>
            <p:spPr>
              <a:xfrm>
                <a:off x="687143" y="5797428"/>
                <a:ext cx="489857" cy="400110"/>
              </a:xfrm>
              <a:prstGeom prst="rect">
                <a:avLst/>
              </a:prstGeom>
              <a:noFill/>
            </p:spPr>
            <p:txBody>
              <a:bodyPr wrap="square" rtlCol="0">
                <a:spAutoFit/>
              </a:bodyPr>
              <a:lstStyle/>
              <a:p>
                <a:pPr algn="ctr"/>
                <a:r>
                  <a:rPr lang="en-CA" b="1" dirty="0" smtClean="0"/>
                  <a:t>…</a:t>
                </a:r>
                <a:endParaRPr lang="en-CA" b="1" dirty="0"/>
              </a:p>
            </p:txBody>
          </p:sp>
        </p:grpSp>
        <p:grpSp>
          <p:nvGrpSpPr>
            <p:cNvPr id="89" name="Group 88"/>
            <p:cNvGrpSpPr/>
            <p:nvPr/>
          </p:nvGrpSpPr>
          <p:grpSpPr>
            <a:xfrm>
              <a:off x="2558135" y="2997112"/>
              <a:ext cx="1905000" cy="3182194"/>
              <a:chOff x="239467" y="3015344"/>
              <a:chExt cx="1905000" cy="3182194"/>
            </a:xfrm>
          </p:grpSpPr>
          <p:cxnSp>
            <p:nvCxnSpPr>
              <p:cNvPr id="90" name="Straight Arrow Connector 89"/>
              <p:cNvCxnSpPr>
                <a:stCxn id="91" idx="3"/>
              </p:cNvCxnSpPr>
              <p:nvPr/>
            </p:nvCxnSpPr>
            <p:spPr bwMode="auto">
              <a:xfrm>
                <a:off x="1621971" y="4591052"/>
                <a:ext cx="522496" cy="354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91" name="Rectangle 90"/>
              <p:cNvSpPr/>
              <p:nvPr/>
            </p:nvSpPr>
            <p:spPr bwMode="auto">
              <a:xfrm>
                <a:off x="239467" y="3015344"/>
                <a:ext cx="1382504" cy="3151416"/>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92" name="TextBox 91"/>
              <p:cNvSpPr txBox="1"/>
              <p:nvPr/>
            </p:nvSpPr>
            <p:spPr>
              <a:xfrm>
                <a:off x="272939" y="3061895"/>
                <a:ext cx="1327260" cy="461665"/>
              </a:xfrm>
              <a:prstGeom prst="rect">
                <a:avLst/>
              </a:prstGeom>
              <a:noFill/>
              <a:ln>
                <a:noFill/>
              </a:ln>
            </p:spPr>
            <p:txBody>
              <a:bodyPr wrap="square" rtlCol="0">
                <a:spAutoFit/>
              </a:bodyPr>
              <a:lstStyle/>
              <a:p>
                <a:pPr algn="ctr"/>
                <a:r>
                  <a:rPr lang="en-CA" sz="1200" b="1" dirty="0" smtClean="0"/>
                  <a:t>Developed State</a:t>
                </a:r>
                <a:endParaRPr lang="en-CA" sz="1200" b="1" dirty="0"/>
              </a:p>
            </p:txBody>
          </p:sp>
          <p:grpSp>
            <p:nvGrpSpPr>
              <p:cNvPr id="93" name="Group 92"/>
              <p:cNvGrpSpPr/>
              <p:nvPr/>
            </p:nvGrpSpPr>
            <p:grpSpPr>
              <a:xfrm>
                <a:off x="338254" y="3390479"/>
                <a:ext cx="1153886" cy="602676"/>
                <a:chOff x="3951514" y="2457989"/>
                <a:chExt cx="1458686" cy="883925"/>
              </a:xfrm>
              <a:solidFill>
                <a:srgbClr val="BBE0E3"/>
              </a:solidFill>
            </p:grpSpPr>
            <p:sp>
              <p:nvSpPr>
                <p:cNvPr id="110" name="Rectangle 109"/>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11" name="Rectangle 110"/>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12" name="Rectangle 111"/>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13" name="TextBox 112"/>
                <p:cNvSpPr txBox="1"/>
                <p:nvPr/>
              </p:nvSpPr>
              <p:spPr>
                <a:xfrm>
                  <a:off x="4027713" y="2457989"/>
                  <a:ext cx="1077686" cy="631968"/>
                </a:xfrm>
                <a:prstGeom prst="rect">
                  <a:avLst/>
                </a:prstGeom>
                <a:noFill/>
              </p:spPr>
              <p:txBody>
                <a:bodyPr wrap="square" rtlCol="0">
                  <a:spAutoFit/>
                </a:bodyPr>
                <a:lstStyle/>
                <a:p>
                  <a:pPr algn="ctr"/>
                  <a:r>
                    <a:rPr lang="en-CA" sz="1050" b="1" dirty="0" smtClean="0"/>
                    <a:t>Charge Types</a:t>
                  </a:r>
                  <a:endParaRPr lang="en-CA" sz="1050" b="1" dirty="0"/>
                </a:p>
              </p:txBody>
            </p:sp>
          </p:grpSp>
          <p:grpSp>
            <p:nvGrpSpPr>
              <p:cNvPr id="94" name="Group 93"/>
              <p:cNvGrpSpPr/>
              <p:nvPr/>
            </p:nvGrpSpPr>
            <p:grpSpPr>
              <a:xfrm>
                <a:off x="338254" y="4063419"/>
                <a:ext cx="1153886" cy="571500"/>
                <a:chOff x="3951514" y="2503714"/>
                <a:chExt cx="1458686" cy="838200"/>
              </a:xfrm>
              <a:solidFill>
                <a:srgbClr val="BBE0E3"/>
              </a:solidFill>
            </p:grpSpPr>
            <p:sp>
              <p:nvSpPr>
                <p:cNvPr id="106" name="Rectangle 105"/>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07" name="Rectangle 106"/>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08" name="Rectangle 107"/>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09" name="TextBox 108"/>
                <p:cNvSpPr txBox="1"/>
                <p:nvPr/>
              </p:nvSpPr>
              <p:spPr>
                <a:xfrm>
                  <a:off x="4027714" y="2601684"/>
                  <a:ext cx="1077686" cy="406265"/>
                </a:xfrm>
                <a:prstGeom prst="rect">
                  <a:avLst/>
                </a:prstGeom>
                <a:grpFill/>
              </p:spPr>
              <p:txBody>
                <a:bodyPr wrap="square" rtlCol="0">
                  <a:spAutoFit/>
                </a:bodyPr>
                <a:lstStyle/>
                <a:p>
                  <a:pPr algn="ctr"/>
                  <a:r>
                    <a:rPr lang="en-CA" sz="1200" b="1" dirty="0" smtClean="0"/>
                    <a:t>Items</a:t>
                  </a:r>
                  <a:endParaRPr lang="en-CA" sz="1200" b="1" dirty="0"/>
                </a:p>
              </p:txBody>
            </p:sp>
          </p:grpSp>
          <p:grpSp>
            <p:nvGrpSpPr>
              <p:cNvPr id="95" name="Group 94"/>
              <p:cNvGrpSpPr/>
              <p:nvPr/>
            </p:nvGrpSpPr>
            <p:grpSpPr>
              <a:xfrm>
                <a:off x="339070" y="4699934"/>
                <a:ext cx="1153886" cy="571500"/>
                <a:chOff x="3951514" y="2503714"/>
                <a:chExt cx="1458686" cy="838200"/>
              </a:xfrm>
              <a:solidFill>
                <a:srgbClr val="BBE0E3"/>
              </a:solidFill>
            </p:grpSpPr>
            <p:sp>
              <p:nvSpPr>
                <p:cNvPr id="102" name="Rectangle 101"/>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03" name="Rectangle 102"/>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04" name="Rectangle 103"/>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05" name="TextBox 104"/>
                <p:cNvSpPr txBox="1"/>
                <p:nvPr/>
              </p:nvSpPr>
              <p:spPr>
                <a:xfrm>
                  <a:off x="4027714" y="2601684"/>
                  <a:ext cx="1077686" cy="406265"/>
                </a:xfrm>
                <a:prstGeom prst="rect">
                  <a:avLst/>
                </a:prstGeom>
                <a:grpFill/>
              </p:spPr>
              <p:txBody>
                <a:bodyPr wrap="square" rtlCol="0">
                  <a:spAutoFit/>
                </a:bodyPr>
                <a:lstStyle/>
                <a:p>
                  <a:pPr algn="ctr"/>
                  <a:r>
                    <a:rPr lang="en-CA" sz="1200" b="1" dirty="0" smtClean="0"/>
                    <a:t>Rules</a:t>
                  </a:r>
                  <a:endParaRPr lang="en-CA" sz="1200" b="1" dirty="0"/>
                </a:p>
              </p:txBody>
            </p:sp>
          </p:grpSp>
          <p:grpSp>
            <p:nvGrpSpPr>
              <p:cNvPr id="96" name="Group 95"/>
              <p:cNvGrpSpPr/>
              <p:nvPr/>
            </p:nvGrpSpPr>
            <p:grpSpPr>
              <a:xfrm>
                <a:off x="338254" y="5330811"/>
                <a:ext cx="1153886" cy="571500"/>
                <a:chOff x="3951514" y="2503714"/>
                <a:chExt cx="1458686" cy="838200"/>
              </a:xfrm>
              <a:solidFill>
                <a:srgbClr val="BBE0E3"/>
              </a:solidFill>
            </p:grpSpPr>
            <p:sp>
              <p:nvSpPr>
                <p:cNvPr id="98" name="Rectangle 97"/>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99" name="Rectangle 98"/>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00" name="Rectangle 99"/>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01" name="TextBox 100"/>
                <p:cNvSpPr txBox="1"/>
                <p:nvPr/>
              </p:nvSpPr>
              <p:spPr>
                <a:xfrm>
                  <a:off x="4027713" y="2505888"/>
                  <a:ext cx="1077686" cy="586828"/>
                </a:xfrm>
                <a:prstGeom prst="rect">
                  <a:avLst/>
                </a:prstGeom>
                <a:noFill/>
              </p:spPr>
              <p:txBody>
                <a:bodyPr wrap="square" rtlCol="0">
                  <a:spAutoFit/>
                </a:bodyPr>
                <a:lstStyle/>
                <a:p>
                  <a:pPr algn="ctr"/>
                  <a:r>
                    <a:rPr lang="en-CA" sz="1000" b="1" dirty="0" smtClean="0"/>
                    <a:t>Attribute Types</a:t>
                  </a:r>
                  <a:endParaRPr lang="en-CA" sz="1000" b="1" dirty="0"/>
                </a:p>
              </p:txBody>
            </p:sp>
          </p:grpSp>
          <p:sp>
            <p:nvSpPr>
              <p:cNvPr id="97" name="TextBox 96"/>
              <p:cNvSpPr txBox="1"/>
              <p:nvPr/>
            </p:nvSpPr>
            <p:spPr>
              <a:xfrm>
                <a:off x="687143" y="5797428"/>
                <a:ext cx="489857" cy="400110"/>
              </a:xfrm>
              <a:prstGeom prst="rect">
                <a:avLst/>
              </a:prstGeom>
              <a:noFill/>
            </p:spPr>
            <p:txBody>
              <a:bodyPr wrap="square" rtlCol="0">
                <a:spAutoFit/>
              </a:bodyPr>
              <a:lstStyle/>
              <a:p>
                <a:pPr algn="ctr"/>
                <a:r>
                  <a:rPr lang="en-CA" b="1" dirty="0" smtClean="0"/>
                  <a:t>…</a:t>
                </a:r>
                <a:endParaRPr lang="en-CA" b="1" dirty="0"/>
              </a:p>
            </p:txBody>
          </p:sp>
        </p:grpSp>
        <p:grpSp>
          <p:nvGrpSpPr>
            <p:cNvPr id="114" name="Group 113"/>
            <p:cNvGrpSpPr/>
            <p:nvPr/>
          </p:nvGrpSpPr>
          <p:grpSpPr>
            <a:xfrm>
              <a:off x="4463135" y="2982686"/>
              <a:ext cx="1905000" cy="3182194"/>
              <a:chOff x="239467" y="3015344"/>
              <a:chExt cx="1905000" cy="3182194"/>
            </a:xfrm>
          </p:grpSpPr>
          <p:cxnSp>
            <p:nvCxnSpPr>
              <p:cNvPr id="115" name="Straight Arrow Connector 114"/>
              <p:cNvCxnSpPr>
                <a:stCxn id="116" idx="3"/>
              </p:cNvCxnSpPr>
              <p:nvPr/>
            </p:nvCxnSpPr>
            <p:spPr bwMode="auto">
              <a:xfrm>
                <a:off x="1621971" y="4591052"/>
                <a:ext cx="522496" cy="354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16" name="Rectangle 115"/>
              <p:cNvSpPr/>
              <p:nvPr/>
            </p:nvSpPr>
            <p:spPr bwMode="auto">
              <a:xfrm>
                <a:off x="239467" y="3015344"/>
                <a:ext cx="1382504" cy="3151416"/>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17" name="TextBox 116"/>
              <p:cNvSpPr txBox="1"/>
              <p:nvPr/>
            </p:nvSpPr>
            <p:spPr>
              <a:xfrm>
                <a:off x="272939" y="3061895"/>
                <a:ext cx="1327260" cy="276999"/>
              </a:xfrm>
              <a:prstGeom prst="rect">
                <a:avLst/>
              </a:prstGeom>
              <a:noFill/>
              <a:ln>
                <a:noFill/>
              </a:ln>
            </p:spPr>
            <p:txBody>
              <a:bodyPr wrap="square" rtlCol="0">
                <a:spAutoFit/>
              </a:bodyPr>
              <a:lstStyle/>
              <a:p>
                <a:pPr algn="ctr"/>
                <a:r>
                  <a:rPr lang="en-CA" sz="1200" b="1" dirty="0" smtClean="0"/>
                  <a:t>Tested State</a:t>
                </a:r>
                <a:endParaRPr lang="en-CA" sz="1200" b="1" dirty="0"/>
              </a:p>
            </p:txBody>
          </p:sp>
          <p:grpSp>
            <p:nvGrpSpPr>
              <p:cNvPr id="118" name="Group 117"/>
              <p:cNvGrpSpPr/>
              <p:nvPr/>
            </p:nvGrpSpPr>
            <p:grpSpPr>
              <a:xfrm>
                <a:off x="338254" y="3390479"/>
                <a:ext cx="1153886" cy="602676"/>
                <a:chOff x="3951514" y="2457989"/>
                <a:chExt cx="1458686" cy="883925"/>
              </a:xfrm>
              <a:solidFill>
                <a:srgbClr val="BBE0E3"/>
              </a:solidFill>
            </p:grpSpPr>
            <p:sp>
              <p:nvSpPr>
                <p:cNvPr id="135" name="Rectangle 134"/>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36" name="Rectangle 135"/>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37" name="Rectangle 136"/>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38" name="TextBox 137"/>
                <p:cNvSpPr txBox="1"/>
                <p:nvPr/>
              </p:nvSpPr>
              <p:spPr>
                <a:xfrm>
                  <a:off x="4027713" y="2457989"/>
                  <a:ext cx="1077686" cy="631968"/>
                </a:xfrm>
                <a:prstGeom prst="rect">
                  <a:avLst/>
                </a:prstGeom>
                <a:noFill/>
              </p:spPr>
              <p:txBody>
                <a:bodyPr wrap="square" rtlCol="0">
                  <a:spAutoFit/>
                </a:bodyPr>
                <a:lstStyle/>
                <a:p>
                  <a:pPr algn="ctr"/>
                  <a:r>
                    <a:rPr lang="en-CA" sz="1050" b="1" dirty="0" smtClean="0"/>
                    <a:t>Charge Types</a:t>
                  </a:r>
                  <a:endParaRPr lang="en-CA" sz="1050" b="1" dirty="0"/>
                </a:p>
              </p:txBody>
            </p:sp>
          </p:grpSp>
          <p:grpSp>
            <p:nvGrpSpPr>
              <p:cNvPr id="119" name="Group 118"/>
              <p:cNvGrpSpPr/>
              <p:nvPr/>
            </p:nvGrpSpPr>
            <p:grpSpPr>
              <a:xfrm>
                <a:off x="338254" y="4063419"/>
                <a:ext cx="1153886" cy="571500"/>
                <a:chOff x="3951514" y="2503714"/>
                <a:chExt cx="1458686" cy="838200"/>
              </a:xfrm>
              <a:solidFill>
                <a:srgbClr val="BBE0E3"/>
              </a:solidFill>
            </p:grpSpPr>
            <p:sp>
              <p:nvSpPr>
                <p:cNvPr id="131" name="Rectangle 130"/>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32" name="Rectangle 131"/>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33" name="Rectangle 132"/>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34" name="TextBox 133"/>
                <p:cNvSpPr txBox="1"/>
                <p:nvPr/>
              </p:nvSpPr>
              <p:spPr>
                <a:xfrm>
                  <a:off x="4027714" y="2601684"/>
                  <a:ext cx="1077686" cy="406265"/>
                </a:xfrm>
                <a:prstGeom prst="rect">
                  <a:avLst/>
                </a:prstGeom>
                <a:grpFill/>
              </p:spPr>
              <p:txBody>
                <a:bodyPr wrap="square" rtlCol="0">
                  <a:spAutoFit/>
                </a:bodyPr>
                <a:lstStyle/>
                <a:p>
                  <a:pPr algn="ctr"/>
                  <a:r>
                    <a:rPr lang="en-CA" sz="1200" b="1" dirty="0" smtClean="0"/>
                    <a:t>Items</a:t>
                  </a:r>
                  <a:endParaRPr lang="en-CA" sz="1200" b="1" dirty="0"/>
                </a:p>
              </p:txBody>
            </p:sp>
          </p:grpSp>
          <p:grpSp>
            <p:nvGrpSpPr>
              <p:cNvPr id="120" name="Group 119"/>
              <p:cNvGrpSpPr/>
              <p:nvPr/>
            </p:nvGrpSpPr>
            <p:grpSpPr>
              <a:xfrm>
                <a:off x="339070" y="4699934"/>
                <a:ext cx="1153886" cy="571500"/>
                <a:chOff x="3951514" y="2503714"/>
                <a:chExt cx="1458686" cy="838200"/>
              </a:xfrm>
              <a:solidFill>
                <a:srgbClr val="BBE0E3"/>
              </a:solidFill>
            </p:grpSpPr>
            <p:sp>
              <p:nvSpPr>
                <p:cNvPr id="127" name="Rectangle 126"/>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28" name="Rectangle 127"/>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29" name="Rectangle 128"/>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30" name="TextBox 129"/>
                <p:cNvSpPr txBox="1"/>
                <p:nvPr/>
              </p:nvSpPr>
              <p:spPr>
                <a:xfrm>
                  <a:off x="4027714" y="2601684"/>
                  <a:ext cx="1077686" cy="406265"/>
                </a:xfrm>
                <a:prstGeom prst="rect">
                  <a:avLst/>
                </a:prstGeom>
                <a:grpFill/>
              </p:spPr>
              <p:txBody>
                <a:bodyPr wrap="square" rtlCol="0">
                  <a:spAutoFit/>
                </a:bodyPr>
                <a:lstStyle/>
                <a:p>
                  <a:pPr algn="ctr"/>
                  <a:r>
                    <a:rPr lang="en-CA" sz="1200" b="1" dirty="0" smtClean="0"/>
                    <a:t>Rules</a:t>
                  </a:r>
                  <a:endParaRPr lang="en-CA" sz="1200" b="1" dirty="0"/>
                </a:p>
              </p:txBody>
            </p:sp>
          </p:grpSp>
          <p:grpSp>
            <p:nvGrpSpPr>
              <p:cNvPr id="121" name="Group 120"/>
              <p:cNvGrpSpPr/>
              <p:nvPr/>
            </p:nvGrpSpPr>
            <p:grpSpPr>
              <a:xfrm>
                <a:off x="338254" y="5330811"/>
                <a:ext cx="1153886" cy="571500"/>
                <a:chOff x="3951514" y="2503714"/>
                <a:chExt cx="1458686" cy="838200"/>
              </a:xfrm>
              <a:solidFill>
                <a:srgbClr val="BBE0E3"/>
              </a:solidFill>
            </p:grpSpPr>
            <p:sp>
              <p:nvSpPr>
                <p:cNvPr id="123" name="Rectangle 122"/>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24" name="Rectangle 123"/>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25" name="Rectangle 124"/>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26" name="TextBox 125"/>
                <p:cNvSpPr txBox="1"/>
                <p:nvPr/>
              </p:nvSpPr>
              <p:spPr>
                <a:xfrm>
                  <a:off x="4027713" y="2505888"/>
                  <a:ext cx="1077686" cy="586828"/>
                </a:xfrm>
                <a:prstGeom prst="rect">
                  <a:avLst/>
                </a:prstGeom>
                <a:noFill/>
              </p:spPr>
              <p:txBody>
                <a:bodyPr wrap="square" rtlCol="0">
                  <a:spAutoFit/>
                </a:bodyPr>
                <a:lstStyle/>
                <a:p>
                  <a:pPr algn="ctr"/>
                  <a:r>
                    <a:rPr lang="en-CA" sz="1000" b="1" dirty="0" smtClean="0"/>
                    <a:t>Attribute Types</a:t>
                  </a:r>
                  <a:endParaRPr lang="en-CA" sz="1000" b="1" dirty="0"/>
                </a:p>
              </p:txBody>
            </p:sp>
          </p:grpSp>
          <p:sp>
            <p:nvSpPr>
              <p:cNvPr id="122" name="TextBox 121"/>
              <p:cNvSpPr txBox="1"/>
              <p:nvPr/>
            </p:nvSpPr>
            <p:spPr>
              <a:xfrm>
                <a:off x="687143" y="5797428"/>
                <a:ext cx="489857" cy="400110"/>
              </a:xfrm>
              <a:prstGeom prst="rect">
                <a:avLst/>
              </a:prstGeom>
              <a:noFill/>
            </p:spPr>
            <p:txBody>
              <a:bodyPr wrap="square" rtlCol="0">
                <a:spAutoFit/>
              </a:bodyPr>
              <a:lstStyle/>
              <a:p>
                <a:pPr algn="ctr"/>
                <a:r>
                  <a:rPr lang="en-CA" b="1" dirty="0" smtClean="0"/>
                  <a:t>…</a:t>
                </a:r>
                <a:endParaRPr lang="en-CA" b="1" dirty="0"/>
              </a:p>
            </p:txBody>
          </p:sp>
        </p:grpSp>
        <p:grpSp>
          <p:nvGrpSpPr>
            <p:cNvPr id="139" name="Group 138"/>
            <p:cNvGrpSpPr/>
            <p:nvPr/>
          </p:nvGrpSpPr>
          <p:grpSpPr>
            <a:xfrm>
              <a:off x="7086592" y="2982686"/>
              <a:ext cx="1382504" cy="3182194"/>
              <a:chOff x="239467" y="3015344"/>
              <a:chExt cx="1382504" cy="3182194"/>
            </a:xfrm>
          </p:grpSpPr>
          <p:sp>
            <p:nvSpPr>
              <p:cNvPr id="141" name="Rectangle 140"/>
              <p:cNvSpPr/>
              <p:nvPr/>
            </p:nvSpPr>
            <p:spPr bwMode="auto">
              <a:xfrm>
                <a:off x="239467" y="3015344"/>
                <a:ext cx="1382504" cy="3151416"/>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42" name="TextBox 141"/>
              <p:cNvSpPr txBox="1"/>
              <p:nvPr/>
            </p:nvSpPr>
            <p:spPr>
              <a:xfrm>
                <a:off x="272939" y="3061895"/>
                <a:ext cx="1327260" cy="276999"/>
              </a:xfrm>
              <a:prstGeom prst="rect">
                <a:avLst/>
              </a:prstGeom>
              <a:noFill/>
              <a:ln>
                <a:noFill/>
              </a:ln>
            </p:spPr>
            <p:txBody>
              <a:bodyPr wrap="square" rtlCol="0">
                <a:spAutoFit/>
              </a:bodyPr>
              <a:lstStyle/>
              <a:p>
                <a:pPr algn="ctr"/>
                <a:r>
                  <a:rPr lang="en-CA" sz="1200" b="1" dirty="0" smtClean="0"/>
                  <a:t>Active State</a:t>
                </a:r>
                <a:endParaRPr lang="en-CA" sz="1200" b="1" dirty="0"/>
              </a:p>
            </p:txBody>
          </p:sp>
          <p:grpSp>
            <p:nvGrpSpPr>
              <p:cNvPr id="143" name="Group 142"/>
              <p:cNvGrpSpPr/>
              <p:nvPr/>
            </p:nvGrpSpPr>
            <p:grpSpPr>
              <a:xfrm>
                <a:off x="338254" y="3390479"/>
                <a:ext cx="1153886" cy="602676"/>
                <a:chOff x="3951514" y="2457989"/>
                <a:chExt cx="1458686" cy="883925"/>
              </a:xfrm>
              <a:solidFill>
                <a:srgbClr val="BBE0E3"/>
              </a:solidFill>
            </p:grpSpPr>
            <p:sp>
              <p:nvSpPr>
                <p:cNvPr id="160" name="Rectangle 159"/>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61" name="Rectangle 160"/>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62" name="Rectangle 161"/>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63" name="TextBox 162"/>
                <p:cNvSpPr txBox="1"/>
                <p:nvPr/>
              </p:nvSpPr>
              <p:spPr>
                <a:xfrm>
                  <a:off x="4027713" y="2457989"/>
                  <a:ext cx="1077686" cy="631968"/>
                </a:xfrm>
                <a:prstGeom prst="rect">
                  <a:avLst/>
                </a:prstGeom>
                <a:noFill/>
              </p:spPr>
              <p:txBody>
                <a:bodyPr wrap="square" rtlCol="0">
                  <a:spAutoFit/>
                </a:bodyPr>
                <a:lstStyle/>
                <a:p>
                  <a:pPr algn="ctr"/>
                  <a:r>
                    <a:rPr lang="en-CA" sz="1050" b="1" dirty="0" smtClean="0"/>
                    <a:t>Charge Types</a:t>
                  </a:r>
                  <a:endParaRPr lang="en-CA" sz="1050" b="1" dirty="0"/>
                </a:p>
              </p:txBody>
            </p:sp>
          </p:grpSp>
          <p:grpSp>
            <p:nvGrpSpPr>
              <p:cNvPr id="144" name="Group 143"/>
              <p:cNvGrpSpPr/>
              <p:nvPr/>
            </p:nvGrpSpPr>
            <p:grpSpPr>
              <a:xfrm>
                <a:off x="338254" y="4063419"/>
                <a:ext cx="1153886" cy="571500"/>
                <a:chOff x="3951514" y="2503714"/>
                <a:chExt cx="1458686" cy="838200"/>
              </a:xfrm>
              <a:solidFill>
                <a:srgbClr val="BBE0E3"/>
              </a:solidFill>
            </p:grpSpPr>
            <p:sp>
              <p:nvSpPr>
                <p:cNvPr id="156" name="Rectangle 155"/>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57" name="Rectangle 156"/>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58" name="Rectangle 157"/>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59" name="TextBox 158"/>
                <p:cNvSpPr txBox="1"/>
                <p:nvPr/>
              </p:nvSpPr>
              <p:spPr>
                <a:xfrm>
                  <a:off x="4027714" y="2601684"/>
                  <a:ext cx="1077686" cy="406265"/>
                </a:xfrm>
                <a:prstGeom prst="rect">
                  <a:avLst/>
                </a:prstGeom>
                <a:grpFill/>
              </p:spPr>
              <p:txBody>
                <a:bodyPr wrap="square" rtlCol="0">
                  <a:spAutoFit/>
                </a:bodyPr>
                <a:lstStyle/>
                <a:p>
                  <a:pPr algn="ctr"/>
                  <a:r>
                    <a:rPr lang="en-CA" sz="1200" b="1" dirty="0" smtClean="0"/>
                    <a:t>Items</a:t>
                  </a:r>
                  <a:endParaRPr lang="en-CA" sz="1200" b="1" dirty="0"/>
                </a:p>
              </p:txBody>
            </p:sp>
          </p:grpSp>
          <p:grpSp>
            <p:nvGrpSpPr>
              <p:cNvPr id="145" name="Group 144"/>
              <p:cNvGrpSpPr/>
              <p:nvPr/>
            </p:nvGrpSpPr>
            <p:grpSpPr>
              <a:xfrm>
                <a:off x="339070" y="4699934"/>
                <a:ext cx="1153886" cy="571500"/>
                <a:chOff x="3951514" y="2503714"/>
                <a:chExt cx="1458686" cy="838200"/>
              </a:xfrm>
              <a:solidFill>
                <a:srgbClr val="BBE0E3"/>
              </a:solidFill>
            </p:grpSpPr>
            <p:sp>
              <p:nvSpPr>
                <p:cNvPr id="152" name="Rectangle 151"/>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53" name="Rectangle 152"/>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54" name="Rectangle 153"/>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55" name="TextBox 154"/>
                <p:cNvSpPr txBox="1"/>
                <p:nvPr/>
              </p:nvSpPr>
              <p:spPr>
                <a:xfrm>
                  <a:off x="4027714" y="2601684"/>
                  <a:ext cx="1077686" cy="406265"/>
                </a:xfrm>
                <a:prstGeom prst="rect">
                  <a:avLst/>
                </a:prstGeom>
                <a:grpFill/>
              </p:spPr>
              <p:txBody>
                <a:bodyPr wrap="square" rtlCol="0">
                  <a:spAutoFit/>
                </a:bodyPr>
                <a:lstStyle/>
                <a:p>
                  <a:pPr algn="ctr"/>
                  <a:r>
                    <a:rPr lang="en-CA" sz="1200" b="1" dirty="0" smtClean="0"/>
                    <a:t>Rules</a:t>
                  </a:r>
                  <a:endParaRPr lang="en-CA" sz="1200" b="1" dirty="0"/>
                </a:p>
              </p:txBody>
            </p:sp>
          </p:grpSp>
          <p:grpSp>
            <p:nvGrpSpPr>
              <p:cNvPr id="146" name="Group 145"/>
              <p:cNvGrpSpPr/>
              <p:nvPr/>
            </p:nvGrpSpPr>
            <p:grpSpPr>
              <a:xfrm>
                <a:off x="338254" y="5330811"/>
                <a:ext cx="1153886" cy="571500"/>
                <a:chOff x="3951514" y="2503714"/>
                <a:chExt cx="1458686" cy="838200"/>
              </a:xfrm>
              <a:solidFill>
                <a:srgbClr val="BBE0E3"/>
              </a:solidFill>
            </p:grpSpPr>
            <p:sp>
              <p:nvSpPr>
                <p:cNvPr id="148" name="Rectangle 147"/>
                <p:cNvSpPr/>
                <p:nvPr/>
              </p:nvSpPr>
              <p:spPr bwMode="auto">
                <a:xfrm>
                  <a:off x="4256314" y="28085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49" name="Rectangle 148"/>
                <p:cNvSpPr/>
                <p:nvPr/>
              </p:nvSpPr>
              <p:spPr bwMode="auto">
                <a:xfrm>
                  <a:off x="4103914" y="26561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50" name="Rectangle 149"/>
                <p:cNvSpPr/>
                <p:nvPr/>
              </p:nvSpPr>
              <p:spPr bwMode="auto">
                <a:xfrm>
                  <a:off x="3951514" y="2503714"/>
                  <a:ext cx="1153886" cy="5334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smtClean="0">
                    <a:ln>
                      <a:noFill/>
                    </a:ln>
                    <a:solidFill>
                      <a:schemeClr val="tx1"/>
                    </a:solidFill>
                    <a:effectLst/>
                    <a:latin typeface="Arial" charset="0"/>
                  </a:endParaRPr>
                </a:p>
              </p:txBody>
            </p:sp>
            <p:sp>
              <p:nvSpPr>
                <p:cNvPr id="151" name="TextBox 150"/>
                <p:cNvSpPr txBox="1"/>
                <p:nvPr/>
              </p:nvSpPr>
              <p:spPr>
                <a:xfrm>
                  <a:off x="4027713" y="2505888"/>
                  <a:ext cx="1077686" cy="586828"/>
                </a:xfrm>
                <a:prstGeom prst="rect">
                  <a:avLst/>
                </a:prstGeom>
                <a:noFill/>
              </p:spPr>
              <p:txBody>
                <a:bodyPr wrap="square" rtlCol="0">
                  <a:spAutoFit/>
                </a:bodyPr>
                <a:lstStyle/>
                <a:p>
                  <a:pPr algn="ctr"/>
                  <a:r>
                    <a:rPr lang="en-CA" sz="1000" b="1" dirty="0" smtClean="0"/>
                    <a:t>Attribute Types</a:t>
                  </a:r>
                  <a:endParaRPr lang="en-CA" sz="1000" b="1" dirty="0"/>
                </a:p>
              </p:txBody>
            </p:sp>
          </p:grpSp>
          <p:sp>
            <p:nvSpPr>
              <p:cNvPr id="147" name="TextBox 146"/>
              <p:cNvSpPr txBox="1"/>
              <p:nvPr/>
            </p:nvSpPr>
            <p:spPr>
              <a:xfrm>
                <a:off x="687143" y="5797428"/>
                <a:ext cx="489857" cy="400110"/>
              </a:xfrm>
              <a:prstGeom prst="rect">
                <a:avLst/>
              </a:prstGeom>
              <a:noFill/>
            </p:spPr>
            <p:txBody>
              <a:bodyPr wrap="square" rtlCol="0">
                <a:spAutoFit/>
              </a:bodyPr>
              <a:lstStyle/>
              <a:p>
                <a:pPr algn="ctr"/>
                <a:r>
                  <a:rPr lang="en-CA" b="1" dirty="0" smtClean="0"/>
                  <a:t>…</a:t>
                </a:r>
                <a:endParaRPr lang="en-CA" b="1" dirty="0"/>
              </a:p>
            </p:txBody>
          </p:sp>
        </p:grpSp>
        <p:sp>
          <p:nvSpPr>
            <p:cNvPr id="164" name="TextBox 163"/>
            <p:cNvSpPr txBox="1"/>
            <p:nvPr/>
          </p:nvSpPr>
          <p:spPr>
            <a:xfrm>
              <a:off x="751921" y="2602408"/>
              <a:ext cx="1261945" cy="707886"/>
            </a:xfrm>
            <a:prstGeom prst="rect">
              <a:avLst/>
            </a:prstGeom>
            <a:noFill/>
          </p:spPr>
          <p:txBody>
            <a:bodyPr wrap="square" rtlCol="0">
              <a:spAutoFit/>
            </a:bodyPr>
            <a:lstStyle/>
            <a:p>
              <a:r>
                <a:rPr lang="en-CA" b="1" dirty="0" smtClean="0"/>
                <a:t>Project X</a:t>
              </a:r>
              <a:endParaRPr lang="en-CA" b="1" dirty="0"/>
            </a:p>
          </p:txBody>
        </p:sp>
        <p:sp>
          <p:nvSpPr>
            <p:cNvPr id="165" name="TextBox 164"/>
            <p:cNvSpPr txBox="1"/>
            <p:nvPr/>
          </p:nvSpPr>
          <p:spPr>
            <a:xfrm>
              <a:off x="2702623" y="2602408"/>
              <a:ext cx="1238015" cy="707886"/>
            </a:xfrm>
            <a:prstGeom prst="rect">
              <a:avLst/>
            </a:prstGeom>
            <a:noFill/>
          </p:spPr>
          <p:txBody>
            <a:bodyPr wrap="square" rtlCol="0">
              <a:spAutoFit/>
            </a:bodyPr>
            <a:lstStyle/>
            <a:p>
              <a:r>
                <a:rPr lang="en-CA" b="1" dirty="0" smtClean="0"/>
                <a:t>Project X</a:t>
              </a:r>
              <a:endParaRPr lang="en-CA" b="1" dirty="0"/>
            </a:p>
          </p:txBody>
        </p:sp>
        <p:sp>
          <p:nvSpPr>
            <p:cNvPr id="166" name="TextBox 165"/>
            <p:cNvSpPr txBox="1"/>
            <p:nvPr/>
          </p:nvSpPr>
          <p:spPr>
            <a:xfrm>
              <a:off x="4592011" y="2602408"/>
              <a:ext cx="1253628" cy="707886"/>
            </a:xfrm>
            <a:prstGeom prst="rect">
              <a:avLst/>
            </a:prstGeom>
            <a:noFill/>
          </p:spPr>
          <p:txBody>
            <a:bodyPr wrap="square" rtlCol="0">
              <a:spAutoFit/>
            </a:bodyPr>
            <a:lstStyle/>
            <a:p>
              <a:r>
                <a:rPr lang="en-CA" b="1" dirty="0" smtClean="0"/>
                <a:t>Project X</a:t>
              </a:r>
              <a:endParaRPr lang="en-CA" b="1" dirty="0"/>
            </a:p>
          </p:txBody>
        </p:sp>
        <p:sp>
          <p:nvSpPr>
            <p:cNvPr id="167" name="TextBox 166"/>
            <p:cNvSpPr txBox="1"/>
            <p:nvPr/>
          </p:nvSpPr>
          <p:spPr>
            <a:xfrm>
              <a:off x="7206758" y="2602408"/>
              <a:ext cx="1262337" cy="707886"/>
            </a:xfrm>
            <a:prstGeom prst="rect">
              <a:avLst/>
            </a:prstGeom>
            <a:noFill/>
          </p:spPr>
          <p:txBody>
            <a:bodyPr wrap="square" rtlCol="0">
              <a:spAutoFit/>
            </a:bodyPr>
            <a:lstStyle/>
            <a:p>
              <a:r>
                <a:rPr lang="en-CA" b="1" dirty="0" smtClean="0"/>
                <a:t>Project X</a:t>
              </a:r>
              <a:endParaRPr lang="en-CA" b="1" dirty="0"/>
            </a:p>
          </p:txBody>
        </p:sp>
      </p:grpSp>
    </p:spTree>
    <p:extLst>
      <p:ext uri="{BB962C8B-B14F-4D97-AF65-F5344CB8AC3E}">
        <p14:creationId xmlns:p14="http://schemas.microsoft.com/office/powerpoint/2010/main" val="2574490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93700" y="1186593"/>
            <a:ext cx="4105275" cy="2035626"/>
          </a:xfrm>
        </p:spPr>
        <p:txBody>
          <a:bodyPr/>
          <a:lstStyle/>
          <a:p>
            <a:r>
              <a:rPr lang="en-CA" dirty="0" smtClean="0"/>
              <a:t>Defines what products and services a given customer has and/or wants to have. </a:t>
            </a:r>
          </a:p>
          <a:p>
            <a:r>
              <a:rPr lang="en-CA" dirty="0" smtClean="0"/>
              <a:t>Created and populated by the Order Entry </a:t>
            </a:r>
          </a:p>
          <a:p>
            <a:pPr marL="0" indent="0">
              <a:buNone/>
            </a:pPr>
            <a:endParaRPr lang="en-CA" sz="2000" dirty="0" smtClean="0"/>
          </a:p>
        </p:txBody>
      </p:sp>
      <p:sp>
        <p:nvSpPr>
          <p:cNvPr id="3" name="Title 2"/>
          <p:cNvSpPr>
            <a:spLocks noGrp="1"/>
          </p:cNvSpPr>
          <p:nvPr>
            <p:ph type="title"/>
          </p:nvPr>
        </p:nvSpPr>
        <p:spPr/>
        <p:txBody>
          <a:bodyPr>
            <a:normAutofit/>
          </a:bodyPr>
          <a:lstStyle/>
          <a:p>
            <a:r>
              <a:rPr lang="en-CA" sz="3200" dirty="0" smtClean="0"/>
              <a:t>Shopping </a:t>
            </a:r>
            <a:r>
              <a:rPr lang="en-CA" sz="3200" dirty="0"/>
              <a:t>basket</a:t>
            </a:r>
          </a:p>
        </p:txBody>
      </p:sp>
      <p:sp>
        <p:nvSpPr>
          <p:cNvPr id="5" name="Rectangle 4"/>
          <p:cNvSpPr/>
          <p:nvPr/>
        </p:nvSpPr>
        <p:spPr bwMode="auto">
          <a:xfrm>
            <a:off x="1149327" y="3789682"/>
            <a:ext cx="2731625" cy="2491925"/>
          </a:xfrm>
          <a:prstGeom prst="rect">
            <a:avLst/>
          </a:prstGeom>
          <a:solidFill>
            <a:schemeClr val="tx2">
              <a:lumMod val="25000"/>
              <a:lumOff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5376014" y="3789681"/>
            <a:ext cx="2731625" cy="249192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7" name="TextBox 6"/>
          <p:cNvSpPr txBox="1"/>
          <p:nvPr/>
        </p:nvSpPr>
        <p:spPr>
          <a:xfrm>
            <a:off x="1241924" y="3847131"/>
            <a:ext cx="1388963" cy="229147"/>
          </a:xfrm>
          <a:prstGeom prst="rect">
            <a:avLst/>
          </a:prstGeom>
          <a:noFill/>
        </p:spPr>
        <p:txBody>
          <a:bodyPr wrap="square" rtlCol="0">
            <a:spAutoFit/>
          </a:bodyPr>
          <a:lstStyle/>
          <a:p>
            <a:r>
              <a:rPr lang="en-CA" dirty="0" smtClean="0"/>
              <a:t>Catalog </a:t>
            </a:r>
            <a:endParaRPr lang="en-CA" dirty="0"/>
          </a:p>
        </p:txBody>
      </p:sp>
      <p:sp>
        <p:nvSpPr>
          <p:cNvPr id="8" name="TextBox 7"/>
          <p:cNvSpPr txBox="1"/>
          <p:nvPr/>
        </p:nvSpPr>
        <p:spPr>
          <a:xfrm>
            <a:off x="5433886" y="3827112"/>
            <a:ext cx="2120800" cy="229147"/>
          </a:xfrm>
          <a:prstGeom prst="rect">
            <a:avLst/>
          </a:prstGeom>
          <a:noFill/>
        </p:spPr>
        <p:txBody>
          <a:bodyPr wrap="square" rtlCol="0">
            <a:spAutoFit/>
          </a:bodyPr>
          <a:lstStyle/>
          <a:p>
            <a:r>
              <a:rPr lang="en-CA" dirty="0" smtClean="0"/>
              <a:t>Order Negotiation</a:t>
            </a:r>
            <a:endParaRPr lang="en-CA" dirty="0"/>
          </a:p>
        </p:txBody>
      </p:sp>
      <p:sp>
        <p:nvSpPr>
          <p:cNvPr id="16" name="Rectangle 15"/>
          <p:cNvSpPr/>
          <p:nvPr/>
        </p:nvSpPr>
        <p:spPr bwMode="auto">
          <a:xfrm>
            <a:off x="5713544" y="4509993"/>
            <a:ext cx="2083443" cy="1556339"/>
          </a:xfrm>
          <a:prstGeom prst="rect">
            <a:avLst/>
          </a:prstGeom>
          <a:solidFill>
            <a:schemeClr val="tx2">
              <a:lumMod val="25000"/>
              <a:lumOff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6073322" y="4489598"/>
            <a:ext cx="1388963" cy="369332"/>
          </a:xfrm>
          <a:prstGeom prst="rect">
            <a:avLst/>
          </a:prstGeom>
          <a:noFill/>
        </p:spPr>
        <p:txBody>
          <a:bodyPr wrap="square" rtlCol="0">
            <a:spAutoFit/>
          </a:bodyPr>
          <a:lstStyle/>
          <a:p>
            <a:pPr algn="ctr"/>
            <a:r>
              <a:rPr lang="en-CA" dirty="0" smtClean="0"/>
              <a:t>Order </a:t>
            </a:r>
          </a:p>
        </p:txBody>
      </p:sp>
      <p:sp>
        <p:nvSpPr>
          <p:cNvPr id="18" name="Rectangle 17"/>
          <p:cNvSpPr/>
          <p:nvPr/>
        </p:nvSpPr>
        <p:spPr bwMode="auto">
          <a:xfrm>
            <a:off x="1449304" y="4472926"/>
            <a:ext cx="2118169" cy="1593406"/>
          </a:xfrm>
          <a:prstGeom prst="rect">
            <a:avLst/>
          </a:prstGeom>
          <a:solidFill>
            <a:schemeClr val="tx2">
              <a:lumMod val="10000"/>
              <a:lumOff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19" name="TextBox 18"/>
          <p:cNvSpPr txBox="1"/>
          <p:nvPr/>
        </p:nvSpPr>
        <p:spPr>
          <a:xfrm>
            <a:off x="1797506" y="4505241"/>
            <a:ext cx="1412114" cy="369332"/>
          </a:xfrm>
          <a:prstGeom prst="rect">
            <a:avLst/>
          </a:prstGeom>
          <a:noFill/>
        </p:spPr>
        <p:txBody>
          <a:bodyPr wrap="square" rtlCol="0">
            <a:spAutoFit/>
          </a:bodyPr>
          <a:lstStyle/>
          <a:p>
            <a:pPr algn="ctr"/>
            <a:r>
              <a:rPr lang="en-CA" dirty="0" smtClean="0"/>
              <a:t>Basket</a:t>
            </a:r>
            <a:endParaRPr lang="en-CA" dirty="0"/>
          </a:p>
        </p:txBody>
      </p:sp>
      <p:sp>
        <p:nvSpPr>
          <p:cNvPr id="26" name="Rectangle 25"/>
          <p:cNvSpPr/>
          <p:nvPr/>
        </p:nvSpPr>
        <p:spPr bwMode="auto">
          <a:xfrm>
            <a:off x="5900057" y="4955977"/>
            <a:ext cx="250372" cy="23948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8" name="TextBox 27"/>
          <p:cNvSpPr txBox="1"/>
          <p:nvPr/>
        </p:nvSpPr>
        <p:spPr>
          <a:xfrm>
            <a:off x="6193969" y="4923319"/>
            <a:ext cx="1181228" cy="307777"/>
          </a:xfrm>
          <a:prstGeom prst="rect">
            <a:avLst/>
          </a:prstGeom>
          <a:noFill/>
        </p:spPr>
        <p:txBody>
          <a:bodyPr wrap="square" rtlCol="0">
            <a:spAutoFit/>
          </a:bodyPr>
          <a:lstStyle/>
          <a:p>
            <a:r>
              <a:rPr lang="en-CA" sz="1400" dirty="0" smtClean="0"/>
              <a:t>Basket ID</a:t>
            </a:r>
            <a:endParaRPr lang="en-CA" sz="1400" dirty="0"/>
          </a:p>
        </p:txBody>
      </p:sp>
      <p:sp>
        <p:nvSpPr>
          <p:cNvPr id="29" name="Rectangle 28"/>
          <p:cNvSpPr/>
          <p:nvPr/>
        </p:nvSpPr>
        <p:spPr bwMode="auto">
          <a:xfrm>
            <a:off x="1541691" y="4874573"/>
            <a:ext cx="250372" cy="23948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30" name="Rectangle 29"/>
          <p:cNvSpPr/>
          <p:nvPr/>
        </p:nvSpPr>
        <p:spPr bwMode="auto">
          <a:xfrm>
            <a:off x="1547134" y="5195462"/>
            <a:ext cx="250372" cy="23948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31" name="TextBox 30"/>
          <p:cNvSpPr txBox="1"/>
          <p:nvPr/>
        </p:nvSpPr>
        <p:spPr>
          <a:xfrm>
            <a:off x="1797506" y="4840426"/>
            <a:ext cx="1181228" cy="307777"/>
          </a:xfrm>
          <a:prstGeom prst="rect">
            <a:avLst/>
          </a:prstGeom>
          <a:noFill/>
        </p:spPr>
        <p:txBody>
          <a:bodyPr wrap="square" rtlCol="0">
            <a:spAutoFit/>
          </a:bodyPr>
          <a:lstStyle/>
          <a:p>
            <a:r>
              <a:rPr lang="en-CA" sz="1400" dirty="0" smtClean="0"/>
              <a:t>Item 1</a:t>
            </a:r>
            <a:endParaRPr lang="en-CA" sz="1400" dirty="0"/>
          </a:p>
        </p:txBody>
      </p:sp>
      <p:sp>
        <p:nvSpPr>
          <p:cNvPr id="32" name="TextBox 31"/>
          <p:cNvSpPr txBox="1"/>
          <p:nvPr/>
        </p:nvSpPr>
        <p:spPr>
          <a:xfrm>
            <a:off x="1797506" y="5146714"/>
            <a:ext cx="1181228" cy="307777"/>
          </a:xfrm>
          <a:prstGeom prst="rect">
            <a:avLst/>
          </a:prstGeom>
          <a:noFill/>
        </p:spPr>
        <p:txBody>
          <a:bodyPr wrap="square" rtlCol="0">
            <a:spAutoFit/>
          </a:bodyPr>
          <a:lstStyle/>
          <a:p>
            <a:r>
              <a:rPr lang="en-CA" sz="1400" dirty="0" smtClean="0"/>
              <a:t>Item 2</a:t>
            </a:r>
            <a:endParaRPr lang="en-CA" sz="1400" dirty="0"/>
          </a:p>
        </p:txBody>
      </p:sp>
      <p:cxnSp>
        <p:nvCxnSpPr>
          <p:cNvPr id="34" name="Straight Arrow Connector 33"/>
          <p:cNvCxnSpPr>
            <a:stCxn id="26" idx="1"/>
          </p:cNvCxnSpPr>
          <p:nvPr/>
        </p:nvCxnSpPr>
        <p:spPr bwMode="auto">
          <a:xfrm flipH="1" flipV="1">
            <a:off x="3567473" y="5075719"/>
            <a:ext cx="2332584" cy="1"/>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7" name="TextBox 36"/>
          <p:cNvSpPr txBox="1"/>
          <p:nvPr/>
        </p:nvSpPr>
        <p:spPr>
          <a:xfrm>
            <a:off x="1427391" y="5538371"/>
            <a:ext cx="489857" cy="369332"/>
          </a:xfrm>
          <a:prstGeom prst="rect">
            <a:avLst/>
          </a:prstGeom>
          <a:noFill/>
        </p:spPr>
        <p:txBody>
          <a:bodyPr wrap="square" rtlCol="0">
            <a:spAutoFit/>
          </a:bodyPr>
          <a:lstStyle/>
          <a:p>
            <a:pPr algn="ctr"/>
            <a:r>
              <a:rPr lang="en-CA" dirty="0" smtClean="0"/>
              <a:t>…</a:t>
            </a:r>
            <a:endParaRPr lang="en-CA" dirty="0"/>
          </a:p>
        </p:txBody>
      </p:sp>
      <p:sp>
        <p:nvSpPr>
          <p:cNvPr id="39" name="Rectangle 38"/>
          <p:cNvSpPr/>
          <p:nvPr/>
        </p:nvSpPr>
        <p:spPr bwMode="auto">
          <a:xfrm>
            <a:off x="5910939" y="5271667"/>
            <a:ext cx="250372" cy="23948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40" name="TextBox 39"/>
          <p:cNvSpPr txBox="1"/>
          <p:nvPr/>
        </p:nvSpPr>
        <p:spPr>
          <a:xfrm>
            <a:off x="6204851" y="5239009"/>
            <a:ext cx="1181228" cy="307777"/>
          </a:xfrm>
          <a:prstGeom prst="rect">
            <a:avLst/>
          </a:prstGeom>
          <a:noFill/>
        </p:spPr>
        <p:txBody>
          <a:bodyPr wrap="square" rtlCol="0">
            <a:spAutoFit/>
          </a:bodyPr>
          <a:lstStyle/>
          <a:p>
            <a:r>
              <a:rPr lang="en-CA" sz="1400" dirty="0" smtClean="0"/>
              <a:t>Customer ID</a:t>
            </a:r>
            <a:endParaRPr lang="en-CA" sz="1400" dirty="0"/>
          </a:p>
        </p:txBody>
      </p:sp>
      <p:sp>
        <p:nvSpPr>
          <p:cNvPr id="41" name="TextBox 40"/>
          <p:cNvSpPr txBox="1"/>
          <p:nvPr/>
        </p:nvSpPr>
        <p:spPr>
          <a:xfrm>
            <a:off x="5823856" y="5538371"/>
            <a:ext cx="489857" cy="369332"/>
          </a:xfrm>
          <a:prstGeom prst="rect">
            <a:avLst/>
          </a:prstGeom>
          <a:noFill/>
        </p:spPr>
        <p:txBody>
          <a:bodyPr wrap="square" rtlCol="0">
            <a:spAutoFit/>
          </a:bodyPr>
          <a:lstStyle/>
          <a:p>
            <a:pPr algn="ctr"/>
            <a:r>
              <a:rPr lang="en-CA" dirty="0" smtClean="0"/>
              <a:t>…</a:t>
            </a:r>
            <a:endParaRPr lang="en-CA" dirty="0"/>
          </a:p>
        </p:txBody>
      </p:sp>
      <p:grpSp>
        <p:nvGrpSpPr>
          <p:cNvPr id="12" name="Group 11"/>
          <p:cNvGrpSpPr/>
          <p:nvPr/>
        </p:nvGrpSpPr>
        <p:grpSpPr>
          <a:xfrm>
            <a:off x="5343894" y="1852877"/>
            <a:ext cx="2951685" cy="1369342"/>
            <a:chOff x="5343894" y="1602161"/>
            <a:chExt cx="2951685" cy="1369342"/>
          </a:xfrm>
        </p:grpSpPr>
        <p:sp>
          <p:nvSpPr>
            <p:cNvPr id="25" name="Rectangle 24"/>
            <p:cNvSpPr/>
            <p:nvPr/>
          </p:nvSpPr>
          <p:spPr bwMode="auto">
            <a:xfrm>
              <a:off x="5376014" y="1602161"/>
              <a:ext cx="2731625" cy="1369342"/>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27" name="TextBox 26"/>
            <p:cNvSpPr txBox="1"/>
            <p:nvPr/>
          </p:nvSpPr>
          <p:spPr>
            <a:xfrm>
              <a:off x="5433886" y="1639591"/>
              <a:ext cx="2120800" cy="369332"/>
            </a:xfrm>
            <a:prstGeom prst="rect">
              <a:avLst/>
            </a:prstGeom>
            <a:noFill/>
          </p:spPr>
          <p:txBody>
            <a:bodyPr wrap="square" rtlCol="0">
              <a:spAutoFit/>
            </a:bodyPr>
            <a:lstStyle/>
            <a:p>
              <a:r>
                <a:rPr lang="en-CA" dirty="0" smtClean="0"/>
                <a:t>Service Registry</a:t>
              </a:r>
              <a:endParaRPr lang="en-CA" dirty="0"/>
            </a:p>
          </p:txBody>
        </p:sp>
        <p:sp>
          <p:nvSpPr>
            <p:cNvPr id="33" name="Rectangle 32"/>
            <p:cNvSpPr/>
            <p:nvPr/>
          </p:nvSpPr>
          <p:spPr bwMode="auto">
            <a:xfrm>
              <a:off x="6820439" y="2209707"/>
              <a:ext cx="250372" cy="23948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sp>
          <p:nvSpPr>
            <p:cNvPr id="35" name="TextBox 34"/>
            <p:cNvSpPr txBox="1"/>
            <p:nvPr/>
          </p:nvSpPr>
          <p:spPr>
            <a:xfrm>
              <a:off x="7114351" y="2177049"/>
              <a:ext cx="1181228" cy="307777"/>
            </a:xfrm>
            <a:prstGeom prst="rect">
              <a:avLst/>
            </a:prstGeom>
            <a:noFill/>
          </p:spPr>
          <p:txBody>
            <a:bodyPr wrap="square" rtlCol="0">
              <a:spAutoFit/>
            </a:bodyPr>
            <a:lstStyle/>
            <a:p>
              <a:r>
                <a:rPr lang="en-CA" sz="1400" dirty="0" smtClean="0"/>
                <a:t>John</a:t>
              </a:r>
              <a:endParaRPr lang="en-CA" sz="1400" dirty="0"/>
            </a:p>
          </p:txBody>
        </p:sp>
        <p:sp>
          <p:nvSpPr>
            <p:cNvPr id="36" name="TextBox 35"/>
            <p:cNvSpPr txBox="1"/>
            <p:nvPr/>
          </p:nvSpPr>
          <p:spPr>
            <a:xfrm>
              <a:off x="5376014" y="2177056"/>
              <a:ext cx="1181228" cy="307777"/>
            </a:xfrm>
            <a:prstGeom prst="rect">
              <a:avLst/>
            </a:prstGeom>
            <a:noFill/>
          </p:spPr>
          <p:txBody>
            <a:bodyPr wrap="square" rtlCol="0">
              <a:spAutoFit/>
            </a:bodyPr>
            <a:lstStyle/>
            <a:p>
              <a:r>
                <a:rPr lang="en-CA" sz="1400" dirty="0" smtClean="0"/>
                <a:t>Item 1</a:t>
              </a:r>
              <a:endParaRPr lang="en-CA" sz="1400" dirty="0"/>
            </a:p>
          </p:txBody>
        </p:sp>
        <p:sp>
          <p:nvSpPr>
            <p:cNvPr id="38" name="Rectangle 37"/>
            <p:cNvSpPr/>
            <p:nvPr/>
          </p:nvSpPr>
          <p:spPr bwMode="auto">
            <a:xfrm>
              <a:off x="6183104" y="2209702"/>
              <a:ext cx="250372" cy="23948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cxnSp>
          <p:nvCxnSpPr>
            <p:cNvPr id="42" name="Straight Arrow Connector 41"/>
            <p:cNvCxnSpPr/>
            <p:nvPr/>
          </p:nvCxnSpPr>
          <p:spPr bwMode="auto">
            <a:xfrm flipH="1" flipV="1">
              <a:off x="6461193" y="2329444"/>
              <a:ext cx="359246" cy="150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3" name="TextBox 42"/>
            <p:cNvSpPr txBox="1"/>
            <p:nvPr/>
          </p:nvSpPr>
          <p:spPr>
            <a:xfrm>
              <a:off x="5343894" y="2602170"/>
              <a:ext cx="489857" cy="369332"/>
            </a:xfrm>
            <a:prstGeom prst="rect">
              <a:avLst/>
            </a:prstGeom>
            <a:noFill/>
          </p:spPr>
          <p:txBody>
            <a:bodyPr wrap="square" rtlCol="0">
              <a:spAutoFit/>
            </a:bodyPr>
            <a:lstStyle/>
            <a:p>
              <a:pPr algn="ctr"/>
              <a:r>
                <a:rPr lang="en-CA" dirty="0" smtClean="0"/>
                <a:t>…</a:t>
              </a:r>
              <a:endParaRPr lang="en-CA" dirty="0"/>
            </a:p>
          </p:txBody>
        </p:sp>
      </p:grpSp>
      <p:cxnSp>
        <p:nvCxnSpPr>
          <p:cNvPr id="44" name="Straight Arrow Connector 43"/>
          <p:cNvCxnSpPr/>
          <p:nvPr/>
        </p:nvCxnSpPr>
        <p:spPr bwMode="auto">
          <a:xfrm flipH="1">
            <a:off x="2515140" y="2602170"/>
            <a:ext cx="2828754" cy="1870756"/>
          </a:xfrm>
          <a:prstGeom prst="straightConnector1">
            <a:avLst/>
          </a:prstGeom>
          <a:solidFill>
            <a:schemeClr val="accent1"/>
          </a:solidFill>
          <a:ln w="25400" cap="flat" cmpd="sng" algn="ctr">
            <a:solidFill>
              <a:schemeClr val="tx1"/>
            </a:solidFill>
            <a:prstDash val="dash"/>
            <a:round/>
            <a:headEnd type="none" w="med" len="med"/>
            <a:tailEnd type="arrow"/>
          </a:ln>
          <a:effectLst/>
        </p:spPr>
      </p:cxnSp>
      <p:sp>
        <p:nvSpPr>
          <p:cNvPr id="45" name="TextBox 44"/>
          <p:cNvSpPr txBox="1"/>
          <p:nvPr/>
        </p:nvSpPr>
        <p:spPr>
          <a:xfrm>
            <a:off x="3493545" y="2852886"/>
            <a:ext cx="1181228" cy="523220"/>
          </a:xfrm>
          <a:prstGeom prst="rect">
            <a:avLst/>
          </a:prstGeom>
          <a:noFill/>
        </p:spPr>
        <p:txBody>
          <a:bodyPr wrap="square" rtlCol="0">
            <a:spAutoFit/>
          </a:bodyPr>
          <a:lstStyle/>
          <a:p>
            <a:r>
              <a:rPr lang="en-CA" sz="1400" dirty="0" smtClean="0"/>
              <a:t>Existing Services</a:t>
            </a:r>
            <a:endParaRPr lang="en-CA" sz="1400" dirty="0"/>
          </a:p>
        </p:txBody>
      </p:sp>
    </p:spTree>
    <p:extLst>
      <p:ext uri="{BB962C8B-B14F-4D97-AF65-F5344CB8AC3E}">
        <p14:creationId xmlns:p14="http://schemas.microsoft.com/office/powerpoint/2010/main" val="450344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082842"/>
            <a:ext cx="8503920" cy="818147"/>
          </a:xfrm>
        </p:spPr>
        <p:txBody>
          <a:bodyPr/>
          <a:lstStyle/>
          <a:p>
            <a:r>
              <a:rPr lang="en-CA" dirty="0" smtClean="0"/>
              <a:t>Items can extend other items inheriting all their associations (attributes, charges, …etc.)</a:t>
            </a:r>
          </a:p>
        </p:txBody>
      </p:sp>
      <p:sp>
        <p:nvSpPr>
          <p:cNvPr id="3" name="Title 2"/>
          <p:cNvSpPr>
            <a:spLocks noGrp="1"/>
          </p:cNvSpPr>
          <p:nvPr>
            <p:ph type="title"/>
          </p:nvPr>
        </p:nvSpPr>
        <p:spPr/>
        <p:txBody>
          <a:bodyPr/>
          <a:lstStyle/>
          <a:p>
            <a:r>
              <a:rPr lang="en-CA" dirty="0" smtClean="0"/>
              <a:t>Inheritance</a:t>
            </a:r>
            <a:endParaRPr lang="en-CA" dirty="0"/>
          </a:p>
        </p:txBody>
      </p:sp>
      <p:grpSp>
        <p:nvGrpSpPr>
          <p:cNvPr id="4" name="Group 3"/>
          <p:cNvGrpSpPr/>
          <p:nvPr/>
        </p:nvGrpSpPr>
        <p:grpSpPr>
          <a:xfrm>
            <a:off x="515796" y="2015691"/>
            <a:ext cx="8187479" cy="4273709"/>
            <a:chOff x="287197" y="1898066"/>
            <a:chExt cx="8644678" cy="4512358"/>
          </a:xfrm>
        </p:grpSpPr>
        <p:grpSp>
          <p:nvGrpSpPr>
            <p:cNvPr id="46" name="Group 45"/>
            <p:cNvGrpSpPr/>
            <p:nvPr/>
          </p:nvGrpSpPr>
          <p:grpSpPr>
            <a:xfrm>
              <a:off x="3200401" y="1898066"/>
              <a:ext cx="2612227" cy="1564104"/>
              <a:chOff x="1367321" y="2475713"/>
              <a:chExt cx="6018636" cy="3522321"/>
            </a:xfrm>
          </p:grpSpPr>
          <p:grpSp>
            <p:nvGrpSpPr>
              <p:cNvPr id="47" name="Group 46"/>
              <p:cNvGrpSpPr/>
              <p:nvPr/>
            </p:nvGrpSpPr>
            <p:grpSpPr>
              <a:xfrm>
                <a:off x="1367321" y="2475713"/>
                <a:ext cx="6018636" cy="3522321"/>
                <a:chOff x="1367321" y="2475713"/>
                <a:chExt cx="6018636" cy="3522321"/>
              </a:xfrm>
            </p:grpSpPr>
            <p:grpSp>
              <p:nvGrpSpPr>
                <p:cNvPr id="50" name="Group 49"/>
                <p:cNvGrpSpPr/>
                <p:nvPr/>
              </p:nvGrpSpPr>
              <p:grpSpPr>
                <a:xfrm>
                  <a:off x="4155834" y="3711246"/>
                  <a:ext cx="1439636" cy="990600"/>
                  <a:chOff x="3769392" y="3712029"/>
                  <a:chExt cx="1439636" cy="990600"/>
                </a:xfrm>
              </p:grpSpPr>
              <p:sp>
                <p:nvSpPr>
                  <p:cNvPr id="92" name="Oval 91"/>
                  <p:cNvSpPr/>
                  <p:nvPr/>
                </p:nvSpPr>
                <p:spPr bwMode="auto">
                  <a:xfrm>
                    <a:off x="3951514" y="3712029"/>
                    <a:ext cx="1012372"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93" name="TextBox 92"/>
                  <p:cNvSpPr txBox="1"/>
                  <p:nvPr/>
                </p:nvSpPr>
                <p:spPr>
                  <a:xfrm>
                    <a:off x="3769392" y="3941410"/>
                    <a:ext cx="1439636" cy="485174"/>
                  </a:xfrm>
                  <a:prstGeom prst="rect">
                    <a:avLst/>
                  </a:prstGeom>
                  <a:noFill/>
                </p:spPr>
                <p:txBody>
                  <a:bodyPr wrap="square" rtlCol="0">
                    <a:spAutoFit/>
                  </a:bodyPr>
                  <a:lstStyle/>
                  <a:p>
                    <a:pPr algn="ctr"/>
                    <a:r>
                      <a:rPr lang="en-CA" sz="800" b="1" dirty="0" smtClean="0"/>
                      <a:t>Item A</a:t>
                    </a:r>
                    <a:endParaRPr lang="en-CA" sz="800" b="1" dirty="0"/>
                  </a:p>
                </p:txBody>
              </p:sp>
            </p:grpSp>
            <p:grpSp>
              <p:nvGrpSpPr>
                <p:cNvPr id="51" name="Group 50"/>
                <p:cNvGrpSpPr/>
                <p:nvPr/>
              </p:nvGrpSpPr>
              <p:grpSpPr>
                <a:xfrm>
                  <a:off x="6025103" y="3706592"/>
                  <a:ext cx="1360854" cy="1306286"/>
                  <a:chOff x="6014218" y="3232665"/>
                  <a:chExt cx="1360854" cy="1306286"/>
                </a:xfrm>
              </p:grpSpPr>
              <p:sp>
                <p:nvSpPr>
                  <p:cNvPr id="90" name="Oval 89"/>
                  <p:cNvSpPr/>
                  <p:nvPr/>
                </p:nvSpPr>
                <p:spPr bwMode="auto">
                  <a:xfrm>
                    <a:off x="6362699" y="3548351"/>
                    <a:ext cx="1012373"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88" name="Oval 87"/>
                  <p:cNvSpPr/>
                  <p:nvPr/>
                </p:nvSpPr>
                <p:spPr bwMode="auto">
                  <a:xfrm>
                    <a:off x="6210300" y="3385065"/>
                    <a:ext cx="1012373"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grpSp>
                <p:nvGrpSpPr>
                  <p:cNvPr id="85" name="Group 84"/>
                  <p:cNvGrpSpPr/>
                  <p:nvPr/>
                </p:nvGrpSpPr>
                <p:grpSpPr>
                  <a:xfrm>
                    <a:off x="6014218" y="3232665"/>
                    <a:ext cx="1077685" cy="990600"/>
                    <a:chOff x="3907832" y="3712029"/>
                    <a:chExt cx="1077685" cy="990600"/>
                  </a:xfrm>
                </p:grpSpPr>
                <p:sp>
                  <p:nvSpPr>
                    <p:cNvPr id="86" name="Oval 85"/>
                    <p:cNvSpPr/>
                    <p:nvPr/>
                  </p:nvSpPr>
                  <p:spPr bwMode="auto">
                    <a:xfrm>
                      <a:off x="3951514" y="3712029"/>
                      <a:ext cx="1012372"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87" name="TextBox 86"/>
                    <p:cNvSpPr txBox="1"/>
                    <p:nvPr/>
                  </p:nvSpPr>
                  <p:spPr>
                    <a:xfrm>
                      <a:off x="3907832" y="3907910"/>
                      <a:ext cx="1077685" cy="485174"/>
                    </a:xfrm>
                    <a:prstGeom prst="rect">
                      <a:avLst/>
                    </a:prstGeom>
                    <a:noFill/>
                  </p:spPr>
                  <p:txBody>
                    <a:bodyPr wrap="square" rtlCol="0">
                      <a:spAutoFit/>
                    </a:bodyPr>
                    <a:lstStyle/>
                    <a:p>
                      <a:pPr algn="ctr"/>
                      <a:r>
                        <a:rPr lang="en-CA" sz="800" b="1" dirty="0" smtClean="0"/>
                        <a:t>Item</a:t>
                      </a:r>
                      <a:endParaRPr lang="en-CA" sz="800" b="1" dirty="0"/>
                    </a:p>
                  </p:txBody>
                </p:sp>
              </p:grpSp>
            </p:grpSp>
            <p:grpSp>
              <p:nvGrpSpPr>
                <p:cNvPr id="52" name="Group 51"/>
                <p:cNvGrpSpPr/>
                <p:nvPr/>
              </p:nvGrpSpPr>
              <p:grpSpPr>
                <a:xfrm>
                  <a:off x="4316838" y="2475713"/>
                  <a:ext cx="2106804" cy="838200"/>
                  <a:chOff x="3979381" y="2503714"/>
                  <a:chExt cx="2106804" cy="838200"/>
                </a:xfrm>
              </p:grpSpPr>
              <p:sp>
                <p:nvSpPr>
                  <p:cNvPr id="79" name="Rectangle 78"/>
                  <p:cNvSpPr/>
                  <p:nvPr/>
                </p:nvSpPr>
                <p:spPr bwMode="auto">
                  <a:xfrm>
                    <a:off x="4400743" y="2808514"/>
                    <a:ext cx="1685442"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80" name="Rectangle 79"/>
                  <p:cNvSpPr/>
                  <p:nvPr/>
                </p:nvSpPr>
                <p:spPr bwMode="auto">
                  <a:xfrm>
                    <a:off x="4190063" y="26561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81" name="Rectangle 80"/>
                  <p:cNvSpPr/>
                  <p:nvPr/>
                </p:nvSpPr>
                <p:spPr bwMode="auto">
                  <a:xfrm>
                    <a:off x="3979381" y="25037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Charges</a:t>
                    </a:r>
                  </a:p>
                </p:txBody>
              </p:sp>
            </p:grpSp>
            <p:grpSp>
              <p:nvGrpSpPr>
                <p:cNvPr id="53" name="Group 52"/>
                <p:cNvGrpSpPr/>
                <p:nvPr/>
              </p:nvGrpSpPr>
              <p:grpSpPr>
                <a:xfrm>
                  <a:off x="1788678" y="2475713"/>
                  <a:ext cx="2106800" cy="838200"/>
                  <a:chOff x="3410649" y="2503714"/>
                  <a:chExt cx="2106800" cy="838200"/>
                </a:xfrm>
              </p:grpSpPr>
              <p:sp>
                <p:nvSpPr>
                  <p:cNvPr id="75" name="Rectangle 74"/>
                  <p:cNvSpPr/>
                  <p:nvPr/>
                </p:nvSpPr>
                <p:spPr bwMode="auto">
                  <a:xfrm>
                    <a:off x="3832009" y="28085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76" name="Rectangle 75"/>
                  <p:cNvSpPr/>
                  <p:nvPr/>
                </p:nvSpPr>
                <p:spPr bwMode="auto">
                  <a:xfrm>
                    <a:off x="3621329" y="26561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77" name="Rectangle 76"/>
                  <p:cNvSpPr/>
                  <p:nvPr/>
                </p:nvSpPr>
                <p:spPr bwMode="auto">
                  <a:xfrm>
                    <a:off x="3410649" y="25037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Rules</a:t>
                    </a:r>
                  </a:p>
                </p:txBody>
              </p:sp>
            </p:grpSp>
            <p:grpSp>
              <p:nvGrpSpPr>
                <p:cNvPr id="54" name="Group 53"/>
                <p:cNvGrpSpPr/>
                <p:nvPr/>
              </p:nvGrpSpPr>
              <p:grpSpPr>
                <a:xfrm>
                  <a:off x="1367321" y="3788229"/>
                  <a:ext cx="2106801" cy="838200"/>
                  <a:chOff x="3315863" y="2503714"/>
                  <a:chExt cx="2106801" cy="838200"/>
                </a:xfrm>
              </p:grpSpPr>
              <p:sp>
                <p:nvSpPr>
                  <p:cNvPr id="71" name="Rectangle 70"/>
                  <p:cNvSpPr/>
                  <p:nvPr/>
                </p:nvSpPr>
                <p:spPr bwMode="auto">
                  <a:xfrm>
                    <a:off x="3737223" y="28085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72" name="Rectangle 71"/>
                  <p:cNvSpPr/>
                  <p:nvPr/>
                </p:nvSpPr>
                <p:spPr bwMode="auto">
                  <a:xfrm>
                    <a:off x="3526543" y="26561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73" name="Rectangle 72"/>
                  <p:cNvSpPr/>
                  <p:nvPr/>
                </p:nvSpPr>
                <p:spPr bwMode="auto">
                  <a:xfrm>
                    <a:off x="3315863" y="25037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Attributes</a:t>
                    </a:r>
                  </a:p>
                </p:txBody>
              </p:sp>
            </p:grpSp>
            <p:grpSp>
              <p:nvGrpSpPr>
                <p:cNvPr id="55" name="Group 54"/>
                <p:cNvGrpSpPr/>
                <p:nvPr/>
              </p:nvGrpSpPr>
              <p:grpSpPr>
                <a:xfrm>
                  <a:off x="1577998" y="5159834"/>
                  <a:ext cx="2106801" cy="838200"/>
                  <a:chOff x="3199969" y="2503714"/>
                  <a:chExt cx="2106801" cy="838200"/>
                </a:xfrm>
              </p:grpSpPr>
              <p:sp>
                <p:nvSpPr>
                  <p:cNvPr id="67" name="Rectangle 66"/>
                  <p:cNvSpPr/>
                  <p:nvPr/>
                </p:nvSpPr>
                <p:spPr bwMode="auto">
                  <a:xfrm>
                    <a:off x="3621329" y="28085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68" name="Rectangle 67"/>
                  <p:cNvSpPr/>
                  <p:nvPr/>
                </p:nvSpPr>
                <p:spPr bwMode="auto">
                  <a:xfrm>
                    <a:off x="3410649" y="26561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69" name="Rectangle 68"/>
                  <p:cNvSpPr/>
                  <p:nvPr/>
                </p:nvSpPr>
                <p:spPr bwMode="auto">
                  <a:xfrm>
                    <a:off x="3199969" y="25037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Images</a:t>
                    </a:r>
                  </a:p>
                </p:txBody>
              </p:sp>
            </p:grpSp>
            <p:grpSp>
              <p:nvGrpSpPr>
                <p:cNvPr id="56" name="Group 55"/>
                <p:cNvGrpSpPr/>
                <p:nvPr/>
              </p:nvGrpSpPr>
              <p:grpSpPr>
                <a:xfrm>
                  <a:off x="4106159" y="5159834"/>
                  <a:ext cx="2106801" cy="838200"/>
                  <a:chOff x="3790474" y="2503714"/>
                  <a:chExt cx="2106801" cy="838200"/>
                </a:xfrm>
              </p:grpSpPr>
              <p:sp>
                <p:nvSpPr>
                  <p:cNvPr id="63" name="Rectangle 62"/>
                  <p:cNvSpPr/>
                  <p:nvPr/>
                </p:nvSpPr>
                <p:spPr bwMode="auto">
                  <a:xfrm>
                    <a:off x="4001154" y="2808514"/>
                    <a:ext cx="189612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64" name="Rectangle 63"/>
                  <p:cNvSpPr/>
                  <p:nvPr/>
                </p:nvSpPr>
                <p:spPr bwMode="auto">
                  <a:xfrm>
                    <a:off x="3895814" y="2656114"/>
                    <a:ext cx="189612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65" name="Rectangle 64"/>
                  <p:cNvSpPr/>
                  <p:nvPr/>
                </p:nvSpPr>
                <p:spPr bwMode="auto">
                  <a:xfrm>
                    <a:off x="3790474" y="2503714"/>
                    <a:ext cx="189612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Descriptions</a:t>
                    </a:r>
                  </a:p>
                </p:txBody>
              </p:sp>
            </p:grpSp>
            <p:cxnSp>
              <p:nvCxnSpPr>
                <p:cNvPr id="57" name="Straight Connector 56"/>
                <p:cNvCxnSpPr>
                  <a:stCxn id="92" idx="6"/>
                  <a:endCxn id="86" idx="2"/>
                </p:cNvCxnSpPr>
                <p:nvPr/>
              </p:nvCxnSpPr>
              <p:spPr bwMode="auto">
                <a:xfrm flipV="1">
                  <a:off x="5350328" y="4201892"/>
                  <a:ext cx="718457" cy="46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8" name="Straight Connector 57"/>
                <p:cNvCxnSpPr>
                  <a:stCxn id="92" idx="0"/>
                </p:cNvCxnSpPr>
                <p:nvPr/>
              </p:nvCxnSpPr>
              <p:spPr bwMode="auto">
                <a:xfrm flipH="1" flipV="1">
                  <a:off x="4844138" y="3313913"/>
                  <a:ext cx="4" cy="3973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9" name="Straight Connector 58"/>
                <p:cNvCxnSpPr>
                  <a:stCxn id="65" idx="0"/>
                  <a:endCxn id="92" idx="4"/>
                </p:cNvCxnSpPr>
                <p:nvPr/>
              </p:nvCxnSpPr>
              <p:spPr bwMode="auto">
                <a:xfrm flipH="1" flipV="1">
                  <a:off x="4844143" y="4701848"/>
                  <a:ext cx="210076" cy="4579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a:stCxn id="92" idx="1"/>
                  <a:endCxn id="75" idx="3"/>
                </p:cNvCxnSpPr>
                <p:nvPr/>
              </p:nvCxnSpPr>
              <p:spPr bwMode="auto">
                <a:xfrm flipH="1" flipV="1">
                  <a:off x="3895479" y="3047214"/>
                  <a:ext cx="590736" cy="80910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1" name="Straight Connector 60"/>
                <p:cNvCxnSpPr>
                  <a:stCxn id="92" idx="2"/>
                </p:cNvCxnSpPr>
                <p:nvPr/>
              </p:nvCxnSpPr>
              <p:spPr bwMode="auto">
                <a:xfrm flipH="1">
                  <a:off x="3483429" y="4206546"/>
                  <a:ext cx="85452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2" name="Straight Connector 61"/>
                <p:cNvCxnSpPr>
                  <a:stCxn id="67" idx="3"/>
                  <a:endCxn id="92" idx="3"/>
                </p:cNvCxnSpPr>
                <p:nvPr/>
              </p:nvCxnSpPr>
              <p:spPr bwMode="auto">
                <a:xfrm flipV="1">
                  <a:off x="3684799" y="4556777"/>
                  <a:ext cx="801416" cy="1174557"/>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48" name="Straight Connector 47"/>
              <p:cNvCxnSpPr/>
              <p:nvPr/>
            </p:nvCxnSpPr>
            <p:spPr bwMode="auto">
              <a:xfrm flipH="1" flipV="1">
                <a:off x="5241408" y="4526150"/>
                <a:ext cx="697985" cy="809103"/>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238" name="Straight Arrow Connector 237"/>
            <p:cNvCxnSpPr>
              <a:stCxn id="277" idx="7"/>
              <a:endCxn id="92" idx="3"/>
            </p:cNvCxnSpPr>
            <p:nvPr/>
          </p:nvCxnSpPr>
          <p:spPr bwMode="auto">
            <a:xfrm flipV="1">
              <a:off x="1951566" y="2822173"/>
              <a:ext cx="2602507" cy="2637211"/>
            </a:xfrm>
            <a:prstGeom prst="straightConnector1">
              <a:avLst/>
            </a:prstGeom>
            <a:solidFill>
              <a:schemeClr val="accent1"/>
            </a:solidFill>
            <a:ln w="25400" cap="flat" cmpd="sng" algn="ctr">
              <a:solidFill>
                <a:schemeClr val="tx1"/>
              </a:solidFill>
              <a:prstDash val="dash"/>
              <a:round/>
              <a:headEnd type="none" w="med" len="med"/>
              <a:tailEnd type="arrow"/>
            </a:ln>
            <a:effectLst/>
          </p:spPr>
        </p:cxnSp>
        <p:cxnSp>
          <p:nvCxnSpPr>
            <p:cNvPr id="239" name="Straight Arrow Connector 238"/>
            <p:cNvCxnSpPr>
              <a:stCxn id="188" idx="0"/>
              <a:endCxn id="92" idx="4"/>
            </p:cNvCxnSpPr>
            <p:nvPr/>
          </p:nvCxnSpPr>
          <p:spPr bwMode="auto">
            <a:xfrm flipH="1" flipV="1">
              <a:off x="4709420" y="2886590"/>
              <a:ext cx="59599" cy="2531489"/>
            </a:xfrm>
            <a:prstGeom prst="straightConnector1">
              <a:avLst/>
            </a:prstGeom>
            <a:solidFill>
              <a:schemeClr val="accent1"/>
            </a:solidFill>
            <a:ln w="25400" cap="flat" cmpd="sng" algn="ctr">
              <a:solidFill>
                <a:schemeClr val="tx1"/>
              </a:solidFill>
              <a:prstDash val="dash"/>
              <a:round/>
              <a:headEnd type="none" w="med" len="med"/>
              <a:tailEnd type="arrow"/>
            </a:ln>
            <a:effectLst/>
          </p:spPr>
        </p:cxnSp>
        <p:cxnSp>
          <p:nvCxnSpPr>
            <p:cNvPr id="240" name="Straight Arrow Connector 239"/>
            <p:cNvCxnSpPr>
              <a:stCxn id="353" idx="1"/>
              <a:endCxn id="92" idx="5"/>
            </p:cNvCxnSpPr>
            <p:nvPr/>
          </p:nvCxnSpPr>
          <p:spPr bwMode="auto">
            <a:xfrm flipH="1" flipV="1">
              <a:off x="4864770" y="2822173"/>
              <a:ext cx="2808550" cy="2637211"/>
            </a:xfrm>
            <a:prstGeom prst="straightConnector1">
              <a:avLst/>
            </a:prstGeom>
            <a:solidFill>
              <a:schemeClr val="accent1"/>
            </a:solidFill>
            <a:ln w="25400" cap="flat" cmpd="sng" algn="ctr">
              <a:solidFill>
                <a:schemeClr val="tx1"/>
              </a:solidFill>
              <a:prstDash val="dash"/>
              <a:round/>
              <a:headEnd type="none" w="med" len="med"/>
              <a:tailEnd type="arrow"/>
            </a:ln>
            <a:effectLst/>
          </p:spPr>
        </p:cxnSp>
        <p:grpSp>
          <p:nvGrpSpPr>
            <p:cNvPr id="241" name="Group 240"/>
            <p:cNvGrpSpPr/>
            <p:nvPr/>
          </p:nvGrpSpPr>
          <p:grpSpPr>
            <a:xfrm>
              <a:off x="287197" y="4846320"/>
              <a:ext cx="2612227" cy="1564104"/>
              <a:chOff x="1367321" y="2475713"/>
              <a:chExt cx="6018636" cy="3522321"/>
            </a:xfrm>
          </p:grpSpPr>
          <p:grpSp>
            <p:nvGrpSpPr>
              <p:cNvPr id="242" name="Group 241"/>
              <p:cNvGrpSpPr/>
              <p:nvPr/>
            </p:nvGrpSpPr>
            <p:grpSpPr>
              <a:xfrm>
                <a:off x="1367321" y="2475713"/>
                <a:ext cx="6018636" cy="3522321"/>
                <a:chOff x="1367321" y="2475713"/>
                <a:chExt cx="6018636" cy="3522321"/>
              </a:xfrm>
            </p:grpSpPr>
            <p:grpSp>
              <p:nvGrpSpPr>
                <p:cNvPr id="244" name="Group 243"/>
                <p:cNvGrpSpPr/>
                <p:nvPr/>
              </p:nvGrpSpPr>
              <p:grpSpPr>
                <a:xfrm>
                  <a:off x="4155834" y="3711246"/>
                  <a:ext cx="1439636" cy="990600"/>
                  <a:chOff x="3769392" y="3712029"/>
                  <a:chExt cx="1439636" cy="990600"/>
                </a:xfrm>
              </p:grpSpPr>
              <p:sp>
                <p:nvSpPr>
                  <p:cNvPr id="277" name="Oval 276"/>
                  <p:cNvSpPr/>
                  <p:nvPr/>
                </p:nvSpPr>
                <p:spPr bwMode="auto">
                  <a:xfrm>
                    <a:off x="3951514" y="3712029"/>
                    <a:ext cx="1012372"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78" name="TextBox 277"/>
                  <p:cNvSpPr txBox="1"/>
                  <p:nvPr/>
                </p:nvSpPr>
                <p:spPr>
                  <a:xfrm>
                    <a:off x="3769392" y="3941410"/>
                    <a:ext cx="1439636" cy="485174"/>
                  </a:xfrm>
                  <a:prstGeom prst="rect">
                    <a:avLst/>
                  </a:prstGeom>
                  <a:noFill/>
                </p:spPr>
                <p:txBody>
                  <a:bodyPr wrap="square" rtlCol="0">
                    <a:spAutoFit/>
                  </a:bodyPr>
                  <a:lstStyle/>
                  <a:p>
                    <a:pPr algn="ctr"/>
                    <a:r>
                      <a:rPr lang="en-CA" sz="800" b="1" dirty="0" smtClean="0"/>
                      <a:t>Item B</a:t>
                    </a:r>
                    <a:endParaRPr lang="en-CA" sz="800" b="1" dirty="0"/>
                  </a:p>
                </p:txBody>
              </p:sp>
            </p:grpSp>
            <p:grpSp>
              <p:nvGrpSpPr>
                <p:cNvPr id="245" name="Group 244"/>
                <p:cNvGrpSpPr/>
                <p:nvPr/>
              </p:nvGrpSpPr>
              <p:grpSpPr>
                <a:xfrm>
                  <a:off x="6025103" y="3706592"/>
                  <a:ext cx="1360854" cy="1306286"/>
                  <a:chOff x="6014218" y="3232665"/>
                  <a:chExt cx="1360854" cy="1306286"/>
                </a:xfrm>
              </p:grpSpPr>
              <p:sp>
                <p:nvSpPr>
                  <p:cNvPr id="272" name="Oval 271"/>
                  <p:cNvSpPr/>
                  <p:nvPr/>
                </p:nvSpPr>
                <p:spPr bwMode="auto">
                  <a:xfrm>
                    <a:off x="6362699" y="3548351"/>
                    <a:ext cx="1012373"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73" name="Oval 272"/>
                  <p:cNvSpPr/>
                  <p:nvPr/>
                </p:nvSpPr>
                <p:spPr bwMode="auto">
                  <a:xfrm>
                    <a:off x="6210300" y="3385065"/>
                    <a:ext cx="1012373"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grpSp>
                <p:nvGrpSpPr>
                  <p:cNvPr id="274" name="Group 273"/>
                  <p:cNvGrpSpPr/>
                  <p:nvPr/>
                </p:nvGrpSpPr>
                <p:grpSpPr>
                  <a:xfrm>
                    <a:off x="6014218" y="3232665"/>
                    <a:ext cx="1077685" cy="990600"/>
                    <a:chOff x="3907832" y="3712029"/>
                    <a:chExt cx="1077685" cy="990600"/>
                  </a:xfrm>
                </p:grpSpPr>
                <p:sp>
                  <p:nvSpPr>
                    <p:cNvPr id="275" name="Oval 274"/>
                    <p:cNvSpPr/>
                    <p:nvPr/>
                  </p:nvSpPr>
                  <p:spPr bwMode="auto">
                    <a:xfrm>
                      <a:off x="3951514" y="3712029"/>
                      <a:ext cx="1012372"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76" name="TextBox 275"/>
                    <p:cNvSpPr txBox="1"/>
                    <p:nvPr/>
                  </p:nvSpPr>
                  <p:spPr>
                    <a:xfrm>
                      <a:off x="3907832" y="3907910"/>
                      <a:ext cx="1077685" cy="485174"/>
                    </a:xfrm>
                    <a:prstGeom prst="rect">
                      <a:avLst/>
                    </a:prstGeom>
                    <a:noFill/>
                  </p:spPr>
                  <p:txBody>
                    <a:bodyPr wrap="square" rtlCol="0">
                      <a:spAutoFit/>
                    </a:bodyPr>
                    <a:lstStyle/>
                    <a:p>
                      <a:pPr algn="ctr"/>
                      <a:r>
                        <a:rPr lang="en-CA" sz="800" b="1" dirty="0" smtClean="0"/>
                        <a:t>Item</a:t>
                      </a:r>
                      <a:endParaRPr lang="en-CA" sz="800" b="1" dirty="0"/>
                    </a:p>
                  </p:txBody>
                </p:sp>
              </p:grpSp>
            </p:grpSp>
            <p:grpSp>
              <p:nvGrpSpPr>
                <p:cNvPr id="246" name="Group 245"/>
                <p:cNvGrpSpPr/>
                <p:nvPr/>
              </p:nvGrpSpPr>
              <p:grpSpPr>
                <a:xfrm>
                  <a:off x="4316838" y="2475713"/>
                  <a:ext cx="2106804" cy="838200"/>
                  <a:chOff x="3979381" y="2503714"/>
                  <a:chExt cx="2106804" cy="838200"/>
                </a:xfrm>
              </p:grpSpPr>
              <p:sp>
                <p:nvSpPr>
                  <p:cNvPr id="269" name="Rectangle 268"/>
                  <p:cNvSpPr/>
                  <p:nvPr/>
                </p:nvSpPr>
                <p:spPr bwMode="auto">
                  <a:xfrm>
                    <a:off x="4400743" y="2808514"/>
                    <a:ext cx="1685442"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70" name="Rectangle 269"/>
                  <p:cNvSpPr/>
                  <p:nvPr/>
                </p:nvSpPr>
                <p:spPr bwMode="auto">
                  <a:xfrm>
                    <a:off x="4190063" y="26561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71" name="Rectangle 270"/>
                  <p:cNvSpPr/>
                  <p:nvPr/>
                </p:nvSpPr>
                <p:spPr bwMode="auto">
                  <a:xfrm>
                    <a:off x="3979381" y="25037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Charges</a:t>
                    </a:r>
                  </a:p>
                </p:txBody>
              </p:sp>
            </p:grpSp>
            <p:grpSp>
              <p:nvGrpSpPr>
                <p:cNvPr id="247" name="Group 246"/>
                <p:cNvGrpSpPr/>
                <p:nvPr/>
              </p:nvGrpSpPr>
              <p:grpSpPr>
                <a:xfrm>
                  <a:off x="1788678" y="2475713"/>
                  <a:ext cx="2106800" cy="838200"/>
                  <a:chOff x="3410649" y="2503714"/>
                  <a:chExt cx="2106800" cy="838200"/>
                </a:xfrm>
              </p:grpSpPr>
              <p:sp>
                <p:nvSpPr>
                  <p:cNvPr id="266" name="Rectangle 265"/>
                  <p:cNvSpPr/>
                  <p:nvPr/>
                </p:nvSpPr>
                <p:spPr bwMode="auto">
                  <a:xfrm>
                    <a:off x="3832009" y="28085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67" name="Rectangle 266"/>
                  <p:cNvSpPr/>
                  <p:nvPr/>
                </p:nvSpPr>
                <p:spPr bwMode="auto">
                  <a:xfrm>
                    <a:off x="3621329" y="26561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68" name="Rectangle 267"/>
                  <p:cNvSpPr/>
                  <p:nvPr/>
                </p:nvSpPr>
                <p:spPr bwMode="auto">
                  <a:xfrm>
                    <a:off x="3410649" y="25037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Rules</a:t>
                    </a:r>
                  </a:p>
                </p:txBody>
              </p:sp>
            </p:grpSp>
            <p:grpSp>
              <p:nvGrpSpPr>
                <p:cNvPr id="248" name="Group 247"/>
                <p:cNvGrpSpPr/>
                <p:nvPr/>
              </p:nvGrpSpPr>
              <p:grpSpPr>
                <a:xfrm>
                  <a:off x="1367321" y="3788229"/>
                  <a:ext cx="2106801" cy="838200"/>
                  <a:chOff x="3315863" y="2503714"/>
                  <a:chExt cx="2106801" cy="838200"/>
                </a:xfrm>
              </p:grpSpPr>
              <p:sp>
                <p:nvSpPr>
                  <p:cNvPr id="263" name="Rectangle 262"/>
                  <p:cNvSpPr/>
                  <p:nvPr/>
                </p:nvSpPr>
                <p:spPr bwMode="auto">
                  <a:xfrm>
                    <a:off x="3737223" y="28085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64" name="Rectangle 263"/>
                  <p:cNvSpPr/>
                  <p:nvPr/>
                </p:nvSpPr>
                <p:spPr bwMode="auto">
                  <a:xfrm>
                    <a:off x="3526543" y="26561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65" name="Rectangle 264"/>
                  <p:cNvSpPr/>
                  <p:nvPr/>
                </p:nvSpPr>
                <p:spPr bwMode="auto">
                  <a:xfrm>
                    <a:off x="3315863" y="25037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Attributes</a:t>
                    </a:r>
                  </a:p>
                </p:txBody>
              </p:sp>
            </p:grpSp>
            <p:grpSp>
              <p:nvGrpSpPr>
                <p:cNvPr id="249" name="Group 248"/>
                <p:cNvGrpSpPr/>
                <p:nvPr/>
              </p:nvGrpSpPr>
              <p:grpSpPr>
                <a:xfrm>
                  <a:off x="1577998" y="5159834"/>
                  <a:ext cx="2106801" cy="838200"/>
                  <a:chOff x="3199969" y="2503714"/>
                  <a:chExt cx="2106801" cy="838200"/>
                </a:xfrm>
              </p:grpSpPr>
              <p:sp>
                <p:nvSpPr>
                  <p:cNvPr id="260" name="Rectangle 259"/>
                  <p:cNvSpPr/>
                  <p:nvPr/>
                </p:nvSpPr>
                <p:spPr bwMode="auto">
                  <a:xfrm>
                    <a:off x="3621329" y="28085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61" name="Rectangle 260"/>
                  <p:cNvSpPr/>
                  <p:nvPr/>
                </p:nvSpPr>
                <p:spPr bwMode="auto">
                  <a:xfrm>
                    <a:off x="3410649" y="26561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62" name="Rectangle 261"/>
                  <p:cNvSpPr/>
                  <p:nvPr/>
                </p:nvSpPr>
                <p:spPr bwMode="auto">
                  <a:xfrm>
                    <a:off x="3199969" y="25037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Images</a:t>
                    </a:r>
                  </a:p>
                </p:txBody>
              </p:sp>
            </p:grpSp>
            <p:grpSp>
              <p:nvGrpSpPr>
                <p:cNvPr id="250" name="Group 249"/>
                <p:cNvGrpSpPr/>
                <p:nvPr/>
              </p:nvGrpSpPr>
              <p:grpSpPr>
                <a:xfrm>
                  <a:off x="4106159" y="5159834"/>
                  <a:ext cx="2106801" cy="838200"/>
                  <a:chOff x="3790474" y="2503714"/>
                  <a:chExt cx="2106801" cy="838200"/>
                </a:xfrm>
              </p:grpSpPr>
              <p:sp>
                <p:nvSpPr>
                  <p:cNvPr id="257" name="Rectangle 256"/>
                  <p:cNvSpPr/>
                  <p:nvPr/>
                </p:nvSpPr>
                <p:spPr bwMode="auto">
                  <a:xfrm>
                    <a:off x="4001154" y="2808514"/>
                    <a:ext cx="189612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58" name="Rectangle 257"/>
                  <p:cNvSpPr/>
                  <p:nvPr/>
                </p:nvSpPr>
                <p:spPr bwMode="auto">
                  <a:xfrm>
                    <a:off x="3895814" y="2656114"/>
                    <a:ext cx="189612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59" name="Rectangle 258"/>
                  <p:cNvSpPr/>
                  <p:nvPr/>
                </p:nvSpPr>
                <p:spPr bwMode="auto">
                  <a:xfrm>
                    <a:off x="3790474" y="2503714"/>
                    <a:ext cx="189612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Descriptions</a:t>
                    </a:r>
                  </a:p>
                </p:txBody>
              </p:sp>
            </p:grpSp>
            <p:cxnSp>
              <p:nvCxnSpPr>
                <p:cNvPr id="251" name="Straight Connector 250"/>
                <p:cNvCxnSpPr>
                  <a:stCxn id="277" idx="6"/>
                  <a:endCxn id="275" idx="2"/>
                </p:cNvCxnSpPr>
                <p:nvPr/>
              </p:nvCxnSpPr>
              <p:spPr bwMode="auto">
                <a:xfrm flipV="1">
                  <a:off x="5350328" y="4201892"/>
                  <a:ext cx="718457" cy="46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2" name="Straight Connector 251"/>
                <p:cNvCxnSpPr>
                  <a:stCxn id="277" idx="0"/>
                </p:cNvCxnSpPr>
                <p:nvPr/>
              </p:nvCxnSpPr>
              <p:spPr bwMode="auto">
                <a:xfrm flipH="1" flipV="1">
                  <a:off x="4844138" y="3313913"/>
                  <a:ext cx="4" cy="3973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3" name="Straight Connector 252"/>
                <p:cNvCxnSpPr>
                  <a:stCxn id="259" idx="0"/>
                  <a:endCxn id="277" idx="4"/>
                </p:cNvCxnSpPr>
                <p:nvPr/>
              </p:nvCxnSpPr>
              <p:spPr bwMode="auto">
                <a:xfrm flipH="1" flipV="1">
                  <a:off x="4844143" y="4701848"/>
                  <a:ext cx="210076" cy="4579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4" name="Straight Connector 253"/>
                <p:cNvCxnSpPr>
                  <a:stCxn id="277" idx="1"/>
                  <a:endCxn id="266" idx="3"/>
                </p:cNvCxnSpPr>
                <p:nvPr/>
              </p:nvCxnSpPr>
              <p:spPr bwMode="auto">
                <a:xfrm flipH="1" flipV="1">
                  <a:off x="3895479" y="3047214"/>
                  <a:ext cx="590736" cy="80910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5" name="Straight Connector 254"/>
                <p:cNvCxnSpPr>
                  <a:stCxn id="277" idx="2"/>
                </p:cNvCxnSpPr>
                <p:nvPr/>
              </p:nvCxnSpPr>
              <p:spPr bwMode="auto">
                <a:xfrm flipH="1">
                  <a:off x="3483429" y="4206546"/>
                  <a:ext cx="85452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6" name="Straight Connector 255"/>
                <p:cNvCxnSpPr>
                  <a:stCxn id="260" idx="3"/>
                  <a:endCxn id="277" idx="3"/>
                </p:cNvCxnSpPr>
                <p:nvPr/>
              </p:nvCxnSpPr>
              <p:spPr bwMode="auto">
                <a:xfrm flipV="1">
                  <a:off x="3684799" y="4556777"/>
                  <a:ext cx="801416" cy="1174557"/>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243" name="Straight Connector 242"/>
              <p:cNvCxnSpPr/>
              <p:nvPr/>
            </p:nvCxnSpPr>
            <p:spPr bwMode="auto">
              <a:xfrm flipH="1" flipV="1">
                <a:off x="5241408" y="4526151"/>
                <a:ext cx="1485962" cy="105278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279" name="Group 278"/>
            <p:cNvGrpSpPr/>
            <p:nvPr/>
          </p:nvGrpSpPr>
          <p:grpSpPr>
            <a:xfrm>
              <a:off x="3352801" y="4846320"/>
              <a:ext cx="2612227" cy="1564104"/>
              <a:chOff x="1367321" y="2475713"/>
              <a:chExt cx="6018636" cy="3522321"/>
            </a:xfrm>
          </p:grpSpPr>
          <p:grpSp>
            <p:nvGrpSpPr>
              <p:cNvPr id="280" name="Group 279"/>
              <p:cNvGrpSpPr/>
              <p:nvPr/>
            </p:nvGrpSpPr>
            <p:grpSpPr>
              <a:xfrm>
                <a:off x="1367321" y="2475713"/>
                <a:ext cx="6018636" cy="3522321"/>
                <a:chOff x="1367321" y="2475713"/>
                <a:chExt cx="6018636" cy="3522321"/>
              </a:xfrm>
            </p:grpSpPr>
            <p:grpSp>
              <p:nvGrpSpPr>
                <p:cNvPr id="282" name="Group 281"/>
                <p:cNvGrpSpPr/>
                <p:nvPr/>
              </p:nvGrpSpPr>
              <p:grpSpPr>
                <a:xfrm>
                  <a:off x="4155834" y="3711246"/>
                  <a:ext cx="1439636" cy="990600"/>
                  <a:chOff x="3769392" y="3712029"/>
                  <a:chExt cx="1439636" cy="990600"/>
                </a:xfrm>
              </p:grpSpPr>
              <p:sp>
                <p:nvSpPr>
                  <p:cNvPr id="315" name="Oval 314"/>
                  <p:cNvSpPr/>
                  <p:nvPr/>
                </p:nvSpPr>
                <p:spPr bwMode="auto">
                  <a:xfrm>
                    <a:off x="3951514" y="3712029"/>
                    <a:ext cx="1012372"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16" name="TextBox 315"/>
                  <p:cNvSpPr txBox="1"/>
                  <p:nvPr/>
                </p:nvSpPr>
                <p:spPr>
                  <a:xfrm>
                    <a:off x="3769392" y="3941410"/>
                    <a:ext cx="1439636" cy="485174"/>
                  </a:xfrm>
                  <a:prstGeom prst="rect">
                    <a:avLst/>
                  </a:prstGeom>
                  <a:noFill/>
                </p:spPr>
                <p:txBody>
                  <a:bodyPr wrap="square" rtlCol="0">
                    <a:spAutoFit/>
                  </a:bodyPr>
                  <a:lstStyle/>
                  <a:p>
                    <a:pPr algn="ctr"/>
                    <a:r>
                      <a:rPr lang="en-CA" sz="800" b="1" dirty="0" smtClean="0"/>
                      <a:t>Item C</a:t>
                    </a:r>
                    <a:endParaRPr lang="en-CA" sz="800" b="1" dirty="0"/>
                  </a:p>
                </p:txBody>
              </p:sp>
            </p:grpSp>
            <p:grpSp>
              <p:nvGrpSpPr>
                <p:cNvPr id="283" name="Group 282"/>
                <p:cNvGrpSpPr/>
                <p:nvPr/>
              </p:nvGrpSpPr>
              <p:grpSpPr>
                <a:xfrm>
                  <a:off x="6025103" y="3706592"/>
                  <a:ext cx="1360854" cy="1306286"/>
                  <a:chOff x="6014218" y="3232665"/>
                  <a:chExt cx="1360854" cy="1306286"/>
                </a:xfrm>
              </p:grpSpPr>
              <p:sp>
                <p:nvSpPr>
                  <p:cNvPr id="310" name="Oval 309"/>
                  <p:cNvSpPr/>
                  <p:nvPr/>
                </p:nvSpPr>
                <p:spPr bwMode="auto">
                  <a:xfrm>
                    <a:off x="6362699" y="3548351"/>
                    <a:ext cx="1012373"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11" name="Oval 310"/>
                  <p:cNvSpPr/>
                  <p:nvPr/>
                </p:nvSpPr>
                <p:spPr bwMode="auto">
                  <a:xfrm>
                    <a:off x="6210300" y="3385065"/>
                    <a:ext cx="1012373"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grpSp>
                <p:nvGrpSpPr>
                  <p:cNvPr id="312" name="Group 311"/>
                  <p:cNvGrpSpPr/>
                  <p:nvPr/>
                </p:nvGrpSpPr>
                <p:grpSpPr>
                  <a:xfrm>
                    <a:off x="6014218" y="3232665"/>
                    <a:ext cx="1077685" cy="990600"/>
                    <a:chOff x="3907832" y="3712029"/>
                    <a:chExt cx="1077685" cy="990600"/>
                  </a:xfrm>
                </p:grpSpPr>
                <p:sp>
                  <p:nvSpPr>
                    <p:cNvPr id="313" name="Oval 312"/>
                    <p:cNvSpPr/>
                    <p:nvPr/>
                  </p:nvSpPr>
                  <p:spPr bwMode="auto">
                    <a:xfrm>
                      <a:off x="3951514" y="3712029"/>
                      <a:ext cx="1012372"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14" name="TextBox 313"/>
                    <p:cNvSpPr txBox="1"/>
                    <p:nvPr/>
                  </p:nvSpPr>
                  <p:spPr>
                    <a:xfrm>
                      <a:off x="3907832" y="3907910"/>
                      <a:ext cx="1077685" cy="485174"/>
                    </a:xfrm>
                    <a:prstGeom prst="rect">
                      <a:avLst/>
                    </a:prstGeom>
                    <a:noFill/>
                  </p:spPr>
                  <p:txBody>
                    <a:bodyPr wrap="square" rtlCol="0">
                      <a:spAutoFit/>
                    </a:bodyPr>
                    <a:lstStyle/>
                    <a:p>
                      <a:pPr algn="ctr"/>
                      <a:r>
                        <a:rPr lang="en-CA" sz="800" b="1" dirty="0" smtClean="0"/>
                        <a:t>Item</a:t>
                      </a:r>
                      <a:endParaRPr lang="en-CA" sz="800" b="1" dirty="0"/>
                    </a:p>
                  </p:txBody>
                </p:sp>
              </p:grpSp>
            </p:grpSp>
            <p:grpSp>
              <p:nvGrpSpPr>
                <p:cNvPr id="284" name="Group 283"/>
                <p:cNvGrpSpPr/>
                <p:nvPr/>
              </p:nvGrpSpPr>
              <p:grpSpPr>
                <a:xfrm>
                  <a:off x="4316838" y="2475713"/>
                  <a:ext cx="2106804" cy="838200"/>
                  <a:chOff x="3979381" y="2503714"/>
                  <a:chExt cx="2106804" cy="838200"/>
                </a:xfrm>
              </p:grpSpPr>
              <p:sp>
                <p:nvSpPr>
                  <p:cNvPr id="307" name="Rectangle 306"/>
                  <p:cNvSpPr/>
                  <p:nvPr/>
                </p:nvSpPr>
                <p:spPr bwMode="auto">
                  <a:xfrm>
                    <a:off x="4400743" y="2808514"/>
                    <a:ext cx="1685442"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08" name="Rectangle 307"/>
                  <p:cNvSpPr/>
                  <p:nvPr/>
                </p:nvSpPr>
                <p:spPr bwMode="auto">
                  <a:xfrm>
                    <a:off x="4190063" y="26561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09" name="Rectangle 308"/>
                  <p:cNvSpPr/>
                  <p:nvPr/>
                </p:nvSpPr>
                <p:spPr bwMode="auto">
                  <a:xfrm>
                    <a:off x="3979381" y="25037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Charges</a:t>
                    </a:r>
                  </a:p>
                </p:txBody>
              </p:sp>
            </p:grpSp>
            <p:grpSp>
              <p:nvGrpSpPr>
                <p:cNvPr id="285" name="Group 284"/>
                <p:cNvGrpSpPr/>
                <p:nvPr/>
              </p:nvGrpSpPr>
              <p:grpSpPr>
                <a:xfrm>
                  <a:off x="1788678" y="2475713"/>
                  <a:ext cx="2106800" cy="838200"/>
                  <a:chOff x="3410649" y="2503714"/>
                  <a:chExt cx="2106800" cy="838200"/>
                </a:xfrm>
              </p:grpSpPr>
              <p:sp>
                <p:nvSpPr>
                  <p:cNvPr id="304" name="Rectangle 303"/>
                  <p:cNvSpPr/>
                  <p:nvPr/>
                </p:nvSpPr>
                <p:spPr bwMode="auto">
                  <a:xfrm>
                    <a:off x="3832009" y="28085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05" name="Rectangle 304"/>
                  <p:cNvSpPr/>
                  <p:nvPr/>
                </p:nvSpPr>
                <p:spPr bwMode="auto">
                  <a:xfrm>
                    <a:off x="3621329" y="26561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06" name="Rectangle 305"/>
                  <p:cNvSpPr/>
                  <p:nvPr/>
                </p:nvSpPr>
                <p:spPr bwMode="auto">
                  <a:xfrm>
                    <a:off x="3410649" y="25037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Rules</a:t>
                    </a:r>
                  </a:p>
                </p:txBody>
              </p:sp>
            </p:grpSp>
            <p:grpSp>
              <p:nvGrpSpPr>
                <p:cNvPr id="286" name="Group 285"/>
                <p:cNvGrpSpPr/>
                <p:nvPr/>
              </p:nvGrpSpPr>
              <p:grpSpPr>
                <a:xfrm>
                  <a:off x="1367321" y="3788229"/>
                  <a:ext cx="2106801" cy="838200"/>
                  <a:chOff x="3315863" y="2503714"/>
                  <a:chExt cx="2106801" cy="838200"/>
                </a:xfrm>
              </p:grpSpPr>
              <p:sp>
                <p:nvSpPr>
                  <p:cNvPr id="301" name="Rectangle 300"/>
                  <p:cNvSpPr/>
                  <p:nvPr/>
                </p:nvSpPr>
                <p:spPr bwMode="auto">
                  <a:xfrm>
                    <a:off x="3737223" y="28085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02" name="Rectangle 301"/>
                  <p:cNvSpPr/>
                  <p:nvPr/>
                </p:nvSpPr>
                <p:spPr bwMode="auto">
                  <a:xfrm>
                    <a:off x="3526543" y="26561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03" name="Rectangle 302"/>
                  <p:cNvSpPr/>
                  <p:nvPr/>
                </p:nvSpPr>
                <p:spPr bwMode="auto">
                  <a:xfrm>
                    <a:off x="3315863" y="25037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Attributes</a:t>
                    </a:r>
                  </a:p>
                </p:txBody>
              </p:sp>
            </p:grpSp>
            <p:grpSp>
              <p:nvGrpSpPr>
                <p:cNvPr id="287" name="Group 286"/>
                <p:cNvGrpSpPr/>
                <p:nvPr/>
              </p:nvGrpSpPr>
              <p:grpSpPr>
                <a:xfrm>
                  <a:off x="1577998" y="5159834"/>
                  <a:ext cx="2106801" cy="838200"/>
                  <a:chOff x="3199969" y="2503714"/>
                  <a:chExt cx="2106801" cy="838200"/>
                </a:xfrm>
              </p:grpSpPr>
              <p:sp>
                <p:nvSpPr>
                  <p:cNvPr id="298" name="Rectangle 297"/>
                  <p:cNvSpPr/>
                  <p:nvPr/>
                </p:nvSpPr>
                <p:spPr bwMode="auto">
                  <a:xfrm>
                    <a:off x="3621329" y="28085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99" name="Rectangle 298"/>
                  <p:cNvSpPr/>
                  <p:nvPr/>
                </p:nvSpPr>
                <p:spPr bwMode="auto">
                  <a:xfrm>
                    <a:off x="3410649" y="26561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00" name="Rectangle 299"/>
                  <p:cNvSpPr/>
                  <p:nvPr/>
                </p:nvSpPr>
                <p:spPr bwMode="auto">
                  <a:xfrm>
                    <a:off x="3199969" y="25037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Images</a:t>
                    </a:r>
                  </a:p>
                </p:txBody>
              </p:sp>
            </p:grpSp>
            <p:grpSp>
              <p:nvGrpSpPr>
                <p:cNvPr id="288" name="Group 287"/>
                <p:cNvGrpSpPr/>
                <p:nvPr/>
              </p:nvGrpSpPr>
              <p:grpSpPr>
                <a:xfrm>
                  <a:off x="4106159" y="5159834"/>
                  <a:ext cx="2106801" cy="838200"/>
                  <a:chOff x="3790474" y="2503714"/>
                  <a:chExt cx="2106801" cy="838200"/>
                </a:xfrm>
              </p:grpSpPr>
              <p:sp>
                <p:nvSpPr>
                  <p:cNvPr id="295" name="Rectangle 294"/>
                  <p:cNvSpPr/>
                  <p:nvPr/>
                </p:nvSpPr>
                <p:spPr bwMode="auto">
                  <a:xfrm>
                    <a:off x="4001154" y="2808514"/>
                    <a:ext cx="189612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96" name="Rectangle 295"/>
                  <p:cNvSpPr/>
                  <p:nvPr/>
                </p:nvSpPr>
                <p:spPr bwMode="auto">
                  <a:xfrm>
                    <a:off x="3895814" y="2656114"/>
                    <a:ext cx="189612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297" name="Rectangle 296"/>
                  <p:cNvSpPr/>
                  <p:nvPr/>
                </p:nvSpPr>
                <p:spPr bwMode="auto">
                  <a:xfrm>
                    <a:off x="3790474" y="2503714"/>
                    <a:ext cx="189612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Descriptions</a:t>
                    </a:r>
                  </a:p>
                </p:txBody>
              </p:sp>
            </p:grpSp>
            <p:cxnSp>
              <p:nvCxnSpPr>
                <p:cNvPr id="289" name="Straight Connector 288"/>
                <p:cNvCxnSpPr>
                  <a:stCxn id="315" idx="6"/>
                  <a:endCxn id="313" idx="2"/>
                </p:cNvCxnSpPr>
                <p:nvPr/>
              </p:nvCxnSpPr>
              <p:spPr bwMode="auto">
                <a:xfrm flipV="1">
                  <a:off x="5350328" y="4201892"/>
                  <a:ext cx="718457" cy="46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0" name="Straight Connector 289"/>
                <p:cNvCxnSpPr>
                  <a:stCxn id="315" idx="0"/>
                </p:cNvCxnSpPr>
                <p:nvPr/>
              </p:nvCxnSpPr>
              <p:spPr bwMode="auto">
                <a:xfrm flipH="1" flipV="1">
                  <a:off x="4844138" y="3313913"/>
                  <a:ext cx="4" cy="3973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1" name="Straight Connector 290"/>
                <p:cNvCxnSpPr>
                  <a:stCxn id="297" idx="0"/>
                  <a:endCxn id="315" idx="4"/>
                </p:cNvCxnSpPr>
                <p:nvPr/>
              </p:nvCxnSpPr>
              <p:spPr bwMode="auto">
                <a:xfrm flipH="1" flipV="1">
                  <a:off x="4844143" y="4701848"/>
                  <a:ext cx="210076" cy="4579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2" name="Straight Connector 291"/>
                <p:cNvCxnSpPr>
                  <a:stCxn id="315" idx="1"/>
                  <a:endCxn id="304" idx="3"/>
                </p:cNvCxnSpPr>
                <p:nvPr/>
              </p:nvCxnSpPr>
              <p:spPr bwMode="auto">
                <a:xfrm flipH="1" flipV="1">
                  <a:off x="3895479" y="3047214"/>
                  <a:ext cx="590736" cy="80910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3" name="Straight Connector 292"/>
                <p:cNvCxnSpPr>
                  <a:stCxn id="315" idx="2"/>
                </p:cNvCxnSpPr>
                <p:nvPr/>
              </p:nvCxnSpPr>
              <p:spPr bwMode="auto">
                <a:xfrm flipH="1">
                  <a:off x="3483429" y="4206546"/>
                  <a:ext cx="85452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4" name="Straight Connector 293"/>
                <p:cNvCxnSpPr>
                  <a:stCxn id="298" idx="3"/>
                  <a:endCxn id="315" idx="3"/>
                </p:cNvCxnSpPr>
                <p:nvPr/>
              </p:nvCxnSpPr>
              <p:spPr bwMode="auto">
                <a:xfrm flipV="1">
                  <a:off x="3684799" y="4556777"/>
                  <a:ext cx="801416" cy="1174557"/>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281" name="Straight Connector 280"/>
              <p:cNvCxnSpPr/>
              <p:nvPr/>
            </p:nvCxnSpPr>
            <p:spPr bwMode="auto">
              <a:xfrm flipH="1" flipV="1">
                <a:off x="5241408" y="4526151"/>
                <a:ext cx="1333563" cy="90038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nvGrpSpPr>
            <p:cNvPr id="317" name="Group 316"/>
            <p:cNvGrpSpPr/>
            <p:nvPr/>
          </p:nvGrpSpPr>
          <p:grpSpPr>
            <a:xfrm>
              <a:off x="6319648" y="4846320"/>
              <a:ext cx="2612227" cy="1564104"/>
              <a:chOff x="1367321" y="2475713"/>
              <a:chExt cx="6018636" cy="3522321"/>
            </a:xfrm>
          </p:grpSpPr>
          <p:grpSp>
            <p:nvGrpSpPr>
              <p:cNvPr id="318" name="Group 317"/>
              <p:cNvGrpSpPr/>
              <p:nvPr/>
            </p:nvGrpSpPr>
            <p:grpSpPr>
              <a:xfrm>
                <a:off x="1367321" y="2475713"/>
                <a:ext cx="6018636" cy="3522321"/>
                <a:chOff x="1367321" y="2475713"/>
                <a:chExt cx="6018636" cy="3522321"/>
              </a:xfrm>
            </p:grpSpPr>
            <p:grpSp>
              <p:nvGrpSpPr>
                <p:cNvPr id="320" name="Group 319"/>
                <p:cNvGrpSpPr/>
                <p:nvPr/>
              </p:nvGrpSpPr>
              <p:grpSpPr>
                <a:xfrm>
                  <a:off x="4155834" y="3711246"/>
                  <a:ext cx="1439636" cy="990600"/>
                  <a:chOff x="3769392" y="3712029"/>
                  <a:chExt cx="1439636" cy="990600"/>
                </a:xfrm>
              </p:grpSpPr>
              <p:sp>
                <p:nvSpPr>
                  <p:cNvPr id="353" name="Oval 352"/>
                  <p:cNvSpPr/>
                  <p:nvPr/>
                </p:nvSpPr>
                <p:spPr bwMode="auto">
                  <a:xfrm>
                    <a:off x="3951514" y="3712029"/>
                    <a:ext cx="1012372"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54" name="TextBox 353"/>
                  <p:cNvSpPr txBox="1"/>
                  <p:nvPr/>
                </p:nvSpPr>
                <p:spPr>
                  <a:xfrm>
                    <a:off x="3769392" y="3941410"/>
                    <a:ext cx="1439636" cy="485174"/>
                  </a:xfrm>
                  <a:prstGeom prst="rect">
                    <a:avLst/>
                  </a:prstGeom>
                  <a:noFill/>
                </p:spPr>
                <p:txBody>
                  <a:bodyPr wrap="square" rtlCol="0">
                    <a:spAutoFit/>
                  </a:bodyPr>
                  <a:lstStyle/>
                  <a:p>
                    <a:pPr algn="ctr"/>
                    <a:r>
                      <a:rPr lang="en-CA" sz="800" b="1" dirty="0" smtClean="0"/>
                      <a:t>Item D</a:t>
                    </a:r>
                    <a:endParaRPr lang="en-CA" sz="800" b="1" dirty="0"/>
                  </a:p>
                </p:txBody>
              </p:sp>
            </p:grpSp>
            <p:grpSp>
              <p:nvGrpSpPr>
                <p:cNvPr id="321" name="Group 320"/>
                <p:cNvGrpSpPr/>
                <p:nvPr/>
              </p:nvGrpSpPr>
              <p:grpSpPr>
                <a:xfrm>
                  <a:off x="6025103" y="3706592"/>
                  <a:ext cx="1360854" cy="1306286"/>
                  <a:chOff x="6014218" y="3232665"/>
                  <a:chExt cx="1360854" cy="1306286"/>
                </a:xfrm>
              </p:grpSpPr>
              <p:sp>
                <p:nvSpPr>
                  <p:cNvPr id="348" name="Oval 347"/>
                  <p:cNvSpPr/>
                  <p:nvPr/>
                </p:nvSpPr>
                <p:spPr bwMode="auto">
                  <a:xfrm>
                    <a:off x="6362699" y="3548351"/>
                    <a:ext cx="1012373"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49" name="Oval 348"/>
                  <p:cNvSpPr/>
                  <p:nvPr/>
                </p:nvSpPr>
                <p:spPr bwMode="auto">
                  <a:xfrm>
                    <a:off x="6210300" y="3385065"/>
                    <a:ext cx="1012373"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grpSp>
                <p:nvGrpSpPr>
                  <p:cNvPr id="350" name="Group 349"/>
                  <p:cNvGrpSpPr/>
                  <p:nvPr/>
                </p:nvGrpSpPr>
                <p:grpSpPr>
                  <a:xfrm>
                    <a:off x="6014218" y="3232665"/>
                    <a:ext cx="1077685" cy="990600"/>
                    <a:chOff x="3907832" y="3712029"/>
                    <a:chExt cx="1077685" cy="990600"/>
                  </a:xfrm>
                </p:grpSpPr>
                <p:sp>
                  <p:nvSpPr>
                    <p:cNvPr id="351" name="Oval 350"/>
                    <p:cNvSpPr/>
                    <p:nvPr/>
                  </p:nvSpPr>
                  <p:spPr bwMode="auto">
                    <a:xfrm>
                      <a:off x="3951514" y="3712029"/>
                      <a:ext cx="1012372"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52" name="TextBox 351"/>
                    <p:cNvSpPr txBox="1"/>
                    <p:nvPr/>
                  </p:nvSpPr>
                  <p:spPr>
                    <a:xfrm>
                      <a:off x="3907832" y="3907910"/>
                      <a:ext cx="1077685" cy="485174"/>
                    </a:xfrm>
                    <a:prstGeom prst="rect">
                      <a:avLst/>
                    </a:prstGeom>
                    <a:noFill/>
                  </p:spPr>
                  <p:txBody>
                    <a:bodyPr wrap="square" rtlCol="0">
                      <a:spAutoFit/>
                    </a:bodyPr>
                    <a:lstStyle/>
                    <a:p>
                      <a:pPr algn="ctr"/>
                      <a:r>
                        <a:rPr lang="en-CA" sz="800" b="1" dirty="0" smtClean="0"/>
                        <a:t>Item</a:t>
                      </a:r>
                      <a:endParaRPr lang="en-CA" sz="800" b="1" dirty="0"/>
                    </a:p>
                  </p:txBody>
                </p:sp>
              </p:grpSp>
            </p:grpSp>
            <p:grpSp>
              <p:nvGrpSpPr>
                <p:cNvPr id="322" name="Group 321"/>
                <p:cNvGrpSpPr/>
                <p:nvPr/>
              </p:nvGrpSpPr>
              <p:grpSpPr>
                <a:xfrm>
                  <a:off x="4316838" y="2475713"/>
                  <a:ext cx="2106804" cy="838200"/>
                  <a:chOff x="3979381" y="2503714"/>
                  <a:chExt cx="2106804" cy="838200"/>
                </a:xfrm>
              </p:grpSpPr>
              <p:sp>
                <p:nvSpPr>
                  <p:cNvPr id="345" name="Rectangle 344"/>
                  <p:cNvSpPr/>
                  <p:nvPr/>
                </p:nvSpPr>
                <p:spPr bwMode="auto">
                  <a:xfrm>
                    <a:off x="4400743" y="2808514"/>
                    <a:ext cx="1685442"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46" name="Rectangle 345"/>
                  <p:cNvSpPr/>
                  <p:nvPr/>
                </p:nvSpPr>
                <p:spPr bwMode="auto">
                  <a:xfrm>
                    <a:off x="4190063" y="26561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47" name="Rectangle 346"/>
                  <p:cNvSpPr/>
                  <p:nvPr/>
                </p:nvSpPr>
                <p:spPr bwMode="auto">
                  <a:xfrm>
                    <a:off x="3979381" y="25037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Charges</a:t>
                    </a:r>
                  </a:p>
                </p:txBody>
              </p:sp>
            </p:grpSp>
            <p:grpSp>
              <p:nvGrpSpPr>
                <p:cNvPr id="323" name="Group 322"/>
                <p:cNvGrpSpPr/>
                <p:nvPr/>
              </p:nvGrpSpPr>
              <p:grpSpPr>
                <a:xfrm>
                  <a:off x="1788678" y="2475713"/>
                  <a:ext cx="2106800" cy="838200"/>
                  <a:chOff x="3410649" y="2503714"/>
                  <a:chExt cx="2106800" cy="838200"/>
                </a:xfrm>
              </p:grpSpPr>
              <p:sp>
                <p:nvSpPr>
                  <p:cNvPr id="342" name="Rectangle 341"/>
                  <p:cNvSpPr/>
                  <p:nvPr/>
                </p:nvSpPr>
                <p:spPr bwMode="auto">
                  <a:xfrm>
                    <a:off x="3832009" y="28085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43" name="Rectangle 342"/>
                  <p:cNvSpPr/>
                  <p:nvPr/>
                </p:nvSpPr>
                <p:spPr bwMode="auto">
                  <a:xfrm>
                    <a:off x="3621329" y="26561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44" name="Rectangle 343"/>
                  <p:cNvSpPr/>
                  <p:nvPr/>
                </p:nvSpPr>
                <p:spPr bwMode="auto">
                  <a:xfrm>
                    <a:off x="3410649" y="2503714"/>
                    <a:ext cx="1685440"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Rules</a:t>
                    </a:r>
                  </a:p>
                </p:txBody>
              </p:sp>
            </p:grpSp>
            <p:grpSp>
              <p:nvGrpSpPr>
                <p:cNvPr id="324" name="Group 323"/>
                <p:cNvGrpSpPr/>
                <p:nvPr/>
              </p:nvGrpSpPr>
              <p:grpSpPr>
                <a:xfrm>
                  <a:off x="1367321" y="3788229"/>
                  <a:ext cx="2106801" cy="838200"/>
                  <a:chOff x="3315863" y="2503714"/>
                  <a:chExt cx="2106801" cy="838200"/>
                </a:xfrm>
              </p:grpSpPr>
              <p:sp>
                <p:nvSpPr>
                  <p:cNvPr id="339" name="Rectangle 338"/>
                  <p:cNvSpPr/>
                  <p:nvPr/>
                </p:nvSpPr>
                <p:spPr bwMode="auto">
                  <a:xfrm>
                    <a:off x="3737223" y="28085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40" name="Rectangle 339"/>
                  <p:cNvSpPr/>
                  <p:nvPr/>
                </p:nvSpPr>
                <p:spPr bwMode="auto">
                  <a:xfrm>
                    <a:off x="3526543" y="26561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41" name="Rectangle 340"/>
                  <p:cNvSpPr/>
                  <p:nvPr/>
                </p:nvSpPr>
                <p:spPr bwMode="auto">
                  <a:xfrm>
                    <a:off x="3315863" y="25037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Attributes</a:t>
                    </a:r>
                  </a:p>
                </p:txBody>
              </p:sp>
            </p:grpSp>
            <p:grpSp>
              <p:nvGrpSpPr>
                <p:cNvPr id="325" name="Group 324"/>
                <p:cNvGrpSpPr/>
                <p:nvPr/>
              </p:nvGrpSpPr>
              <p:grpSpPr>
                <a:xfrm>
                  <a:off x="1577998" y="5159834"/>
                  <a:ext cx="2106801" cy="838200"/>
                  <a:chOff x="3199969" y="2503714"/>
                  <a:chExt cx="2106801" cy="838200"/>
                </a:xfrm>
              </p:grpSpPr>
              <p:sp>
                <p:nvSpPr>
                  <p:cNvPr id="336" name="Rectangle 335"/>
                  <p:cNvSpPr/>
                  <p:nvPr/>
                </p:nvSpPr>
                <p:spPr bwMode="auto">
                  <a:xfrm>
                    <a:off x="3621329" y="28085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37" name="Rectangle 336"/>
                  <p:cNvSpPr/>
                  <p:nvPr/>
                </p:nvSpPr>
                <p:spPr bwMode="auto">
                  <a:xfrm>
                    <a:off x="3410649" y="26561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38" name="Rectangle 337"/>
                  <p:cNvSpPr/>
                  <p:nvPr/>
                </p:nvSpPr>
                <p:spPr bwMode="auto">
                  <a:xfrm>
                    <a:off x="3199969" y="2503714"/>
                    <a:ext cx="168544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Images</a:t>
                    </a:r>
                  </a:p>
                </p:txBody>
              </p:sp>
            </p:grpSp>
            <p:grpSp>
              <p:nvGrpSpPr>
                <p:cNvPr id="326" name="Group 325"/>
                <p:cNvGrpSpPr/>
                <p:nvPr/>
              </p:nvGrpSpPr>
              <p:grpSpPr>
                <a:xfrm>
                  <a:off x="4106159" y="5159834"/>
                  <a:ext cx="2106801" cy="838200"/>
                  <a:chOff x="3790474" y="2503714"/>
                  <a:chExt cx="2106801" cy="838200"/>
                </a:xfrm>
              </p:grpSpPr>
              <p:sp>
                <p:nvSpPr>
                  <p:cNvPr id="333" name="Rectangle 332"/>
                  <p:cNvSpPr/>
                  <p:nvPr/>
                </p:nvSpPr>
                <p:spPr bwMode="auto">
                  <a:xfrm>
                    <a:off x="4001154" y="2808514"/>
                    <a:ext cx="189612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34" name="Rectangle 333"/>
                  <p:cNvSpPr/>
                  <p:nvPr/>
                </p:nvSpPr>
                <p:spPr bwMode="auto">
                  <a:xfrm>
                    <a:off x="3895814" y="2656114"/>
                    <a:ext cx="189612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800" b="1" i="0" u="none" strike="noStrike" cap="none" normalizeH="0" baseline="0" dirty="0" smtClean="0">
                      <a:ln>
                        <a:noFill/>
                      </a:ln>
                      <a:solidFill>
                        <a:schemeClr val="tx1"/>
                      </a:solidFill>
                      <a:effectLst/>
                      <a:latin typeface="Arial" charset="0"/>
                    </a:endParaRPr>
                  </a:p>
                </p:txBody>
              </p:sp>
              <p:sp>
                <p:nvSpPr>
                  <p:cNvPr id="335" name="Rectangle 334"/>
                  <p:cNvSpPr/>
                  <p:nvPr/>
                </p:nvSpPr>
                <p:spPr bwMode="auto">
                  <a:xfrm>
                    <a:off x="3790474" y="2503714"/>
                    <a:ext cx="1896121" cy="5334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CA" sz="800" b="1" i="0" u="none" strike="noStrike" cap="none" normalizeH="0" baseline="0" dirty="0" smtClean="0">
                        <a:ln>
                          <a:noFill/>
                        </a:ln>
                        <a:solidFill>
                          <a:schemeClr val="tx1"/>
                        </a:solidFill>
                        <a:effectLst/>
                        <a:latin typeface="Arial" charset="0"/>
                      </a:rPr>
                      <a:t>Descriptions</a:t>
                    </a:r>
                  </a:p>
                </p:txBody>
              </p:sp>
            </p:grpSp>
            <p:cxnSp>
              <p:nvCxnSpPr>
                <p:cNvPr id="327" name="Straight Connector 326"/>
                <p:cNvCxnSpPr>
                  <a:stCxn id="353" idx="6"/>
                  <a:endCxn id="351" idx="2"/>
                </p:cNvCxnSpPr>
                <p:nvPr/>
              </p:nvCxnSpPr>
              <p:spPr bwMode="auto">
                <a:xfrm flipV="1">
                  <a:off x="5350328" y="4201892"/>
                  <a:ext cx="718457" cy="46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8" name="Straight Connector 327"/>
                <p:cNvCxnSpPr>
                  <a:stCxn id="353" idx="0"/>
                </p:cNvCxnSpPr>
                <p:nvPr/>
              </p:nvCxnSpPr>
              <p:spPr bwMode="auto">
                <a:xfrm flipH="1" flipV="1">
                  <a:off x="4844138" y="3313913"/>
                  <a:ext cx="4" cy="3973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9" name="Straight Connector 328"/>
                <p:cNvCxnSpPr>
                  <a:stCxn id="335" idx="0"/>
                  <a:endCxn id="353" idx="4"/>
                </p:cNvCxnSpPr>
                <p:nvPr/>
              </p:nvCxnSpPr>
              <p:spPr bwMode="auto">
                <a:xfrm flipH="1" flipV="1">
                  <a:off x="4844143" y="4701848"/>
                  <a:ext cx="210076" cy="45798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0" name="Straight Connector 329"/>
                <p:cNvCxnSpPr>
                  <a:stCxn id="353" idx="1"/>
                  <a:endCxn id="342" idx="3"/>
                </p:cNvCxnSpPr>
                <p:nvPr/>
              </p:nvCxnSpPr>
              <p:spPr bwMode="auto">
                <a:xfrm flipH="1" flipV="1">
                  <a:off x="3895479" y="3047214"/>
                  <a:ext cx="590736" cy="80910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1" name="Straight Connector 330"/>
                <p:cNvCxnSpPr>
                  <a:stCxn id="353" idx="2"/>
                </p:cNvCxnSpPr>
                <p:nvPr/>
              </p:nvCxnSpPr>
              <p:spPr bwMode="auto">
                <a:xfrm flipH="1">
                  <a:off x="3483429" y="4206546"/>
                  <a:ext cx="85452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2" name="Straight Connector 331"/>
                <p:cNvCxnSpPr>
                  <a:stCxn id="336" idx="3"/>
                  <a:endCxn id="353" idx="3"/>
                </p:cNvCxnSpPr>
                <p:nvPr/>
              </p:nvCxnSpPr>
              <p:spPr bwMode="auto">
                <a:xfrm flipV="1">
                  <a:off x="3684799" y="4556777"/>
                  <a:ext cx="801416" cy="1174557"/>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319" name="Straight Connector 318"/>
              <p:cNvCxnSpPr/>
              <p:nvPr/>
            </p:nvCxnSpPr>
            <p:spPr bwMode="auto">
              <a:xfrm flipH="1" flipV="1">
                <a:off x="5241408" y="4526151"/>
                <a:ext cx="1485962" cy="809103"/>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grpSp>
    </p:spTree>
    <p:extLst>
      <p:ext uri="{BB962C8B-B14F-4D97-AF65-F5344CB8AC3E}">
        <p14:creationId xmlns:p14="http://schemas.microsoft.com/office/powerpoint/2010/main" val="13314762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Care Catalog Model</a:t>
            </a:r>
            <a:endParaRPr lang="en-CA" dirty="0"/>
          </a:p>
        </p:txBody>
      </p:sp>
      <p:grpSp>
        <p:nvGrpSpPr>
          <p:cNvPr id="2" name="Group 1"/>
          <p:cNvGrpSpPr/>
          <p:nvPr/>
        </p:nvGrpSpPr>
        <p:grpSpPr>
          <a:xfrm>
            <a:off x="309283" y="1298427"/>
            <a:ext cx="8431014" cy="4938685"/>
            <a:chOff x="66852" y="1030387"/>
            <a:chExt cx="8888597" cy="5206726"/>
          </a:xfrm>
        </p:grpSpPr>
        <p:grpSp>
          <p:nvGrpSpPr>
            <p:cNvPr id="24" name="Group 23"/>
            <p:cNvGrpSpPr/>
            <p:nvPr/>
          </p:nvGrpSpPr>
          <p:grpSpPr>
            <a:xfrm>
              <a:off x="4211733" y="2761475"/>
              <a:ext cx="2013677" cy="844446"/>
              <a:chOff x="4154760" y="2640755"/>
              <a:chExt cx="2013677" cy="844446"/>
            </a:xfrm>
            <a:solidFill>
              <a:schemeClr val="tx2">
                <a:lumMod val="10000"/>
                <a:lumOff val="90000"/>
              </a:schemeClr>
            </a:solidFill>
          </p:grpSpPr>
          <p:sp>
            <p:nvSpPr>
              <p:cNvPr id="8" name="Rectangle 7"/>
              <p:cNvSpPr/>
              <p:nvPr/>
            </p:nvSpPr>
            <p:spPr bwMode="auto">
              <a:xfrm>
                <a:off x="4459560" y="2945555"/>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4307160" y="2793155"/>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10" name="Rectangle 9"/>
              <p:cNvSpPr/>
              <p:nvPr/>
            </p:nvSpPr>
            <p:spPr bwMode="auto">
              <a:xfrm>
                <a:off x="4154760" y="2640755"/>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11" name="TextBox 10"/>
              <p:cNvSpPr txBox="1"/>
              <p:nvPr/>
            </p:nvSpPr>
            <p:spPr>
              <a:xfrm>
                <a:off x="4214720" y="2730695"/>
                <a:ext cx="1603947" cy="389377"/>
              </a:xfrm>
              <a:prstGeom prst="rect">
                <a:avLst/>
              </a:prstGeom>
              <a:grpFill/>
            </p:spPr>
            <p:txBody>
              <a:bodyPr wrap="square" rtlCol="0">
                <a:spAutoFit/>
              </a:bodyPr>
              <a:lstStyle/>
              <a:p>
                <a:pPr algn="ctr"/>
                <a:r>
                  <a:rPr lang="en-CA" sz="1800" dirty="0" smtClean="0"/>
                  <a:t>Offer</a:t>
                </a:r>
                <a:endParaRPr lang="en-CA" sz="1800" dirty="0"/>
              </a:p>
            </p:txBody>
          </p:sp>
        </p:grpSp>
        <p:grpSp>
          <p:nvGrpSpPr>
            <p:cNvPr id="32" name="Group 31"/>
            <p:cNvGrpSpPr/>
            <p:nvPr/>
          </p:nvGrpSpPr>
          <p:grpSpPr>
            <a:xfrm>
              <a:off x="5275058" y="4030765"/>
              <a:ext cx="2013677" cy="844446"/>
              <a:chOff x="5558837" y="3809997"/>
              <a:chExt cx="2013677" cy="844446"/>
            </a:xfrm>
            <a:solidFill>
              <a:schemeClr val="tx2">
                <a:lumMod val="10000"/>
                <a:lumOff val="90000"/>
              </a:schemeClr>
            </a:solidFill>
          </p:grpSpPr>
          <p:sp>
            <p:nvSpPr>
              <p:cNvPr id="12" name="Rectangle 11"/>
              <p:cNvSpPr/>
              <p:nvPr/>
            </p:nvSpPr>
            <p:spPr bwMode="auto">
              <a:xfrm>
                <a:off x="5863637" y="4114797"/>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13" name="Rectangle 12"/>
              <p:cNvSpPr/>
              <p:nvPr/>
            </p:nvSpPr>
            <p:spPr bwMode="auto">
              <a:xfrm>
                <a:off x="5711237" y="3962397"/>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14" name="Rectangle 13"/>
              <p:cNvSpPr/>
              <p:nvPr/>
            </p:nvSpPr>
            <p:spPr bwMode="auto">
              <a:xfrm>
                <a:off x="5558837" y="3809997"/>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5618797" y="3899937"/>
                <a:ext cx="1603947" cy="389377"/>
              </a:xfrm>
              <a:prstGeom prst="rect">
                <a:avLst/>
              </a:prstGeom>
              <a:grpFill/>
            </p:spPr>
            <p:txBody>
              <a:bodyPr wrap="square" rtlCol="0">
                <a:spAutoFit/>
              </a:bodyPr>
              <a:lstStyle/>
              <a:p>
                <a:pPr algn="ctr"/>
                <a:r>
                  <a:rPr lang="en-CA" sz="1800" dirty="0" smtClean="0"/>
                  <a:t>Product</a:t>
                </a:r>
                <a:endParaRPr lang="en-CA" sz="1800" dirty="0"/>
              </a:p>
            </p:txBody>
          </p:sp>
        </p:grpSp>
        <p:grpSp>
          <p:nvGrpSpPr>
            <p:cNvPr id="34" name="Group 33"/>
            <p:cNvGrpSpPr/>
            <p:nvPr/>
          </p:nvGrpSpPr>
          <p:grpSpPr>
            <a:xfrm>
              <a:off x="6340697" y="5392667"/>
              <a:ext cx="2013677" cy="844446"/>
              <a:chOff x="6877965" y="4891785"/>
              <a:chExt cx="2013677" cy="844446"/>
            </a:xfrm>
            <a:solidFill>
              <a:schemeClr val="tx2">
                <a:lumMod val="10000"/>
                <a:lumOff val="90000"/>
              </a:schemeClr>
            </a:solidFill>
          </p:grpSpPr>
          <p:sp>
            <p:nvSpPr>
              <p:cNvPr id="16" name="Rectangle 15"/>
              <p:cNvSpPr/>
              <p:nvPr/>
            </p:nvSpPr>
            <p:spPr bwMode="auto">
              <a:xfrm>
                <a:off x="7182765" y="5196585"/>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17" name="Rectangle 16"/>
              <p:cNvSpPr/>
              <p:nvPr/>
            </p:nvSpPr>
            <p:spPr bwMode="auto">
              <a:xfrm>
                <a:off x="7030365" y="5044185"/>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6877965" y="4891785"/>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19" name="TextBox 18"/>
              <p:cNvSpPr txBox="1"/>
              <p:nvPr/>
            </p:nvSpPr>
            <p:spPr>
              <a:xfrm>
                <a:off x="6937925" y="4981725"/>
                <a:ext cx="1603947" cy="389377"/>
              </a:xfrm>
              <a:prstGeom prst="rect">
                <a:avLst/>
              </a:prstGeom>
              <a:grpFill/>
            </p:spPr>
            <p:txBody>
              <a:bodyPr wrap="square" rtlCol="0">
                <a:spAutoFit/>
              </a:bodyPr>
              <a:lstStyle/>
              <a:p>
                <a:pPr algn="ctr"/>
                <a:r>
                  <a:rPr lang="en-CA" sz="1800" dirty="0" smtClean="0"/>
                  <a:t>Component</a:t>
                </a:r>
                <a:endParaRPr lang="en-CA" sz="1800" dirty="0"/>
              </a:p>
            </p:txBody>
          </p:sp>
        </p:grpSp>
        <p:cxnSp>
          <p:nvCxnSpPr>
            <p:cNvPr id="30" name="Straight Arrow Connector 29"/>
            <p:cNvCxnSpPr>
              <a:stCxn id="10" idx="2"/>
              <a:endCxn id="14" idx="0"/>
            </p:cNvCxnSpPr>
            <p:nvPr/>
          </p:nvCxnSpPr>
          <p:spPr bwMode="auto">
            <a:xfrm>
              <a:off x="5066172" y="3301121"/>
              <a:ext cx="1063325" cy="7296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3" name="Straight Arrow Connector 32"/>
            <p:cNvCxnSpPr>
              <a:stCxn id="12" idx="2"/>
              <a:endCxn id="18" idx="0"/>
            </p:cNvCxnSpPr>
            <p:nvPr/>
          </p:nvCxnSpPr>
          <p:spPr bwMode="auto">
            <a:xfrm>
              <a:off x="6434297" y="4875211"/>
              <a:ext cx="760839" cy="5174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1" name="Straight Arrow Connector 40"/>
            <p:cNvCxnSpPr>
              <a:stCxn id="10" idx="3"/>
              <a:endCxn id="50" idx="1"/>
            </p:cNvCxnSpPr>
            <p:nvPr/>
          </p:nvCxnSpPr>
          <p:spPr bwMode="auto">
            <a:xfrm>
              <a:off x="5920610" y="3031298"/>
              <a:ext cx="1753083" cy="69745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Straight Arrow Connector 43"/>
            <p:cNvCxnSpPr>
              <a:stCxn id="10" idx="3"/>
              <a:endCxn id="48" idx="1"/>
            </p:cNvCxnSpPr>
            <p:nvPr/>
          </p:nvCxnSpPr>
          <p:spPr bwMode="auto">
            <a:xfrm flipV="1">
              <a:off x="5920610" y="2781926"/>
              <a:ext cx="1603383" cy="2493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80" name="Group 79"/>
            <p:cNvGrpSpPr/>
            <p:nvPr/>
          </p:nvGrpSpPr>
          <p:grpSpPr>
            <a:xfrm>
              <a:off x="7523993" y="2512103"/>
              <a:ext cx="1341766" cy="692046"/>
              <a:chOff x="7862243" y="2770048"/>
              <a:chExt cx="1341766" cy="692046"/>
            </a:xfrm>
          </p:grpSpPr>
          <p:sp>
            <p:nvSpPr>
              <p:cNvPr id="79" name="Rectangle 78"/>
              <p:cNvSpPr/>
              <p:nvPr/>
            </p:nvSpPr>
            <p:spPr bwMode="auto">
              <a:xfrm>
                <a:off x="8014643" y="2922448"/>
                <a:ext cx="1189366" cy="539646"/>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grpSp>
            <p:nvGrpSpPr>
              <p:cNvPr id="39" name="Group 38"/>
              <p:cNvGrpSpPr/>
              <p:nvPr/>
            </p:nvGrpSpPr>
            <p:grpSpPr>
              <a:xfrm>
                <a:off x="7862243" y="2770048"/>
                <a:ext cx="1189366" cy="539646"/>
                <a:chOff x="6922935" y="1493164"/>
                <a:chExt cx="1708877" cy="539646"/>
              </a:xfrm>
            </p:grpSpPr>
            <p:sp>
              <p:nvSpPr>
                <p:cNvPr id="48" name="Rectangle 47"/>
                <p:cNvSpPr/>
                <p:nvPr/>
              </p:nvSpPr>
              <p:spPr bwMode="auto">
                <a:xfrm>
                  <a:off x="6922935" y="1493164"/>
                  <a:ext cx="1708877" cy="539646"/>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49" name="TextBox 48"/>
                <p:cNvSpPr txBox="1"/>
                <p:nvPr/>
              </p:nvSpPr>
              <p:spPr>
                <a:xfrm>
                  <a:off x="6982878" y="1593524"/>
                  <a:ext cx="1603947" cy="389377"/>
                </a:xfrm>
                <a:prstGeom prst="rect">
                  <a:avLst/>
                </a:prstGeom>
                <a:noFill/>
              </p:spPr>
              <p:txBody>
                <a:bodyPr wrap="square" rtlCol="0">
                  <a:spAutoFit/>
                </a:bodyPr>
                <a:lstStyle/>
                <a:p>
                  <a:pPr algn="ctr"/>
                  <a:r>
                    <a:rPr lang="en-CA" sz="1800" dirty="0" smtClean="0"/>
                    <a:t>Rules</a:t>
                  </a:r>
                  <a:endParaRPr lang="en-CA" sz="1800" dirty="0"/>
                </a:p>
              </p:txBody>
            </p:sp>
          </p:grpSp>
        </p:grpSp>
        <p:grpSp>
          <p:nvGrpSpPr>
            <p:cNvPr id="81" name="Group 80"/>
            <p:cNvGrpSpPr/>
            <p:nvPr/>
          </p:nvGrpSpPr>
          <p:grpSpPr>
            <a:xfrm>
              <a:off x="7673693" y="3527326"/>
              <a:ext cx="1281756" cy="555244"/>
              <a:chOff x="7862243" y="3737535"/>
              <a:chExt cx="1281756" cy="555244"/>
            </a:xfrm>
          </p:grpSpPr>
          <p:sp>
            <p:nvSpPr>
              <p:cNvPr id="78" name="Rectangle 77"/>
              <p:cNvSpPr/>
              <p:nvPr/>
            </p:nvSpPr>
            <p:spPr bwMode="auto">
              <a:xfrm>
                <a:off x="8014642" y="3889935"/>
                <a:ext cx="1129357" cy="402844"/>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grpSp>
            <p:nvGrpSpPr>
              <p:cNvPr id="46" name="Group 45"/>
              <p:cNvGrpSpPr/>
              <p:nvPr/>
            </p:nvGrpSpPr>
            <p:grpSpPr>
              <a:xfrm>
                <a:off x="7862243" y="3737535"/>
                <a:ext cx="1192066" cy="421222"/>
                <a:chOff x="6937925" y="2304731"/>
                <a:chExt cx="1708877" cy="564265"/>
              </a:xfrm>
            </p:grpSpPr>
            <p:sp>
              <p:nvSpPr>
                <p:cNvPr id="50" name="Rectangle 49"/>
                <p:cNvSpPr/>
                <p:nvPr/>
              </p:nvSpPr>
              <p:spPr bwMode="auto">
                <a:xfrm>
                  <a:off x="6937925" y="2304731"/>
                  <a:ext cx="1708877" cy="539646"/>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51" name="TextBox 50"/>
                <p:cNvSpPr txBox="1"/>
                <p:nvPr/>
              </p:nvSpPr>
              <p:spPr>
                <a:xfrm>
                  <a:off x="6997884" y="2374242"/>
                  <a:ext cx="1603946" cy="494754"/>
                </a:xfrm>
                <a:prstGeom prst="rect">
                  <a:avLst/>
                </a:prstGeom>
                <a:noFill/>
              </p:spPr>
              <p:txBody>
                <a:bodyPr wrap="square" rtlCol="0">
                  <a:spAutoFit/>
                </a:bodyPr>
                <a:lstStyle/>
                <a:p>
                  <a:pPr algn="ctr"/>
                  <a:r>
                    <a:rPr lang="en-CA" sz="1600" dirty="0" smtClean="0"/>
                    <a:t>Charges</a:t>
                  </a:r>
                  <a:endParaRPr lang="en-CA" sz="1600" dirty="0"/>
                </a:p>
              </p:txBody>
            </p:sp>
          </p:grpSp>
        </p:grpSp>
        <p:grpSp>
          <p:nvGrpSpPr>
            <p:cNvPr id="31" name="Group 30"/>
            <p:cNvGrpSpPr/>
            <p:nvPr/>
          </p:nvGrpSpPr>
          <p:grpSpPr>
            <a:xfrm>
              <a:off x="2137500" y="1493496"/>
              <a:ext cx="2013677" cy="844446"/>
              <a:chOff x="1596286" y="1951219"/>
              <a:chExt cx="2013677" cy="844446"/>
            </a:xfrm>
            <a:solidFill>
              <a:schemeClr val="tx2">
                <a:lumMod val="10000"/>
                <a:lumOff val="90000"/>
              </a:schemeClr>
            </a:solidFill>
          </p:grpSpPr>
          <p:sp>
            <p:nvSpPr>
              <p:cNvPr id="7" name="Rectangle 6"/>
              <p:cNvSpPr/>
              <p:nvPr/>
            </p:nvSpPr>
            <p:spPr bwMode="auto">
              <a:xfrm>
                <a:off x="1901086" y="2256019"/>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1748686" y="2103619"/>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4" name="Rectangle 3"/>
              <p:cNvSpPr/>
              <p:nvPr/>
            </p:nvSpPr>
            <p:spPr bwMode="auto">
              <a:xfrm>
                <a:off x="1596286" y="1951219"/>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5" name="TextBox 4"/>
              <p:cNvSpPr txBox="1"/>
              <p:nvPr/>
            </p:nvSpPr>
            <p:spPr>
              <a:xfrm>
                <a:off x="1656246" y="2041159"/>
                <a:ext cx="1603947" cy="389377"/>
              </a:xfrm>
              <a:prstGeom prst="rect">
                <a:avLst/>
              </a:prstGeom>
              <a:grpFill/>
            </p:spPr>
            <p:txBody>
              <a:bodyPr wrap="square" rtlCol="0">
                <a:spAutoFit/>
              </a:bodyPr>
              <a:lstStyle/>
              <a:p>
                <a:pPr algn="ctr"/>
                <a:r>
                  <a:rPr lang="en-CA" sz="1800" dirty="0" smtClean="0"/>
                  <a:t>Subscription</a:t>
                </a:r>
                <a:endParaRPr lang="en-CA" sz="1800" dirty="0"/>
              </a:p>
            </p:txBody>
          </p:sp>
        </p:grpSp>
        <p:grpSp>
          <p:nvGrpSpPr>
            <p:cNvPr id="74" name="Group 73"/>
            <p:cNvGrpSpPr/>
            <p:nvPr/>
          </p:nvGrpSpPr>
          <p:grpSpPr>
            <a:xfrm>
              <a:off x="1283062" y="2813156"/>
              <a:ext cx="2110662" cy="972546"/>
              <a:chOff x="269642" y="3152919"/>
              <a:chExt cx="2110662" cy="972546"/>
            </a:xfrm>
            <a:solidFill>
              <a:schemeClr val="tx2">
                <a:lumMod val="10000"/>
                <a:lumOff val="90000"/>
              </a:schemeClr>
            </a:solidFill>
          </p:grpSpPr>
          <p:sp>
            <p:nvSpPr>
              <p:cNvPr id="20" name="Rectangle 19"/>
              <p:cNvSpPr/>
              <p:nvPr/>
            </p:nvSpPr>
            <p:spPr bwMode="auto">
              <a:xfrm>
                <a:off x="671427" y="3585819"/>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21" name="Rectangle 20"/>
              <p:cNvSpPr/>
              <p:nvPr/>
            </p:nvSpPr>
            <p:spPr bwMode="auto">
              <a:xfrm>
                <a:off x="519027" y="3433419"/>
                <a:ext cx="1708877"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22" name="Rectangle 21"/>
              <p:cNvSpPr/>
              <p:nvPr/>
            </p:nvSpPr>
            <p:spPr bwMode="auto">
              <a:xfrm>
                <a:off x="399744" y="3197889"/>
                <a:ext cx="1578775" cy="539646"/>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23" name="TextBox 22"/>
              <p:cNvSpPr txBox="1"/>
              <p:nvPr/>
            </p:nvSpPr>
            <p:spPr>
              <a:xfrm>
                <a:off x="269642" y="3152919"/>
                <a:ext cx="1818807" cy="616513"/>
              </a:xfrm>
              <a:prstGeom prst="rect">
                <a:avLst/>
              </a:prstGeom>
              <a:grpFill/>
              <a:ln>
                <a:solidFill>
                  <a:schemeClr val="tx1"/>
                </a:solidFill>
              </a:ln>
            </p:spPr>
            <p:txBody>
              <a:bodyPr wrap="square" rtlCol="0">
                <a:spAutoFit/>
              </a:bodyPr>
              <a:lstStyle/>
              <a:p>
                <a:pPr algn="ctr"/>
                <a:r>
                  <a:rPr lang="en-CA" sz="1600" dirty="0" smtClean="0"/>
                  <a:t>Network Facing Services</a:t>
                </a:r>
                <a:endParaRPr lang="en-CA" sz="1600" dirty="0"/>
              </a:p>
            </p:txBody>
          </p:sp>
        </p:grpSp>
        <p:cxnSp>
          <p:nvCxnSpPr>
            <p:cNvPr id="27" name="Straight Arrow Connector 26"/>
            <p:cNvCxnSpPr>
              <a:stCxn id="7" idx="2"/>
              <a:endCxn id="23" idx="0"/>
            </p:cNvCxnSpPr>
            <p:nvPr/>
          </p:nvCxnSpPr>
          <p:spPr bwMode="auto">
            <a:xfrm flipH="1">
              <a:off x="2192466" y="2337942"/>
              <a:ext cx="1104273" cy="4752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Straight Arrow Connector 41"/>
            <p:cNvCxnSpPr>
              <a:endCxn id="43" idx="2"/>
            </p:cNvCxnSpPr>
            <p:nvPr/>
          </p:nvCxnSpPr>
          <p:spPr bwMode="auto">
            <a:xfrm flipH="1" flipV="1">
              <a:off x="921291" y="2455365"/>
              <a:ext cx="361771" cy="67258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26" name="Group 25"/>
            <p:cNvGrpSpPr/>
            <p:nvPr/>
          </p:nvGrpSpPr>
          <p:grpSpPr>
            <a:xfrm>
              <a:off x="66852" y="1915719"/>
              <a:ext cx="1708877" cy="539646"/>
              <a:chOff x="4387108" y="932680"/>
              <a:chExt cx="1708877" cy="539646"/>
            </a:xfrm>
          </p:grpSpPr>
          <p:sp>
            <p:nvSpPr>
              <p:cNvPr id="43" name="Rectangle 42"/>
              <p:cNvSpPr/>
              <p:nvPr/>
            </p:nvSpPr>
            <p:spPr bwMode="auto">
              <a:xfrm>
                <a:off x="4387108" y="932680"/>
                <a:ext cx="1708877" cy="53964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45" name="TextBox 44"/>
              <p:cNvSpPr txBox="1"/>
              <p:nvPr/>
            </p:nvSpPr>
            <p:spPr>
              <a:xfrm>
                <a:off x="4432061" y="1018050"/>
                <a:ext cx="1603947" cy="389377"/>
              </a:xfrm>
              <a:prstGeom prst="rect">
                <a:avLst/>
              </a:prstGeom>
              <a:noFill/>
            </p:spPr>
            <p:txBody>
              <a:bodyPr wrap="square" rtlCol="0">
                <a:spAutoFit/>
              </a:bodyPr>
              <a:lstStyle/>
              <a:p>
                <a:pPr algn="ctr"/>
                <a:r>
                  <a:rPr lang="en-CA" sz="1800" dirty="0" smtClean="0"/>
                  <a:t>MSISDN</a:t>
                </a:r>
                <a:endParaRPr lang="en-CA" sz="1800" dirty="0"/>
              </a:p>
            </p:txBody>
          </p:sp>
        </p:grpSp>
        <p:cxnSp>
          <p:nvCxnSpPr>
            <p:cNvPr id="25" name="Straight Arrow Connector 24"/>
            <p:cNvCxnSpPr>
              <a:stCxn id="7" idx="2"/>
              <a:endCxn id="10" idx="1"/>
            </p:cNvCxnSpPr>
            <p:nvPr/>
          </p:nvCxnSpPr>
          <p:spPr bwMode="auto">
            <a:xfrm>
              <a:off x="3296739" y="2337942"/>
              <a:ext cx="914994" cy="6933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52" name="Group 51"/>
            <p:cNvGrpSpPr/>
            <p:nvPr/>
          </p:nvGrpSpPr>
          <p:grpSpPr>
            <a:xfrm>
              <a:off x="5022408" y="1030387"/>
              <a:ext cx="2101203" cy="780732"/>
              <a:chOff x="4387108" y="932680"/>
              <a:chExt cx="1708877" cy="780732"/>
            </a:xfrm>
          </p:grpSpPr>
          <p:sp>
            <p:nvSpPr>
              <p:cNvPr id="53" name="Rectangle 52"/>
              <p:cNvSpPr/>
              <p:nvPr/>
            </p:nvSpPr>
            <p:spPr bwMode="auto">
              <a:xfrm>
                <a:off x="4387108" y="932680"/>
                <a:ext cx="1708877" cy="78073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600" b="0" i="0" u="none" strike="noStrike" cap="none" normalizeH="0" baseline="0" dirty="0" smtClean="0">
                  <a:ln>
                    <a:noFill/>
                  </a:ln>
                  <a:solidFill>
                    <a:schemeClr val="tx1"/>
                  </a:solidFill>
                  <a:effectLst/>
                  <a:latin typeface="Arial" charset="0"/>
                </a:endParaRPr>
              </a:p>
            </p:txBody>
          </p:sp>
          <p:sp>
            <p:nvSpPr>
              <p:cNvPr id="57" name="TextBox 56"/>
              <p:cNvSpPr txBox="1"/>
              <p:nvPr/>
            </p:nvSpPr>
            <p:spPr>
              <a:xfrm>
                <a:off x="4432061" y="1018050"/>
                <a:ext cx="1603947" cy="681410"/>
              </a:xfrm>
              <a:prstGeom prst="rect">
                <a:avLst/>
              </a:prstGeom>
              <a:noFill/>
            </p:spPr>
            <p:txBody>
              <a:bodyPr wrap="square" rtlCol="0">
                <a:spAutoFit/>
              </a:bodyPr>
              <a:lstStyle/>
              <a:p>
                <a:pPr algn="ctr"/>
                <a:r>
                  <a:rPr lang="en-CA" sz="1800" dirty="0"/>
                  <a:t>P</a:t>
                </a:r>
                <a:r>
                  <a:rPr lang="en-CA" sz="1800" dirty="0" smtClean="0"/>
                  <a:t>roduct Type  (e.g., Pre/Post)</a:t>
                </a:r>
                <a:endParaRPr lang="en-CA" sz="1800" dirty="0"/>
              </a:p>
            </p:txBody>
          </p:sp>
        </p:grpSp>
        <p:cxnSp>
          <p:nvCxnSpPr>
            <p:cNvPr id="58" name="Straight Arrow Connector 57"/>
            <p:cNvCxnSpPr>
              <a:stCxn id="7" idx="3"/>
              <a:endCxn id="53" idx="1"/>
            </p:cNvCxnSpPr>
            <p:nvPr/>
          </p:nvCxnSpPr>
          <p:spPr bwMode="auto">
            <a:xfrm flipV="1">
              <a:off x="4151177" y="1420753"/>
              <a:ext cx="871231" cy="64736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5" name="Straight Arrow Connector 64"/>
            <p:cNvCxnSpPr>
              <a:stCxn id="7" idx="3"/>
              <a:endCxn id="48" idx="1"/>
            </p:cNvCxnSpPr>
            <p:nvPr/>
          </p:nvCxnSpPr>
          <p:spPr bwMode="auto">
            <a:xfrm>
              <a:off x="4151177" y="2068119"/>
              <a:ext cx="3372816" cy="71380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8" name="Straight Arrow Connector 67"/>
            <p:cNvCxnSpPr>
              <a:stCxn id="12" idx="3"/>
              <a:endCxn id="50" idx="1"/>
            </p:cNvCxnSpPr>
            <p:nvPr/>
          </p:nvCxnSpPr>
          <p:spPr bwMode="auto">
            <a:xfrm flipV="1">
              <a:off x="7288735" y="3728748"/>
              <a:ext cx="384958" cy="8766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83" name="Straight Arrow Connector 82"/>
            <p:cNvCxnSpPr>
              <a:stCxn id="12" idx="3"/>
              <a:endCxn id="48" idx="1"/>
            </p:cNvCxnSpPr>
            <p:nvPr/>
          </p:nvCxnSpPr>
          <p:spPr bwMode="auto">
            <a:xfrm flipV="1">
              <a:off x="7288735" y="2781926"/>
              <a:ext cx="235258" cy="182346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6" name="TextBox 85"/>
            <p:cNvSpPr txBox="1"/>
            <p:nvPr/>
          </p:nvSpPr>
          <p:spPr>
            <a:xfrm>
              <a:off x="3546506" y="2437049"/>
              <a:ext cx="905854" cy="276999"/>
            </a:xfrm>
            <a:prstGeom prst="rect">
              <a:avLst/>
            </a:prstGeom>
            <a:noFill/>
          </p:spPr>
          <p:txBody>
            <a:bodyPr wrap="square" rtlCol="0">
              <a:spAutoFit/>
            </a:bodyPr>
            <a:lstStyle/>
            <a:p>
              <a:pPr algn="ctr"/>
              <a:r>
                <a:rPr lang="en-CA" sz="1100" dirty="0" smtClean="0"/>
                <a:t>Scope</a:t>
              </a:r>
              <a:endParaRPr lang="en-CA" sz="1800" dirty="0"/>
            </a:p>
          </p:txBody>
        </p:sp>
        <p:sp>
          <p:nvSpPr>
            <p:cNvPr id="87" name="TextBox 86"/>
            <p:cNvSpPr txBox="1"/>
            <p:nvPr/>
          </p:nvSpPr>
          <p:spPr>
            <a:xfrm>
              <a:off x="2539011" y="2544298"/>
              <a:ext cx="905854" cy="276999"/>
            </a:xfrm>
            <a:prstGeom prst="rect">
              <a:avLst/>
            </a:prstGeom>
            <a:noFill/>
          </p:spPr>
          <p:txBody>
            <a:bodyPr wrap="square" rtlCol="0">
              <a:spAutoFit/>
            </a:bodyPr>
            <a:lstStyle/>
            <a:p>
              <a:pPr algn="ctr"/>
              <a:r>
                <a:rPr lang="en-CA" sz="1100" dirty="0" smtClean="0"/>
                <a:t>Contains</a:t>
              </a:r>
              <a:endParaRPr lang="en-CA" sz="1800" dirty="0"/>
            </a:p>
          </p:txBody>
        </p:sp>
        <p:sp>
          <p:nvSpPr>
            <p:cNvPr id="88" name="TextBox 87"/>
            <p:cNvSpPr txBox="1"/>
            <p:nvPr/>
          </p:nvSpPr>
          <p:spPr>
            <a:xfrm>
              <a:off x="4920750" y="3642711"/>
              <a:ext cx="905854" cy="276999"/>
            </a:xfrm>
            <a:prstGeom prst="rect">
              <a:avLst/>
            </a:prstGeom>
            <a:noFill/>
          </p:spPr>
          <p:txBody>
            <a:bodyPr wrap="square" rtlCol="0">
              <a:spAutoFit/>
            </a:bodyPr>
            <a:lstStyle/>
            <a:p>
              <a:pPr algn="ctr"/>
              <a:r>
                <a:rPr lang="en-CA" sz="1100" dirty="0" smtClean="0"/>
                <a:t>Contains</a:t>
              </a:r>
              <a:endParaRPr lang="en-CA" sz="1800" dirty="0"/>
            </a:p>
          </p:txBody>
        </p:sp>
        <p:sp>
          <p:nvSpPr>
            <p:cNvPr id="89" name="TextBox 88"/>
            <p:cNvSpPr txBox="1"/>
            <p:nvPr/>
          </p:nvSpPr>
          <p:spPr>
            <a:xfrm>
              <a:off x="5910658" y="4983005"/>
              <a:ext cx="905854" cy="276999"/>
            </a:xfrm>
            <a:prstGeom prst="rect">
              <a:avLst/>
            </a:prstGeom>
            <a:noFill/>
          </p:spPr>
          <p:txBody>
            <a:bodyPr wrap="square" rtlCol="0">
              <a:spAutoFit/>
            </a:bodyPr>
            <a:lstStyle/>
            <a:p>
              <a:pPr algn="ctr"/>
              <a:r>
                <a:rPr lang="en-CA" sz="1100" dirty="0" smtClean="0"/>
                <a:t>Contains</a:t>
              </a:r>
              <a:endParaRPr lang="en-CA" sz="1800" dirty="0"/>
            </a:p>
          </p:txBody>
        </p:sp>
      </p:grpSp>
    </p:spTree>
    <p:extLst>
      <p:ext uri="{BB962C8B-B14F-4D97-AF65-F5344CB8AC3E}">
        <p14:creationId xmlns:p14="http://schemas.microsoft.com/office/powerpoint/2010/main" val="26804980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3701" y="239713"/>
            <a:ext cx="7494588" cy="1085371"/>
          </a:xfrm>
        </p:spPr>
        <p:txBody>
          <a:bodyPr anchor="ctr">
            <a:normAutofit/>
          </a:bodyPr>
          <a:lstStyle/>
          <a:p>
            <a:r>
              <a:rPr lang="en-GB" sz="3200" dirty="0" smtClean="0"/>
              <a:t>COURSE PROGRESS</a:t>
            </a:r>
            <a:endParaRPr lang="en-GB" sz="3200" dirty="0"/>
          </a:p>
        </p:txBody>
      </p:sp>
      <p:sp>
        <p:nvSpPr>
          <p:cNvPr id="4" name="Content Placeholder 55"/>
          <p:cNvSpPr txBox="1">
            <a:spLocks/>
          </p:cNvSpPr>
          <p:nvPr/>
        </p:nvSpPr>
        <p:spPr bwMode="auto">
          <a:xfrm>
            <a:off x="457199" y="1463039"/>
            <a:ext cx="8229600" cy="484632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57200" indent="-457200" defTabSz="993775">
              <a:buFont typeface="+mj-lt"/>
              <a:buAutoNum type="arabicPeriod"/>
            </a:pPr>
            <a:r>
              <a:rPr lang="en-GB" dirty="0">
                <a:solidFill>
                  <a:schemeClr val="bg2">
                    <a:lumMod val="75000"/>
                  </a:schemeClr>
                </a:solidFill>
              </a:rPr>
              <a:t>Catalog Manager Overview</a:t>
            </a:r>
          </a:p>
          <a:p>
            <a:pPr marL="457200" indent="-457200" defTabSz="993775">
              <a:buFont typeface="+mj-lt"/>
              <a:buAutoNum type="arabicPeriod"/>
            </a:pPr>
            <a:r>
              <a:rPr lang="en-GB" sz="2800" b="1" i="1" dirty="0">
                <a:solidFill>
                  <a:srgbClr val="9E0000"/>
                </a:solidFill>
              </a:rPr>
              <a:t>Catalog Manager Configuration</a:t>
            </a:r>
          </a:p>
          <a:p>
            <a:pPr marL="457200" indent="-457200" defTabSz="993775">
              <a:buFont typeface="+mj-lt"/>
              <a:buAutoNum type="arabicPeriod"/>
            </a:pPr>
            <a:r>
              <a:rPr lang="en-GB" dirty="0">
                <a:solidFill>
                  <a:schemeClr val="bg2">
                    <a:lumMod val="75000"/>
                  </a:schemeClr>
                </a:solidFill>
              </a:rPr>
              <a:t>Catalog Designer</a:t>
            </a:r>
          </a:p>
          <a:p>
            <a:pPr marL="457200" indent="-457200" defTabSz="993775">
              <a:buFont typeface="+mj-lt"/>
              <a:buAutoNum type="arabicPeriod"/>
            </a:pPr>
            <a:r>
              <a:rPr lang="en-US" dirty="0">
                <a:solidFill>
                  <a:schemeClr val="bg2">
                    <a:lumMod val="75000"/>
                  </a:schemeClr>
                </a:solidFill>
              </a:rPr>
              <a:t>Code Tables and Attribute Types</a:t>
            </a:r>
          </a:p>
          <a:p>
            <a:pPr marL="457200" indent="-457200" defTabSz="993775">
              <a:buFont typeface="+mj-lt"/>
              <a:buAutoNum type="arabicPeriod"/>
            </a:pPr>
            <a:r>
              <a:rPr lang="en-US" dirty="0">
                <a:solidFill>
                  <a:schemeClr val="bg2">
                    <a:lumMod val="75000"/>
                  </a:schemeClr>
                </a:solidFill>
              </a:rPr>
              <a:t>Component Items and Associations</a:t>
            </a:r>
          </a:p>
          <a:p>
            <a:pPr marL="457200" indent="-457200" defTabSz="993775">
              <a:buFont typeface="+mj-lt"/>
              <a:buAutoNum type="arabicPeriod"/>
            </a:pPr>
            <a:r>
              <a:rPr lang="en-US" dirty="0">
                <a:solidFill>
                  <a:schemeClr val="bg2">
                    <a:lumMod val="75000"/>
                  </a:schemeClr>
                </a:solidFill>
              </a:rPr>
              <a:t>Catalog Hierarchy</a:t>
            </a:r>
          </a:p>
          <a:p>
            <a:pPr marL="457200" indent="-457200" defTabSz="993775">
              <a:buFont typeface="+mj-lt"/>
              <a:buAutoNum type="arabicPeriod"/>
            </a:pPr>
            <a:r>
              <a:rPr lang="en-US" dirty="0">
                <a:solidFill>
                  <a:schemeClr val="bg2">
                    <a:lumMod val="75000"/>
                  </a:schemeClr>
                </a:solidFill>
              </a:rPr>
              <a:t>Pricing</a:t>
            </a:r>
          </a:p>
          <a:p>
            <a:pPr marL="457200" indent="-457200" defTabSz="993775">
              <a:buFont typeface="+mj-lt"/>
              <a:buAutoNum type="arabicPeriod"/>
            </a:pPr>
            <a:r>
              <a:rPr lang="en-US" dirty="0">
                <a:solidFill>
                  <a:schemeClr val="bg2">
                    <a:lumMod val="75000"/>
                  </a:schemeClr>
                </a:solidFill>
              </a:rPr>
              <a:t>Context Attributes and Rules</a:t>
            </a:r>
          </a:p>
          <a:p>
            <a:pPr marL="457200" indent="-457200" defTabSz="993775">
              <a:buFont typeface="+mj-lt"/>
              <a:buAutoNum type="arabicPeriod"/>
            </a:pPr>
            <a:r>
              <a:rPr lang="en-US" dirty="0">
                <a:solidFill>
                  <a:schemeClr val="bg2">
                    <a:lumMod val="75000"/>
                  </a:schemeClr>
                </a:solidFill>
              </a:rPr>
              <a:t>Conditional Charges</a:t>
            </a:r>
          </a:p>
        </p:txBody>
      </p:sp>
    </p:spTree>
    <p:extLst>
      <p:ext uri="{BB962C8B-B14F-4D97-AF65-F5344CB8AC3E}">
        <p14:creationId xmlns:p14="http://schemas.microsoft.com/office/powerpoint/2010/main" val="404156035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3040"/>
            <a:ext cx="8229600" cy="4846320"/>
          </a:xfrm>
        </p:spPr>
        <p:txBody>
          <a:bodyPr/>
          <a:lstStyle/>
          <a:p>
            <a:pPr marL="457200" indent="-457200">
              <a:buFont typeface="+mj-lt"/>
              <a:buAutoNum type="arabicPeriod"/>
            </a:pPr>
            <a:r>
              <a:rPr lang="en-US" dirty="0"/>
              <a:t>P</a:t>
            </a:r>
            <a:r>
              <a:rPr lang="en-US" dirty="0" smtClean="0"/>
              <a:t>rerequisites</a:t>
            </a:r>
            <a:endParaRPr lang="en-US" dirty="0"/>
          </a:p>
          <a:p>
            <a:pPr marL="457200" indent="-457200">
              <a:buFont typeface="+mj-lt"/>
              <a:buAutoNum type="arabicPeriod"/>
            </a:pPr>
            <a:r>
              <a:rPr lang="en-US" dirty="0" smtClean="0"/>
              <a:t>Define </a:t>
            </a:r>
            <a:r>
              <a:rPr lang="en-US" dirty="0"/>
              <a:t>a b</a:t>
            </a:r>
            <a:r>
              <a:rPr lang="en-US" dirty="0" smtClean="0"/>
              <a:t>ase </a:t>
            </a:r>
            <a:r>
              <a:rPr lang="en-US" dirty="0"/>
              <a:t>a</a:t>
            </a:r>
            <a:r>
              <a:rPr lang="en-US" dirty="0" smtClean="0"/>
              <a:t>pplication</a:t>
            </a:r>
            <a:endParaRPr lang="en-US" dirty="0"/>
          </a:p>
          <a:p>
            <a:pPr marL="457200" indent="-457200">
              <a:buFont typeface="+mj-lt"/>
              <a:buAutoNum type="arabicPeriod"/>
            </a:pPr>
            <a:r>
              <a:rPr lang="en-US" dirty="0"/>
              <a:t>Configuration</a:t>
            </a:r>
          </a:p>
          <a:p>
            <a:pPr marL="457200" indent="-457200">
              <a:buFont typeface="+mj-lt"/>
              <a:buAutoNum type="arabicPeriod"/>
            </a:pPr>
            <a:r>
              <a:rPr lang="en-US" dirty="0"/>
              <a:t>Configure Project</a:t>
            </a:r>
          </a:p>
          <a:p>
            <a:pPr marL="457200" indent="-457200">
              <a:buFont typeface="+mj-lt"/>
              <a:buAutoNum type="arabicPeriod"/>
            </a:pPr>
            <a:r>
              <a:rPr lang="en-US" dirty="0"/>
              <a:t>Add the Common and Catalog Templates</a:t>
            </a:r>
          </a:p>
          <a:p>
            <a:pPr marL="457200" indent="-457200">
              <a:buFont typeface="+mj-lt"/>
              <a:buAutoNum type="arabicPeriod"/>
            </a:pPr>
            <a:r>
              <a:rPr lang="en-US" dirty="0" smtClean="0"/>
              <a:t>Establish </a:t>
            </a:r>
            <a:r>
              <a:rPr lang="en-US" dirty="0"/>
              <a:t>Users and Privileges</a:t>
            </a:r>
          </a:p>
          <a:p>
            <a:pPr marL="457200" indent="-457200">
              <a:buFont typeface="+mj-lt"/>
              <a:buAutoNum type="arabicPeriod"/>
            </a:pPr>
            <a:r>
              <a:rPr lang="en-US" dirty="0"/>
              <a:t>Create an Organizational Chart</a:t>
            </a:r>
          </a:p>
          <a:p>
            <a:pPr marL="457200" indent="-457200">
              <a:buFont typeface="+mj-lt"/>
              <a:buAutoNum type="arabicPeriod"/>
            </a:pPr>
            <a:r>
              <a:rPr lang="en-US" dirty="0" smtClean="0"/>
              <a:t>Place </a:t>
            </a:r>
            <a:r>
              <a:rPr lang="en-US" dirty="0"/>
              <a:t>Users </a:t>
            </a:r>
            <a:r>
              <a:rPr lang="en-US" dirty="0" smtClean="0"/>
              <a:t>in </a:t>
            </a:r>
            <a:r>
              <a:rPr lang="en-US" dirty="0"/>
              <a:t>the Organizational Chart</a:t>
            </a:r>
          </a:p>
          <a:p>
            <a:pPr marL="457200" indent="-457200">
              <a:buFont typeface="+mj-lt"/>
              <a:buAutoNum type="arabicPeriod"/>
            </a:pPr>
            <a:r>
              <a:rPr lang="en-US" dirty="0"/>
              <a:t>Catalog c</a:t>
            </a:r>
            <a:r>
              <a:rPr lang="en-US" dirty="0" smtClean="0"/>
              <a:t>onfiguration</a:t>
            </a:r>
          </a:p>
          <a:p>
            <a:pPr marL="457200" indent="-457200">
              <a:buFont typeface="+mj-lt"/>
              <a:buAutoNum type="arabicPeriod"/>
            </a:pPr>
            <a:r>
              <a:rPr lang="en-US" dirty="0" smtClean="0"/>
              <a:t>Exercise</a:t>
            </a:r>
            <a:endParaRPr lang="en-US" dirty="0"/>
          </a:p>
        </p:txBody>
      </p:sp>
      <p:sp>
        <p:nvSpPr>
          <p:cNvPr id="12" name="Title 6"/>
          <p:cNvSpPr>
            <a:spLocks noGrp="1"/>
          </p:cNvSpPr>
          <p:nvPr>
            <p:ph type="title"/>
          </p:nvPr>
        </p:nvSpPr>
        <p:spPr/>
        <p:txBody>
          <a:bodyPr anchor="ctr">
            <a:normAutofit/>
          </a:bodyPr>
          <a:lstStyle/>
          <a:p>
            <a:r>
              <a:rPr lang="en-GB" sz="3200" dirty="0" smtClean="0"/>
              <a:t>CATALOG MANAGER Configuration</a:t>
            </a:r>
            <a:endParaRPr lang="en-GB" sz="3200" dirty="0"/>
          </a:p>
        </p:txBody>
      </p:sp>
    </p:spTree>
    <p:extLst>
      <p:ext uri="{BB962C8B-B14F-4D97-AF65-F5344CB8AC3E}">
        <p14:creationId xmlns:p14="http://schemas.microsoft.com/office/powerpoint/2010/main" val="3002025345"/>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 y="368300"/>
            <a:ext cx="8467725" cy="563563"/>
          </a:xfrm>
        </p:spPr>
        <p:txBody>
          <a:bodyPr/>
          <a:lstStyle/>
          <a:p>
            <a:r>
              <a:rPr lang="en-US" dirty="0" smtClean="0"/>
              <a:t>prerequisites</a:t>
            </a:r>
          </a:p>
        </p:txBody>
      </p:sp>
      <p:sp>
        <p:nvSpPr>
          <p:cNvPr id="15363" name="Rectangle 3"/>
          <p:cNvSpPr>
            <a:spLocks noGrp="1" noChangeArrowheads="1"/>
          </p:cNvSpPr>
          <p:nvPr>
            <p:ph type="body" idx="1"/>
          </p:nvPr>
        </p:nvSpPr>
        <p:spPr>
          <a:xfrm>
            <a:off x="411480" y="1145690"/>
            <a:ext cx="8503920" cy="4937760"/>
          </a:xfrm>
        </p:spPr>
        <p:txBody>
          <a:bodyPr/>
          <a:lstStyle/>
          <a:p>
            <a:r>
              <a:rPr lang="en-US" dirty="0" smtClean="0">
                <a:cs typeface="Calibri" pitchFamily="34" charset="0"/>
              </a:rPr>
              <a:t>Software</a:t>
            </a:r>
          </a:p>
          <a:p>
            <a:pPr lvl="1"/>
            <a:r>
              <a:rPr lang="en-US" dirty="0" smtClean="0">
                <a:cs typeface="Calibri" pitchFamily="34" charset="0"/>
              </a:rPr>
              <a:t>Ericsson Order Care</a:t>
            </a:r>
            <a:r>
              <a:rPr lang="en-US" b="1" baseline="30000" dirty="0" smtClean="0">
                <a:cs typeface="Calibri" pitchFamily="34" charset="0"/>
              </a:rPr>
              <a:t>®</a:t>
            </a:r>
            <a:r>
              <a:rPr lang="en-US" dirty="0" smtClean="0">
                <a:cs typeface="Calibri" pitchFamily="34" charset="0"/>
              </a:rPr>
              <a:t> </a:t>
            </a:r>
            <a:r>
              <a:rPr lang="en-US" i="1" dirty="0" smtClean="0">
                <a:solidFill>
                  <a:srgbClr val="C00000"/>
                </a:solidFill>
                <a:cs typeface="Calibri" pitchFamily="34" charset="0"/>
              </a:rPr>
              <a:t>installed</a:t>
            </a:r>
            <a:r>
              <a:rPr lang="en-US" dirty="0" smtClean="0">
                <a:cs typeface="Calibri" pitchFamily="34" charset="0"/>
              </a:rPr>
              <a:t> (with license key)</a:t>
            </a:r>
          </a:p>
          <a:p>
            <a:pPr lvl="1"/>
            <a:r>
              <a:rPr lang="en-US" dirty="0" smtClean="0">
                <a:cs typeface="Calibri" pitchFamily="34" charset="0"/>
              </a:rPr>
              <a:t>In the modules directory (&lt;</a:t>
            </a:r>
            <a:r>
              <a:rPr lang="en-US" dirty="0" err="1" smtClean="0">
                <a:cs typeface="Calibri" pitchFamily="34" charset="0"/>
              </a:rPr>
              <a:t>product_installation_folder</a:t>
            </a:r>
            <a:r>
              <a:rPr lang="en-US" dirty="0" smtClean="0">
                <a:cs typeface="Calibri" pitchFamily="34" charset="0"/>
              </a:rPr>
              <a:t>&gt;\modules)</a:t>
            </a:r>
          </a:p>
          <a:p>
            <a:pPr marL="806450" lvl="2" indent="-195263"/>
            <a:r>
              <a:rPr lang="en-US" sz="1600" dirty="0" smtClean="0">
                <a:cs typeface="Calibri" pitchFamily="34" charset="0"/>
              </a:rPr>
              <a:t>catalog.jar				catalogClient.jar</a:t>
            </a:r>
          </a:p>
          <a:p>
            <a:pPr marL="806450" lvl="2" indent="-195263"/>
            <a:r>
              <a:rPr lang="en-US" sz="1600" dirty="0" smtClean="0">
                <a:cs typeface="Calibri" pitchFamily="34" charset="0"/>
              </a:rPr>
              <a:t>cwl_pscm.jar			cws_pscm.jar</a:t>
            </a:r>
          </a:p>
          <a:p>
            <a:pPr marL="806450" lvl="2" indent="-195263"/>
            <a:r>
              <a:rPr lang="en-US" sz="1600" dirty="0" smtClean="0">
                <a:cs typeface="Calibri" pitchFamily="34" charset="0"/>
              </a:rPr>
              <a:t>ecm.jar				pscm.jar</a:t>
            </a:r>
            <a:endParaRPr lang="en-US" sz="1600" dirty="0">
              <a:cs typeface="Calibri" pitchFamily="34" charset="0"/>
            </a:endParaRPr>
          </a:p>
          <a:p>
            <a:pPr marL="806450" lvl="2" indent="-195263"/>
            <a:r>
              <a:rPr lang="en-US" sz="1600" dirty="0" smtClean="0">
                <a:cs typeface="Calibri" pitchFamily="34" charset="0"/>
              </a:rPr>
              <a:t>serviceOrchestrationFramework.jar	SIDCommon.jar</a:t>
            </a:r>
          </a:p>
          <a:p>
            <a:pPr lvl="1"/>
            <a:r>
              <a:rPr lang="en-US" dirty="0" smtClean="0">
                <a:cs typeface="Calibri" pitchFamily="34" charset="0"/>
              </a:rPr>
              <a:t>Application Server</a:t>
            </a:r>
          </a:p>
          <a:p>
            <a:pPr lvl="1"/>
            <a:r>
              <a:rPr lang="en-US" dirty="0" smtClean="0">
                <a:cs typeface="Calibri" pitchFamily="34" charset="0"/>
              </a:rPr>
              <a:t>Oracle 10g or later</a:t>
            </a:r>
          </a:p>
          <a:p>
            <a:r>
              <a:rPr lang="en-US" dirty="0" smtClean="0">
                <a:cs typeface="Calibri" pitchFamily="34" charset="0"/>
              </a:rPr>
              <a:t>Database schema (see Ericsson Order Care</a:t>
            </a:r>
            <a:r>
              <a:rPr lang="en-US" b="1" baseline="30000" dirty="0" smtClean="0">
                <a:cs typeface="Calibri" pitchFamily="34" charset="0"/>
              </a:rPr>
              <a:t>®</a:t>
            </a:r>
            <a:r>
              <a:rPr lang="en-US" dirty="0" smtClean="0">
                <a:cs typeface="Calibri" pitchFamily="34" charset="0"/>
              </a:rPr>
              <a:t> Installer User Guide)</a:t>
            </a:r>
          </a:p>
          <a:p>
            <a:pPr lvl="1"/>
            <a:r>
              <a:rPr lang="en-US" dirty="0" smtClean="0">
                <a:cs typeface="Calibri" pitchFamily="34" charset="0"/>
              </a:rPr>
              <a:t>All core CW DDLs applied</a:t>
            </a:r>
          </a:p>
          <a:p>
            <a:r>
              <a:rPr lang="en-US" dirty="0" smtClean="0">
                <a:cs typeface="Calibri" pitchFamily="34" charset="0"/>
              </a:rPr>
              <a:t>Knowledge</a:t>
            </a:r>
          </a:p>
          <a:p>
            <a:pPr lvl="1"/>
            <a:r>
              <a:rPr lang="en-US" dirty="0" smtClean="0">
                <a:cs typeface="Calibri" pitchFamily="34" charset="0"/>
              </a:rPr>
              <a:t>OC200 Service Designer</a:t>
            </a:r>
          </a:p>
        </p:txBody>
      </p:sp>
    </p:spTree>
    <p:extLst>
      <p:ext uri="{BB962C8B-B14F-4D97-AF65-F5344CB8AC3E}">
        <p14:creationId xmlns:p14="http://schemas.microsoft.com/office/powerpoint/2010/main" val="14878640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r>
              <a:rPr lang="en-US" dirty="0" smtClean="0"/>
              <a:t>Create a new Project and a new Namespace</a:t>
            </a:r>
          </a:p>
          <a:p>
            <a:pPr lvl="1"/>
            <a:r>
              <a:rPr lang="en-US" dirty="0" smtClean="0"/>
              <a:t>Only required if starting from scratch</a:t>
            </a:r>
          </a:p>
          <a:p>
            <a:pPr lvl="1"/>
            <a:r>
              <a:rPr lang="en-US" dirty="0" smtClean="0"/>
              <a:t>Select the metadata and add a language using the      button</a:t>
            </a:r>
          </a:p>
          <a:p>
            <a:pPr lvl="1"/>
            <a:r>
              <a:rPr lang="en-US" dirty="0" smtClean="0"/>
              <a:t>Save the metadata</a:t>
            </a:r>
          </a:p>
        </p:txBody>
      </p:sp>
      <p:sp>
        <p:nvSpPr>
          <p:cNvPr id="16386" name="Rectangle 2"/>
          <p:cNvSpPr>
            <a:spLocks noGrp="1" noChangeArrowheads="1"/>
          </p:cNvSpPr>
          <p:nvPr>
            <p:ph type="title"/>
          </p:nvPr>
        </p:nvSpPr>
        <p:spPr/>
        <p:txBody>
          <a:bodyPr/>
          <a:lstStyle/>
          <a:p>
            <a:r>
              <a:rPr lang="en-US" dirty="0" smtClean="0"/>
              <a:t>Define a Base Application</a:t>
            </a:r>
          </a:p>
        </p:txBody>
      </p:sp>
      <p:pic>
        <p:nvPicPr>
          <p:cNvPr id="7" name="Picture 3"/>
          <p:cNvPicPr>
            <a:picLocks noChangeAspect="1" noChangeArrowheads="1"/>
          </p:cNvPicPr>
          <p:nvPr/>
        </p:nvPicPr>
        <p:blipFill>
          <a:blip r:embed="rId3" cstate="print"/>
          <a:srcRect/>
          <a:stretch>
            <a:fillRect/>
          </a:stretch>
        </p:blipFill>
        <p:spPr bwMode="auto">
          <a:xfrm>
            <a:off x="6750475" y="2087083"/>
            <a:ext cx="274320" cy="274320"/>
          </a:xfrm>
          <a:prstGeom prst="rect">
            <a:avLst/>
          </a:prstGeom>
          <a:noFill/>
          <a:ln w="9525">
            <a:noFill/>
            <a:miter lim="800000"/>
            <a:headEnd/>
            <a:tailEnd/>
          </a:ln>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592" y="2839720"/>
            <a:ext cx="8026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0443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11480" y="1215142"/>
            <a:ext cx="8503920" cy="4937760"/>
          </a:xfrm>
        </p:spPr>
        <p:txBody>
          <a:bodyPr/>
          <a:lstStyle/>
          <a:p>
            <a:r>
              <a:rPr lang="en-US" sz="1800" dirty="0">
                <a:cs typeface="Calibri" pitchFamily="34" charset="0"/>
              </a:rPr>
              <a:t>Run the built-in Application Server</a:t>
            </a:r>
          </a:p>
          <a:p>
            <a:r>
              <a:rPr lang="en-US" sz="1800" dirty="0">
                <a:cs typeface="Calibri" pitchFamily="34" charset="0"/>
              </a:rPr>
              <a:t>Provide the database connection info</a:t>
            </a:r>
          </a:p>
          <a:p>
            <a:r>
              <a:rPr lang="en-US" sz="1800" dirty="0">
                <a:cs typeface="Calibri" pitchFamily="34" charset="0"/>
              </a:rPr>
              <a:t>Select the Application</a:t>
            </a:r>
          </a:p>
          <a:p>
            <a:r>
              <a:rPr lang="en-US" sz="1800" dirty="0">
                <a:cs typeface="Calibri" pitchFamily="34" charset="0"/>
              </a:rPr>
              <a:t>Open a web browser and log into the </a:t>
            </a:r>
            <a:r>
              <a:rPr lang="en-US" sz="1800" dirty="0" err="1">
                <a:cs typeface="Calibri" pitchFamily="34" charset="0"/>
              </a:rPr>
              <a:t>Config</a:t>
            </a:r>
            <a:r>
              <a:rPr lang="en-US" sz="1800" dirty="0">
                <a:cs typeface="Calibri" pitchFamily="34" charset="0"/>
              </a:rPr>
              <a:t> Tool console via the web </a:t>
            </a:r>
            <a:r>
              <a:rPr lang="en-US" sz="1800" dirty="0" smtClean="0">
                <a:cs typeface="Calibri" pitchFamily="34" charset="0"/>
              </a:rPr>
              <a:t>address: </a:t>
            </a:r>
            <a:r>
              <a:rPr lang="en-US" sz="1800" dirty="0" smtClean="0">
                <a:cs typeface="Calibri" pitchFamily="34" charset="0"/>
                <a:hlinkClick r:id="rId3"/>
              </a:rPr>
              <a:t>http</a:t>
            </a:r>
            <a:r>
              <a:rPr lang="en-US" sz="1800" dirty="0">
                <a:cs typeface="Calibri" pitchFamily="34" charset="0"/>
                <a:hlinkClick r:id="rId3"/>
              </a:rPr>
              <a:t>://localhost:&lt;port&gt;/cwf/config</a:t>
            </a:r>
            <a:endParaRPr lang="en-US" sz="1800" dirty="0">
              <a:cs typeface="Calibri" pitchFamily="34" charset="0"/>
            </a:endParaRPr>
          </a:p>
          <a:p>
            <a:pPr lvl="1"/>
            <a:r>
              <a:rPr lang="en-US" sz="1400" dirty="0">
                <a:cs typeface="Calibri" pitchFamily="34" charset="0"/>
              </a:rPr>
              <a:t>To determine the correct port refer to the Console tab in the Notifications pane</a:t>
            </a:r>
          </a:p>
          <a:p>
            <a:pPr lvl="1"/>
            <a:r>
              <a:rPr lang="en-US" sz="1400" dirty="0">
                <a:cs typeface="Calibri" pitchFamily="34" charset="0"/>
              </a:rPr>
              <a:t>Login as </a:t>
            </a:r>
            <a:r>
              <a:rPr lang="en-US" sz="1400" dirty="0" err="1">
                <a:cs typeface="Calibri" pitchFamily="34" charset="0"/>
              </a:rPr>
              <a:t>upadmin</a:t>
            </a:r>
            <a:r>
              <a:rPr lang="en-US" sz="1400" dirty="0">
                <a:cs typeface="Calibri" pitchFamily="34" charset="0"/>
              </a:rPr>
              <a:t>/</a:t>
            </a:r>
            <a:r>
              <a:rPr lang="en-US" sz="1400" dirty="0" err="1">
                <a:cs typeface="Calibri" pitchFamily="34" charset="0"/>
              </a:rPr>
              <a:t>upadmin</a:t>
            </a:r>
            <a:endParaRPr lang="en-US" sz="1400" dirty="0">
              <a:cs typeface="Calibri" pitchFamily="34" charset="0"/>
            </a:endParaRPr>
          </a:p>
        </p:txBody>
      </p:sp>
      <p:sp>
        <p:nvSpPr>
          <p:cNvPr id="17410" name="Rectangle 2"/>
          <p:cNvSpPr>
            <a:spLocks noGrp="1" noChangeArrowheads="1"/>
          </p:cNvSpPr>
          <p:nvPr>
            <p:ph type="title"/>
          </p:nvPr>
        </p:nvSpPr>
        <p:spPr/>
        <p:txBody>
          <a:bodyPr/>
          <a:lstStyle/>
          <a:p>
            <a:r>
              <a:rPr lang="en-US" smtClean="0"/>
              <a:t>Configuration</a:t>
            </a:r>
            <a:endParaRPr lang="en-US" dirty="0" smtClean="0"/>
          </a:p>
        </p:txBody>
      </p:sp>
      <p:pic>
        <p:nvPicPr>
          <p:cNvPr id="14" name="Picture 3"/>
          <p:cNvPicPr>
            <a:picLocks noChangeAspect="1" noChangeArrowheads="1"/>
          </p:cNvPicPr>
          <p:nvPr/>
        </p:nvPicPr>
        <p:blipFill>
          <a:blip r:embed="rId4" cstate="print"/>
          <a:srcRect/>
          <a:stretch>
            <a:fillRect/>
          </a:stretch>
        </p:blipFill>
        <p:spPr bwMode="auto">
          <a:xfrm>
            <a:off x="6481481" y="3222984"/>
            <a:ext cx="2377440" cy="922077"/>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grpSp>
        <p:nvGrpSpPr>
          <p:cNvPr id="10" name="Group 9"/>
          <p:cNvGrpSpPr>
            <a:grpSpLocks noChangeAspect="1"/>
          </p:cNvGrpSpPr>
          <p:nvPr/>
        </p:nvGrpSpPr>
        <p:grpSpPr>
          <a:xfrm>
            <a:off x="726278" y="3607051"/>
            <a:ext cx="1828800" cy="2743200"/>
            <a:chOff x="1365250" y="4195598"/>
            <a:chExt cx="1943100" cy="2914650"/>
          </a:xfrm>
        </p:grpSpPr>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5250" y="4195598"/>
              <a:ext cx="1943100" cy="291465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8" name="Rectangle 4"/>
            <p:cNvSpPr>
              <a:spLocks noChangeArrowheads="1"/>
            </p:cNvSpPr>
            <p:nvPr/>
          </p:nvSpPr>
          <p:spPr bwMode="auto">
            <a:xfrm>
              <a:off x="1365250" y="4386066"/>
              <a:ext cx="1943100" cy="211334"/>
            </a:xfrm>
            <a:prstGeom prst="rect">
              <a:avLst/>
            </a:prstGeom>
            <a:noFill/>
            <a:ln w="25400" algn="ctr">
              <a:solidFill>
                <a:srgbClr val="FF0000"/>
              </a:solidFill>
              <a:round/>
              <a:headEnd/>
              <a:tailEnd/>
            </a:ln>
          </p:spPr>
          <p:txBody>
            <a:bodyPr/>
            <a:lstStyle/>
            <a:p>
              <a:endParaRPr lang="en-CA" dirty="0"/>
            </a:p>
          </p:txBody>
        </p:sp>
      </p:grpSp>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9691" y="3425820"/>
            <a:ext cx="2428175" cy="128016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0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0651" y="4805172"/>
            <a:ext cx="1886253" cy="164592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6" name="Straight Arrow Connector 5"/>
          <p:cNvCxnSpPr>
            <a:cxnSpLocks noChangeShapeType="1"/>
          </p:cNvCxnSpPr>
          <p:nvPr/>
        </p:nvCxnSpPr>
        <p:spPr bwMode="auto">
          <a:xfrm>
            <a:off x="7223760" y="5042554"/>
            <a:ext cx="0" cy="450234"/>
          </a:xfrm>
          <a:prstGeom prst="straightConnector1">
            <a:avLst/>
          </a:prstGeom>
          <a:noFill/>
          <a:ln w="28575" algn="ctr">
            <a:solidFill>
              <a:srgbClr val="FF0000"/>
            </a:solidFill>
            <a:round/>
            <a:headEnd/>
            <a:tailEnd type="arrow" w="med" len="med"/>
          </a:ln>
        </p:spPr>
      </p:cxnSp>
      <p:pic>
        <p:nvPicPr>
          <p:cNvPr id="205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1481" y="4328332"/>
            <a:ext cx="2231494" cy="2377440"/>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23" name="Elbow Connector 22"/>
          <p:cNvCxnSpPr/>
          <p:nvPr/>
        </p:nvCxnSpPr>
        <p:spPr bwMode="auto">
          <a:xfrm rot="5400000">
            <a:off x="5607941" y="4105111"/>
            <a:ext cx="1300639" cy="446442"/>
          </a:xfrm>
          <a:prstGeom prst="bentConnector3">
            <a:avLst>
              <a:gd name="adj1" fmla="val 374"/>
            </a:avLst>
          </a:prstGeom>
          <a:noFill/>
          <a:ln w="28575" algn="ctr">
            <a:solidFill>
              <a:srgbClr val="FF0000"/>
            </a:solidFill>
            <a:round/>
            <a:headEnd/>
            <a:tailEnd type="arrow" w="med" len="med"/>
          </a:ln>
        </p:spPr>
      </p:cxnSp>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20639" y="5006274"/>
            <a:ext cx="1828800" cy="212181"/>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cxnSp>
        <p:nvCxnSpPr>
          <p:cNvPr id="38" name="Elbow Connector 37"/>
          <p:cNvCxnSpPr>
            <a:stCxn id="2053" idx="2"/>
            <a:endCxn id="2054" idx="1"/>
          </p:cNvCxnSpPr>
          <p:nvPr/>
        </p:nvCxnSpPr>
        <p:spPr bwMode="auto">
          <a:xfrm rot="16200000" flipH="1">
            <a:off x="6108962" y="5144532"/>
            <a:ext cx="298597" cy="446442"/>
          </a:xfrm>
          <a:prstGeom prst="bentConnector2">
            <a:avLst/>
          </a:prstGeom>
          <a:noFill/>
          <a:ln w="28575" algn="ctr">
            <a:solidFill>
              <a:srgbClr val="FF0000"/>
            </a:solidFill>
            <a:round/>
            <a:headEnd/>
            <a:tailEnd type="arrow" w="med" len="med"/>
          </a:ln>
        </p:spPr>
      </p:cxnSp>
    </p:spTree>
    <p:extLst>
      <p:ext uri="{BB962C8B-B14F-4D97-AF65-F5344CB8AC3E}">
        <p14:creationId xmlns:p14="http://schemas.microsoft.com/office/powerpoint/2010/main" val="3710904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10"/>
          <p:cNvSpPr>
            <a:spLocks noGrp="1"/>
          </p:cNvSpPr>
          <p:nvPr>
            <p:ph idx="1"/>
          </p:nvPr>
        </p:nvSpPr>
        <p:spPr>
          <a:xfrm>
            <a:off x="396875" y="1800225"/>
            <a:ext cx="8351838" cy="3851275"/>
          </a:xfrm>
        </p:spPr>
        <p:txBody>
          <a:bodyPr/>
          <a:lstStyle/>
          <a:p>
            <a:r>
              <a:rPr lang="en-GB" dirty="0" smtClean="0"/>
              <a:t>Training protocols</a:t>
            </a:r>
          </a:p>
          <a:p>
            <a:pPr lvl="1"/>
            <a:r>
              <a:rPr lang="en-GB" dirty="0" smtClean="0"/>
              <a:t>Phones to silent</a:t>
            </a:r>
          </a:p>
          <a:p>
            <a:pPr lvl="1"/>
            <a:r>
              <a:rPr lang="en-GB" dirty="0" smtClean="0"/>
              <a:t>Received calls taken outside the training room</a:t>
            </a:r>
          </a:p>
          <a:p>
            <a:pPr lvl="1"/>
            <a:r>
              <a:rPr lang="en-GB" dirty="0" smtClean="0"/>
              <a:t>Personal laptops closed unless required for training</a:t>
            </a:r>
          </a:p>
          <a:p>
            <a:pPr lvl="1"/>
            <a:r>
              <a:rPr lang="en-GB" dirty="0" smtClean="0"/>
              <a:t>Promptness when returning from breaks</a:t>
            </a:r>
          </a:p>
          <a:p>
            <a:r>
              <a:rPr lang="en-GB" dirty="0" smtClean="0"/>
              <a:t>No smoking</a:t>
            </a:r>
          </a:p>
          <a:p>
            <a:r>
              <a:rPr lang="en-GB" dirty="0" smtClean="0"/>
              <a:t>In case of fire</a:t>
            </a:r>
          </a:p>
          <a:p>
            <a:r>
              <a:rPr lang="en-GB" dirty="0" smtClean="0"/>
              <a:t>Location of rest rooms</a:t>
            </a:r>
          </a:p>
          <a:p>
            <a:r>
              <a:rPr lang="en-GB" dirty="0" smtClean="0"/>
              <a:t>Arrangements for refreshments and lunch</a:t>
            </a:r>
          </a:p>
        </p:txBody>
      </p:sp>
      <p:sp>
        <p:nvSpPr>
          <p:cNvPr id="6147" name="Title 6"/>
          <p:cNvSpPr>
            <a:spLocks noGrp="1"/>
          </p:cNvSpPr>
          <p:nvPr>
            <p:ph type="title"/>
          </p:nvPr>
        </p:nvSpPr>
        <p:spPr>
          <a:xfrm>
            <a:off x="393700" y="239713"/>
            <a:ext cx="7494588" cy="1085850"/>
          </a:xfrm>
        </p:spPr>
        <p:txBody>
          <a:bodyPr>
            <a:normAutofit/>
          </a:bodyPr>
          <a:lstStyle/>
          <a:p>
            <a:r>
              <a:rPr lang="en-GB" sz="3200" dirty="0" smtClean="0">
                <a:latin typeface="Ericsson Capital TT" pitchFamily="2" charset="0"/>
              </a:rPr>
              <a:t>Housekeeping</a:t>
            </a:r>
          </a:p>
        </p:txBody>
      </p:sp>
      <p:pic>
        <p:nvPicPr>
          <p:cNvPr id="8" name="Picture 7" descr="C:\Documents and Settings\crose\Local Settings\Temporary Internet Files\Content.IE5\GCTWJYFV\j0424228[1].wmf"/>
          <p:cNvPicPr>
            <a:picLocks noChangeAspect="1" noChangeArrowheads="1"/>
          </p:cNvPicPr>
          <p:nvPr/>
        </p:nvPicPr>
        <p:blipFill>
          <a:blip r:embed="rId3"/>
          <a:srcRect/>
          <a:stretch>
            <a:fillRect/>
          </a:stretch>
        </p:blipFill>
        <p:spPr bwMode="auto">
          <a:xfrm flipH="1">
            <a:off x="7797800" y="3352800"/>
            <a:ext cx="631825" cy="1109663"/>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3167579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11480" y="1215142"/>
            <a:ext cx="8503920" cy="4937760"/>
          </a:xfrm>
        </p:spPr>
        <p:txBody>
          <a:bodyPr/>
          <a:lstStyle/>
          <a:p>
            <a:r>
              <a:rPr lang="en-US" dirty="0" smtClean="0">
                <a:cs typeface="Calibri" pitchFamily="34" charset="0"/>
              </a:rPr>
              <a:t>Alternatively you can also use the web address: </a:t>
            </a:r>
            <a:r>
              <a:rPr lang="en-US" dirty="0" smtClean="0">
                <a:cs typeface="Calibri" pitchFamily="34" charset="0"/>
                <a:hlinkClick r:id="rId3"/>
              </a:rPr>
              <a:t>http</a:t>
            </a:r>
            <a:r>
              <a:rPr lang="en-US" dirty="0">
                <a:cs typeface="Calibri" pitchFamily="34" charset="0"/>
                <a:hlinkClick r:id="rId3"/>
              </a:rPr>
              <a:t>://localhost:&lt;port&gt;/cwf/selectApp</a:t>
            </a:r>
            <a:endParaRPr lang="en-US" dirty="0">
              <a:cs typeface="Calibri" pitchFamily="34" charset="0"/>
            </a:endParaRPr>
          </a:p>
          <a:p>
            <a:endParaRPr lang="en-US" dirty="0" smtClean="0">
              <a:cs typeface="Calibri" pitchFamily="34" charset="0"/>
            </a:endParaRPr>
          </a:p>
          <a:p>
            <a:pPr marL="0" indent="0">
              <a:buNone/>
            </a:pPr>
            <a:endParaRPr lang="en-US" dirty="0">
              <a:cs typeface="Calibri" pitchFamily="34" charset="0"/>
            </a:endParaRPr>
          </a:p>
          <a:p>
            <a:endParaRPr lang="en-US" dirty="0" smtClean="0">
              <a:cs typeface="Calibri" pitchFamily="34" charset="0"/>
            </a:endParaRPr>
          </a:p>
          <a:p>
            <a:endParaRPr lang="en-US" dirty="0" smtClean="0">
              <a:cs typeface="Calibri" pitchFamily="34" charset="0"/>
            </a:endParaRPr>
          </a:p>
          <a:p>
            <a:endParaRPr lang="en-US" dirty="0">
              <a:cs typeface="Calibri" pitchFamily="34" charset="0"/>
            </a:endParaRPr>
          </a:p>
          <a:p>
            <a:endParaRPr lang="en-US" dirty="0" smtClean="0">
              <a:cs typeface="Calibri" pitchFamily="34" charset="0"/>
            </a:endParaRPr>
          </a:p>
          <a:p>
            <a:pPr marL="355600" lvl="1" indent="0">
              <a:buNone/>
            </a:pPr>
            <a:endParaRPr lang="en-US" sz="2400" dirty="0">
              <a:cs typeface="Calibri" pitchFamily="34" charset="0"/>
            </a:endParaRPr>
          </a:p>
          <a:p>
            <a:r>
              <a:rPr lang="en-CA" dirty="0">
                <a:cs typeface="Calibri" pitchFamily="34" charset="0"/>
              </a:rPr>
              <a:t>Sign into System Configuration App</a:t>
            </a:r>
          </a:p>
          <a:p>
            <a:endParaRPr lang="en-US" dirty="0">
              <a:cs typeface="Calibri" pitchFamily="34" charset="0"/>
            </a:endParaRPr>
          </a:p>
        </p:txBody>
      </p:sp>
      <p:sp>
        <p:nvSpPr>
          <p:cNvPr id="17410" name="Rectangle 2"/>
          <p:cNvSpPr>
            <a:spLocks noGrp="1" noChangeArrowheads="1"/>
          </p:cNvSpPr>
          <p:nvPr>
            <p:ph type="title"/>
          </p:nvPr>
        </p:nvSpPr>
        <p:spPr/>
        <p:txBody>
          <a:bodyPr/>
          <a:lstStyle/>
          <a:p>
            <a:r>
              <a:rPr lang="en-US" smtClean="0"/>
              <a:t>Configuration</a:t>
            </a:r>
            <a:endParaRPr lang="en-US" dirty="0" smtClean="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2515" y="2031971"/>
            <a:ext cx="6926568" cy="29238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42494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285750" indent="-285750" eaLnBrk="0" hangingPunct="0">
              <a:spcBef>
                <a:spcPct val="25000"/>
              </a:spcBef>
              <a:spcAft>
                <a:spcPct val="25000"/>
              </a:spcAft>
              <a:buClr>
                <a:srgbClr val="0070C0"/>
              </a:buClr>
              <a:buFont typeface="Calibri" pitchFamily="34" charset="0"/>
              <a:buChar char="›"/>
              <a:defRPr/>
            </a:pPr>
            <a:r>
              <a:rPr lang="en-CA" sz="2000" dirty="0" smtClean="0">
                <a:cs typeface="Calibri" pitchFamily="34" charset="0"/>
              </a:rPr>
              <a:t>Navigate to the </a:t>
            </a:r>
            <a:r>
              <a:rPr lang="en-CA" sz="2000" i="1" dirty="0" smtClean="0">
                <a:solidFill>
                  <a:srgbClr val="C00000"/>
                </a:solidFill>
                <a:cs typeface="Calibri" pitchFamily="34" charset="0"/>
              </a:rPr>
              <a:t>Databases</a:t>
            </a:r>
            <a:r>
              <a:rPr lang="en-CA" sz="2000" dirty="0" smtClean="0">
                <a:cs typeface="Calibri" pitchFamily="34" charset="0"/>
              </a:rPr>
              <a:t> horizontal tab and then to </a:t>
            </a:r>
            <a:r>
              <a:rPr lang="en-CA" sz="2000" i="1" dirty="0" smtClean="0">
                <a:solidFill>
                  <a:srgbClr val="C00000"/>
                </a:solidFill>
                <a:cs typeface="Calibri" pitchFamily="34" charset="0"/>
              </a:rPr>
              <a:t>Physical Connection</a:t>
            </a:r>
            <a:r>
              <a:rPr lang="en-CA" sz="2000" dirty="0" smtClean="0">
                <a:cs typeface="Calibri" pitchFamily="34" charset="0"/>
              </a:rPr>
              <a:t> tab</a:t>
            </a:r>
          </a:p>
          <a:p>
            <a:pPr marL="285750" indent="-285750" eaLnBrk="0" hangingPunct="0">
              <a:spcBef>
                <a:spcPct val="25000"/>
              </a:spcBef>
              <a:spcAft>
                <a:spcPct val="25000"/>
              </a:spcAft>
              <a:buClr>
                <a:srgbClr val="0070C0"/>
              </a:buClr>
              <a:buFont typeface="Calibri" pitchFamily="34" charset="0"/>
              <a:buChar char="›"/>
              <a:defRPr/>
            </a:pPr>
            <a:r>
              <a:rPr lang="en-CA" sz="2000" dirty="0" smtClean="0">
                <a:cs typeface="Calibri" pitchFamily="34" charset="0"/>
              </a:rPr>
              <a:t>Create a New </a:t>
            </a:r>
            <a:r>
              <a:rPr lang="en-CA" sz="2000" dirty="0">
                <a:cs typeface="Calibri" pitchFamily="34" charset="0"/>
              </a:rPr>
              <a:t>P</a:t>
            </a:r>
            <a:r>
              <a:rPr lang="en-CA" sz="2000" dirty="0" smtClean="0">
                <a:cs typeface="Calibri" pitchFamily="34" charset="0"/>
              </a:rPr>
              <a:t>hysical </a:t>
            </a:r>
            <a:r>
              <a:rPr lang="en-CA" sz="2000" dirty="0">
                <a:cs typeface="Calibri" pitchFamily="34" charset="0"/>
              </a:rPr>
              <a:t>C</a:t>
            </a:r>
            <a:r>
              <a:rPr lang="en-CA" sz="2000" dirty="0" smtClean="0">
                <a:cs typeface="Calibri" pitchFamily="34" charset="0"/>
              </a:rPr>
              <a:t>onnection by clicking on the </a:t>
            </a:r>
            <a:r>
              <a:rPr lang="en-CA" sz="2000" i="1" dirty="0" smtClean="0">
                <a:solidFill>
                  <a:srgbClr val="C00000"/>
                </a:solidFill>
                <a:cs typeface="Calibri" pitchFamily="34" charset="0"/>
              </a:rPr>
              <a:t>Add</a:t>
            </a:r>
            <a:r>
              <a:rPr lang="en-CA" sz="2000" dirty="0" smtClean="0">
                <a:cs typeface="Calibri" pitchFamily="34" charset="0"/>
              </a:rPr>
              <a:t> menu option. Enter a name for the physical connection</a:t>
            </a:r>
          </a:p>
          <a:p>
            <a:pPr marL="285750" indent="-285750" eaLnBrk="0" hangingPunct="0">
              <a:spcBef>
                <a:spcPct val="25000"/>
              </a:spcBef>
              <a:spcAft>
                <a:spcPct val="25000"/>
              </a:spcAft>
              <a:buClr>
                <a:srgbClr val="0070C0"/>
              </a:buClr>
              <a:buFont typeface="Calibri" pitchFamily="34" charset="0"/>
              <a:buChar char="›"/>
              <a:defRPr/>
            </a:pPr>
            <a:r>
              <a:rPr lang="en-CA" sz="2000" dirty="0" smtClean="0">
                <a:cs typeface="Calibri" pitchFamily="34" charset="0"/>
              </a:rPr>
              <a:t>Enter the settings of the physical connection and click </a:t>
            </a:r>
            <a:r>
              <a:rPr lang="en-CA" sz="2000" i="1" dirty="0" smtClean="0">
                <a:solidFill>
                  <a:srgbClr val="C00000"/>
                </a:solidFill>
                <a:cs typeface="Calibri" pitchFamily="34" charset="0"/>
              </a:rPr>
              <a:t>Apply</a:t>
            </a:r>
            <a:r>
              <a:rPr lang="en-CA" sz="2000" dirty="0" smtClean="0">
                <a:cs typeface="Calibri" pitchFamily="34" charset="0"/>
              </a:rPr>
              <a:t> in the dialog box, and </a:t>
            </a:r>
            <a:r>
              <a:rPr lang="en-CA" sz="2000" i="1" dirty="0">
                <a:solidFill>
                  <a:srgbClr val="C00000"/>
                </a:solidFill>
                <a:cs typeface="Calibri" pitchFamily="34" charset="0"/>
              </a:rPr>
              <a:t>Close</a:t>
            </a:r>
            <a:r>
              <a:rPr lang="en-CA" sz="2000" dirty="0" smtClean="0">
                <a:cs typeface="Calibri" pitchFamily="34" charset="0"/>
              </a:rPr>
              <a:t> when done</a:t>
            </a:r>
            <a:endParaRPr lang="en-US" sz="2000" dirty="0">
              <a:solidFill>
                <a:schemeClr val="tx2">
                  <a:lumMod val="50000"/>
                  <a:lumOff val="50000"/>
                </a:schemeClr>
              </a:solidFill>
              <a:cs typeface="Calibri" pitchFamily="34" charset="0"/>
            </a:endParaRPr>
          </a:p>
        </p:txBody>
      </p:sp>
      <p:sp>
        <p:nvSpPr>
          <p:cNvPr id="4" name="Title 3"/>
          <p:cNvSpPr>
            <a:spLocks noGrp="1"/>
          </p:cNvSpPr>
          <p:nvPr>
            <p:ph type="title"/>
          </p:nvPr>
        </p:nvSpPr>
        <p:spPr/>
        <p:txBody>
          <a:bodyPr/>
          <a:lstStyle/>
          <a:p>
            <a:pPr lvl="0"/>
            <a:r>
              <a:rPr lang="en-US" dirty="0"/>
              <a:t>Configure </a:t>
            </a:r>
            <a:r>
              <a:rPr lang="en-US" dirty="0" smtClean="0"/>
              <a:t>Project</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920" y="3474720"/>
            <a:ext cx="5852160" cy="2963119"/>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305207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r>
              <a:rPr lang="en-CA" dirty="0" smtClean="0"/>
              <a:t>Click on the </a:t>
            </a:r>
            <a:r>
              <a:rPr lang="en-CA" i="1" dirty="0">
                <a:solidFill>
                  <a:srgbClr val="C00000"/>
                </a:solidFill>
                <a:cs typeface="Calibri" pitchFamily="34" charset="0"/>
              </a:rPr>
              <a:t>Logical Connection</a:t>
            </a:r>
            <a:r>
              <a:rPr lang="en-CA" dirty="0" smtClean="0"/>
              <a:t> horizontal tab </a:t>
            </a:r>
          </a:p>
          <a:p>
            <a:pPr lvl="1"/>
            <a:r>
              <a:rPr lang="en-CA" dirty="0" smtClean="0"/>
              <a:t>Add a new </a:t>
            </a:r>
            <a:r>
              <a:rPr lang="en-CA" i="1" dirty="0">
                <a:solidFill>
                  <a:srgbClr val="C00000"/>
                </a:solidFill>
                <a:ea typeface="+mn-ea"/>
                <a:cs typeface="Calibri" pitchFamily="34" charset="0"/>
              </a:rPr>
              <a:t>CATALOG logical</a:t>
            </a:r>
            <a:r>
              <a:rPr lang="en-CA" dirty="0" smtClean="0"/>
              <a:t> connection if necessary</a:t>
            </a:r>
          </a:p>
          <a:p>
            <a:pPr lvl="1"/>
            <a:r>
              <a:rPr lang="en-CA" dirty="0" smtClean="0"/>
              <a:t>Assign all existing logical connections to the physical connection you have created, by double-clicking on each entry and selecting choice from dropdown list</a:t>
            </a:r>
          </a:p>
          <a:p>
            <a:r>
              <a:rPr lang="en-CA" dirty="0" smtClean="0"/>
              <a:t>Click on the </a:t>
            </a:r>
            <a:r>
              <a:rPr lang="en-CA" i="1" dirty="0">
                <a:solidFill>
                  <a:srgbClr val="C00000"/>
                </a:solidFill>
                <a:cs typeface="Calibri" pitchFamily="34" charset="0"/>
              </a:rPr>
              <a:t>Save</a:t>
            </a:r>
            <a:r>
              <a:rPr lang="en-CA" dirty="0" smtClean="0"/>
              <a:t> button in the left panel</a:t>
            </a:r>
            <a:endParaRPr lang="en-US" dirty="0"/>
          </a:p>
        </p:txBody>
      </p:sp>
      <p:sp>
        <p:nvSpPr>
          <p:cNvPr id="6" name="Title 5"/>
          <p:cNvSpPr>
            <a:spLocks noGrp="1"/>
          </p:cNvSpPr>
          <p:nvPr>
            <p:ph type="title"/>
          </p:nvPr>
        </p:nvSpPr>
        <p:spPr/>
        <p:txBody>
          <a:bodyPr/>
          <a:lstStyle/>
          <a:p>
            <a:pPr lvl="0"/>
            <a:r>
              <a:rPr lang="en-US" smtClean="0"/>
              <a:t>Configure Project</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60" y="3657600"/>
            <a:ext cx="4754880" cy="25575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1757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noFill/>
        </p:spPr>
        <p:txBody>
          <a:bodyPr/>
          <a:lstStyle/>
          <a:p>
            <a:pPr lvl="0"/>
            <a:r>
              <a:rPr lang="en-US" dirty="0"/>
              <a:t>Configure </a:t>
            </a:r>
            <a:r>
              <a:rPr lang="en-US" dirty="0" smtClean="0"/>
              <a:t>Project</a:t>
            </a:r>
            <a:endParaRPr lang="en-US" dirty="0"/>
          </a:p>
        </p:txBody>
      </p:sp>
      <p:sp>
        <p:nvSpPr>
          <p:cNvPr id="6" name="Content Placeholder 5"/>
          <p:cNvSpPr>
            <a:spLocks noGrp="1"/>
          </p:cNvSpPr>
          <p:nvPr>
            <p:ph idx="1"/>
          </p:nvPr>
        </p:nvSpPr>
        <p:spPr/>
        <p:txBody>
          <a:bodyPr/>
          <a:lstStyle/>
          <a:p>
            <a:pPr marL="342900" lvl="0" indent="-342900" eaLnBrk="0" hangingPunct="0">
              <a:spcBef>
                <a:spcPct val="25000"/>
              </a:spcBef>
              <a:spcAft>
                <a:spcPct val="25000"/>
              </a:spcAft>
              <a:buClr>
                <a:srgbClr val="0070C0"/>
              </a:buClr>
              <a:buFont typeface="Calibri" pitchFamily="34" charset="0"/>
              <a:buChar char="›"/>
              <a:defRPr/>
            </a:pPr>
            <a:endParaRPr lang="en-CA" dirty="0" smtClean="0">
              <a:cs typeface="Calibri" pitchFamily="34" charset="0"/>
            </a:endParaRPr>
          </a:p>
          <a:p>
            <a:pPr marL="342900" lvl="0" indent="-342900" eaLnBrk="0" hangingPunct="0">
              <a:spcBef>
                <a:spcPct val="25000"/>
              </a:spcBef>
              <a:spcAft>
                <a:spcPct val="25000"/>
              </a:spcAft>
              <a:buClr>
                <a:srgbClr val="0070C0"/>
              </a:buClr>
              <a:buFont typeface="Calibri" pitchFamily="34" charset="0"/>
              <a:buChar char="›"/>
              <a:defRPr/>
            </a:pPr>
            <a:r>
              <a:rPr lang="en-CA" dirty="0" smtClean="0">
                <a:cs typeface="Calibri" pitchFamily="34" charset="0"/>
              </a:rPr>
              <a:t>Click on trainingMetadata/PE_UI</a:t>
            </a:r>
          </a:p>
          <a:p>
            <a:pPr marL="342900" lvl="0" indent="-342900" eaLnBrk="0" hangingPunct="0">
              <a:spcBef>
                <a:spcPct val="25000"/>
              </a:spcBef>
              <a:spcAft>
                <a:spcPct val="25000"/>
              </a:spcAft>
              <a:buClr>
                <a:srgbClr val="0070C0"/>
              </a:buClr>
              <a:buFont typeface="Calibri" pitchFamily="34" charset="0"/>
              <a:buChar char="›"/>
              <a:defRPr/>
            </a:pPr>
            <a:r>
              <a:rPr lang="en-CA" dirty="0">
                <a:cs typeface="Calibri" pitchFamily="34" charset="0"/>
              </a:rPr>
              <a:t>C</a:t>
            </a:r>
            <a:r>
              <a:rPr lang="en-CA" dirty="0" smtClean="0">
                <a:cs typeface="Calibri" pitchFamily="34" charset="0"/>
              </a:rPr>
              <a:t>lick </a:t>
            </a:r>
            <a:r>
              <a:rPr lang="en-CA" dirty="0">
                <a:cs typeface="Calibri" pitchFamily="34" charset="0"/>
              </a:rPr>
              <a:t>on </a:t>
            </a:r>
            <a:r>
              <a:rPr lang="en-CA" b="1" i="1" dirty="0" smtClean="0">
                <a:solidFill>
                  <a:srgbClr val="C00000"/>
                </a:solidFill>
                <a:cs typeface="Calibri" pitchFamily="34" charset="0"/>
              </a:rPr>
              <a:t>+ </a:t>
            </a:r>
            <a:r>
              <a:rPr lang="en-CA" dirty="0" smtClean="0">
                <a:cs typeface="Calibri" pitchFamily="34" charset="0"/>
              </a:rPr>
              <a:t>to add node under PE_UI</a:t>
            </a:r>
            <a:endParaRPr lang="en-CA" dirty="0">
              <a:cs typeface="Calibri" pitchFamily="34" charset="0"/>
            </a:endParaRPr>
          </a:p>
          <a:p>
            <a:pPr marL="342900" indent="-342900" eaLnBrk="0" hangingPunct="0">
              <a:spcBef>
                <a:spcPct val="25000"/>
              </a:spcBef>
              <a:spcAft>
                <a:spcPct val="25000"/>
              </a:spcAft>
              <a:buClr>
                <a:srgbClr val="0070C0"/>
              </a:buClr>
              <a:buFont typeface="Calibri" pitchFamily="34" charset="0"/>
              <a:buChar char="›"/>
              <a:defRPr/>
            </a:pPr>
            <a:r>
              <a:rPr lang="en-CA" dirty="0">
                <a:cs typeface="Calibri" pitchFamily="34" charset="0"/>
              </a:rPr>
              <a:t>Enter a name (e.g. </a:t>
            </a:r>
            <a:r>
              <a:rPr lang="en-CA" i="1" dirty="0">
                <a:solidFill>
                  <a:srgbClr val="C00000"/>
                </a:solidFill>
                <a:cs typeface="Calibri" pitchFamily="34" charset="0"/>
              </a:rPr>
              <a:t>node1</a:t>
            </a:r>
            <a:r>
              <a:rPr lang="en-CA" dirty="0" smtClean="0">
                <a:cs typeface="Calibri" pitchFamily="34" charset="0"/>
              </a:rPr>
              <a:t>)</a:t>
            </a:r>
          </a:p>
          <a:p>
            <a:pPr marL="0" indent="0" eaLnBrk="0" hangingPunct="0">
              <a:spcBef>
                <a:spcPct val="25000"/>
              </a:spcBef>
              <a:spcAft>
                <a:spcPct val="25000"/>
              </a:spcAft>
              <a:buClr>
                <a:srgbClr val="0070C0"/>
              </a:buClr>
              <a:buNone/>
              <a:defRPr/>
            </a:pPr>
            <a:endParaRPr lang="en-CA" dirty="0" smtClean="0">
              <a:cs typeface="Calibri" pitchFamily="34" charset="0"/>
            </a:endParaRPr>
          </a:p>
          <a:p>
            <a:pPr marL="0" indent="0" eaLnBrk="0" hangingPunct="0">
              <a:spcBef>
                <a:spcPct val="25000"/>
              </a:spcBef>
              <a:spcAft>
                <a:spcPct val="25000"/>
              </a:spcAft>
              <a:buClr>
                <a:srgbClr val="0070C0"/>
              </a:buClr>
              <a:buNone/>
              <a:defRPr/>
            </a:pPr>
            <a:endParaRPr lang="en-CA" dirty="0">
              <a:cs typeface="Calibri" pitchFamily="34" charset="0"/>
            </a:endParaRPr>
          </a:p>
          <a:p>
            <a:pPr marL="342900" indent="-342900" eaLnBrk="0" hangingPunct="0">
              <a:spcBef>
                <a:spcPct val="25000"/>
              </a:spcBef>
              <a:spcAft>
                <a:spcPct val="25000"/>
              </a:spcAft>
              <a:buClr>
                <a:srgbClr val="0070C0"/>
              </a:buClr>
              <a:buFont typeface="Calibri" pitchFamily="34" charset="0"/>
              <a:buChar char="›"/>
              <a:defRPr/>
            </a:pPr>
            <a:r>
              <a:rPr lang="en-CA" dirty="0" smtClean="0">
                <a:cs typeface="Calibri" pitchFamily="34" charset="0"/>
              </a:rPr>
              <a:t>Click </a:t>
            </a:r>
            <a:r>
              <a:rPr lang="en-CA" i="1" dirty="0">
                <a:solidFill>
                  <a:srgbClr val="C00000"/>
                </a:solidFill>
                <a:cs typeface="Calibri" pitchFamily="34" charset="0"/>
              </a:rPr>
              <a:t>Save</a:t>
            </a:r>
            <a:endParaRPr lang="en-US" i="1" dirty="0">
              <a:solidFill>
                <a:srgbClr val="C00000"/>
              </a:solidFill>
              <a:cs typeface="Calibri" pitchFamily="34" charset="0"/>
            </a:endParaRPr>
          </a:p>
          <a:p>
            <a:pPr marL="342900" indent="-342900" eaLnBrk="0" hangingPunct="0">
              <a:spcBef>
                <a:spcPct val="25000"/>
              </a:spcBef>
              <a:spcAft>
                <a:spcPct val="25000"/>
              </a:spcAft>
              <a:buClr>
                <a:srgbClr val="0070C0"/>
              </a:buClr>
              <a:buFont typeface="Calibri" pitchFamily="34" charset="0"/>
              <a:buChar char="›"/>
              <a:defRPr/>
            </a:pPr>
            <a:r>
              <a:rPr lang="en-US" dirty="0" smtClean="0">
                <a:cs typeface="Calibri" pitchFamily="34" charset="0"/>
              </a:rPr>
              <a:t>Save Configuration</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595" y="3349115"/>
            <a:ext cx="3224037" cy="15009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8834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174625" indent="-174625" eaLnBrk="0" hangingPunct="0">
              <a:spcBef>
                <a:spcPct val="25000"/>
              </a:spcBef>
              <a:spcAft>
                <a:spcPct val="25000"/>
              </a:spcAft>
              <a:buClr>
                <a:srgbClr val="0070C0"/>
              </a:buClr>
              <a:buFontTx/>
              <a:buChar char="›"/>
              <a:defRPr/>
            </a:pPr>
            <a:endParaRPr lang="en-CA" sz="2300" dirty="0" smtClean="0">
              <a:cs typeface="Calibri" pitchFamily="34" charset="0"/>
            </a:endParaRPr>
          </a:p>
          <a:p>
            <a:pPr marL="174625" indent="-174625" eaLnBrk="0" hangingPunct="0">
              <a:spcBef>
                <a:spcPct val="25000"/>
              </a:spcBef>
              <a:spcAft>
                <a:spcPct val="25000"/>
              </a:spcAft>
              <a:buClr>
                <a:srgbClr val="0070C0"/>
              </a:buClr>
              <a:buFontTx/>
              <a:buChar char="›"/>
              <a:defRPr/>
            </a:pPr>
            <a:r>
              <a:rPr lang="en-CA" sz="2300" dirty="0" smtClean="0">
                <a:cs typeface="Calibri" pitchFamily="34" charset="0"/>
              </a:rPr>
              <a:t>At </a:t>
            </a:r>
            <a:r>
              <a:rPr lang="en-CA" sz="2300" dirty="0">
                <a:cs typeface="Calibri" pitchFamily="34" charset="0"/>
              </a:rPr>
              <a:t>this point, your </a:t>
            </a:r>
            <a:r>
              <a:rPr lang="en-CA" sz="2300" dirty="0" smtClean="0">
                <a:cs typeface="Calibri" pitchFamily="34" charset="0"/>
              </a:rPr>
              <a:t>Ericsson </a:t>
            </a:r>
            <a:r>
              <a:rPr lang="en-CA" sz="2300" dirty="0">
                <a:cs typeface="Calibri" pitchFamily="34" charset="0"/>
              </a:rPr>
              <a:t>Order Care</a:t>
            </a:r>
            <a:r>
              <a:rPr lang="en-US" sz="2300" baseline="30000" dirty="0">
                <a:cs typeface="Calibri" pitchFamily="34" charset="0"/>
              </a:rPr>
              <a:t>®</a:t>
            </a:r>
            <a:r>
              <a:rPr lang="en-CA" sz="2300" dirty="0">
                <a:cs typeface="Calibri" pitchFamily="34" charset="0"/>
              </a:rPr>
              <a:t> installation is complete. You can now create your new application metadata or load an existing metadata, and then run </a:t>
            </a:r>
            <a:r>
              <a:rPr lang="en-CA" sz="2300" dirty="0" smtClean="0">
                <a:cs typeface="Calibri" pitchFamily="34" charset="0"/>
              </a:rPr>
              <a:t>it</a:t>
            </a:r>
            <a:endParaRPr lang="en-CA" sz="2300" dirty="0">
              <a:cs typeface="Calibri" pitchFamily="34" charset="0"/>
            </a:endParaRPr>
          </a:p>
          <a:p>
            <a:pPr marL="174625" indent="-174625" eaLnBrk="0" hangingPunct="0">
              <a:spcBef>
                <a:spcPct val="25000"/>
              </a:spcBef>
              <a:spcAft>
                <a:spcPct val="25000"/>
              </a:spcAft>
              <a:buClr>
                <a:srgbClr val="0070C0"/>
              </a:buClr>
              <a:buFontTx/>
              <a:buChar char="›"/>
              <a:defRPr/>
            </a:pPr>
            <a:endParaRPr lang="en-CA" sz="2300" dirty="0">
              <a:cs typeface="Calibri" pitchFamily="34" charset="0"/>
            </a:endParaRPr>
          </a:p>
          <a:p>
            <a:pPr marL="174625" indent="-174625" eaLnBrk="0" hangingPunct="0">
              <a:spcBef>
                <a:spcPct val="25000"/>
              </a:spcBef>
              <a:spcAft>
                <a:spcPct val="25000"/>
              </a:spcAft>
              <a:buClr>
                <a:srgbClr val="0070C0"/>
              </a:buClr>
              <a:buFontTx/>
              <a:buChar char="›"/>
              <a:defRPr/>
            </a:pPr>
            <a:r>
              <a:rPr lang="en-CA" sz="2300" dirty="0">
                <a:cs typeface="Calibri" pitchFamily="34" charset="0"/>
              </a:rPr>
              <a:t>In a Windows environment, the standard output and error for Service Designer are redirected to </a:t>
            </a:r>
            <a:r>
              <a:rPr lang="en-CA" sz="2300" i="1" dirty="0">
                <a:solidFill>
                  <a:srgbClr val="C00000"/>
                </a:solidFill>
                <a:cs typeface="Calibri" pitchFamily="34" charset="0"/>
              </a:rPr>
              <a:t>\</a:t>
            </a:r>
            <a:r>
              <a:rPr lang="en-CA" sz="2300" i="1" dirty="0" err="1">
                <a:solidFill>
                  <a:srgbClr val="C00000"/>
                </a:solidFill>
                <a:cs typeface="Calibri" pitchFamily="34" charset="0"/>
              </a:rPr>
              <a:t>CWOrderCare</a:t>
            </a:r>
            <a:r>
              <a:rPr lang="en-CA" sz="2300" i="1" dirty="0">
                <a:solidFill>
                  <a:srgbClr val="C00000"/>
                </a:solidFill>
                <a:cs typeface="Calibri" pitchFamily="34" charset="0"/>
              </a:rPr>
              <a:t>\designer\</a:t>
            </a:r>
            <a:r>
              <a:rPr lang="en-CA" sz="2300" i="1" dirty="0" err="1">
                <a:solidFill>
                  <a:srgbClr val="C00000"/>
                </a:solidFill>
                <a:cs typeface="Calibri" pitchFamily="34" charset="0"/>
              </a:rPr>
              <a:t>env</a:t>
            </a:r>
            <a:r>
              <a:rPr lang="en-CA" sz="2300" i="1" dirty="0">
                <a:solidFill>
                  <a:srgbClr val="C00000"/>
                </a:solidFill>
                <a:cs typeface="Calibri" pitchFamily="34" charset="0"/>
              </a:rPr>
              <a:t>\log</a:t>
            </a:r>
            <a:endParaRPr lang="en-US" sz="2300" dirty="0"/>
          </a:p>
        </p:txBody>
      </p:sp>
      <p:sp>
        <p:nvSpPr>
          <p:cNvPr id="4" name="Title 3"/>
          <p:cNvSpPr>
            <a:spLocks noGrp="1"/>
          </p:cNvSpPr>
          <p:nvPr>
            <p:ph type="title"/>
          </p:nvPr>
        </p:nvSpPr>
        <p:spPr>
          <a:noFill/>
        </p:spPr>
        <p:txBody>
          <a:bodyPr/>
          <a:lstStyle/>
          <a:p>
            <a:r>
              <a:rPr lang="en-US" dirty="0"/>
              <a:t>Configure </a:t>
            </a:r>
            <a:r>
              <a:rPr lang="en-US" dirty="0" smtClean="0"/>
              <a:t>Project</a:t>
            </a:r>
            <a:endParaRPr lang="en-US" dirty="0"/>
          </a:p>
        </p:txBody>
      </p:sp>
    </p:spTree>
    <p:extLst>
      <p:ext uri="{BB962C8B-B14F-4D97-AF65-F5344CB8AC3E}">
        <p14:creationId xmlns:p14="http://schemas.microsoft.com/office/powerpoint/2010/main" val="8531242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2871432"/>
            <a:ext cx="8503920" cy="3542816"/>
          </a:xfrm>
        </p:spPr>
        <p:txBody>
          <a:bodyPr/>
          <a:lstStyle/>
          <a:p>
            <a:r>
              <a:rPr lang="en-CA" sz="2000" dirty="0" smtClean="0"/>
              <a:t>Go back the Service Designer and select the metadata</a:t>
            </a:r>
          </a:p>
          <a:p>
            <a:r>
              <a:rPr lang="en-CA" sz="2000" dirty="0" smtClean="0"/>
              <a:t>Click the Library tab</a:t>
            </a:r>
          </a:p>
          <a:p>
            <a:r>
              <a:rPr lang="en-CA" sz="2000" dirty="0" smtClean="0"/>
              <a:t>Use the      button to add the </a:t>
            </a:r>
            <a:r>
              <a:rPr lang="en-CA" sz="2000" i="1" dirty="0">
                <a:solidFill>
                  <a:srgbClr val="C00000"/>
                </a:solidFill>
              </a:rPr>
              <a:t>Catalog</a:t>
            </a:r>
            <a:r>
              <a:rPr lang="en-CA" sz="2000" dirty="0"/>
              <a:t>, </a:t>
            </a:r>
            <a:r>
              <a:rPr lang="en-CA" sz="2000" i="1" dirty="0">
                <a:solidFill>
                  <a:srgbClr val="C00000"/>
                </a:solidFill>
              </a:rPr>
              <a:t>CatalogClient</a:t>
            </a:r>
            <a:r>
              <a:rPr lang="en-CA" sz="2000" dirty="0"/>
              <a:t>, </a:t>
            </a:r>
            <a:r>
              <a:rPr lang="en-CA" sz="2000" i="1" dirty="0">
                <a:solidFill>
                  <a:srgbClr val="C00000"/>
                </a:solidFill>
              </a:rPr>
              <a:t>serviceOrchestrationFramework</a:t>
            </a:r>
            <a:r>
              <a:rPr lang="en-CA" sz="2000" dirty="0"/>
              <a:t> and </a:t>
            </a:r>
            <a:r>
              <a:rPr lang="en-CA" sz="2000" i="1" dirty="0" err="1">
                <a:solidFill>
                  <a:srgbClr val="C00000"/>
                </a:solidFill>
              </a:rPr>
              <a:t>SIDCommon</a:t>
            </a:r>
            <a:r>
              <a:rPr lang="en-CA" sz="2000" dirty="0"/>
              <a:t> </a:t>
            </a:r>
            <a:r>
              <a:rPr lang="en-CA" sz="2000" dirty="0" err="1" smtClean="0"/>
              <a:t>annd</a:t>
            </a:r>
            <a:r>
              <a:rPr lang="en-CA" sz="2000" dirty="0" smtClean="0"/>
              <a:t> other required libraries</a:t>
            </a:r>
          </a:p>
          <a:p>
            <a:r>
              <a:rPr lang="en-CA" sz="2000" dirty="0" smtClean="0"/>
              <a:t>Reload </a:t>
            </a:r>
            <a:r>
              <a:rPr lang="en-CA" sz="2000" dirty="0"/>
              <a:t>your </a:t>
            </a:r>
            <a:r>
              <a:rPr lang="en-CA" sz="2000" dirty="0" smtClean="0"/>
              <a:t>project</a:t>
            </a:r>
          </a:p>
          <a:p>
            <a:r>
              <a:rPr lang="en-CA" sz="2000" dirty="0" smtClean="0"/>
              <a:t>From </a:t>
            </a:r>
            <a:r>
              <a:rPr lang="en-CA" sz="2000" dirty="0"/>
              <a:t>that Modules\Catalog\DDL directory on the installation directory, run the </a:t>
            </a:r>
            <a:r>
              <a:rPr lang="en-CA" sz="2000" i="1" dirty="0">
                <a:solidFill>
                  <a:srgbClr val="C00000"/>
                </a:solidFill>
              </a:rPr>
              <a:t>catalog.sql</a:t>
            </a:r>
            <a:r>
              <a:rPr lang="en-CA" sz="2000" dirty="0"/>
              <a:t> DDL against the </a:t>
            </a:r>
            <a:r>
              <a:rPr lang="en-CA" sz="2000" dirty="0" smtClean="0"/>
              <a:t>database</a:t>
            </a:r>
          </a:p>
          <a:p>
            <a:r>
              <a:rPr lang="en-CA" sz="2000" dirty="0" smtClean="0"/>
              <a:t>Select </a:t>
            </a:r>
            <a:r>
              <a:rPr lang="en-CA" sz="2000" i="1" dirty="0">
                <a:solidFill>
                  <a:srgbClr val="C00000"/>
                </a:solidFill>
              </a:rPr>
              <a:t>Database -&gt; Upgrade System</a:t>
            </a:r>
            <a:r>
              <a:rPr lang="en-CA" sz="2000" dirty="0"/>
              <a:t> and run the resulting DDL (if any) against  the </a:t>
            </a:r>
            <a:r>
              <a:rPr lang="en-CA" sz="2000" dirty="0" smtClean="0"/>
              <a:t>database</a:t>
            </a:r>
            <a:endParaRPr lang="en-CA" sz="2000" dirty="0"/>
          </a:p>
        </p:txBody>
      </p:sp>
      <p:sp>
        <p:nvSpPr>
          <p:cNvPr id="3" name="Title 2"/>
          <p:cNvSpPr>
            <a:spLocks noGrp="1"/>
          </p:cNvSpPr>
          <p:nvPr>
            <p:ph type="title"/>
          </p:nvPr>
        </p:nvSpPr>
        <p:spPr>
          <a:noFill/>
        </p:spPr>
        <p:txBody>
          <a:bodyPr/>
          <a:lstStyle/>
          <a:p>
            <a:r>
              <a:rPr lang="en-CA" dirty="0" smtClean="0"/>
              <a:t>Add the Common and Catalog Templates</a:t>
            </a:r>
            <a:endParaRPr lang="en-CA" dirty="0"/>
          </a:p>
        </p:txBody>
      </p:sp>
      <p:pic>
        <p:nvPicPr>
          <p:cNvPr id="8195" name="Picture 3"/>
          <p:cNvPicPr>
            <a:picLocks noChangeAspect="1" noChangeArrowheads="1"/>
          </p:cNvPicPr>
          <p:nvPr/>
        </p:nvPicPr>
        <p:blipFill>
          <a:blip r:embed="rId3" cstate="print"/>
          <a:srcRect/>
          <a:stretch>
            <a:fillRect/>
          </a:stretch>
        </p:blipFill>
        <p:spPr bwMode="auto">
          <a:xfrm>
            <a:off x="1551708" y="3511872"/>
            <a:ext cx="316809" cy="316809"/>
          </a:xfrm>
          <a:prstGeom prst="rect">
            <a:avLst/>
          </a:prstGeom>
          <a:noFill/>
          <a:ln w="9525">
            <a:noFill/>
            <a:miter lim="800000"/>
            <a:headEnd/>
            <a:tailEnd/>
          </a:ln>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 y="1325083"/>
            <a:ext cx="8255356" cy="13503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7419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368300"/>
            <a:ext cx="8467725" cy="563563"/>
          </a:xfrm>
        </p:spPr>
        <p:txBody>
          <a:bodyPr>
            <a:normAutofit/>
          </a:bodyPr>
          <a:lstStyle/>
          <a:p>
            <a:r>
              <a:rPr lang="en-US" dirty="0" smtClean="0"/>
              <a:t>Establish Users and Privileges</a:t>
            </a:r>
          </a:p>
        </p:txBody>
      </p:sp>
      <p:sp>
        <p:nvSpPr>
          <p:cNvPr id="24579" name="Rectangle 3"/>
          <p:cNvSpPr>
            <a:spLocks noGrp="1" noChangeArrowheads="1"/>
          </p:cNvSpPr>
          <p:nvPr>
            <p:ph type="body" idx="1"/>
          </p:nvPr>
        </p:nvSpPr>
        <p:spPr>
          <a:xfrm>
            <a:off x="611056" y="4264063"/>
            <a:ext cx="5674648" cy="586070"/>
          </a:xfrm>
          <a:noFill/>
        </p:spPr>
        <p:txBody>
          <a:bodyPr/>
          <a:lstStyle/>
          <a:p>
            <a:r>
              <a:rPr lang="en-US" dirty="0" smtClean="0">
                <a:cs typeface="Calibri" pitchFamily="34" charset="0"/>
              </a:rPr>
              <a:t>Login to the User Profile Manager</a:t>
            </a:r>
            <a:endParaRPr lang="en-US" b="0" dirty="0" smtClean="0">
              <a:cs typeface="Calibr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056" y="931863"/>
            <a:ext cx="71501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833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368300"/>
            <a:ext cx="8467725" cy="563563"/>
          </a:xfrm>
        </p:spPr>
        <p:txBody>
          <a:bodyPr>
            <a:normAutofit/>
          </a:bodyPr>
          <a:lstStyle/>
          <a:p>
            <a:r>
              <a:rPr lang="en-US" dirty="0" smtClean="0"/>
              <a:t>Establish Users and Privileges</a:t>
            </a:r>
          </a:p>
        </p:txBody>
      </p:sp>
      <p:sp>
        <p:nvSpPr>
          <p:cNvPr id="24579" name="Rectangle 3"/>
          <p:cNvSpPr>
            <a:spLocks noGrp="1" noChangeArrowheads="1"/>
          </p:cNvSpPr>
          <p:nvPr>
            <p:ph type="body" idx="1"/>
          </p:nvPr>
        </p:nvSpPr>
        <p:spPr>
          <a:xfrm>
            <a:off x="184148" y="1317355"/>
            <a:ext cx="8573957" cy="5091834"/>
          </a:xfrm>
          <a:noFill/>
        </p:spPr>
        <p:txBody>
          <a:bodyPr/>
          <a:lstStyle/>
          <a:p>
            <a:r>
              <a:rPr lang="en-US" dirty="0" smtClean="0">
                <a:cs typeface="Calibri" pitchFamily="34" charset="0"/>
              </a:rPr>
              <a:t>Go to Manage&gt;Groups</a:t>
            </a:r>
          </a:p>
          <a:p>
            <a:endParaRPr lang="en-US" dirty="0">
              <a:cs typeface="Calibri" pitchFamily="34" charset="0"/>
            </a:endParaRPr>
          </a:p>
          <a:p>
            <a:endParaRPr lang="en-US" dirty="0" smtClean="0">
              <a:cs typeface="Calibri" pitchFamily="34" charset="0"/>
            </a:endParaRPr>
          </a:p>
          <a:p>
            <a:endParaRPr lang="en-US" dirty="0">
              <a:cs typeface="Calibri" pitchFamily="34" charset="0"/>
            </a:endParaRPr>
          </a:p>
          <a:p>
            <a:pPr marL="0" indent="0">
              <a:buNone/>
            </a:pPr>
            <a:endParaRPr lang="en-US" dirty="0" smtClean="0">
              <a:cs typeface="Calibri" pitchFamily="34" charset="0"/>
            </a:endParaRPr>
          </a:p>
          <a:p>
            <a:r>
              <a:rPr lang="en-US" dirty="0" smtClean="0">
                <a:cs typeface="Calibri" pitchFamily="34" charset="0"/>
              </a:rPr>
              <a:t>Grant All Administration rights to User Profile Administrators</a:t>
            </a:r>
          </a:p>
          <a:p>
            <a:pPr lvl="1"/>
            <a:r>
              <a:rPr lang="en-US" dirty="0" smtClean="0">
                <a:cs typeface="Calibri" pitchFamily="34" charset="0"/>
              </a:rPr>
              <a:t>Add all Privileges to the </a:t>
            </a:r>
            <a:r>
              <a:rPr lang="en-US" dirty="0" smtClean="0">
                <a:solidFill>
                  <a:srgbClr val="C00000"/>
                </a:solidFill>
                <a:cs typeface="Calibri" pitchFamily="34" charset="0"/>
              </a:rPr>
              <a:t>Group </a:t>
            </a:r>
            <a:r>
              <a:rPr lang="en-US" i="1" dirty="0" smtClean="0">
                <a:solidFill>
                  <a:srgbClr val="C00000"/>
                </a:solidFill>
                <a:cs typeface="Calibri" pitchFamily="34" charset="0"/>
              </a:rPr>
              <a:t>User Profile Administrators</a:t>
            </a:r>
            <a:endParaRPr lang="en-US" i="1" dirty="0" smtClean="0">
              <a:cs typeface="Calibri" pitchFamily="34" charset="0"/>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8859" y="1861615"/>
            <a:ext cx="3270877" cy="14351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726" y="4295511"/>
            <a:ext cx="3453821" cy="20683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5062" y="4295511"/>
            <a:ext cx="4593043" cy="20683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8453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368300"/>
            <a:ext cx="8467725" cy="563563"/>
          </a:xfrm>
        </p:spPr>
        <p:txBody>
          <a:bodyPr>
            <a:normAutofit/>
          </a:bodyPr>
          <a:lstStyle/>
          <a:p>
            <a:r>
              <a:rPr lang="en-US" dirty="0" smtClean="0"/>
              <a:t>Establish Users and Privileges</a:t>
            </a:r>
          </a:p>
        </p:txBody>
      </p:sp>
      <p:sp>
        <p:nvSpPr>
          <p:cNvPr id="24579" name="Rectangle 3"/>
          <p:cNvSpPr>
            <a:spLocks noGrp="1" noChangeArrowheads="1"/>
          </p:cNvSpPr>
          <p:nvPr>
            <p:ph type="body" idx="1"/>
          </p:nvPr>
        </p:nvSpPr>
        <p:spPr>
          <a:xfrm>
            <a:off x="184149" y="1317355"/>
            <a:ext cx="3909679" cy="2415745"/>
          </a:xfrm>
          <a:noFill/>
        </p:spPr>
        <p:txBody>
          <a:bodyPr/>
          <a:lstStyle/>
          <a:p>
            <a:r>
              <a:rPr lang="en-US" dirty="0" smtClean="0">
                <a:cs typeface="Calibri" pitchFamily="34" charset="0"/>
              </a:rPr>
              <a:t>Create a Catalog User</a:t>
            </a:r>
          </a:p>
          <a:p>
            <a:pPr lvl="1"/>
            <a:r>
              <a:rPr lang="en-US" dirty="0" smtClean="0">
                <a:cs typeface="Calibri" pitchFamily="34" charset="0"/>
              </a:rPr>
              <a:t>Create a Group called </a:t>
            </a:r>
            <a:r>
              <a:rPr lang="en-US" i="1" dirty="0" smtClean="0">
                <a:solidFill>
                  <a:srgbClr val="C00000"/>
                </a:solidFill>
                <a:cs typeface="Calibri" pitchFamily="34" charset="0"/>
              </a:rPr>
              <a:t>Catalog Managers</a:t>
            </a:r>
          </a:p>
          <a:p>
            <a:pPr lvl="1"/>
            <a:r>
              <a:rPr lang="en-US" dirty="0" smtClean="0">
                <a:cs typeface="Calibri" pitchFamily="34" charset="0"/>
              </a:rPr>
              <a:t>Grant all </a:t>
            </a:r>
            <a:r>
              <a:rPr lang="en-US" i="1" dirty="0" smtClean="0">
                <a:solidFill>
                  <a:srgbClr val="C00000"/>
                </a:solidFill>
                <a:cs typeface="Calibri" pitchFamily="34" charset="0"/>
              </a:rPr>
              <a:t>Catalog</a:t>
            </a:r>
            <a:r>
              <a:rPr lang="en-US" dirty="0" smtClean="0">
                <a:cs typeface="Calibri" pitchFamily="34" charset="0"/>
              </a:rPr>
              <a:t> and </a:t>
            </a:r>
            <a:r>
              <a:rPr lang="en-US" i="1" dirty="0" smtClean="0">
                <a:solidFill>
                  <a:srgbClr val="C00000"/>
                </a:solidFill>
                <a:cs typeface="Calibri" pitchFamily="34" charset="0"/>
              </a:rPr>
              <a:t>UP Admin </a:t>
            </a:r>
            <a:r>
              <a:rPr lang="en-US" dirty="0" smtClean="0">
                <a:cs typeface="Calibri" pitchFamily="34" charset="0"/>
              </a:rPr>
              <a:t>privileges to this Group</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7643" y="995320"/>
            <a:ext cx="4779214" cy="19993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895" y="2783870"/>
            <a:ext cx="3212984" cy="19267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2407" y="4480154"/>
            <a:ext cx="1985177" cy="1821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611" y="3940199"/>
            <a:ext cx="4113775" cy="22561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Bent-Up Arrow 1"/>
          <p:cNvSpPr/>
          <p:nvPr/>
        </p:nvSpPr>
        <p:spPr bwMode="auto">
          <a:xfrm rot="5400000">
            <a:off x="5714094" y="4636328"/>
            <a:ext cx="604007" cy="752619"/>
          </a:xfrm>
          <a:prstGeom prst="bentUp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12" name="Bent-Up Arrow 11"/>
          <p:cNvSpPr/>
          <p:nvPr/>
        </p:nvSpPr>
        <p:spPr bwMode="auto">
          <a:xfrm rot="5400000">
            <a:off x="4687582" y="2920327"/>
            <a:ext cx="604007" cy="752619"/>
          </a:xfrm>
          <a:prstGeom prst="bentUp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
        <p:nvSpPr>
          <p:cNvPr id="3" name="Left Arrow 2"/>
          <p:cNvSpPr/>
          <p:nvPr/>
        </p:nvSpPr>
        <p:spPr bwMode="auto">
          <a:xfrm>
            <a:off x="4547386" y="5603846"/>
            <a:ext cx="1845021" cy="310392"/>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9864966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368300"/>
            <a:ext cx="8467725" cy="563563"/>
          </a:xfrm>
        </p:spPr>
        <p:txBody>
          <a:bodyPr>
            <a:normAutofit/>
          </a:bodyPr>
          <a:lstStyle/>
          <a:p>
            <a:r>
              <a:rPr lang="en-US" dirty="0" smtClean="0"/>
              <a:t>Establish Users and Privileges</a:t>
            </a:r>
          </a:p>
        </p:txBody>
      </p:sp>
      <p:sp>
        <p:nvSpPr>
          <p:cNvPr id="24579" name="Rectangle 3"/>
          <p:cNvSpPr>
            <a:spLocks noGrp="1" noChangeArrowheads="1"/>
          </p:cNvSpPr>
          <p:nvPr>
            <p:ph type="body" idx="1"/>
          </p:nvPr>
        </p:nvSpPr>
        <p:spPr>
          <a:xfrm>
            <a:off x="184149" y="1317356"/>
            <a:ext cx="5674648" cy="1551679"/>
          </a:xfrm>
          <a:noFill/>
        </p:spPr>
        <p:txBody>
          <a:bodyPr/>
          <a:lstStyle/>
          <a:p>
            <a:r>
              <a:rPr lang="en-US" dirty="0" smtClean="0">
                <a:cs typeface="Calibri" pitchFamily="34" charset="0"/>
              </a:rPr>
              <a:t>Create a Catalog User</a:t>
            </a:r>
          </a:p>
          <a:p>
            <a:pPr lvl="1"/>
            <a:r>
              <a:rPr lang="en-US" dirty="0" smtClean="0">
                <a:cs typeface="Calibri" pitchFamily="34" charset="0"/>
              </a:rPr>
              <a:t>Create a user </a:t>
            </a:r>
            <a:r>
              <a:rPr lang="en-US" i="1" dirty="0" smtClean="0">
                <a:solidFill>
                  <a:srgbClr val="C00000"/>
                </a:solidFill>
                <a:cs typeface="Calibri" pitchFamily="34" charset="0"/>
              </a:rPr>
              <a:t>pcadmin</a:t>
            </a:r>
            <a:r>
              <a:rPr lang="en-US" dirty="0" smtClean="0">
                <a:cs typeface="Calibri" pitchFamily="34" charset="0"/>
              </a:rPr>
              <a:t> and assign to the Catalog Managers Group</a:t>
            </a:r>
            <a:endParaRPr lang="en-US" b="1" dirty="0" smtClean="0">
              <a:cs typeface="Calibri" pitchFamily="34" charset="0"/>
            </a:endParaRPr>
          </a:p>
        </p:txBody>
      </p:sp>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70" y="3054654"/>
            <a:ext cx="3679395" cy="1819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4240" y="3054654"/>
            <a:ext cx="1909408" cy="14468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bwMode="auto">
          <a:xfrm>
            <a:off x="4446165" y="3778077"/>
            <a:ext cx="1228075" cy="366084"/>
          </a:xfrm>
          <a:prstGeom prs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6853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11"/>
          <p:cNvSpPr>
            <a:spLocks noGrp="1"/>
          </p:cNvSpPr>
          <p:nvPr>
            <p:ph idx="1"/>
          </p:nvPr>
        </p:nvSpPr>
        <p:spPr>
          <a:xfrm>
            <a:off x="393700" y="2112772"/>
            <a:ext cx="8351838" cy="2814638"/>
          </a:xfrm>
        </p:spPr>
        <p:txBody>
          <a:bodyPr/>
          <a:lstStyle/>
          <a:p>
            <a:r>
              <a:rPr lang="en-GB" dirty="0" smtClean="0"/>
              <a:t>Name</a:t>
            </a:r>
          </a:p>
          <a:p>
            <a:r>
              <a:rPr lang="en-GB" dirty="0" smtClean="0"/>
              <a:t>Job title and role</a:t>
            </a:r>
          </a:p>
          <a:p>
            <a:r>
              <a:rPr lang="en-GB" dirty="0" smtClean="0"/>
              <a:t>Length of time in this role</a:t>
            </a:r>
          </a:p>
          <a:p>
            <a:r>
              <a:rPr lang="en-GB" dirty="0" smtClean="0"/>
              <a:t>Experience with Ericsson and equivalent products</a:t>
            </a:r>
          </a:p>
          <a:p>
            <a:r>
              <a:rPr lang="en-US" dirty="0" smtClean="0"/>
              <a:t>Experience in telecommunications</a:t>
            </a:r>
            <a:endParaRPr lang="en-GB" dirty="0" smtClean="0"/>
          </a:p>
          <a:p>
            <a:r>
              <a:rPr lang="en-GB" dirty="0" smtClean="0"/>
              <a:t>Expectations from this training</a:t>
            </a:r>
          </a:p>
        </p:txBody>
      </p:sp>
      <p:sp>
        <p:nvSpPr>
          <p:cNvPr id="7171" name="Title 6"/>
          <p:cNvSpPr>
            <a:spLocks noGrp="1"/>
          </p:cNvSpPr>
          <p:nvPr>
            <p:ph type="title"/>
          </p:nvPr>
        </p:nvSpPr>
        <p:spPr>
          <a:xfrm>
            <a:off x="393700" y="239713"/>
            <a:ext cx="7494588" cy="1085850"/>
          </a:xfrm>
        </p:spPr>
        <p:txBody>
          <a:bodyPr>
            <a:normAutofit/>
          </a:bodyPr>
          <a:lstStyle/>
          <a:p>
            <a:r>
              <a:rPr lang="en-GB" sz="3200" dirty="0" smtClean="0">
                <a:latin typeface="Ericsson Capital TT" pitchFamily="2" charset="0"/>
              </a:rPr>
              <a:t>Introductions</a:t>
            </a:r>
          </a:p>
        </p:txBody>
      </p:sp>
      <p:sp>
        <p:nvSpPr>
          <p:cNvPr id="5" name="Freeform 3"/>
          <p:cNvSpPr>
            <a:spLocks noChangeAspect="1" noEditPoints="1"/>
          </p:cNvSpPr>
          <p:nvPr/>
        </p:nvSpPr>
        <p:spPr bwMode="auto">
          <a:xfrm>
            <a:off x="6117748" y="4927410"/>
            <a:ext cx="1614487" cy="949325"/>
          </a:xfrm>
          <a:custGeom>
            <a:avLst/>
            <a:gdLst>
              <a:gd name="T0" fmla="*/ 2147483647 w 487"/>
              <a:gd name="T1" fmla="*/ 2147483647 h 287"/>
              <a:gd name="T2" fmla="*/ 2147483647 w 487"/>
              <a:gd name="T3" fmla="*/ 2147483647 h 287"/>
              <a:gd name="T4" fmla="*/ 2147483647 w 487"/>
              <a:gd name="T5" fmla="*/ 2147483647 h 287"/>
              <a:gd name="T6" fmla="*/ 2147483647 w 487"/>
              <a:gd name="T7" fmla="*/ 2147483647 h 287"/>
              <a:gd name="T8" fmla="*/ 2147483647 w 487"/>
              <a:gd name="T9" fmla="*/ 2147483647 h 287"/>
              <a:gd name="T10" fmla="*/ 2147483647 w 487"/>
              <a:gd name="T11" fmla="*/ 2147483647 h 287"/>
              <a:gd name="T12" fmla="*/ 2147483647 w 487"/>
              <a:gd name="T13" fmla="*/ 2147483647 h 287"/>
              <a:gd name="T14" fmla="*/ 2147483647 w 487"/>
              <a:gd name="T15" fmla="*/ 2147483647 h 287"/>
              <a:gd name="T16" fmla="*/ 2147483647 w 487"/>
              <a:gd name="T17" fmla="*/ 2147483647 h 287"/>
              <a:gd name="T18" fmla="*/ 2147483647 w 487"/>
              <a:gd name="T19" fmla="*/ 2147483647 h 287"/>
              <a:gd name="T20" fmla="*/ 2147483647 w 487"/>
              <a:gd name="T21" fmla="*/ 2147483647 h 287"/>
              <a:gd name="T22" fmla="*/ 2147483647 w 487"/>
              <a:gd name="T23" fmla="*/ 2147483647 h 287"/>
              <a:gd name="T24" fmla="*/ 0 w 487"/>
              <a:gd name="T25" fmla="*/ 2147483647 h 287"/>
              <a:gd name="T26" fmla="*/ 2147483647 w 487"/>
              <a:gd name="T27" fmla="*/ 2147483647 h 287"/>
              <a:gd name="T28" fmla="*/ 2147483647 w 487"/>
              <a:gd name="T29" fmla="*/ 2147483647 h 287"/>
              <a:gd name="T30" fmla="*/ 2147483647 w 487"/>
              <a:gd name="T31" fmla="*/ 2147483647 h 287"/>
              <a:gd name="T32" fmla="*/ 2147483647 w 487"/>
              <a:gd name="T33" fmla="*/ 2147483647 h 287"/>
              <a:gd name="T34" fmla="*/ 2147483647 w 487"/>
              <a:gd name="T35" fmla="*/ 2147483647 h 287"/>
              <a:gd name="T36" fmla="*/ 2147483647 w 487"/>
              <a:gd name="T37" fmla="*/ 2147483647 h 287"/>
              <a:gd name="T38" fmla="*/ 2147483647 w 487"/>
              <a:gd name="T39" fmla="*/ 2147483647 h 287"/>
              <a:gd name="T40" fmla="*/ 2147483647 w 487"/>
              <a:gd name="T41" fmla="*/ 2147483647 h 287"/>
              <a:gd name="T42" fmla="*/ 2147483647 w 487"/>
              <a:gd name="T43" fmla="*/ 2147483647 h 287"/>
              <a:gd name="T44" fmla="*/ 2147483647 w 487"/>
              <a:gd name="T45" fmla="*/ 2147483647 h 287"/>
              <a:gd name="T46" fmla="*/ 2147483647 w 487"/>
              <a:gd name="T47" fmla="*/ 2147483647 h 287"/>
              <a:gd name="T48" fmla="*/ 2147483647 w 487"/>
              <a:gd name="T49" fmla="*/ 2147483647 h 287"/>
              <a:gd name="T50" fmla="*/ 2147483647 w 487"/>
              <a:gd name="T51" fmla="*/ 2147483647 h 287"/>
              <a:gd name="T52" fmla="*/ 2147483647 w 487"/>
              <a:gd name="T53" fmla="*/ 2147483647 h 287"/>
              <a:gd name="T54" fmla="*/ 2147483647 w 487"/>
              <a:gd name="T55" fmla="*/ 2147483647 h 287"/>
              <a:gd name="T56" fmla="*/ 2147483647 w 487"/>
              <a:gd name="T57" fmla="*/ 2147483647 h 287"/>
              <a:gd name="T58" fmla="*/ 2147483647 w 487"/>
              <a:gd name="T59" fmla="*/ 2147483647 h 287"/>
              <a:gd name="T60" fmla="*/ 2147483647 w 487"/>
              <a:gd name="T61" fmla="*/ 2147483647 h 287"/>
              <a:gd name="T62" fmla="*/ 2147483647 w 487"/>
              <a:gd name="T63" fmla="*/ 2147483647 h 287"/>
              <a:gd name="T64" fmla="*/ 2147483647 w 487"/>
              <a:gd name="T65" fmla="*/ 2147483647 h 287"/>
              <a:gd name="T66" fmla="*/ 2147483647 w 487"/>
              <a:gd name="T67" fmla="*/ 2147483647 h 287"/>
              <a:gd name="T68" fmla="*/ 2147483647 w 487"/>
              <a:gd name="T69" fmla="*/ 2147483647 h 287"/>
              <a:gd name="T70" fmla="*/ 2147483647 w 487"/>
              <a:gd name="T71" fmla="*/ 2147483647 h 287"/>
              <a:gd name="T72" fmla="*/ 2147483647 w 487"/>
              <a:gd name="T73" fmla="*/ 2147483647 h 287"/>
              <a:gd name="T74" fmla="*/ 2147483647 w 487"/>
              <a:gd name="T75" fmla="*/ 2147483647 h 287"/>
              <a:gd name="T76" fmla="*/ 2147483647 w 487"/>
              <a:gd name="T77" fmla="*/ 2147483647 h 287"/>
              <a:gd name="T78" fmla="*/ 2147483647 w 487"/>
              <a:gd name="T79" fmla="*/ 2147483647 h 287"/>
              <a:gd name="T80" fmla="*/ 2147483647 w 487"/>
              <a:gd name="T81" fmla="*/ 2147483647 h 287"/>
              <a:gd name="T82" fmla="*/ 2147483647 w 487"/>
              <a:gd name="T83" fmla="*/ 2147483647 h 287"/>
              <a:gd name="T84" fmla="*/ 2147483647 w 487"/>
              <a:gd name="T85" fmla="*/ 2147483647 h 287"/>
              <a:gd name="T86" fmla="*/ 2147483647 w 487"/>
              <a:gd name="T87" fmla="*/ 2147483647 h 287"/>
              <a:gd name="T88" fmla="*/ 2147483647 w 487"/>
              <a:gd name="T89" fmla="*/ 2147483647 h 287"/>
              <a:gd name="T90" fmla="*/ 2147483647 w 487"/>
              <a:gd name="T91" fmla="*/ 2147483647 h 287"/>
              <a:gd name="T92" fmla="*/ 2147483647 w 487"/>
              <a:gd name="T93" fmla="*/ 2147483647 h 287"/>
              <a:gd name="T94" fmla="*/ 2147483647 w 487"/>
              <a:gd name="T95" fmla="*/ 2147483647 h 287"/>
              <a:gd name="T96" fmla="*/ 2147483647 w 487"/>
              <a:gd name="T97" fmla="*/ 2147483647 h 287"/>
              <a:gd name="T98" fmla="*/ 2147483647 w 487"/>
              <a:gd name="T99" fmla="*/ 2147483647 h 287"/>
              <a:gd name="T100" fmla="*/ 2147483647 w 487"/>
              <a:gd name="T101" fmla="*/ 2147483647 h 287"/>
              <a:gd name="T102" fmla="*/ 2147483647 w 487"/>
              <a:gd name="T103" fmla="*/ 2147483647 h 287"/>
              <a:gd name="T104" fmla="*/ 2147483647 w 487"/>
              <a:gd name="T105" fmla="*/ 2147483647 h 287"/>
              <a:gd name="T106" fmla="*/ 2147483647 w 487"/>
              <a:gd name="T107" fmla="*/ 2147483647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7"/>
              <a:gd name="T163" fmla="*/ 0 h 287"/>
              <a:gd name="T164" fmla="*/ 487 w 487"/>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7" h="287">
                <a:moveTo>
                  <a:pt x="409" y="59"/>
                </a:moveTo>
                <a:cubicBezTo>
                  <a:pt x="415" y="61"/>
                  <a:pt x="422" y="63"/>
                  <a:pt x="427" y="63"/>
                </a:cubicBezTo>
                <a:cubicBezTo>
                  <a:pt x="434" y="63"/>
                  <a:pt x="479" y="63"/>
                  <a:pt x="479" y="63"/>
                </a:cubicBezTo>
                <a:cubicBezTo>
                  <a:pt x="483" y="63"/>
                  <a:pt x="487" y="59"/>
                  <a:pt x="487" y="55"/>
                </a:cubicBezTo>
                <a:cubicBezTo>
                  <a:pt x="487" y="50"/>
                  <a:pt x="483" y="47"/>
                  <a:pt x="479" y="47"/>
                </a:cubicBezTo>
                <a:cubicBezTo>
                  <a:pt x="479" y="47"/>
                  <a:pt x="434" y="47"/>
                  <a:pt x="427" y="47"/>
                </a:cubicBezTo>
                <a:cubicBezTo>
                  <a:pt x="424" y="47"/>
                  <a:pt x="419" y="46"/>
                  <a:pt x="414" y="44"/>
                </a:cubicBezTo>
                <a:cubicBezTo>
                  <a:pt x="410" y="42"/>
                  <a:pt x="405" y="45"/>
                  <a:pt x="404" y="49"/>
                </a:cubicBezTo>
                <a:cubicBezTo>
                  <a:pt x="402" y="53"/>
                  <a:pt x="404" y="57"/>
                  <a:pt x="409" y="59"/>
                </a:cubicBezTo>
                <a:close/>
                <a:moveTo>
                  <a:pt x="479" y="186"/>
                </a:moveTo>
                <a:cubicBezTo>
                  <a:pt x="425" y="186"/>
                  <a:pt x="425" y="186"/>
                  <a:pt x="425" y="186"/>
                </a:cubicBezTo>
                <a:cubicBezTo>
                  <a:pt x="419" y="179"/>
                  <a:pt x="401" y="160"/>
                  <a:pt x="381" y="140"/>
                </a:cubicBezTo>
                <a:cubicBezTo>
                  <a:pt x="369" y="127"/>
                  <a:pt x="356" y="114"/>
                  <a:pt x="345" y="104"/>
                </a:cubicBezTo>
                <a:cubicBezTo>
                  <a:pt x="334" y="93"/>
                  <a:pt x="325" y="85"/>
                  <a:pt x="318" y="81"/>
                </a:cubicBezTo>
                <a:cubicBezTo>
                  <a:pt x="316" y="79"/>
                  <a:pt x="314" y="78"/>
                  <a:pt x="311" y="77"/>
                </a:cubicBezTo>
                <a:cubicBezTo>
                  <a:pt x="310" y="77"/>
                  <a:pt x="310" y="77"/>
                  <a:pt x="309" y="76"/>
                </a:cubicBezTo>
                <a:cubicBezTo>
                  <a:pt x="297" y="71"/>
                  <a:pt x="282" y="68"/>
                  <a:pt x="266" y="66"/>
                </a:cubicBezTo>
                <a:cubicBezTo>
                  <a:pt x="247" y="63"/>
                  <a:pt x="229" y="60"/>
                  <a:pt x="223" y="58"/>
                </a:cubicBezTo>
                <a:cubicBezTo>
                  <a:pt x="220" y="58"/>
                  <a:pt x="218" y="57"/>
                  <a:pt x="216" y="57"/>
                </a:cubicBezTo>
                <a:cubicBezTo>
                  <a:pt x="216" y="57"/>
                  <a:pt x="215" y="57"/>
                  <a:pt x="215" y="57"/>
                </a:cubicBezTo>
                <a:cubicBezTo>
                  <a:pt x="213" y="56"/>
                  <a:pt x="210" y="56"/>
                  <a:pt x="208" y="56"/>
                </a:cubicBezTo>
                <a:cubicBezTo>
                  <a:pt x="206" y="56"/>
                  <a:pt x="205" y="56"/>
                  <a:pt x="203" y="56"/>
                </a:cubicBezTo>
                <a:cubicBezTo>
                  <a:pt x="200" y="57"/>
                  <a:pt x="198" y="57"/>
                  <a:pt x="195" y="58"/>
                </a:cubicBezTo>
                <a:cubicBezTo>
                  <a:pt x="192" y="59"/>
                  <a:pt x="190" y="60"/>
                  <a:pt x="187" y="62"/>
                </a:cubicBezTo>
                <a:cubicBezTo>
                  <a:pt x="187" y="62"/>
                  <a:pt x="187" y="62"/>
                  <a:pt x="187" y="63"/>
                </a:cubicBezTo>
                <a:cubicBezTo>
                  <a:pt x="187" y="63"/>
                  <a:pt x="187" y="63"/>
                  <a:pt x="187" y="63"/>
                </a:cubicBezTo>
                <a:cubicBezTo>
                  <a:pt x="187" y="63"/>
                  <a:pt x="187" y="63"/>
                  <a:pt x="187" y="63"/>
                </a:cubicBezTo>
                <a:cubicBezTo>
                  <a:pt x="186" y="63"/>
                  <a:pt x="186" y="64"/>
                  <a:pt x="184" y="65"/>
                </a:cubicBezTo>
                <a:cubicBezTo>
                  <a:pt x="181" y="68"/>
                  <a:pt x="175" y="74"/>
                  <a:pt x="167" y="80"/>
                </a:cubicBezTo>
                <a:cubicBezTo>
                  <a:pt x="160" y="86"/>
                  <a:pt x="150" y="91"/>
                  <a:pt x="141" y="94"/>
                </a:cubicBezTo>
                <a:cubicBezTo>
                  <a:pt x="138" y="95"/>
                  <a:pt x="134" y="96"/>
                  <a:pt x="131" y="96"/>
                </a:cubicBezTo>
                <a:cubicBezTo>
                  <a:pt x="131" y="96"/>
                  <a:pt x="130" y="96"/>
                  <a:pt x="129" y="96"/>
                </a:cubicBezTo>
                <a:cubicBezTo>
                  <a:pt x="129" y="96"/>
                  <a:pt x="128" y="96"/>
                  <a:pt x="128" y="96"/>
                </a:cubicBezTo>
                <a:cubicBezTo>
                  <a:pt x="127" y="96"/>
                  <a:pt x="126" y="96"/>
                  <a:pt x="125" y="96"/>
                </a:cubicBezTo>
                <a:cubicBezTo>
                  <a:pt x="120" y="96"/>
                  <a:pt x="119" y="95"/>
                  <a:pt x="118" y="94"/>
                </a:cubicBezTo>
                <a:cubicBezTo>
                  <a:pt x="118" y="94"/>
                  <a:pt x="118" y="94"/>
                  <a:pt x="118" y="94"/>
                </a:cubicBezTo>
                <a:cubicBezTo>
                  <a:pt x="117" y="93"/>
                  <a:pt x="117" y="92"/>
                  <a:pt x="117" y="90"/>
                </a:cubicBezTo>
                <a:cubicBezTo>
                  <a:pt x="117" y="88"/>
                  <a:pt x="118" y="86"/>
                  <a:pt x="118" y="83"/>
                </a:cubicBezTo>
                <a:cubicBezTo>
                  <a:pt x="119" y="82"/>
                  <a:pt x="122" y="80"/>
                  <a:pt x="126" y="77"/>
                </a:cubicBezTo>
                <a:cubicBezTo>
                  <a:pt x="128" y="76"/>
                  <a:pt x="130" y="75"/>
                  <a:pt x="132" y="74"/>
                </a:cubicBezTo>
                <a:cubicBezTo>
                  <a:pt x="139" y="69"/>
                  <a:pt x="147" y="64"/>
                  <a:pt x="154" y="58"/>
                </a:cubicBezTo>
                <a:cubicBezTo>
                  <a:pt x="156" y="57"/>
                  <a:pt x="157" y="56"/>
                  <a:pt x="158" y="55"/>
                </a:cubicBezTo>
                <a:cubicBezTo>
                  <a:pt x="166" y="49"/>
                  <a:pt x="179" y="40"/>
                  <a:pt x="192" y="32"/>
                </a:cubicBezTo>
                <a:cubicBezTo>
                  <a:pt x="198" y="28"/>
                  <a:pt x="205" y="24"/>
                  <a:pt x="210" y="21"/>
                </a:cubicBezTo>
                <a:cubicBezTo>
                  <a:pt x="215" y="18"/>
                  <a:pt x="219" y="17"/>
                  <a:pt x="220" y="17"/>
                </a:cubicBezTo>
                <a:cubicBezTo>
                  <a:pt x="220" y="17"/>
                  <a:pt x="220" y="17"/>
                  <a:pt x="221" y="16"/>
                </a:cubicBezTo>
                <a:cubicBezTo>
                  <a:pt x="222" y="16"/>
                  <a:pt x="225" y="16"/>
                  <a:pt x="229" y="16"/>
                </a:cubicBezTo>
                <a:cubicBezTo>
                  <a:pt x="242" y="16"/>
                  <a:pt x="266" y="17"/>
                  <a:pt x="287" y="19"/>
                </a:cubicBezTo>
                <a:cubicBezTo>
                  <a:pt x="308" y="20"/>
                  <a:pt x="327" y="21"/>
                  <a:pt x="331" y="22"/>
                </a:cubicBezTo>
                <a:cubicBezTo>
                  <a:pt x="333" y="22"/>
                  <a:pt x="341" y="26"/>
                  <a:pt x="350" y="30"/>
                </a:cubicBezTo>
                <a:cubicBezTo>
                  <a:pt x="359" y="34"/>
                  <a:pt x="369" y="40"/>
                  <a:pt x="378" y="44"/>
                </a:cubicBezTo>
                <a:cubicBezTo>
                  <a:pt x="382" y="46"/>
                  <a:pt x="387" y="45"/>
                  <a:pt x="389" y="41"/>
                </a:cubicBezTo>
                <a:cubicBezTo>
                  <a:pt x="391" y="37"/>
                  <a:pt x="389" y="32"/>
                  <a:pt x="386" y="30"/>
                </a:cubicBezTo>
                <a:cubicBezTo>
                  <a:pt x="377" y="26"/>
                  <a:pt x="366" y="20"/>
                  <a:pt x="357" y="16"/>
                </a:cubicBezTo>
                <a:cubicBezTo>
                  <a:pt x="348" y="11"/>
                  <a:pt x="340" y="8"/>
                  <a:pt x="334" y="7"/>
                </a:cubicBezTo>
                <a:cubicBezTo>
                  <a:pt x="328" y="5"/>
                  <a:pt x="309" y="4"/>
                  <a:pt x="288" y="3"/>
                </a:cubicBezTo>
                <a:cubicBezTo>
                  <a:pt x="266" y="1"/>
                  <a:pt x="243" y="0"/>
                  <a:pt x="229" y="0"/>
                </a:cubicBezTo>
                <a:cubicBezTo>
                  <a:pt x="223" y="0"/>
                  <a:pt x="220" y="0"/>
                  <a:pt x="217" y="1"/>
                </a:cubicBezTo>
                <a:cubicBezTo>
                  <a:pt x="212" y="2"/>
                  <a:pt x="208" y="4"/>
                  <a:pt x="202" y="7"/>
                </a:cubicBezTo>
                <a:cubicBezTo>
                  <a:pt x="186" y="16"/>
                  <a:pt x="161" y="32"/>
                  <a:pt x="148" y="43"/>
                </a:cubicBezTo>
                <a:cubicBezTo>
                  <a:pt x="148" y="43"/>
                  <a:pt x="147" y="44"/>
                  <a:pt x="147" y="44"/>
                </a:cubicBezTo>
                <a:cubicBezTo>
                  <a:pt x="125" y="45"/>
                  <a:pt x="106" y="52"/>
                  <a:pt x="88" y="60"/>
                </a:cubicBezTo>
                <a:cubicBezTo>
                  <a:pt x="69" y="67"/>
                  <a:pt x="52" y="74"/>
                  <a:pt x="38" y="74"/>
                </a:cubicBezTo>
                <a:cubicBezTo>
                  <a:pt x="8" y="74"/>
                  <a:pt x="8" y="74"/>
                  <a:pt x="8" y="74"/>
                </a:cubicBezTo>
                <a:cubicBezTo>
                  <a:pt x="4" y="74"/>
                  <a:pt x="0" y="78"/>
                  <a:pt x="0" y="82"/>
                </a:cubicBezTo>
                <a:cubicBezTo>
                  <a:pt x="0" y="86"/>
                  <a:pt x="4" y="90"/>
                  <a:pt x="8" y="90"/>
                </a:cubicBezTo>
                <a:cubicBezTo>
                  <a:pt x="38" y="90"/>
                  <a:pt x="38" y="90"/>
                  <a:pt x="38" y="90"/>
                </a:cubicBezTo>
                <a:cubicBezTo>
                  <a:pt x="57" y="90"/>
                  <a:pt x="75" y="82"/>
                  <a:pt x="94" y="74"/>
                </a:cubicBezTo>
                <a:cubicBezTo>
                  <a:pt x="100" y="72"/>
                  <a:pt x="107" y="69"/>
                  <a:pt x="113" y="67"/>
                </a:cubicBezTo>
                <a:cubicBezTo>
                  <a:pt x="113" y="67"/>
                  <a:pt x="113" y="67"/>
                  <a:pt x="113" y="67"/>
                </a:cubicBezTo>
                <a:cubicBezTo>
                  <a:pt x="112" y="68"/>
                  <a:pt x="111" y="68"/>
                  <a:pt x="111" y="69"/>
                </a:cubicBezTo>
                <a:cubicBezTo>
                  <a:pt x="110" y="69"/>
                  <a:pt x="110" y="69"/>
                  <a:pt x="110" y="69"/>
                </a:cubicBezTo>
                <a:cubicBezTo>
                  <a:pt x="109" y="70"/>
                  <a:pt x="109" y="70"/>
                  <a:pt x="108" y="71"/>
                </a:cubicBezTo>
                <a:cubicBezTo>
                  <a:pt x="107" y="72"/>
                  <a:pt x="107" y="72"/>
                  <a:pt x="106" y="73"/>
                </a:cubicBezTo>
                <a:cubicBezTo>
                  <a:pt x="105" y="74"/>
                  <a:pt x="103" y="76"/>
                  <a:pt x="103" y="79"/>
                </a:cubicBezTo>
                <a:cubicBezTo>
                  <a:pt x="103" y="79"/>
                  <a:pt x="102" y="80"/>
                  <a:pt x="102" y="81"/>
                </a:cubicBezTo>
                <a:cubicBezTo>
                  <a:pt x="102" y="83"/>
                  <a:pt x="101" y="87"/>
                  <a:pt x="101" y="90"/>
                </a:cubicBezTo>
                <a:cubicBezTo>
                  <a:pt x="101" y="95"/>
                  <a:pt x="102" y="101"/>
                  <a:pt x="107" y="106"/>
                </a:cubicBezTo>
                <a:cubicBezTo>
                  <a:pt x="109" y="107"/>
                  <a:pt x="111" y="109"/>
                  <a:pt x="113" y="110"/>
                </a:cubicBezTo>
                <a:cubicBezTo>
                  <a:pt x="113" y="110"/>
                  <a:pt x="113" y="110"/>
                  <a:pt x="113" y="110"/>
                </a:cubicBezTo>
                <a:cubicBezTo>
                  <a:pt x="114" y="110"/>
                  <a:pt x="115" y="110"/>
                  <a:pt x="116" y="111"/>
                </a:cubicBezTo>
                <a:cubicBezTo>
                  <a:pt x="116" y="111"/>
                  <a:pt x="116" y="111"/>
                  <a:pt x="116" y="111"/>
                </a:cubicBezTo>
                <a:cubicBezTo>
                  <a:pt x="117" y="111"/>
                  <a:pt x="118" y="111"/>
                  <a:pt x="118" y="111"/>
                </a:cubicBezTo>
                <a:cubicBezTo>
                  <a:pt x="119" y="111"/>
                  <a:pt x="119" y="112"/>
                  <a:pt x="119" y="112"/>
                </a:cubicBezTo>
                <a:cubicBezTo>
                  <a:pt x="120" y="112"/>
                  <a:pt x="120" y="112"/>
                  <a:pt x="121" y="112"/>
                </a:cubicBezTo>
                <a:cubicBezTo>
                  <a:pt x="122" y="112"/>
                  <a:pt x="122" y="112"/>
                  <a:pt x="122" y="112"/>
                </a:cubicBezTo>
                <a:cubicBezTo>
                  <a:pt x="123" y="112"/>
                  <a:pt x="124" y="112"/>
                  <a:pt x="124" y="112"/>
                </a:cubicBezTo>
                <a:cubicBezTo>
                  <a:pt x="125" y="112"/>
                  <a:pt x="126" y="112"/>
                  <a:pt x="126" y="112"/>
                </a:cubicBezTo>
                <a:cubicBezTo>
                  <a:pt x="127" y="112"/>
                  <a:pt x="127" y="112"/>
                  <a:pt x="127" y="112"/>
                </a:cubicBezTo>
                <a:cubicBezTo>
                  <a:pt x="127" y="112"/>
                  <a:pt x="127" y="112"/>
                  <a:pt x="127" y="112"/>
                </a:cubicBezTo>
                <a:cubicBezTo>
                  <a:pt x="127" y="112"/>
                  <a:pt x="127" y="112"/>
                  <a:pt x="128" y="112"/>
                </a:cubicBezTo>
                <a:cubicBezTo>
                  <a:pt x="129" y="112"/>
                  <a:pt x="130" y="112"/>
                  <a:pt x="131" y="112"/>
                </a:cubicBezTo>
                <a:cubicBezTo>
                  <a:pt x="132" y="112"/>
                  <a:pt x="132" y="112"/>
                  <a:pt x="132" y="112"/>
                </a:cubicBezTo>
                <a:cubicBezTo>
                  <a:pt x="140" y="112"/>
                  <a:pt x="148" y="109"/>
                  <a:pt x="155" y="106"/>
                </a:cubicBezTo>
                <a:cubicBezTo>
                  <a:pt x="156" y="106"/>
                  <a:pt x="156" y="105"/>
                  <a:pt x="157" y="105"/>
                </a:cubicBezTo>
                <a:cubicBezTo>
                  <a:pt x="157" y="105"/>
                  <a:pt x="157" y="105"/>
                  <a:pt x="157" y="105"/>
                </a:cubicBezTo>
                <a:cubicBezTo>
                  <a:pt x="161" y="103"/>
                  <a:pt x="164" y="101"/>
                  <a:pt x="167" y="100"/>
                </a:cubicBezTo>
                <a:cubicBezTo>
                  <a:pt x="170" y="97"/>
                  <a:pt x="174" y="95"/>
                  <a:pt x="177" y="93"/>
                </a:cubicBezTo>
                <a:cubicBezTo>
                  <a:pt x="183" y="88"/>
                  <a:pt x="188" y="83"/>
                  <a:pt x="192" y="80"/>
                </a:cubicBezTo>
                <a:cubicBezTo>
                  <a:pt x="195" y="77"/>
                  <a:pt x="197" y="75"/>
                  <a:pt x="198" y="74"/>
                </a:cubicBezTo>
                <a:cubicBezTo>
                  <a:pt x="198" y="74"/>
                  <a:pt x="200" y="73"/>
                  <a:pt x="203" y="73"/>
                </a:cubicBezTo>
                <a:cubicBezTo>
                  <a:pt x="203" y="72"/>
                  <a:pt x="204" y="72"/>
                  <a:pt x="204" y="72"/>
                </a:cubicBezTo>
                <a:cubicBezTo>
                  <a:pt x="204" y="72"/>
                  <a:pt x="204" y="72"/>
                  <a:pt x="204" y="72"/>
                </a:cubicBezTo>
                <a:cubicBezTo>
                  <a:pt x="205" y="72"/>
                  <a:pt x="207" y="72"/>
                  <a:pt x="208" y="72"/>
                </a:cubicBezTo>
                <a:cubicBezTo>
                  <a:pt x="211" y="72"/>
                  <a:pt x="214" y="72"/>
                  <a:pt x="218" y="74"/>
                </a:cubicBezTo>
                <a:cubicBezTo>
                  <a:pt x="218" y="74"/>
                  <a:pt x="218" y="74"/>
                  <a:pt x="218" y="74"/>
                </a:cubicBezTo>
                <a:cubicBezTo>
                  <a:pt x="218" y="74"/>
                  <a:pt x="218" y="74"/>
                  <a:pt x="218" y="74"/>
                </a:cubicBezTo>
                <a:cubicBezTo>
                  <a:pt x="227" y="76"/>
                  <a:pt x="248" y="79"/>
                  <a:pt x="268" y="83"/>
                </a:cubicBezTo>
                <a:cubicBezTo>
                  <a:pt x="278" y="85"/>
                  <a:pt x="288" y="87"/>
                  <a:pt x="296" y="89"/>
                </a:cubicBezTo>
                <a:cubicBezTo>
                  <a:pt x="299" y="90"/>
                  <a:pt x="302" y="91"/>
                  <a:pt x="304" y="92"/>
                </a:cubicBezTo>
                <a:cubicBezTo>
                  <a:pt x="306" y="92"/>
                  <a:pt x="308" y="93"/>
                  <a:pt x="310" y="94"/>
                </a:cubicBezTo>
                <a:cubicBezTo>
                  <a:pt x="310" y="94"/>
                  <a:pt x="310" y="94"/>
                  <a:pt x="310" y="94"/>
                </a:cubicBezTo>
                <a:cubicBezTo>
                  <a:pt x="310" y="94"/>
                  <a:pt x="310" y="94"/>
                  <a:pt x="310" y="94"/>
                </a:cubicBezTo>
                <a:cubicBezTo>
                  <a:pt x="313" y="97"/>
                  <a:pt x="323" y="105"/>
                  <a:pt x="334" y="115"/>
                </a:cubicBezTo>
                <a:cubicBezTo>
                  <a:pt x="350" y="131"/>
                  <a:pt x="371" y="152"/>
                  <a:pt x="387" y="169"/>
                </a:cubicBezTo>
                <a:cubicBezTo>
                  <a:pt x="396" y="178"/>
                  <a:pt x="403" y="186"/>
                  <a:pt x="408" y="191"/>
                </a:cubicBezTo>
                <a:cubicBezTo>
                  <a:pt x="409" y="192"/>
                  <a:pt x="409" y="193"/>
                  <a:pt x="410" y="193"/>
                </a:cubicBezTo>
                <a:cubicBezTo>
                  <a:pt x="417" y="201"/>
                  <a:pt x="417" y="201"/>
                  <a:pt x="417" y="201"/>
                </a:cubicBezTo>
                <a:cubicBezTo>
                  <a:pt x="418" y="202"/>
                  <a:pt x="418" y="202"/>
                  <a:pt x="418" y="202"/>
                </a:cubicBezTo>
                <a:cubicBezTo>
                  <a:pt x="418" y="202"/>
                  <a:pt x="418" y="202"/>
                  <a:pt x="418" y="202"/>
                </a:cubicBezTo>
                <a:cubicBezTo>
                  <a:pt x="420" y="204"/>
                  <a:pt x="421" y="207"/>
                  <a:pt x="421" y="209"/>
                </a:cubicBezTo>
                <a:cubicBezTo>
                  <a:pt x="421" y="212"/>
                  <a:pt x="420" y="215"/>
                  <a:pt x="418" y="217"/>
                </a:cubicBezTo>
                <a:cubicBezTo>
                  <a:pt x="416" y="219"/>
                  <a:pt x="413" y="220"/>
                  <a:pt x="410" y="220"/>
                </a:cubicBezTo>
                <a:cubicBezTo>
                  <a:pt x="408" y="220"/>
                  <a:pt x="405" y="219"/>
                  <a:pt x="403" y="217"/>
                </a:cubicBezTo>
                <a:cubicBezTo>
                  <a:pt x="361" y="175"/>
                  <a:pt x="361" y="175"/>
                  <a:pt x="361" y="175"/>
                </a:cubicBezTo>
                <a:cubicBezTo>
                  <a:pt x="358" y="171"/>
                  <a:pt x="353" y="171"/>
                  <a:pt x="350" y="175"/>
                </a:cubicBezTo>
                <a:cubicBezTo>
                  <a:pt x="348" y="176"/>
                  <a:pt x="347" y="178"/>
                  <a:pt x="347" y="180"/>
                </a:cubicBezTo>
                <a:cubicBezTo>
                  <a:pt x="347" y="182"/>
                  <a:pt x="348" y="184"/>
                  <a:pt x="350" y="186"/>
                </a:cubicBezTo>
                <a:cubicBezTo>
                  <a:pt x="388" y="224"/>
                  <a:pt x="388" y="224"/>
                  <a:pt x="388" y="224"/>
                </a:cubicBezTo>
                <a:cubicBezTo>
                  <a:pt x="390" y="226"/>
                  <a:pt x="391" y="229"/>
                  <a:pt x="391" y="231"/>
                </a:cubicBezTo>
                <a:cubicBezTo>
                  <a:pt x="391" y="234"/>
                  <a:pt x="390" y="237"/>
                  <a:pt x="388" y="239"/>
                </a:cubicBezTo>
                <a:cubicBezTo>
                  <a:pt x="385" y="241"/>
                  <a:pt x="383" y="242"/>
                  <a:pt x="380" y="242"/>
                </a:cubicBezTo>
                <a:cubicBezTo>
                  <a:pt x="377" y="242"/>
                  <a:pt x="375" y="241"/>
                  <a:pt x="373" y="239"/>
                </a:cubicBezTo>
                <a:cubicBezTo>
                  <a:pt x="328" y="194"/>
                  <a:pt x="328" y="194"/>
                  <a:pt x="328" y="194"/>
                </a:cubicBezTo>
                <a:cubicBezTo>
                  <a:pt x="325" y="191"/>
                  <a:pt x="320" y="191"/>
                  <a:pt x="317" y="194"/>
                </a:cubicBezTo>
                <a:cubicBezTo>
                  <a:pt x="315" y="196"/>
                  <a:pt x="314" y="198"/>
                  <a:pt x="314" y="200"/>
                </a:cubicBezTo>
                <a:cubicBezTo>
                  <a:pt x="314" y="202"/>
                  <a:pt x="315" y="204"/>
                  <a:pt x="317" y="205"/>
                </a:cubicBezTo>
                <a:cubicBezTo>
                  <a:pt x="354" y="243"/>
                  <a:pt x="354" y="243"/>
                  <a:pt x="354" y="243"/>
                </a:cubicBezTo>
                <a:cubicBezTo>
                  <a:pt x="356" y="245"/>
                  <a:pt x="357" y="247"/>
                  <a:pt x="357" y="250"/>
                </a:cubicBezTo>
                <a:cubicBezTo>
                  <a:pt x="357" y="253"/>
                  <a:pt x="356" y="255"/>
                  <a:pt x="354" y="257"/>
                </a:cubicBezTo>
                <a:cubicBezTo>
                  <a:pt x="352" y="260"/>
                  <a:pt x="349" y="261"/>
                  <a:pt x="346" y="261"/>
                </a:cubicBezTo>
                <a:cubicBezTo>
                  <a:pt x="344" y="261"/>
                  <a:pt x="341" y="260"/>
                  <a:pt x="339" y="257"/>
                </a:cubicBezTo>
                <a:cubicBezTo>
                  <a:pt x="305" y="224"/>
                  <a:pt x="305" y="224"/>
                  <a:pt x="305" y="224"/>
                </a:cubicBezTo>
                <a:cubicBezTo>
                  <a:pt x="302" y="221"/>
                  <a:pt x="297" y="221"/>
                  <a:pt x="294" y="224"/>
                </a:cubicBezTo>
                <a:cubicBezTo>
                  <a:pt x="292" y="225"/>
                  <a:pt x="292" y="227"/>
                  <a:pt x="292" y="229"/>
                </a:cubicBezTo>
                <a:cubicBezTo>
                  <a:pt x="292" y="232"/>
                  <a:pt x="292" y="234"/>
                  <a:pt x="294" y="235"/>
                </a:cubicBezTo>
                <a:cubicBezTo>
                  <a:pt x="313" y="255"/>
                  <a:pt x="313" y="255"/>
                  <a:pt x="313" y="255"/>
                </a:cubicBezTo>
                <a:cubicBezTo>
                  <a:pt x="314" y="256"/>
                  <a:pt x="315" y="258"/>
                  <a:pt x="315" y="260"/>
                </a:cubicBezTo>
                <a:cubicBezTo>
                  <a:pt x="315" y="263"/>
                  <a:pt x="314" y="266"/>
                  <a:pt x="312" y="268"/>
                </a:cubicBezTo>
                <a:cubicBezTo>
                  <a:pt x="310" y="270"/>
                  <a:pt x="307" y="271"/>
                  <a:pt x="304" y="271"/>
                </a:cubicBezTo>
                <a:cubicBezTo>
                  <a:pt x="302" y="271"/>
                  <a:pt x="299" y="270"/>
                  <a:pt x="297" y="268"/>
                </a:cubicBezTo>
                <a:cubicBezTo>
                  <a:pt x="284" y="255"/>
                  <a:pt x="284" y="255"/>
                  <a:pt x="284" y="255"/>
                </a:cubicBezTo>
                <a:cubicBezTo>
                  <a:pt x="284" y="255"/>
                  <a:pt x="280" y="252"/>
                  <a:pt x="275" y="247"/>
                </a:cubicBezTo>
                <a:cubicBezTo>
                  <a:pt x="278" y="244"/>
                  <a:pt x="278" y="244"/>
                  <a:pt x="278" y="244"/>
                </a:cubicBezTo>
                <a:cubicBezTo>
                  <a:pt x="284" y="239"/>
                  <a:pt x="287" y="232"/>
                  <a:pt x="286" y="224"/>
                </a:cubicBezTo>
                <a:cubicBezTo>
                  <a:pt x="287" y="217"/>
                  <a:pt x="284" y="210"/>
                  <a:pt x="278" y="205"/>
                </a:cubicBezTo>
                <a:cubicBezTo>
                  <a:pt x="273" y="199"/>
                  <a:pt x="266" y="197"/>
                  <a:pt x="259" y="197"/>
                </a:cubicBezTo>
                <a:cubicBezTo>
                  <a:pt x="258" y="197"/>
                  <a:pt x="258" y="197"/>
                  <a:pt x="258" y="197"/>
                </a:cubicBezTo>
                <a:cubicBezTo>
                  <a:pt x="258" y="197"/>
                  <a:pt x="258" y="196"/>
                  <a:pt x="258" y="196"/>
                </a:cubicBezTo>
                <a:cubicBezTo>
                  <a:pt x="258" y="189"/>
                  <a:pt x="256" y="182"/>
                  <a:pt x="250" y="177"/>
                </a:cubicBezTo>
                <a:cubicBezTo>
                  <a:pt x="245" y="171"/>
                  <a:pt x="237" y="169"/>
                  <a:pt x="230" y="169"/>
                </a:cubicBezTo>
                <a:cubicBezTo>
                  <a:pt x="227" y="169"/>
                  <a:pt x="223" y="169"/>
                  <a:pt x="220" y="171"/>
                </a:cubicBezTo>
                <a:cubicBezTo>
                  <a:pt x="219" y="166"/>
                  <a:pt x="216" y="161"/>
                  <a:pt x="213" y="158"/>
                </a:cubicBezTo>
                <a:cubicBezTo>
                  <a:pt x="207" y="152"/>
                  <a:pt x="200" y="150"/>
                  <a:pt x="193" y="150"/>
                </a:cubicBezTo>
                <a:cubicBezTo>
                  <a:pt x="186" y="150"/>
                  <a:pt x="179" y="152"/>
                  <a:pt x="173" y="158"/>
                </a:cubicBezTo>
                <a:cubicBezTo>
                  <a:pt x="142" y="189"/>
                  <a:pt x="142" y="189"/>
                  <a:pt x="142" y="189"/>
                </a:cubicBezTo>
                <a:cubicBezTo>
                  <a:pt x="141" y="185"/>
                  <a:pt x="139" y="181"/>
                  <a:pt x="136" y="178"/>
                </a:cubicBezTo>
                <a:cubicBezTo>
                  <a:pt x="131" y="173"/>
                  <a:pt x="123" y="170"/>
                  <a:pt x="116" y="170"/>
                </a:cubicBezTo>
                <a:cubicBezTo>
                  <a:pt x="109" y="170"/>
                  <a:pt x="102" y="173"/>
                  <a:pt x="97" y="178"/>
                </a:cubicBezTo>
                <a:cubicBezTo>
                  <a:pt x="70" y="205"/>
                  <a:pt x="70" y="205"/>
                  <a:pt x="70" y="205"/>
                </a:cubicBezTo>
                <a:cubicBezTo>
                  <a:pt x="66" y="209"/>
                  <a:pt x="63" y="215"/>
                  <a:pt x="62" y="221"/>
                </a:cubicBezTo>
                <a:cubicBezTo>
                  <a:pt x="8" y="221"/>
                  <a:pt x="8" y="221"/>
                  <a:pt x="8" y="221"/>
                </a:cubicBezTo>
                <a:cubicBezTo>
                  <a:pt x="4" y="221"/>
                  <a:pt x="0" y="225"/>
                  <a:pt x="0" y="229"/>
                </a:cubicBezTo>
                <a:cubicBezTo>
                  <a:pt x="0" y="233"/>
                  <a:pt x="4" y="237"/>
                  <a:pt x="8" y="237"/>
                </a:cubicBezTo>
                <a:cubicBezTo>
                  <a:pt x="65" y="237"/>
                  <a:pt x="65" y="237"/>
                  <a:pt x="65" y="237"/>
                </a:cubicBezTo>
                <a:cubicBezTo>
                  <a:pt x="66" y="240"/>
                  <a:pt x="68" y="242"/>
                  <a:pt x="70" y="244"/>
                </a:cubicBezTo>
                <a:cubicBezTo>
                  <a:pt x="76" y="250"/>
                  <a:pt x="83" y="252"/>
                  <a:pt x="90" y="252"/>
                </a:cubicBezTo>
                <a:cubicBezTo>
                  <a:pt x="90" y="252"/>
                  <a:pt x="90" y="252"/>
                  <a:pt x="90" y="252"/>
                </a:cubicBezTo>
                <a:cubicBezTo>
                  <a:pt x="97" y="252"/>
                  <a:pt x="104" y="249"/>
                  <a:pt x="110" y="244"/>
                </a:cubicBezTo>
                <a:cubicBezTo>
                  <a:pt x="110" y="244"/>
                  <a:pt x="110" y="244"/>
                  <a:pt x="110" y="244"/>
                </a:cubicBezTo>
                <a:cubicBezTo>
                  <a:pt x="111" y="242"/>
                  <a:pt x="111" y="242"/>
                  <a:pt x="111" y="242"/>
                </a:cubicBezTo>
                <a:cubicBezTo>
                  <a:pt x="113" y="246"/>
                  <a:pt x="115" y="250"/>
                  <a:pt x="118" y="253"/>
                </a:cubicBezTo>
                <a:cubicBezTo>
                  <a:pt x="123" y="258"/>
                  <a:pt x="131" y="261"/>
                  <a:pt x="138" y="261"/>
                </a:cubicBezTo>
                <a:cubicBezTo>
                  <a:pt x="138" y="261"/>
                  <a:pt x="138" y="261"/>
                  <a:pt x="138" y="261"/>
                </a:cubicBezTo>
                <a:cubicBezTo>
                  <a:pt x="145" y="261"/>
                  <a:pt x="152" y="258"/>
                  <a:pt x="157" y="253"/>
                </a:cubicBezTo>
                <a:cubicBezTo>
                  <a:pt x="160" y="250"/>
                  <a:pt x="160" y="250"/>
                  <a:pt x="160" y="250"/>
                </a:cubicBezTo>
                <a:cubicBezTo>
                  <a:pt x="161" y="254"/>
                  <a:pt x="163" y="258"/>
                  <a:pt x="166" y="261"/>
                </a:cubicBezTo>
                <a:cubicBezTo>
                  <a:pt x="172" y="266"/>
                  <a:pt x="179" y="269"/>
                  <a:pt x="186" y="269"/>
                </a:cubicBezTo>
                <a:cubicBezTo>
                  <a:pt x="186" y="269"/>
                  <a:pt x="186" y="269"/>
                  <a:pt x="186" y="269"/>
                </a:cubicBezTo>
                <a:cubicBezTo>
                  <a:pt x="193" y="269"/>
                  <a:pt x="200" y="266"/>
                  <a:pt x="206" y="261"/>
                </a:cubicBezTo>
                <a:cubicBezTo>
                  <a:pt x="206" y="261"/>
                  <a:pt x="206" y="261"/>
                  <a:pt x="206" y="261"/>
                </a:cubicBezTo>
                <a:cubicBezTo>
                  <a:pt x="206" y="260"/>
                  <a:pt x="206" y="260"/>
                  <a:pt x="206" y="260"/>
                </a:cubicBezTo>
                <a:cubicBezTo>
                  <a:pt x="207" y="264"/>
                  <a:pt x="210" y="267"/>
                  <a:pt x="213" y="270"/>
                </a:cubicBezTo>
                <a:cubicBezTo>
                  <a:pt x="218" y="276"/>
                  <a:pt x="225" y="279"/>
                  <a:pt x="232" y="279"/>
                </a:cubicBezTo>
                <a:cubicBezTo>
                  <a:pt x="232" y="279"/>
                  <a:pt x="232" y="279"/>
                  <a:pt x="232" y="279"/>
                </a:cubicBezTo>
                <a:cubicBezTo>
                  <a:pt x="239" y="279"/>
                  <a:pt x="247" y="276"/>
                  <a:pt x="252" y="270"/>
                </a:cubicBezTo>
                <a:cubicBezTo>
                  <a:pt x="252" y="270"/>
                  <a:pt x="252" y="270"/>
                  <a:pt x="252" y="270"/>
                </a:cubicBezTo>
                <a:cubicBezTo>
                  <a:pt x="264" y="259"/>
                  <a:pt x="264" y="259"/>
                  <a:pt x="264" y="259"/>
                </a:cubicBezTo>
                <a:cubicBezTo>
                  <a:pt x="266" y="261"/>
                  <a:pt x="268" y="262"/>
                  <a:pt x="270" y="264"/>
                </a:cubicBezTo>
                <a:cubicBezTo>
                  <a:pt x="272" y="265"/>
                  <a:pt x="273" y="266"/>
                  <a:pt x="273" y="266"/>
                </a:cubicBezTo>
                <a:cubicBezTo>
                  <a:pt x="285" y="279"/>
                  <a:pt x="285" y="279"/>
                  <a:pt x="285" y="279"/>
                </a:cubicBezTo>
                <a:cubicBezTo>
                  <a:pt x="291" y="284"/>
                  <a:pt x="297" y="287"/>
                  <a:pt x="304" y="287"/>
                </a:cubicBezTo>
                <a:cubicBezTo>
                  <a:pt x="304" y="287"/>
                  <a:pt x="304" y="287"/>
                  <a:pt x="304" y="287"/>
                </a:cubicBezTo>
                <a:cubicBezTo>
                  <a:pt x="311" y="287"/>
                  <a:pt x="318" y="284"/>
                  <a:pt x="323" y="279"/>
                </a:cubicBezTo>
                <a:cubicBezTo>
                  <a:pt x="326" y="276"/>
                  <a:pt x="328" y="273"/>
                  <a:pt x="329" y="270"/>
                </a:cubicBezTo>
                <a:cubicBezTo>
                  <a:pt x="334" y="274"/>
                  <a:pt x="340" y="277"/>
                  <a:pt x="346" y="277"/>
                </a:cubicBezTo>
                <a:cubicBezTo>
                  <a:pt x="353" y="277"/>
                  <a:pt x="360" y="274"/>
                  <a:pt x="365" y="269"/>
                </a:cubicBezTo>
                <a:cubicBezTo>
                  <a:pt x="369" y="265"/>
                  <a:pt x="371" y="261"/>
                  <a:pt x="372" y="257"/>
                </a:cubicBezTo>
                <a:cubicBezTo>
                  <a:pt x="375" y="257"/>
                  <a:pt x="377" y="258"/>
                  <a:pt x="380" y="258"/>
                </a:cubicBezTo>
                <a:cubicBezTo>
                  <a:pt x="387" y="258"/>
                  <a:pt x="394" y="255"/>
                  <a:pt x="399" y="250"/>
                </a:cubicBezTo>
                <a:cubicBezTo>
                  <a:pt x="403" y="246"/>
                  <a:pt x="405" y="241"/>
                  <a:pt x="406" y="235"/>
                </a:cubicBezTo>
                <a:cubicBezTo>
                  <a:pt x="408" y="236"/>
                  <a:pt x="409" y="236"/>
                  <a:pt x="410" y="236"/>
                </a:cubicBezTo>
                <a:cubicBezTo>
                  <a:pt x="417" y="236"/>
                  <a:pt x="424" y="233"/>
                  <a:pt x="429" y="228"/>
                </a:cubicBezTo>
                <a:cubicBezTo>
                  <a:pt x="434" y="223"/>
                  <a:pt x="437" y="216"/>
                  <a:pt x="437" y="209"/>
                </a:cubicBezTo>
                <a:cubicBezTo>
                  <a:pt x="437" y="207"/>
                  <a:pt x="437" y="204"/>
                  <a:pt x="436" y="202"/>
                </a:cubicBezTo>
                <a:cubicBezTo>
                  <a:pt x="479" y="202"/>
                  <a:pt x="479" y="202"/>
                  <a:pt x="479" y="202"/>
                </a:cubicBezTo>
                <a:cubicBezTo>
                  <a:pt x="483" y="202"/>
                  <a:pt x="487" y="198"/>
                  <a:pt x="487" y="194"/>
                </a:cubicBezTo>
                <a:cubicBezTo>
                  <a:pt x="487" y="190"/>
                  <a:pt x="483" y="186"/>
                  <a:pt x="479" y="186"/>
                </a:cubicBezTo>
                <a:close/>
                <a:moveTo>
                  <a:pt x="98" y="233"/>
                </a:moveTo>
                <a:cubicBezTo>
                  <a:pt x="98" y="233"/>
                  <a:pt x="98" y="233"/>
                  <a:pt x="98" y="233"/>
                </a:cubicBezTo>
                <a:cubicBezTo>
                  <a:pt x="96" y="235"/>
                  <a:pt x="93" y="236"/>
                  <a:pt x="90" y="236"/>
                </a:cubicBezTo>
                <a:cubicBezTo>
                  <a:pt x="87" y="236"/>
                  <a:pt x="84" y="235"/>
                  <a:pt x="82" y="233"/>
                </a:cubicBezTo>
                <a:cubicBezTo>
                  <a:pt x="79" y="230"/>
                  <a:pt x="78" y="227"/>
                  <a:pt x="78" y="224"/>
                </a:cubicBezTo>
                <a:cubicBezTo>
                  <a:pt x="78" y="221"/>
                  <a:pt x="79" y="218"/>
                  <a:pt x="82" y="216"/>
                </a:cubicBezTo>
                <a:cubicBezTo>
                  <a:pt x="108" y="190"/>
                  <a:pt x="108" y="190"/>
                  <a:pt x="108" y="190"/>
                </a:cubicBezTo>
                <a:cubicBezTo>
                  <a:pt x="110" y="187"/>
                  <a:pt x="113" y="186"/>
                  <a:pt x="116" y="186"/>
                </a:cubicBezTo>
                <a:cubicBezTo>
                  <a:pt x="119" y="186"/>
                  <a:pt x="122" y="187"/>
                  <a:pt x="125" y="190"/>
                </a:cubicBezTo>
                <a:cubicBezTo>
                  <a:pt x="127" y="192"/>
                  <a:pt x="128" y="195"/>
                  <a:pt x="128" y="198"/>
                </a:cubicBezTo>
                <a:cubicBezTo>
                  <a:pt x="128" y="201"/>
                  <a:pt x="127" y="204"/>
                  <a:pt x="125" y="206"/>
                </a:cubicBezTo>
                <a:lnTo>
                  <a:pt x="98" y="233"/>
                </a:lnTo>
                <a:close/>
                <a:moveTo>
                  <a:pt x="166" y="221"/>
                </a:moveTo>
                <a:cubicBezTo>
                  <a:pt x="146" y="241"/>
                  <a:pt x="146" y="241"/>
                  <a:pt x="146" y="241"/>
                </a:cubicBezTo>
                <a:cubicBezTo>
                  <a:pt x="144" y="244"/>
                  <a:pt x="141" y="245"/>
                  <a:pt x="138" y="245"/>
                </a:cubicBezTo>
                <a:cubicBezTo>
                  <a:pt x="135" y="245"/>
                  <a:pt x="132" y="244"/>
                  <a:pt x="129" y="241"/>
                </a:cubicBezTo>
                <a:cubicBezTo>
                  <a:pt x="127" y="239"/>
                  <a:pt x="126" y="236"/>
                  <a:pt x="126" y="233"/>
                </a:cubicBezTo>
                <a:cubicBezTo>
                  <a:pt x="126" y="230"/>
                  <a:pt x="127" y="227"/>
                  <a:pt x="129" y="224"/>
                </a:cubicBezTo>
                <a:cubicBezTo>
                  <a:pt x="185" y="169"/>
                  <a:pt x="185" y="169"/>
                  <a:pt x="185" y="169"/>
                </a:cubicBezTo>
                <a:cubicBezTo>
                  <a:pt x="187" y="167"/>
                  <a:pt x="190" y="166"/>
                  <a:pt x="193" y="166"/>
                </a:cubicBezTo>
                <a:cubicBezTo>
                  <a:pt x="196" y="166"/>
                  <a:pt x="199" y="167"/>
                  <a:pt x="201" y="169"/>
                </a:cubicBezTo>
                <a:cubicBezTo>
                  <a:pt x="204" y="171"/>
                  <a:pt x="205" y="174"/>
                  <a:pt x="205" y="177"/>
                </a:cubicBezTo>
                <a:cubicBezTo>
                  <a:pt x="205" y="181"/>
                  <a:pt x="204" y="184"/>
                  <a:pt x="201" y="186"/>
                </a:cubicBezTo>
                <a:cubicBezTo>
                  <a:pt x="166" y="221"/>
                  <a:pt x="166" y="221"/>
                  <a:pt x="166" y="221"/>
                </a:cubicBezTo>
                <a:cubicBezTo>
                  <a:pt x="166" y="221"/>
                  <a:pt x="166" y="221"/>
                  <a:pt x="166" y="221"/>
                </a:cubicBezTo>
                <a:close/>
                <a:moveTo>
                  <a:pt x="213" y="231"/>
                </a:moveTo>
                <a:cubicBezTo>
                  <a:pt x="194" y="249"/>
                  <a:pt x="194" y="249"/>
                  <a:pt x="194" y="249"/>
                </a:cubicBezTo>
                <a:cubicBezTo>
                  <a:pt x="194" y="249"/>
                  <a:pt x="194" y="249"/>
                  <a:pt x="194" y="249"/>
                </a:cubicBezTo>
                <a:cubicBezTo>
                  <a:pt x="192" y="252"/>
                  <a:pt x="189" y="253"/>
                  <a:pt x="186" y="253"/>
                </a:cubicBezTo>
                <a:cubicBezTo>
                  <a:pt x="183" y="253"/>
                  <a:pt x="180" y="252"/>
                  <a:pt x="177" y="249"/>
                </a:cubicBezTo>
                <a:cubicBezTo>
                  <a:pt x="175" y="247"/>
                  <a:pt x="174" y="244"/>
                  <a:pt x="174" y="241"/>
                </a:cubicBezTo>
                <a:cubicBezTo>
                  <a:pt x="174" y="238"/>
                  <a:pt x="175" y="235"/>
                  <a:pt x="177" y="233"/>
                </a:cubicBezTo>
                <a:cubicBezTo>
                  <a:pt x="213" y="197"/>
                  <a:pt x="213" y="197"/>
                  <a:pt x="213" y="197"/>
                </a:cubicBezTo>
                <a:cubicBezTo>
                  <a:pt x="213" y="197"/>
                  <a:pt x="213" y="197"/>
                  <a:pt x="213" y="197"/>
                </a:cubicBezTo>
                <a:cubicBezTo>
                  <a:pt x="222" y="188"/>
                  <a:pt x="222" y="188"/>
                  <a:pt x="222" y="188"/>
                </a:cubicBezTo>
                <a:cubicBezTo>
                  <a:pt x="224" y="186"/>
                  <a:pt x="227" y="185"/>
                  <a:pt x="230" y="185"/>
                </a:cubicBezTo>
                <a:cubicBezTo>
                  <a:pt x="233" y="185"/>
                  <a:pt x="236" y="186"/>
                  <a:pt x="239" y="188"/>
                </a:cubicBezTo>
                <a:cubicBezTo>
                  <a:pt x="241" y="190"/>
                  <a:pt x="242" y="193"/>
                  <a:pt x="242" y="196"/>
                </a:cubicBezTo>
                <a:cubicBezTo>
                  <a:pt x="242" y="200"/>
                  <a:pt x="241" y="202"/>
                  <a:pt x="239" y="205"/>
                </a:cubicBezTo>
                <a:cubicBezTo>
                  <a:pt x="213" y="231"/>
                  <a:pt x="213" y="231"/>
                  <a:pt x="213" y="231"/>
                </a:cubicBezTo>
                <a:cubicBezTo>
                  <a:pt x="213" y="231"/>
                  <a:pt x="213" y="231"/>
                  <a:pt x="213" y="231"/>
                </a:cubicBezTo>
                <a:close/>
                <a:moveTo>
                  <a:pt x="267" y="233"/>
                </a:moveTo>
                <a:cubicBezTo>
                  <a:pt x="241" y="259"/>
                  <a:pt x="241" y="259"/>
                  <a:pt x="241" y="259"/>
                </a:cubicBezTo>
                <a:cubicBezTo>
                  <a:pt x="238" y="262"/>
                  <a:pt x="235" y="263"/>
                  <a:pt x="232" y="263"/>
                </a:cubicBezTo>
                <a:cubicBezTo>
                  <a:pt x="229" y="263"/>
                  <a:pt x="226" y="261"/>
                  <a:pt x="224" y="259"/>
                </a:cubicBezTo>
                <a:cubicBezTo>
                  <a:pt x="222" y="257"/>
                  <a:pt x="220" y="254"/>
                  <a:pt x="220" y="251"/>
                </a:cubicBezTo>
                <a:cubicBezTo>
                  <a:pt x="220" y="248"/>
                  <a:pt x="222" y="245"/>
                  <a:pt x="224" y="242"/>
                </a:cubicBezTo>
                <a:cubicBezTo>
                  <a:pt x="250" y="216"/>
                  <a:pt x="250" y="216"/>
                  <a:pt x="250" y="216"/>
                </a:cubicBezTo>
                <a:cubicBezTo>
                  <a:pt x="250" y="216"/>
                  <a:pt x="250" y="216"/>
                  <a:pt x="250" y="216"/>
                </a:cubicBezTo>
                <a:cubicBezTo>
                  <a:pt x="250" y="216"/>
                  <a:pt x="250" y="216"/>
                  <a:pt x="250" y="216"/>
                </a:cubicBezTo>
                <a:cubicBezTo>
                  <a:pt x="253" y="214"/>
                  <a:pt x="256" y="213"/>
                  <a:pt x="259" y="213"/>
                </a:cubicBezTo>
                <a:cubicBezTo>
                  <a:pt x="262" y="213"/>
                  <a:pt x="265" y="214"/>
                  <a:pt x="267" y="216"/>
                </a:cubicBezTo>
                <a:cubicBezTo>
                  <a:pt x="269" y="218"/>
                  <a:pt x="270" y="221"/>
                  <a:pt x="270" y="224"/>
                </a:cubicBezTo>
                <a:cubicBezTo>
                  <a:pt x="270" y="228"/>
                  <a:pt x="269" y="231"/>
                  <a:pt x="267" y="233"/>
                </a:cubicBezTo>
                <a:close/>
              </a:path>
            </a:pathLst>
          </a:custGeom>
          <a:solidFill>
            <a:srgbClr val="FABB00"/>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dirty="0"/>
          </a:p>
        </p:txBody>
      </p:sp>
    </p:spTree>
    <p:extLst>
      <p:ext uri="{BB962C8B-B14F-4D97-AF65-F5344CB8AC3E}">
        <p14:creationId xmlns:p14="http://schemas.microsoft.com/office/powerpoint/2010/main" val="349581704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an Organizational Chart</a:t>
            </a:r>
            <a:endParaRPr lang="en-US" dirty="0"/>
          </a:p>
        </p:txBody>
      </p:sp>
      <p:sp>
        <p:nvSpPr>
          <p:cNvPr id="3" name="Content Placeholder 2"/>
          <p:cNvSpPr>
            <a:spLocks noGrp="1"/>
          </p:cNvSpPr>
          <p:nvPr>
            <p:ph idx="1"/>
          </p:nvPr>
        </p:nvSpPr>
        <p:spPr>
          <a:xfrm>
            <a:off x="175847" y="1526711"/>
            <a:ext cx="4497753" cy="4091745"/>
          </a:xfrm>
        </p:spPr>
        <p:txBody>
          <a:bodyPr/>
          <a:lstStyle/>
          <a:p>
            <a:r>
              <a:rPr lang="en-US" dirty="0" smtClean="0"/>
              <a:t>To Create the Org Chart root, Select the Manage menu and  </a:t>
            </a:r>
            <a:r>
              <a:rPr lang="en-US" i="1" dirty="0" smtClean="0">
                <a:solidFill>
                  <a:srgbClr val="C00000"/>
                </a:solidFill>
              </a:rPr>
              <a:t>Organizational Charts</a:t>
            </a:r>
            <a:r>
              <a:rPr lang="en-US" b="1" dirty="0" smtClean="0"/>
              <a:t> </a:t>
            </a:r>
            <a:r>
              <a:rPr lang="en-US" dirty="0" smtClean="0"/>
              <a:t>node, and click the </a:t>
            </a:r>
            <a:r>
              <a:rPr lang="en-US" b="1" dirty="0" smtClean="0"/>
              <a:t>+</a:t>
            </a:r>
            <a:r>
              <a:rPr lang="en-US" dirty="0" smtClean="0"/>
              <a:t> icon </a:t>
            </a:r>
          </a:p>
          <a:p>
            <a:r>
              <a:rPr lang="en-US" dirty="0" smtClean="0"/>
              <a:t>Enter a Name and click the </a:t>
            </a:r>
            <a:r>
              <a:rPr lang="en-US" b="1" i="1" dirty="0" smtClean="0">
                <a:solidFill>
                  <a:srgbClr val="C00000"/>
                </a:solidFill>
              </a:rPr>
              <a:t>Save</a:t>
            </a:r>
            <a:r>
              <a:rPr lang="en-US" dirty="0" smtClean="0"/>
              <a:t> icon (Ex. Ericsson)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235" y="4093436"/>
            <a:ext cx="6641953" cy="19313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6979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9713"/>
            <a:ext cx="8189260" cy="1085371"/>
          </a:xfrm>
        </p:spPr>
        <p:txBody>
          <a:bodyPr/>
          <a:lstStyle/>
          <a:p>
            <a:r>
              <a:rPr lang="en-US" dirty="0" smtClean="0"/>
              <a:t>Place Users in the Organizational Chart</a:t>
            </a:r>
            <a:endParaRPr lang="en-US" dirty="0"/>
          </a:p>
        </p:txBody>
      </p:sp>
      <p:sp>
        <p:nvSpPr>
          <p:cNvPr id="3" name="Content Placeholder 2"/>
          <p:cNvSpPr>
            <a:spLocks noGrp="1"/>
          </p:cNvSpPr>
          <p:nvPr>
            <p:ph idx="1"/>
          </p:nvPr>
        </p:nvSpPr>
        <p:spPr/>
        <p:txBody>
          <a:bodyPr/>
          <a:lstStyle/>
          <a:p>
            <a:r>
              <a:rPr lang="en-US" dirty="0" smtClean="0"/>
              <a:t>Click Add in Central Navigation</a:t>
            </a:r>
          </a:p>
          <a:p>
            <a:r>
              <a:rPr lang="en-US" dirty="0" smtClean="0"/>
              <a:t>Select the pcadmin, upadmin and any other user to manage catalog</a:t>
            </a:r>
          </a:p>
          <a:p>
            <a:r>
              <a:rPr lang="en-US" dirty="0" smtClean="0"/>
              <a:t>Click Select</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72959"/>
            <a:ext cx="5457972" cy="3523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506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368300"/>
            <a:ext cx="8467725" cy="563563"/>
          </a:xfrm>
          <a:noFill/>
        </p:spPr>
        <p:txBody>
          <a:bodyPr>
            <a:normAutofit/>
          </a:bodyPr>
          <a:lstStyle/>
          <a:p>
            <a:r>
              <a:rPr lang="en-US" dirty="0" smtClean="0"/>
              <a:t>Catalog Configuration</a:t>
            </a:r>
          </a:p>
        </p:txBody>
      </p:sp>
      <p:sp>
        <p:nvSpPr>
          <p:cNvPr id="27651" name="Rectangle 3"/>
          <p:cNvSpPr>
            <a:spLocks noGrp="1" noChangeArrowheads="1"/>
          </p:cNvSpPr>
          <p:nvPr>
            <p:ph type="body" idx="1"/>
          </p:nvPr>
        </p:nvSpPr>
        <p:spPr>
          <a:xfrm>
            <a:off x="184150" y="1163713"/>
            <a:ext cx="3892900" cy="5029200"/>
          </a:xfrm>
          <a:noFill/>
        </p:spPr>
        <p:txBody>
          <a:bodyPr/>
          <a:lstStyle/>
          <a:p>
            <a:endParaRPr lang="en-US" dirty="0" smtClean="0">
              <a:cs typeface="Calibri" pitchFamily="34" charset="0"/>
            </a:endParaRPr>
          </a:p>
          <a:p>
            <a:r>
              <a:rPr lang="en-US" dirty="0" smtClean="0">
                <a:cs typeface="Calibri" pitchFamily="34" charset="0"/>
              </a:rPr>
              <a:t>Login into Catalog Management</a:t>
            </a:r>
          </a:p>
          <a:p>
            <a:pPr lvl="1"/>
            <a:r>
              <a:rPr lang="en-US" dirty="0" smtClean="0">
                <a:cs typeface="Calibri" pitchFamily="34" charset="0"/>
              </a:rPr>
              <a:t>Login as the Product Manager</a:t>
            </a:r>
          </a:p>
          <a:p>
            <a:pPr lvl="1"/>
            <a:r>
              <a:rPr lang="en-US" dirty="0" smtClean="0">
                <a:cs typeface="Calibri" pitchFamily="34" charset="0"/>
              </a:rPr>
              <a:t>If prompted for an application, select </a:t>
            </a:r>
            <a:r>
              <a:rPr lang="en-US" i="1" dirty="0" smtClean="0">
                <a:solidFill>
                  <a:srgbClr val="C00000"/>
                </a:solidFill>
                <a:cs typeface="Calibri" pitchFamily="34" charset="0"/>
              </a:rPr>
              <a:t>Catalog Designer</a:t>
            </a:r>
          </a:p>
          <a:p>
            <a:r>
              <a:rPr lang="en-US" dirty="0" smtClean="0">
                <a:cs typeface="Calibri" pitchFamily="34" charset="0"/>
              </a:rPr>
              <a:t>Select </a:t>
            </a:r>
            <a:r>
              <a:rPr lang="en-US" i="1" dirty="0" smtClean="0">
                <a:solidFill>
                  <a:srgbClr val="C00000"/>
                </a:solidFill>
                <a:cs typeface="Calibri" pitchFamily="34" charset="0"/>
              </a:rPr>
              <a:t>Administration-&gt; Catalog Configuration </a:t>
            </a:r>
            <a:r>
              <a:rPr lang="en-US" dirty="0" smtClean="0">
                <a:cs typeface="Calibri" pitchFamily="34" charset="0"/>
              </a:rPr>
              <a:t>in the Quick Start Menu</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237" y="1686624"/>
            <a:ext cx="4872967" cy="205486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6862" y="4136516"/>
            <a:ext cx="2257425" cy="866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6780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368300"/>
            <a:ext cx="8467725" cy="563563"/>
          </a:xfrm>
          <a:noFill/>
        </p:spPr>
        <p:txBody>
          <a:bodyPr>
            <a:normAutofit/>
          </a:bodyPr>
          <a:lstStyle/>
          <a:p>
            <a:r>
              <a:rPr lang="en-US" dirty="0" smtClean="0"/>
              <a:t>Catalog Configuration</a:t>
            </a:r>
          </a:p>
        </p:txBody>
      </p:sp>
      <p:sp>
        <p:nvSpPr>
          <p:cNvPr id="27651" name="Rectangle 3"/>
          <p:cNvSpPr>
            <a:spLocks noGrp="1" noChangeArrowheads="1"/>
          </p:cNvSpPr>
          <p:nvPr>
            <p:ph type="body" idx="1"/>
          </p:nvPr>
        </p:nvSpPr>
        <p:spPr>
          <a:xfrm>
            <a:off x="184150" y="1163713"/>
            <a:ext cx="4317405" cy="5029200"/>
          </a:xfrm>
          <a:noFill/>
        </p:spPr>
        <p:txBody>
          <a:bodyPr/>
          <a:lstStyle/>
          <a:p>
            <a:endParaRPr lang="en-CA" sz="2200" b="1" dirty="0" smtClean="0"/>
          </a:p>
          <a:p>
            <a:r>
              <a:rPr lang="en-CA" sz="2200" i="1" dirty="0" smtClean="0">
                <a:solidFill>
                  <a:srgbClr val="C00000"/>
                </a:solidFill>
              </a:rPr>
              <a:t>Default Currency</a:t>
            </a:r>
            <a:r>
              <a:rPr lang="en-CA" sz="2200" dirty="0" smtClean="0"/>
              <a:t>: In the case of no currency being specified at the element level, an element will default to this currency</a:t>
            </a:r>
          </a:p>
          <a:p>
            <a:r>
              <a:rPr lang="en-CA" sz="2200" i="1" dirty="0" smtClean="0">
                <a:solidFill>
                  <a:srgbClr val="C00000"/>
                </a:solidFill>
              </a:rPr>
              <a:t>Default Markup</a:t>
            </a:r>
            <a:r>
              <a:rPr lang="en-CA" sz="2200" dirty="0" smtClean="0"/>
              <a:t>: In the case of no values given at the element level, an element will default to this value</a:t>
            </a:r>
          </a:p>
          <a:p>
            <a:r>
              <a:rPr lang="en-CA" sz="2200" i="1" dirty="0" smtClean="0">
                <a:solidFill>
                  <a:srgbClr val="C00000"/>
                </a:solidFill>
              </a:rPr>
              <a:t>Default Catalog Date</a:t>
            </a:r>
            <a:r>
              <a:rPr lang="en-CA" sz="2200" dirty="0" smtClean="0"/>
              <a:t>: Select a default date that the currency and markup values take effect</a:t>
            </a:r>
          </a:p>
          <a:p>
            <a:r>
              <a:rPr lang="en-CA" sz="2200" dirty="0" smtClean="0">
                <a:cs typeface="Calibri" pitchFamily="34" charset="0"/>
              </a:rPr>
              <a:t>Save using the        button</a:t>
            </a:r>
            <a:endParaRPr lang="en-US" sz="2200" dirty="0" smtClean="0">
              <a:cs typeface="Calibri" pitchFamily="34" charset="0"/>
            </a:endParaRPr>
          </a:p>
          <a:p>
            <a:endParaRPr lang="en-US" sz="2200" b="0" dirty="0" smtClean="0">
              <a:cs typeface="Calibri" pitchFamily="34" charset="0"/>
            </a:endParaRPr>
          </a:p>
        </p:txBody>
      </p:sp>
      <p:pic>
        <p:nvPicPr>
          <p:cNvPr id="11271" name="Picture 7"/>
          <p:cNvPicPr>
            <a:picLocks noChangeAspect="1" noChangeArrowheads="1"/>
          </p:cNvPicPr>
          <p:nvPr/>
        </p:nvPicPr>
        <p:blipFill>
          <a:blip r:embed="rId3" cstate="print"/>
          <a:srcRect/>
          <a:stretch>
            <a:fillRect/>
          </a:stretch>
        </p:blipFill>
        <p:spPr bwMode="auto">
          <a:xfrm>
            <a:off x="2383222" y="5442012"/>
            <a:ext cx="353146" cy="335664"/>
          </a:xfrm>
          <a:prstGeom prst="rect">
            <a:avLst/>
          </a:prstGeom>
          <a:noFill/>
          <a:ln w="9525">
            <a:noFill/>
            <a:miter lim="800000"/>
            <a:headEnd/>
            <a:tailEnd/>
          </a:ln>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555" y="1695456"/>
            <a:ext cx="4428283" cy="2140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798503" y="4530055"/>
            <a:ext cx="3816991" cy="1015663"/>
          </a:xfrm>
          <a:prstGeom prst="rect">
            <a:avLst/>
          </a:prstGeom>
          <a:noFill/>
        </p:spPr>
        <p:txBody>
          <a:bodyPr wrap="square" rtlCol="0">
            <a:spAutoFit/>
          </a:bodyPr>
          <a:lstStyle/>
          <a:p>
            <a:r>
              <a:rPr lang="en-US" b="1" i="1" dirty="0" smtClean="0"/>
              <a:t>Note</a:t>
            </a:r>
            <a:r>
              <a:rPr lang="en-US" dirty="0" smtClean="0"/>
              <a:t>:  The Default Catalog Date may have to be removed for testing purposes</a:t>
            </a:r>
            <a:endParaRPr lang="en-US" dirty="0"/>
          </a:p>
        </p:txBody>
      </p:sp>
    </p:spTree>
    <p:extLst>
      <p:ext uri="{BB962C8B-B14F-4D97-AF65-F5344CB8AC3E}">
        <p14:creationId xmlns:p14="http://schemas.microsoft.com/office/powerpoint/2010/main" val="42289166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a:xfrm>
            <a:off x="411480" y="1145690"/>
            <a:ext cx="8503920" cy="4937760"/>
          </a:xfrm>
        </p:spPr>
        <p:txBody>
          <a:bodyPr/>
          <a:lstStyle/>
          <a:p>
            <a:pPr defTabSz="915267">
              <a:defRPr/>
            </a:pPr>
            <a:r>
              <a:rPr lang="en-GB" dirty="0"/>
              <a:t>The instructor will now lead you through </a:t>
            </a:r>
            <a:r>
              <a:rPr lang="en-GB" i="1" dirty="0">
                <a:solidFill>
                  <a:srgbClr val="C00000"/>
                </a:solidFill>
              </a:rPr>
              <a:t>Exercise 1</a:t>
            </a:r>
          </a:p>
          <a:p>
            <a:pPr defTabSz="915267">
              <a:defRPr/>
            </a:pPr>
            <a:r>
              <a:rPr lang="en-GB" dirty="0"/>
              <a:t>This will provide you with some hands-on experience with the following </a:t>
            </a:r>
            <a:r>
              <a:rPr lang="en-GB" dirty="0" smtClean="0"/>
              <a:t>topics</a:t>
            </a:r>
            <a:endParaRPr lang="en-GB" dirty="0"/>
          </a:p>
          <a:p>
            <a:pPr lvl="1" defTabSz="915267">
              <a:defRPr/>
            </a:pPr>
            <a:r>
              <a:rPr lang="en-US" sz="2000" i="1" dirty="0" smtClean="0">
                <a:solidFill>
                  <a:srgbClr val="C00000"/>
                </a:solidFill>
              </a:rPr>
              <a:t>Create </a:t>
            </a:r>
            <a:r>
              <a:rPr lang="en-US" sz="2000" i="1" dirty="0">
                <a:solidFill>
                  <a:srgbClr val="C00000"/>
                </a:solidFill>
              </a:rPr>
              <a:t>an organizational chart (top </a:t>
            </a:r>
            <a:r>
              <a:rPr lang="en-US" sz="2000" i="1" dirty="0" smtClean="0">
                <a:solidFill>
                  <a:srgbClr val="C00000"/>
                </a:solidFill>
              </a:rPr>
              <a:t>level)</a:t>
            </a:r>
          </a:p>
          <a:p>
            <a:pPr lvl="1" defTabSz="915267">
              <a:defRPr/>
            </a:pPr>
            <a:r>
              <a:rPr lang="en-US" sz="2000" i="1" dirty="0" smtClean="0">
                <a:solidFill>
                  <a:srgbClr val="C00000"/>
                </a:solidFill>
              </a:rPr>
              <a:t>Add </a:t>
            </a:r>
            <a:r>
              <a:rPr lang="en-US" sz="2000" i="1" dirty="0">
                <a:solidFill>
                  <a:srgbClr val="C00000"/>
                </a:solidFill>
              </a:rPr>
              <a:t>subsidiary </a:t>
            </a:r>
            <a:r>
              <a:rPr lang="en-US" sz="2000" i="1" dirty="0" smtClean="0">
                <a:solidFill>
                  <a:srgbClr val="C00000"/>
                </a:solidFill>
              </a:rPr>
              <a:t>nodes</a:t>
            </a:r>
          </a:p>
          <a:p>
            <a:pPr lvl="1" defTabSz="915267">
              <a:defRPr/>
            </a:pPr>
            <a:r>
              <a:rPr lang="en-US" sz="2000" i="1" dirty="0" smtClean="0">
                <a:solidFill>
                  <a:srgbClr val="C00000"/>
                </a:solidFill>
              </a:rPr>
              <a:t>Assign </a:t>
            </a:r>
            <a:r>
              <a:rPr lang="en-US" sz="2000" i="1" dirty="0">
                <a:solidFill>
                  <a:srgbClr val="C00000"/>
                </a:solidFill>
              </a:rPr>
              <a:t>users to different chart </a:t>
            </a:r>
            <a:r>
              <a:rPr lang="en-US" sz="2000" i="1" dirty="0" smtClean="0">
                <a:solidFill>
                  <a:srgbClr val="C00000"/>
                </a:solidFill>
              </a:rPr>
              <a:t>positions</a:t>
            </a:r>
          </a:p>
          <a:p>
            <a:pPr lvl="1" defTabSz="915267">
              <a:defRPr/>
            </a:pPr>
            <a:r>
              <a:rPr lang="en-US" sz="2000" i="1" dirty="0" smtClean="0">
                <a:solidFill>
                  <a:srgbClr val="C00000"/>
                </a:solidFill>
              </a:rPr>
              <a:t>Configure </a:t>
            </a:r>
            <a:r>
              <a:rPr lang="en-US" sz="2000" i="1" dirty="0">
                <a:solidFill>
                  <a:srgbClr val="C00000"/>
                </a:solidFill>
              </a:rPr>
              <a:t>default currency, markup and </a:t>
            </a:r>
            <a:r>
              <a:rPr lang="en-US" sz="2000" i="1" dirty="0" smtClean="0">
                <a:solidFill>
                  <a:srgbClr val="C00000"/>
                </a:solidFill>
              </a:rPr>
              <a:t>date</a:t>
            </a:r>
            <a:endParaRPr lang="en-US" i="1" dirty="0">
              <a:solidFill>
                <a:srgbClr val="C00000"/>
              </a:solidFill>
            </a:endParaRPr>
          </a:p>
          <a:p>
            <a:pPr defTabSz="915267">
              <a:defRPr/>
            </a:pPr>
            <a:r>
              <a:rPr lang="en-GB" dirty="0"/>
              <a:t>You will use the separate exercise document provided with these slides</a:t>
            </a:r>
          </a:p>
          <a:p>
            <a:pPr lvl="1" defTabSz="915267">
              <a:defRPr/>
            </a:pPr>
            <a:r>
              <a:rPr lang="en-GB" i="1" dirty="0" smtClean="0">
                <a:solidFill>
                  <a:srgbClr val="C00000"/>
                </a:solidFill>
              </a:rPr>
              <a:t>Ericsson </a:t>
            </a:r>
            <a:r>
              <a:rPr lang="en-GB" i="1" dirty="0">
                <a:solidFill>
                  <a:srgbClr val="C00000"/>
                </a:solidFill>
              </a:rPr>
              <a:t>Catalog Manager </a:t>
            </a:r>
            <a:r>
              <a:rPr lang="en-GB" i="1" dirty="0" smtClean="0">
                <a:solidFill>
                  <a:srgbClr val="C00000"/>
                </a:solidFill>
              </a:rPr>
              <a:t>14.1 ECM100 Student Guide</a:t>
            </a:r>
            <a:endParaRPr lang="en-GB" i="1" dirty="0">
              <a:solidFill>
                <a:srgbClr val="C00000"/>
              </a:solidFill>
            </a:endParaRPr>
          </a:p>
        </p:txBody>
      </p:sp>
      <p:pic>
        <p:nvPicPr>
          <p:cNvPr id="12" name="Picture 2"/>
          <p:cNvPicPr>
            <a:picLocks noChangeAspect="1" noChangeArrowheads="1"/>
          </p:cNvPicPr>
          <p:nvPr/>
        </p:nvPicPr>
        <p:blipFill>
          <a:blip r:embed="rId3" cstate="print"/>
          <a:srcRect/>
          <a:stretch>
            <a:fillRect/>
          </a:stretch>
        </p:blipFill>
        <p:spPr bwMode="auto">
          <a:xfrm>
            <a:off x="7304567" y="5214771"/>
            <a:ext cx="935665" cy="9144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29484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3701" y="239713"/>
            <a:ext cx="7494588" cy="1085371"/>
          </a:xfrm>
        </p:spPr>
        <p:txBody>
          <a:bodyPr anchor="ctr">
            <a:normAutofit/>
          </a:bodyPr>
          <a:lstStyle/>
          <a:p>
            <a:r>
              <a:rPr lang="en-GB" sz="3200" dirty="0" smtClean="0"/>
              <a:t>COURSE PROGRESS</a:t>
            </a:r>
            <a:endParaRPr lang="en-GB" sz="3200" dirty="0"/>
          </a:p>
        </p:txBody>
      </p:sp>
      <p:sp>
        <p:nvSpPr>
          <p:cNvPr id="4" name="Content Placeholder 55"/>
          <p:cNvSpPr txBox="1">
            <a:spLocks/>
          </p:cNvSpPr>
          <p:nvPr/>
        </p:nvSpPr>
        <p:spPr bwMode="auto">
          <a:xfrm>
            <a:off x="457199" y="1463039"/>
            <a:ext cx="8229600" cy="484632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57200" indent="-457200" defTabSz="993775">
              <a:buFont typeface="+mj-lt"/>
              <a:buAutoNum type="arabicPeriod"/>
            </a:pPr>
            <a:r>
              <a:rPr lang="en-GB" dirty="0">
                <a:solidFill>
                  <a:schemeClr val="bg2">
                    <a:lumMod val="75000"/>
                  </a:schemeClr>
                </a:solidFill>
              </a:rPr>
              <a:t>Catalog Manager Overview</a:t>
            </a:r>
          </a:p>
          <a:p>
            <a:pPr marL="457200" indent="-457200" defTabSz="993775">
              <a:buFont typeface="+mj-lt"/>
              <a:buAutoNum type="arabicPeriod"/>
            </a:pPr>
            <a:r>
              <a:rPr lang="en-GB" dirty="0">
                <a:solidFill>
                  <a:schemeClr val="bg2">
                    <a:lumMod val="75000"/>
                  </a:schemeClr>
                </a:solidFill>
              </a:rPr>
              <a:t>Catalog Manager Configuration</a:t>
            </a:r>
          </a:p>
          <a:p>
            <a:pPr marL="457200" indent="-457200" defTabSz="993775">
              <a:buFont typeface="+mj-lt"/>
              <a:buAutoNum type="arabicPeriod"/>
            </a:pPr>
            <a:r>
              <a:rPr lang="en-GB" sz="2800" b="1" i="1" dirty="0">
                <a:solidFill>
                  <a:srgbClr val="9E0000"/>
                </a:solidFill>
              </a:rPr>
              <a:t>Catalog Designer</a:t>
            </a:r>
          </a:p>
          <a:p>
            <a:pPr marL="457200" indent="-457200" defTabSz="993775">
              <a:buFont typeface="+mj-lt"/>
              <a:buAutoNum type="arabicPeriod"/>
            </a:pPr>
            <a:r>
              <a:rPr lang="en-US" dirty="0">
                <a:solidFill>
                  <a:schemeClr val="bg2">
                    <a:lumMod val="75000"/>
                  </a:schemeClr>
                </a:solidFill>
              </a:rPr>
              <a:t>Code Tables and Attribute Types</a:t>
            </a:r>
          </a:p>
          <a:p>
            <a:pPr marL="457200" indent="-457200" defTabSz="993775">
              <a:buFont typeface="+mj-lt"/>
              <a:buAutoNum type="arabicPeriod"/>
            </a:pPr>
            <a:r>
              <a:rPr lang="en-US" dirty="0">
                <a:solidFill>
                  <a:schemeClr val="bg2">
                    <a:lumMod val="75000"/>
                  </a:schemeClr>
                </a:solidFill>
              </a:rPr>
              <a:t>Component Items and Associations</a:t>
            </a:r>
          </a:p>
          <a:p>
            <a:pPr marL="457200" indent="-457200" defTabSz="993775">
              <a:buFont typeface="+mj-lt"/>
              <a:buAutoNum type="arabicPeriod"/>
            </a:pPr>
            <a:r>
              <a:rPr lang="en-US" dirty="0">
                <a:solidFill>
                  <a:schemeClr val="bg2">
                    <a:lumMod val="75000"/>
                  </a:schemeClr>
                </a:solidFill>
              </a:rPr>
              <a:t>Catalog Hierarchy</a:t>
            </a:r>
          </a:p>
          <a:p>
            <a:pPr marL="457200" indent="-457200" defTabSz="993775">
              <a:buFont typeface="+mj-lt"/>
              <a:buAutoNum type="arabicPeriod"/>
            </a:pPr>
            <a:r>
              <a:rPr lang="en-US" dirty="0">
                <a:solidFill>
                  <a:schemeClr val="bg2">
                    <a:lumMod val="75000"/>
                  </a:schemeClr>
                </a:solidFill>
              </a:rPr>
              <a:t>Pricing</a:t>
            </a:r>
          </a:p>
          <a:p>
            <a:pPr marL="457200" indent="-457200" defTabSz="993775">
              <a:buFont typeface="+mj-lt"/>
              <a:buAutoNum type="arabicPeriod"/>
            </a:pPr>
            <a:r>
              <a:rPr lang="en-US" dirty="0">
                <a:solidFill>
                  <a:schemeClr val="bg2">
                    <a:lumMod val="75000"/>
                  </a:schemeClr>
                </a:solidFill>
              </a:rPr>
              <a:t>Context Attributes and Rules</a:t>
            </a:r>
          </a:p>
          <a:p>
            <a:pPr marL="457200" indent="-457200" defTabSz="993775">
              <a:buFont typeface="+mj-lt"/>
              <a:buAutoNum type="arabicPeriod"/>
            </a:pPr>
            <a:r>
              <a:rPr lang="en-US" dirty="0">
                <a:solidFill>
                  <a:schemeClr val="bg2">
                    <a:lumMod val="75000"/>
                  </a:schemeClr>
                </a:solidFill>
              </a:rPr>
              <a:t>Conditional Charges</a:t>
            </a:r>
          </a:p>
        </p:txBody>
      </p:sp>
    </p:spTree>
    <p:extLst>
      <p:ext uri="{BB962C8B-B14F-4D97-AF65-F5344CB8AC3E}">
        <p14:creationId xmlns:p14="http://schemas.microsoft.com/office/powerpoint/2010/main" val="258165869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3040"/>
            <a:ext cx="8229600" cy="4846320"/>
          </a:xfrm>
        </p:spPr>
        <p:txBody>
          <a:bodyPr/>
          <a:lstStyle/>
          <a:p>
            <a:pPr marL="457200" indent="-457200">
              <a:buFont typeface="+mj-lt"/>
              <a:buAutoNum type="arabicPeriod"/>
            </a:pPr>
            <a:r>
              <a:rPr lang="en-US" dirty="0" smtClean="0"/>
              <a:t>Catalog </a:t>
            </a:r>
            <a:r>
              <a:rPr lang="en-US" dirty="0"/>
              <a:t>Designer </a:t>
            </a:r>
            <a:r>
              <a:rPr lang="en-US" dirty="0" smtClean="0"/>
              <a:t>menu</a:t>
            </a:r>
            <a:endParaRPr lang="en-US" dirty="0"/>
          </a:p>
          <a:p>
            <a:pPr marL="457200" indent="-457200">
              <a:buFont typeface="+mj-lt"/>
              <a:buAutoNum type="arabicPeriod"/>
            </a:pPr>
            <a:r>
              <a:rPr lang="en-US" dirty="0" smtClean="0"/>
              <a:t>Create </a:t>
            </a:r>
            <a:r>
              <a:rPr lang="en-US" dirty="0"/>
              <a:t>a Project</a:t>
            </a:r>
          </a:p>
          <a:p>
            <a:pPr marL="457200" indent="-457200">
              <a:buFont typeface="+mj-lt"/>
              <a:buAutoNum type="arabicPeriod"/>
            </a:pPr>
            <a:r>
              <a:rPr lang="en-US" dirty="0"/>
              <a:t>Open Project</a:t>
            </a:r>
          </a:p>
          <a:p>
            <a:pPr marL="457200" indent="-457200">
              <a:buFont typeface="+mj-lt"/>
              <a:buAutoNum type="arabicPeriod"/>
            </a:pPr>
            <a:r>
              <a:rPr lang="en-US" dirty="0" smtClean="0"/>
              <a:t>Create </a:t>
            </a:r>
            <a:r>
              <a:rPr lang="en-US" dirty="0"/>
              <a:t>n</a:t>
            </a:r>
            <a:r>
              <a:rPr lang="en-US" dirty="0" smtClean="0"/>
              <a:t>ew </a:t>
            </a:r>
            <a:r>
              <a:rPr lang="en-US" dirty="0"/>
              <a:t>Elements</a:t>
            </a:r>
          </a:p>
          <a:p>
            <a:pPr marL="457200" indent="-457200">
              <a:buFont typeface="+mj-lt"/>
              <a:buAutoNum type="arabicPeriod"/>
            </a:pPr>
            <a:r>
              <a:rPr lang="en-US" dirty="0"/>
              <a:t>Change Control</a:t>
            </a:r>
          </a:p>
          <a:p>
            <a:pPr marL="457200" indent="-457200">
              <a:buFont typeface="+mj-lt"/>
              <a:buAutoNum type="arabicPeriod"/>
            </a:pPr>
            <a:r>
              <a:rPr lang="en-US" dirty="0"/>
              <a:t>Project </a:t>
            </a:r>
            <a:r>
              <a:rPr lang="en-US" dirty="0" smtClean="0"/>
              <a:t>status</a:t>
            </a:r>
            <a:endParaRPr lang="en-US" dirty="0"/>
          </a:p>
          <a:p>
            <a:pPr marL="457200" indent="-457200">
              <a:buFont typeface="+mj-lt"/>
              <a:buAutoNum type="arabicPeriod"/>
            </a:pPr>
            <a:r>
              <a:rPr lang="en-US" dirty="0"/>
              <a:t>Versions</a:t>
            </a:r>
          </a:p>
          <a:p>
            <a:pPr marL="457200" indent="-457200">
              <a:buFont typeface="+mj-lt"/>
              <a:buAutoNum type="arabicPeriod"/>
            </a:pPr>
            <a:r>
              <a:rPr lang="en-US" dirty="0" smtClean="0"/>
              <a:t>Exercises</a:t>
            </a:r>
            <a:endParaRPr lang="en-US" dirty="0"/>
          </a:p>
        </p:txBody>
      </p:sp>
      <p:sp>
        <p:nvSpPr>
          <p:cNvPr id="12" name="Title 6"/>
          <p:cNvSpPr>
            <a:spLocks noGrp="1"/>
          </p:cNvSpPr>
          <p:nvPr>
            <p:ph type="title"/>
          </p:nvPr>
        </p:nvSpPr>
        <p:spPr/>
        <p:txBody>
          <a:bodyPr anchor="ctr">
            <a:normAutofit/>
          </a:bodyPr>
          <a:lstStyle/>
          <a:p>
            <a:r>
              <a:rPr lang="en-GB" sz="3200" dirty="0" smtClean="0"/>
              <a:t>CATALOG DESIGNER</a:t>
            </a:r>
            <a:endParaRPr lang="en-GB" sz="3200" dirty="0"/>
          </a:p>
        </p:txBody>
      </p:sp>
    </p:spTree>
    <p:extLst>
      <p:ext uri="{BB962C8B-B14F-4D97-AF65-F5344CB8AC3E}">
        <p14:creationId xmlns:p14="http://schemas.microsoft.com/office/powerpoint/2010/main" val="1216529972"/>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r>
              <a:rPr lang="en-CA" sz="2400" dirty="0" smtClean="0"/>
              <a:t>This is where you go to</a:t>
            </a:r>
          </a:p>
          <a:p>
            <a:pPr lvl="1"/>
            <a:r>
              <a:rPr lang="en-CA" dirty="0" smtClean="0"/>
              <a:t>Create new Catalog Elements</a:t>
            </a:r>
          </a:p>
          <a:p>
            <a:pPr lvl="1"/>
            <a:r>
              <a:rPr lang="en-CA" dirty="0" smtClean="0"/>
              <a:t>Search for existing Catalog Elements</a:t>
            </a:r>
          </a:p>
          <a:p>
            <a:pPr lvl="1"/>
            <a:r>
              <a:rPr lang="en-CA" dirty="0" smtClean="0"/>
              <a:t>Modify or Delete existing Catalog Elements</a:t>
            </a:r>
          </a:p>
        </p:txBody>
      </p:sp>
      <p:sp>
        <p:nvSpPr>
          <p:cNvPr id="34818" name="Rectangle 2"/>
          <p:cNvSpPr>
            <a:spLocks noGrp="1" noChangeArrowheads="1"/>
          </p:cNvSpPr>
          <p:nvPr>
            <p:ph type="title"/>
          </p:nvPr>
        </p:nvSpPr>
        <p:spPr>
          <a:xfrm>
            <a:off x="228600" y="239713"/>
            <a:ext cx="7346660" cy="1085371"/>
          </a:xfrm>
        </p:spPr>
        <p:txBody>
          <a:bodyPr/>
          <a:lstStyle/>
          <a:p>
            <a:r>
              <a:rPr lang="en-CA" dirty="0" smtClean="0"/>
              <a:t>Catalog Designer Quick Start Menu</a:t>
            </a:r>
            <a:endParaRPr lang="en-CA"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922" y="1056314"/>
            <a:ext cx="2086621" cy="50005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8647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846" y="1388237"/>
            <a:ext cx="3325344" cy="4781065"/>
          </a:xfrm>
        </p:spPr>
        <p:txBody>
          <a:bodyPr/>
          <a:lstStyle/>
          <a:p>
            <a:r>
              <a:rPr lang="en-CA" sz="2000" dirty="0" smtClean="0"/>
              <a:t>To create a new Project, click  </a:t>
            </a:r>
            <a:r>
              <a:rPr lang="en-CA" sz="2000" i="1" dirty="0" smtClean="0">
                <a:solidFill>
                  <a:srgbClr val="C00000"/>
                </a:solidFill>
              </a:rPr>
              <a:t>Project </a:t>
            </a:r>
            <a:r>
              <a:rPr lang="en-CA" sz="2000" dirty="0" smtClean="0"/>
              <a:t>under</a:t>
            </a:r>
            <a:r>
              <a:rPr lang="en-CA" sz="2000" i="1" dirty="0" smtClean="0">
                <a:solidFill>
                  <a:srgbClr val="C00000"/>
                </a:solidFill>
              </a:rPr>
              <a:t> Project &amp; Request from the Quick Start Menu </a:t>
            </a:r>
            <a:r>
              <a:rPr lang="en-CA" sz="2000" dirty="0" smtClean="0"/>
              <a:t>and select </a:t>
            </a:r>
            <a:r>
              <a:rPr lang="en-CA" sz="2000" i="1" dirty="0" smtClean="0">
                <a:solidFill>
                  <a:srgbClr val="C00000"/>
                </a:solidFill>
              </a:rPr>
              <a:t>New </a:t>
            </a:r>
            <a:r>
              <a:rPr lang="en-CA" sz="2000" dirty="0" smtClean="0"/>
              <a:t>in Central pane</a:t>
            </a:r>
            <a:endParaRPr lang="en-CA" sz="2000" dirty="0"/>
          </a:p>
          <a:p>
            <a:pPr marL="0" indent="0">
              <a:buNone/>
            </a:pPr>
            <a:endParaRPr lang="en-CA" sz="2000" dirty="0" smtClean="0"/>
          </a:p>
          <a:p>
            <a:pPr marL="0" indent="0">
              <a:buNone/>
            </a:pPr>
            <a:endParaRPr lang="en-CA" sz="2000" dirty="0"/>
          </a:p>
          <a:p>
            <a:pPr marL="0" indent="0">
              <a:buNone/>
            </a:pPr>
            <a:endParaRPr lang="en-CA" sz="2000" dirty="0" smtClean="0"/>
          </a:p>
          <a:p>
            <a:pPr marL="0" indent="0">
              <a:buNone/>
            </a:pPr>
            <a:endParaRPr lang="en-CA" sz="2000" dirty="0" smtClean="0"/>
          </a:p>
          <a:p>
            <a:r>
              <a:rPr lang="en-CA" sz="2000" dirty="0" smtClean="0"/>
              <a:t>Provide the Project details and click </a:t>
            </a:r>
            <a:r>
              <a:rPr lang="en-CA" sz="2000" i="1" dirty="0" smtClean="0">
                <a:solidFill>
                  <a:srgbClr val="C00000"/>
                </a:solidFill>
              </a:rPr>
              <a:t>Save</a:t>
            </a:r>
            <a:endParaRPr lang="en-CA" sz="2000" i="1" dirty="0">
              <a:solidFill>
                <a:srgbClr val="C00000"/>
              </a:solidFill>
            </a:endParaRPr>
          </a:p>
          <a:p>
            <a:r>
              <a:rPr lang="en-CA" sz="2000" i="1" dirty="0">
                <a:solidFill>
                  <a:srgbClr val="C00000"/>
                </a:solidFill>
              </a:rPr>
              <a:t>Project Code</a:t>
            </a:r>
            <a:r>
              <a:rPr lang="en-CA" sz="2000" dirty="0" smtClean="0"/>
              <a:t>: Identifies the Project uniquely</a:t>
            </a:r>
          </a:p>
        </p:txBody>
      </p:sp>
      <p:sp>
        <p:nvSpPr>
          <p:cNvPr id="3" name="Title 2"/>
          <p:cNvSpPr>
            <a:spLocks noGrp="1"/>
          </p:cNvSpPr>
          <p:nvPr>
            <p:ph type="title"/>
          </p:nvPr>
        </p:nvSpPr>
        <p:spPr/>
        <p:txBody>
          <a:bodyPr/>
          <a:lstStyle/>
          <a:p>
            <a:r>
              <a:rPr lang="en-CA" dirty="0" smtClean="0"/>
              <a:t>Create a Project</a:t>
            </a:r>
            <a:endParaRPr lang="en-CA"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2064" y="1077256"/>
            <a:ext cx="3042302" cy="27118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1186" y="3891634"/>
            <a:ext cx="4928387" cy="26058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3710" y="1758805"/>
            <a:ext cx="1822246" cy="7809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Bent-Up Arrow 3"/>
          <p:cNvSpPr/>
          <p:nvPr/>
        </p:nvSpPr>
        <p:spPr bwMode="auto">
          <a:xfrm rot="5400000">
            <a:off x="4700744" y="2444280"/>
            <a:ext cx="815830" cy="1006809"/>
          </a:xfrm>
          <a:prstGeom prst="bentUpArrow">
            <a:avLst>
              <a:gd name="adj1" fmla="val 25000"/>
              <a:gd name="adj2" fmla="val 24486"/>
              <a:gd name="adj3" fmla="val 25000"/>
            </a:avLst>
          </a:prstGeom>
          <a:solidFill>
            <a:schemeClr val="accent1"/>
          </a:solidFill>
          <a:ln w="12700" cap="flat" cmpd="sng" algn="ctr">
            <a:solidFill>
              <a:schemeClr val="tx1"/>
            </a:solidFill>
            <a:prstDash val="solid"/>
            <a:round/>
            <a:headEnd type="none" w="med" len="med"/>
            <a:tailEnd type="none" w="med" len="med"/>
          </a:ln>
          <a:effectLst/>
        </p:spPr>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198185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i="1" dirty="0" smtClean="0">
                <a:solidFill>
                  <a:srgbClr val="C00000"/>
                </a:solidFill>
              </a:rPr>
              <a:t>Status</a:t>
            </a:r>
            <a:r>
              <a:rPr lang="en-CA" dirty="0" smtClean="0"/>
              <a:t>: The default status is Definition. Changing the status to Active results in all Catalog changes that reference this project to be also committed</a:t>
            </a:r>
          </a:p>
          <a:p>
            <a:r>
              <a:rPr lang="en-CA" i="1" dirty="0" smtClean="0">
                <a:solidFill>
                  <a:srgbClr val="C00000"/>
                </a:solidFill>
              </a:rPr>
              <a:t>Effective Date</a:t>
            </a:r>
            <a:r>
              <a:rPr lang="en-CA" dirty="0" smtClean="0"/>
              <a:t>: The Project changes are effective on this date/time once the project is committed (i.e., status is Active)</a:t>
            </a:r>
          </a:p>
        </p:txBody>
      </p:sp>
      <p:sp>
        <p:nvSpPr>
          <p:cNvPr id="3" name="Title 2"/>
          <p:cNvSpPr>
            <a:spLocks noGrp="1"/>
          </p:cNvSpPr>
          <p:nvPr>
            <p:ph type="title"/>
          </p:nvPr>
        </p:nvSpPr>
        <p:spPr/>
        <p:txBody>
          <a:bodyPr/>
          <a:lstStyle/>
          <a:p>
            <a:r>
              <a:rPr lang="en-CA" dirty="0" smtClean="0"/>
              <a:t>Create a Project</a:t>
            </a:r>
            <a:endParaRPr lang="en-CA" dirty="0"/>
          </a:p>
        </p:txBody>
      </p:sp>
    </p:spTree>
    <p:extLst>
      <p:ext uri="{BB962C8B-B14F-4D97-AF65-F5344CB8AC3E}">
        <p14:creationId xmlns:p14="http://schemas.microsoft.com/office/powerpoint/2010/main" val="3189780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423863" y="1280160"/>
            <a:ext cx="8488362" cy="4916487"/>
          </a:xfrm>
        </p:spPr>
        <p:txBody>
          <a:bodyPr/>
          <a:lstStyle/>
          <a:p>
            <a:r>
              <a:rPr lang="en-GB" dirty="0" smtClean="0"/>
              <a:t>Description</a:t>
            </a:r>
          </a:p>
          <a:p>
            <a:pPr lvl="1"/>
            <a:r>
              <a:rPr lang="en-US" dirty="0" smtClean="0"/>
              <a:t>1-day course providing an introduction to the Ericsson Cataloger Manager functionality</a:t>
            </a:r>
          </a:p>
          <a:p>
            <a:pPr lvl="2"/>
            <a:r>
              <a:rPr lang="en-US" sz="1800" dirty="0" smtClean="0">
                <a:solidFill>
                  <a:srgbClr val="464749"/>
                </a:solidFill>
              </a:rPr>
              <a:t>Overview of the Catalog </a:t>
            </a:r>
            <a:r>
              <a:rPr lang="en-US" sz="1800" dirty="0">
                <a:solidFill>
                  <a:srgbClr val="464749"/>
                </a:solidFill>
              </a:rPr>
              <a:t>Management </a:t>
            </a:r>
            <a:r>
              <a:rPr lang="en-US" sz="1800" i="1" dirty="0">
                <a:solidFill>
                  <a:srgbClr val="C00000"/>
                </a:solidFill>
              </a:rPr>
              <a:t>Data Model</a:t>
            </a:r>
            <a:r>
              <a:rPr lang="en-US" sz="1800" dirty="0">
                <a:solidFill>
                  <a:srgbClr val="464749"/>
                </a:solidFill>
              </a:rPr>
              <a:t> and </a:t>
            </a:r>
            <a:r>
              <a:rPr lang="en-US" sz="1800" i="1" dirty="0">
                <a:solidFill>
                  <a:srgbClr val="C00000"/>
                </a:solidFill>
              </a:rPr>
              <a:t>User Interface</a:t>
            </a:r>
          </a:p>
          <a:p>
            <a:pPr lvl="2"/>
            <a:r>
              <a:rPr lang="en-US" sz="1800" dirty="0" smtClean="0">
                <a:solidFill>
                  <a:srgbClr val="464749"/>
                </a:solidFill>
              </a:rPr>
              <a:t>Creation of </a:t>
            </a:r>
            <a:r>
              <a:rPr lang="en-US" sz="1800" i="1" dirty="0" smtClean="0">
                <a:solidFill>
                  <a:srgbClr val="C00000"/>
                </a:solidFill>
              </a:rPr>
              <a:t>Catalog Elements </a:t>
            </a:r>
            <a:r>
              <a:rPr lang="en-US" sz="1800" dirty="0" smtClean="0">
                <a:solidFill>
                  <a:srgbClr val="464749"/>
                </a:solidFill>
              </a:rPr>
              <a:t>as </a:t>
            </a:r>
            <a:r>
              <a:rPr lang="en-US" sz="1800" dirty="0">
                <a:solidFill>
                  <a:srgbClr val="464749"/>
                </a:solidFill>
              </a:rPr>
              <a:t>a set of Attributes, Components, </a:t>
            </a:r>
            <a:r>
              <a:rPr lang="en-US" sz="1800" dirty="0" smtClean="0">
                <a:solidFill>
                  <a:srgbClr val="464749"/>
                </a:solidFill>
              </a:rPr>
              <a:t>Associations, Charge Types, Contexts, Catalog Hierarchies and Rules</a:t>
            </a:r>
          </a:p>
          <a:p>
            <a:pPr lvl="2"/>
            <a:r>
              <a:rPr lang="en-US" sz="1800" dirty="0" smtClean="0">
                <a:solidFill>
                  <a:srgbClr val="464749"/>
                </a:solidFill>
              </a:rPr>
              <a:t>Other </a:t>
            </a:r>
            <a:r>
              <a:rPr lang="en-US" sz="1800" dirty="0">
                <a:solidFill>
                  <a:srgbClr val="464749"/>
                </a:solidFill>
              </a:rPr>
              <a:t>topics of discussion include </a:t>
            </a:r>
            <a:r>
              <a:rPr lang="en-US" sz="1800" i="1" dirty="0">
                <a:solidFill>
                  <a:srgbClr val="C00000"/>
                </a:solidFill>
              </a:rPr>
              <a:t>Product</a:t>
            </a:r>
            <a:r>
              <a:rPr lang="en-US" sz="1800" dirty="0">
                <a:solidFill>
                  <a:srgbClr val="464749"/>
                </a:solidFill>
              </a:rPr>
              <a:t> and </a:t>
            </a:r>
            <a:r>
              <a:rPr lang="en-US" sz="1800" i="1" dirty="0">
                <a:solidFill>
                  <a:srgbClr val="C00000"/>
                </a:solidFill>
              </a:rPr>
              <a:t>Offer versioning</a:t>
            </a:r>
            <a:r>
              <a:rPr lang="en-US" sz="1800" dirty="0">
                <a:solidFill>
                  <a:srgbClr val="464749"/>
                </a:solidFill>
              </a:rPr>
              <a:t>, </a:t>
            </a:r>
            <a:r>
              <a:rPr lang="en-US" sz="1800" dirty="0" smtClean="0">
                <a:solidFill>
                  <a:srgbClr val="464749"/>
                </a:solidFill>
              </a:rPr>
              <a:t>and Catalog </a:t>
            </a:r>
            <a:r>
              <a:rPr lang="en-US" sz="1800" dirty="0">
                <a:solidFill>
                  <a:srgbClr val="464749"/>
                </a:solidFill>
              </a:rPr>
              <a:t>Management best </a:t>
            </a:r>
            <a:r>
              <a:rPr lang="en-US" sz="1800" dirty="0" smtClean="0">
                <a:solidFill>
                  <a:srgbClr val="464749"/>
                </a:solidFill>
              </a:rPr>
              <a:t>practices</a:t>
            </a:r>
          </a:p>
          <a:p>
            <a:pPr lvl="1"/>
            <a:r>
              <a:rPr lang="en-US" dirty="0" smtClean="0"/>
              <a:t>Extensive exercises for exploring and practicing the defined activities</a:t>
            </a:r>
            <a:endParaRPr lang="en-GB" dirty="0" smtClean="0"/>
          </a:p>
          <a:p>
            <a:pPr marL="176213" lvl="1" indent="-176213">
              <a:buClr>
                <a:srgbClr val="00A9D4"/>
              </a:buClr>
              <a:buFont typeface="Arial" charset="0"/>
              <a:buChar char="›"/>
            </a:pPr>
            <a:r>
              <a:rPr lang="en-GB" sz="2400" dirty="0">
                <a:ea typeface="+mn-ea"/>
                <a:cs typeface="+mn-cs"/>
              </a:rPr>
              <a:t>Audience</a:t>
            </a:r>
          </a:p>
          <a:p>
            <a:pPr lvl="1"/>
            <a:r>
              <a:rPr lang="en-US" dirty="0" smtClean="0"/>
              <a:t>ECM End Users, Product Managers, or Business &amp; Marketing personnel who wish to understand the Catalog Model</a:t>
            </a:r>
          </a:p>
          <a:p>
            <a:r>
              <a:rPr lang="en-GB" dirty="0" smtClean="0"/>
              <a:t>Student prerequisites</a:t>
            </a:r>
          </a:p>
          <a:p>
            <a:pPr lvl="1"/>
            <a:r>
              <a:rPr lang="en-US" dirty="0" smtClean="0"/>
              <a:t>Understanding </a:t>
            </a:r>
            <a:r>
              <a:rPr lang="en-US" dirty="0"/>
              <a:t>of Catalog Management </a:t>
            </a:r>
            <a:r>
              <a:rPr lang="en-US" dirty="0" smtClean="0"/>
              <a:t>concepts and of TMF SID</a:t>
            </a:r>
            <a:endParaRPr lang="en-GB" dirty="0" smtClean="0"/>
          </a:p>
        </p:txBody>
      </p:sp>
      <p:sp>
        <p:nvSpPr>
          <p:cNvPr id="8195" name="Title 6"/>
          <p:cNvSpPr>
            <a:spLocks noGrp="1"/>
          </p:cNvSpPr>
          <p:nvPr>
            <p:ph type="title"/>
          </p:nvPr>
        </p:nvSpPr>
        <p:spPr>
          <a:xfrm>
            <a:off x="393700" y="239713"/>
            <a:ext cx="7494588" cy="1085850"/>
          </a:xfrm>
        </p:spPr>
        <p:txBody>
          <a:bodyPr>
            <a:normAutofit/>
          </a:bodyPr>
          <a:lstStyle/>
          <a:p>
            <a:r>
              <a:rPr lang="en-GB" sz="3200" dirty="0" smtClean="0">
                <a:latin typeface="Ericsson Capital TT" pitchFamily="2" charset="0"/>
              </a:rPr>
              <a:t>Course overview</a:t>
            </a:r>
          </a:p>
        </p:txBody>
      </p:sp>
      <p:sp>
        <p:nvSpPr>
          <p:cNvPr id="8" name="Freeform 7"/>
          <p:cNvSpPr>
            <a:spLocks noChangeAspect="1" noEditPoints="1"/>
          </p:cNvSpPr>
          <p:nvPr/>
        </p:nvSpPr>
        <p:spPr bwMode="auto">
          <a:xfrm>
            <a:off x="6069013" y="433388"/>
            <a:ext cx="712787" cy="700087"/>
          </a:xfrm>
          <a:custGeom>
            <a:avLst/>
            <a:gdLst>
              <a:gd name="T0" fmla="*/ 2147483647 w 305"/>
              <a:gd name="T1" fmla="*/ 2147483647 h 300"/>
              <a:gd name="T2" fmla="*/ 2147483647 w 305"/>
              <a:gd name="T3" fmla="*/ 2147483647 h 300"/>
              <a:gd name="T4" fmla="*/ 2147483647 w 305"/>
              <a:gd name="T5" fmla="*/ 0 h 300"/>
              <a:gd name="T6" fmla="*/ 2147483647 w 305"/>
              <a:gd name="T7" fmla="*/ 2147483647 h 300"/>
              <a:gd name="T8" fmla="*/ 2147483647 w 305"/>
              <a:gd name="T9" fmla="*/ 2147483647 h 300"/>
              <a:gd name="T10" fmla="*/ 2147483647 w 305"/>
              <a:gd name="T11" fmla="*/ 2147483647 h 300"/>
              <a:gd name="T12" fmla="*/ 2147483647 w 305"/>
              <a:gd name="T13" fmla="*/ 2147483647 h 300"/>
              <a:gd name="T14" fmla="*/ 2147483647 w 305"/>
              <a:gd name="T15" fmla="*/ 2147483647 h 300"/>
              <a:gd name="T16" fmla="*/ 2147483647 w 305"/>
              <a:gd name="T17" fmla="*/ 2147483647 h 300"/>
              <a:gd name="T18" fmla="*/ 2147483647 w 305"/>
              <a:gd name="T19" fmla="*/ 2147483647 h 300"/>
              <a:gd name="T20" fmla="*/ 2147483647 w 305"/>
              <a:gd name="T21" fmla="*/ 2147483647 h 300"/>
              <a:gd name="T22" fmla="*/ 2147483647 w 305"/>
              <a:gd name="T23" fmla="*/ 2147483647 h 300"/>
              <a:gd name="T24" fmla="*/ 2147483647 w 305"/>
              <a:gd name="T25" fmla="*/ 2147483647 h 300"/>
              <a:gd name="T26" fmla="*/ 2147483647 w 305"/>
              <a:gd name="T27" fmla="*/ 2147483647 h 300"/>
              <a:gd name="T28" fmla="*/ 2147483647 w 305"/>
              <a:gd name="T29" fmla="*/ 2147483647 h 300"/>
              <a:gd name="T30" fmla="*/ 2147483647 w 305"/>
              <a:gd name="T31" fmla="*/ 2147483647 h 300"/>
              <a:gd name="T32" fmla="*/ 2147483647 w 305"/>
              <a:gd name="T33" fmla="*/ 2147483647 h 300"/>
              <a:gd name="T34" fmla="*/ 2147483647 w 305"/>
              <a:gd name="T35" fmla="*/ 2147483647 h 300"/>
              <a:gd name="T36" fmla="*/ 2147483647 w 305"/>
              <a:gd name="T37" fmla="*/ 2147483647 h 300"/>
              <a:gd name="T38" fmla="*/ 2147483647 w 305"/>
              <a:gd name="T39" fmla="*/ 2147483647 h 300"/>
              <a:gd name="T40" fmla="*/ 2147483647 w 305"/>
              <a:gd name="T41" fmla="*/ 2147483647 h 300"/>
              <a:gd name="T42" fmla="*/ 2147483647 w 305"/>
              <a:gd name="T43" fmla="*/ 2147483647 h 300"/>
              <a:gd name="T44" fmla="*/ 2147483647 w 305"/>
              <a:gd name="T45" fmla="*/ 2147483647 h 300"/>
              <a:gd name="T46" fmla="*/ 2147483647 w 305"/>
              <a:gd name="T47" fmla="*/ 2147483647 h 300"/>
              <a:gd name="T48" fmla="*/ 2147483647 w 305"/>
              <a:gd name="T49" fmla="*/ 2147483647 h 300"/>
              <a:gd name="T50" fmla="*/ 2147483647 w 305"/>
              <a:gd name="T51" fmla="*/ 2147483647 h 300"/>
              <a:gd name="T52" fmla="*/ 2147483647 w 305"/>
              <a:gd name="T53" fmla="*/ 2147483647 h 300"/>
              <a:gd name="T54" fmla="*/ 2147483647 w 305"/>
              <a:gd name="T55" fmla="*/ 2147483647 h 300"/>
              <a:gd name="T56" fmla="*/ 2147483647 w 305"/>
              <a:gd name="T57" fmla="*/ 2147483647 h 300"/>
              <a:gd name="T58" fmla="*/ 2147483647 w 305"/>
              <a:gd name="T59" fmla="*/ 2147483647 h 300"/>
              <a:gd name="T60" fmla="*/ 2147483647 w 305"/>
              <a:gd name="T61" fmla="*/ 2147483647 h 300"/>
              <a:gd name="T62" fmla="*/ 2147483647 w 305"/>
              <a:gd name="T63" fmla="*/ 2147483647 h 300"/>
              <a:gd name="T64" fmla="*/ 2147483647 w 305"/>
              <a:gd name="T65" fmla="*/ 2147483647 h 300"/>
              <a:gd name="T66" fmla="*/ 2147483647 w 305"/>
              <a:gd name="T67" fmla="*/ 2147483647 h 300"/>
              <a:gd name="T68" fmla="*/ 2147483647 w 305"/>
              <a:gd name="T69" fmla="*/ 2147483647 h 300"/>
              <a:gd name="T70" fmla="*/ 2147483647 w 305"/>
              <a:gd name="T71" fmla="*/ 2147483647 h 300"/>
              <a:gd name="T72" fmla="*/ 2147483647 w 305"/>
              <a:gd name="T73" fmla="*/ 2147483647 h 300"/>
              <a:gd name="T74" fmla="*/ 2147483647 w 305"/>
              <a:gd name="T75" fmla="*/ 2147483647 h 300"/>
              <a:gd name="T76" fmla="*/ 2147483647 w 305"/>
              <a:gd name="T77" fmla="*/ 2147483647 h 300"/>
              <a:gd name="T78" fmla="*/ 2147483647 w 305"/>
              <a:gd name="T79" fmla="*/ 2147483647 h 300"/>
              <a:gd name="T80" fmla="*/ 2147483647 w 305"/>
              <a:gd name="T81" fmla="*/ 2147483647 h 300"/>
              <a:gd name="T82" fmla="*/ 2147483647 w 305"/>
              <a:gd name="T83" fmla="*/ 2147483647 h 300"/>
              <a:gd name="T84" fmla="*/ 2147483647 w 305"/>
              <a:gd name="T85" fmla="*/ 2147483647 h 300"/>
              <a:gd name="T86" fmla="*/ 2147483647 w 305"/>
              <a:gd name="T87" fmla="*/ 2147483647 h 300"/>
              <a:gd name="T88" fmla="*/ 2147483647 w 305"/>
              <a:gd name="T89" fmla="*/ 2147483647 h 300"/>
              <a:gd name="T90" fmla="*/ 2147483647 w 305"/>
              <a:gd name="T91" fmla="*/ 2147483647 h 300"/>
              <a:gd name="T92" fmla="*/ 2147483647 w 305"/>
              <a:gd name="T93" fmla="*/ 2147483647 h 3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5"/>
              <a:gd name="T142" fmla="*/ 0 h 300"/>
              <a:gd name="T143" fmla="*/ 305 w 305"/>
              <a:gd name="T144" fmla="*/ 300 h 30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5" h="300">
                <a:moveTo>
                  <a:pt x="289" y="26"/>
                </a:moveTo>
                <a:cubicBezTo>
                  <a:pt x="287" y="26"/>
                  <a:pt x="286" y="27"/>
                  <a:pt x="284" y="27"/>
                </a:cubicBezTo>
                <a:cubicBezTo>
                  <a:pt x="284" y="27"/>
                  <a:pt x="267" y="34"/>
                  <a:pt x="243" y="43"/>
                </a:cubicBezTo>
                <a:cubicBezTo>
                  <a:pt x="240" y="18"/>
                  <a:pt x="240" y="18"/>
                  <a:pt x="240" y="18"/>
                </a:cubicBezTo>
                <a:cubicBezTo>
                  <a:pt x="240" y="13"/>
                  <a:pt x="238" y="10"/>
                  <a:pt x="236" y="6"/>
                </a:cubicBezTo>
                <a:cubicBezTo>
                  <a:pt x="233" y="3"/>
                  <a:pt x="229" y="0"/>
                  <a:pt x="224" y="0"/>
                </a:cubicBezTo>
                <a:cubicBezTo>
                  <a:pt x="222" y="0"/>
                  <a:pt x="221" y="0"/>
                  <a:pt x="219" y="1"/>
                </a:cubicBezTo>
                <a:cubicBezTo>
                  <a:pt x="219" y="1"/>
                  <a:pt x="196" y="9"/>
                  <a:pt x="171" y="19"/>
                </a:cubicBezTo>
                <a:cubicBezTo>
                  <a:pt x="147" y="28"/>
                  <a:pt x="121" y="38"/>
                  <a:pt x="114" y="40"/>
                </a:cubicBezTo>
                <a:cubicBezTo>
                  <a:pt x="114" y="40"/>
                  <a:pt x="114" y="40"/>
                  <a:pt x="114" y="40"/>
                </a:cubicBezTo>
                <a:cubicBezTo>
                  <a:pt x="113" y="39"/>
                  <a:pt x="112" y="35"/>
                  <a:pt x="110" y="31"/>
                </a:cubicBezTo>
                <a:cubicBezTo>
                  <a:pt x="109" y="29"/>
                  <a:pt x="108" y="27"/>
                  <a:pt x="105" y="25"/>
                </a:cubicBezTo>
                <a:cubicBezTo>
                  <a:pt x="103" y="22"/>
                  <a:pt x="99" y="21"/>
                  <a:pt x="96" y="21"/>
                </a:cubicBezTo>
                <a:cubicBezTo>
                  <a:pt x="93" y="21"/>
                  <a:pt x="90" y="22"/>
                  <a:pt x="88" y="23"/>
                </a:cubicBezTo>
                <a:cubicBezTo>
                  <a:pt x="69" y="30"/>
                  <a:pt x="18" y="49"/>
                  <a:pt x="18" y="49"/>
                </a:cubicBezTo>
                <a:cubicBezTo>
                  <a:pt x="13" y="50"/>
                  <a:pt x="9" y="52"/>
                  <a:pt x="5" y="56"/>
                </a:cubicBezTo>
                <a:cubicBezTo>
                  <a:pt x="2" y="60"/>
                  <a:pt x="0" y="66"/>
                  <a:pt x="0" y="72"/>
                </a:cubicBezTo>
                <a:cubicBezTo>
                  <a:pt x="0" y="73"/>
                  <a:pt x="0" y="75"/>
                  <a:pt x="1" y="77"/>
                </a:cubicBezTo>
                <a:cubicBezTo>
                  <a:pt x="1" y="77"/>
                  <a:pt x="1" y="77"/>
                  <a:pt x="1" y="77"/>
                </a:cubicBezTo>
                <a:cubicBezTo>
                  <a:pt x="30" y="285"/>
                  <a:pt x="30" y="285"/>
                  <a:pt x="30" y="285"/>
                </a:cubicBezTo>
                <a:cubicBezTo>
                  <a:pt x="30" y="285"/>
                  <a:pt x="30" y="285"/>
                  <a:pt x="30" y="285"/>
                </a:cubicBezTo>
                <a:cubicBezTo>
                  <a:pt x="30" y="286"/>
                  <a:pt x="31" y="287"/>
                  <a:pt x="31" y="288"/>
                </a:cubicBezTo>
                <a:cubicBezTo>
                  <a:pt x="32" y="291"/>
                  <a:pt x="34" y="294"/>
                  <a:pt x="36" y="296"/>
                </a:cubicBezTo>
                <a:cubicBezTo>
                  <a:pt x="39" y="299"/>
                  <a:pt x="44" y="300"/>
                  <a:pt x="48" y="300"/>
                </a:cubicBezTo>
                <a:cubicBezTo>
                  <a:pt x="51" y="300"/>
                  <a:pt x="54" y="300"/>
                  <a:pt x="56" y="299"/>
                </a:cubicBezTo>
                <a:cubicBezTo>
                  <a:pt x="204" y="243"/>
                  <a:pt x="204" y="243"/>
                  <a:pt x="204" y="243"/>
                </a:cubicBezTo>
                <a:cubicBezTo>
                  <a:pt x="208" y="241"/>
                  <a:pt x="210" y="237"/>
                  <a:pt x="209" y="233"/>
                </a:cubicBezTo>
                <a:cubicBezTo>
                  <a:pt x="207" y="228"/>
                  <a:pt x="202" y="226"/>
                  <a:pt x="198" y="228"/>
                </a:cubicBezTo>
                <a:cubicBezTo>
                  <a:pt x="51" y="284"/>
                  <a:pt x="51" y="284"/>
                  <a:pt x="51" y="284"/>
                </a:cubicBezTo>
                <a:cubicBezTo>
                  <a:pt x="50" y="284"/>
                  <a:pt x="49" y="284"/>
                  <a:pt x="48" y="284"/>
                </a:cubicBezTo>
                <a:cubicBezTo>
                  <a:pt x="47" y="284"/>
                  <a:pt x="47" y="284"/>
                  <a:pt x="46" y="284"/>
                </a:cubicBezTo>
                <a:cubicBezTo>
                  <a:pt x="46" y="284"/>
                  <a:pt x="46" y="284"/>
                  <a:pt x="46" y="284"/>
                </a:cubicBezTo>
                <a:cubicBezTo>
                  <a:pt x="46" y="283"/>
                  <a:pt x="46" y="283"/>
                  <a:pt x="46" y="283"/>
                </a:cubicBezTo>
                <a:cubicBezTo>
                  <a:pt x="46" y="283"/>
                  <a:pt x="46" y="283"/>
                  <a:pt x="46" y="283"/>
                </a:cubicBezTo>
                <a:cubicBezTo>
                  <a:pt x="46" y="283"/>
                  <a:pt x="46" y="283"/>
                  <a:pt x="46" y="283"/>
                </a:cubicBezTo>
                <a:cubicBezTo>
                  <a:pt x="46" y="283"/>
                  <a:pt x="46" y="283"/>
                  <a:pt x="46" y="283"/>
                </a:cubicBezTo>
                <a:cubicBezTo>
                  <a:pt x="79" y="123"/>
                  <a:pt x="79" y="123"/>
                  <a:pt x="79" y="123"/>
                </a:cubicBezTo>
                <a:cubicBezTo>
                  <a:pt x="79" y="123"/>
                  <a:pt x="80" y="123"/>
                  <a:pt x="80" y="122"/>
                </a:cubicBezTo>
                <a:cubicBezTo>
                  <a:pt x="80" y="122"/>
                  <a:pt x="80" y="122"/>
                  <a:pt x="80" y="122"/>
                </a:cubicBezTo>
                <a:cubicBezTo>
                  <a:pt x="80" y="122"/>
                  <a:pt x="80" y="121"/>
                  <a:pt x="81" y="121"/>
                </a:cubicBezTo>
                <a:cubicBezTo>
                  <a:pt x="81" y="121"/>
                  <a:pt x="81" y="121"/>
                  <a:pt x="81" y="121"/>
                </a:cubicBezTo>
                <a:cubicBezTo>
                  <a:pt x="81" y="120"/>
                  <a:pt x="82" y="120"/>
                  <a:pt x="84" y="119"/>
                </a:cubicBezTo>
                <a:cubicBezTo>
                  <a:pt x="84" y="119"/>
                  <a:pt x="84" y="119"/>
                  <a:pt x="84" y="119"/>
                </a:cubicBezTo>
                <a:cubicBezTo>
                  <a:pt x="84" y="119"/>
                  <a:pt x="84" y="119"/>
                  <a:pt x="84" y="119"/>
                </a:cubicBezTo>
                <a:cubicBezTo>
                  <a:pt x="84" y="119"/>
                  <a:pt x="123" y="104"/>
                  <a:pt x="163" y="89"/>
                </a:cubicBezTo>
                <a:cubicBezTo>
                  <a:pt x="211" y="72"/>
                  <a:pt x="282" y="45"/>
                  <a:pt x="289" y="43"/>
                </a:cubicBezTo>
                <a:cubicBezTo>
                  <a:pt x="289" y="43"/>
                  <a:pt x="289" y="43"/>
                  <a:pt x="289" y="43"/>
                </a:cubicBezTo>
                <a:cubicBezTo>
                  <a:pt x="289" y="43"/>
                  <a:pt x="289" y="43"/>
                  <a:pt x="289" y="43"/>
                </a:cubicBezTo>
                <a:cubicBezTo>
                  <a:pt x="253" y="203"/>
                  <a:pt x="253" y="203"/>
                  <a:pt x="253" y="203"/>
                </a:cubicBezTo>
                <a:cubicBezTo>
                  <a:pt x="252" y="205"/>
                  <a:pt x="251" y="207"/>
                  <a:pt x="251" y="207"/>
                </a:cubicBezTo>
                <a:cubicBezTo>
                  <a:pt x="250" y="208"/>
                  <a:pt x="250" y="208"/>
                  <a:pt x="248" y="209"/>
                </a:cubicBezTo>
                <a:cubicBezTo>
                  <a:pt x="248" y="209"/>
                  <a:pt x="248" y="209"/>
                  <a:pt x="248" y="209"/>
                </a:cubicBezTo>
                <a:cubicBezTo>
                  <a:pt x="226" y="217"/>
                  <a:pt x="226" y="217"/>
                  <a:pt x="226" y="217"/>
                </a:cubicBezTo>
                <a:cubicBezTo>
                  <a:pt x="222" y="219"/>
                  <a:pt x="219" y="224"/>
                  <a:pt x="221" y="228"/>
                </a:cubicBezTo>
                <a:cubicBezTo>
                  <a:pt x="223" y="232"/>
                  <a:pt x="227" y="234"/>
                  <a:pt x="231" y="232"/>
                </a:cubicBezTo>
                <a:cubicBezTo>
                  <a:pt x="231" y="232"/>
                  <a:pt x="231" y="232"/>
                  <a:pt x="231" y="232"/>
                </a:cubicBezTo>
                <a:cubicBezTo>
                  <a:pt x="253" y="224"/>
                  <a:pt x="253" y="224"/>
                  <a:pt x="253" y="224"/>
                </a:cubicBezTo>
                <a:cubicBezTo>
                  <a:pt x="257" y="223"/>
                  <a:pt x="261" y="220"/>
                  <a:pt x="263" y="217"/>
                </a:cubicBezTo>
                <a:cubicBezTo>
                  <a:pt x="266" y="214"/>
                  <a:pt x="267" y="211"/>
                  <a:pt x="268" y="208"/>
                </a:cubicBezTo>
                <a:cubicBezTo>
                  <a:pt x="268" y="208"/>
                  <a:pt x="268" y="208"/>
                  <a:pt x="268" y="208"/>
                </a:cubicBezTo>
                <a:cubicBezTo>
                  <a:pt x="305" y="47"/>
                  <a:pt x="305" y="47"/>
                  <a:pt x="305" y="47"/>
                </a:cubicBezTo>
                <a:cubicBezTo>
                  <a:pt x="305" y="45"/>
                  <a:pt x="305" y="44"/>
                  <a:pt x="305" y="43"/>
                </a:cubicBezTo>
                <a:cubicBezTo>
                  <a:pt x="305" y="34"/>
                  <a:pt x="298" y="27"/>
                  <a:pt x="289" y="26"/>
                </a:cubicBezTo>
                <a:close/>
                <a:moveTo>
                  <a:pt x="16" y="75"/>
                </a:moveTo>
                <a:cubicBezTo>
                  <a:pt x="16" y="74"/>
                  <a:pt x="16" y="73"/>
                  <a:pt x="16" y="72"/>
                </a:cubicBezTo>
                <a:cubicBezTo>
                  <a:pt x="16" y="68"/>
                  <a:pt x="17" y="67"/>
                  <a:pt x="17" y="67"/>
                </a:cubicBezTo>
                <a:cubicBezTo>
                  <a:pt x="18" y="66"/>
                  <a:pt x="19" y="65"/>
                  <a:pt x="23" y="64"/>
                </a:cubicBezTo>
                <a:cubicBezTo>
                  <a:pt x="23" y="64"/>
                  <a:pt x="23" y="64"/>
                  <a:pt x="23" y="64"/>
                </a:cubicBezTo>
                <a:cubicBezTo>
                  <a:pt x="23" y="64"/>
                  <a:pt x="23" y="64"/>
                  <a:pt x="23" y="64"/>
                </a:cubicBezTo>
                <a:cubicBezTo>
                  <a:pt x="23" y="64"/>
                  <a:pt x="75" y="44"/>
                  <a:pt x="93" y="38"/>
                </a:cubicBezTo>
                <a:cubicBezTo>
                  <a:pt x="94" y="37"/>
                  <a:pt x="95" y="37"/>
                  <a:pt x="95" y="37"/>
                </a:cubicBezTo>
                <a:cubicBezTo>
                  <a:pt x="96" y="37"/>
                  <a:pt x="96" y="38"/>
                  <a:pt x="96" y="39"/>
                </a:cubicBezTo>
                <a:cubicBezTo>
                  <a:pt x="97" y="41"/>
                  <a:pt x="98" y="44"/>
                  <a:pt x="100" y="48"/>
                </a:cubicBezTo>
                <a:cubicBezTo>
                  <a:pt x="102" y="51"/>
                  <a:pt x="107" y="56"/>
                  <a:pt x="114" y="56"/>
                </a:cubicBezTo>
                <a:cubicBezTo>
                  <a:pt x="116" y="56"/>
                  <a:pt x="118" y="56"/>
                  <a:pt x="119" y="55"/>
                </a:cubicBezTo>
                <a:cubicBezTo>
                  <a:pt x="132" y="51"/>
                  <a:pt x="211" y="21"/>
                  <a:pt x="223" y="16"/>
                </a:cubicBezTo>
                <a:cubicBezTo>
                  <a:pt x="223" y="17"/>
                  <a:pt x="224" y="18"/>
                  <a:pt x="224" y="18"/>
                </a:cubicBezTo>
                <a:cubicBezTo>
                  <a:pt x="224" y="19"/>
                  <a:pt x="224" y="19"/>
                  <a:pt x="224" y="19"/>
                </a:cubicBezTo>
                <a:cubicBezTo>
                  <a:pt x="224" y="19"/>
                  <a:pt x="224" y="19"/>
                  <a:pt x="224" y="19"/>
                </a:cubicBezTo>
                <a:cubicBezTo>
                  <a:pt x="228" y="48"/>
                  <a:pt x="228" y="48"/>
                  <a:pt x="228" y="48"/>
                </a:cubicBezTo>
                <a:cubicBezTo>
                  <a:pt x="195" y="61"/>
                  <a:pt x="155" y="75"/>
                  <a:pt x="133" y="84"/>
                </a:cubicBezTo>
                <a:cubicBezTo>
                  <a:pt x="113" y="91"/>
                  <a:pt x="113" y="91"/>
                  <a:pt x="113" y="91"/>
                </a:cubicBezTo>
                <a:cubicBezTo>
                  <a:pt x="100" y="96"/>
                  <a:pt x="100" y="96"/>
                  <a:pt x="100" y="96"/>
                </a:cubicBezTo>
                <a:cubicBezTo>
                  <a:pt x="88" y="100"/>
                  <a:pt x="81" y="103"/>
                  <a:pt x="79" y="104"/>
                </a:cubicBezTo>
                <a:cubicBezTo>
                  <a:pt x="74" y="105"/>
                  <a:pt x="70" y="108"/>
                  <a:pt x="67" y="112"/>
                </a:cubicBezTo>
                <a:cubicBezTo>
                  <a:pt x="67" y="113"/>
                  <a:pt x="67" y="113"/>
                  <a:pt x="66" y="114"/>
                </a:cubicBezTo>
                <a:cubicBezTo>
                  <a:pt x="66" y="114"/>
                  <a:pt x="66" y="114"/>
                  <a:pt x="66" y="114"/>
                </a:cubicBezTo>
                <a:cubicBezTo>
                  <a:pt x="66" y="115"/>
                  <a:pt x="65" y="115"/>
                  <a:pt x="65" y="116"/>
                </a:cubicBezTo>
                <a:cubicBezTo>
                  <a:pt x="65" y="116"/>
                  <a:pt x="65" y="116"/>
                  <a:pt x="65" y="117"/>
                </a:cubicBezTo>
                <a:cubicBezTo>
                  <a:pt x="65" y="117"/>
                  <a:pt x="65" y="117"/>
                  <a:pt x="65" y="117"/>
                </a:cubicBezTo>
                <a:cubicBezTo>
                  <a:pt x="64" y="118"/>
                  <a:pt x="64" y="119"/>
                  <a:pt x="64" y="119"/>
                </a:cubicBezTo>
                <a:cubicBezTo>
                  <a:pt x="64" y="119"/>
                  <a:pt x="64" y="119"/>
                  <a:pt x="64" y="119"/>
                </a:cubicBezTo>
                <a:cubicBezTo>
                  <a:pt x="64" y="120"/>
                  <a:pt x="64" y="120"/>
                  <a:pt x="64" y="120"/>
                </a:cubicBezTo>
                <a:cubicBezTo>
                  <a:pt x="39" y="237"/>
                  <a:pt x="39" y="237"/>
                  <a:pt x="39" y="237"/>
                </a:cubicBezTo>
                <a:lnTo>
                  <a:pt x="16" y="75"/>
                </a:lnTo>
                <a:close/>
              </a:path>
            </a:pathLst>
          </a:custGeom>
          <a:blipFill>
            <a:blip r:embed="rId3" cstate="print"/>
            <a:stretch>
              <a:fillRect/>
            </a:stretch>
          </a:bli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ctr" rtl="0" fontAlgn="base">
              <a:spcBef>
                <a:spcPct val="0"/>
              </a:spcBef>
              <a:spcAft>
                <a:spcPct val="0"/>
              </a:spcAft>
              <a:defRPr sz="2000" kern="1200">
                <a:solidFill>
                  <a:schemeClr val="tx1"/>
                </a:solidFill>
                <a:latin typeface="Arial" pitchFamily="34" charset="0"/>
                <a:ea typeface="ＭＳ Ｐゴシック" pitchFamily="34" charset="-128"/>
                <a:cs typeface="+mn-cs"/>
              </a:defRPr>
            </a:lvl1pPr>
            <a:lvl2pPr marL="457200" algn="ctr" rtl="0" fontAlgn="base">
              <a:spcBef>
                <a:spcPct val="0"/>
              </a:spcBef>
              <a:spcAft>
                <a:spcPct val="0"/>
              </a:spcAft>
              <a:defRPr sz="2000" kern="1200">
                <a:solidFill>
                  <a:schemeClr val="tx1"/>
                </a:solidFill>
                <a:latin typeface="Arial" pitchFamily="34" charset="0"/>
                <a:ea typeface="ＭＳ Ｐゴシック" pitchFamily="34" charset="-128"/>
                <a:cs typeface="+mn-cs"/>
              </a:defRPr>
            </a:lvl2pPr>
            <a:lvl3pPr marL="914400" algn="ctr" rtl="0" fontAlgn="base">
              <a:spcBef>
                <a:spcPct val="0"/>
              </a:spcBef>
              <a:spcAft>
                <a:spcPct val="0"/>
              </a:spcAft>
              <a:defRPr sz="2000" kern="1200">
                <a:solidFill>
                  <a:schemeClr val="tx1"/>
                </a:solidFill>
                <a:latin typeface="Arial" pitchFamily="34" charset="0"/>
                <a:ea typeface="ＭＳ Ｐゴシック" pitchFamily="34" charset="-128"/>
                <a:cs typeface="+mn-cs"/>
              </a:defRPr>
            </a:lvl3pPr>
            <a:lvl4pPr marL="1371600" algn="ctr" rtl="0" fontAlgn="base">
              <a:spcBef>
                <a:spcPct val="0"/>
              </a:spcBef>
              <a:spcAft>
                <a:spcPct val="0"/>
              </a:spcAft>
              <a:defRPr sz="2000" kern="1200">
                <a:solidFill>
                  <a:schemeClr val="tx1"/>
                </a:solidFill>
                <a:latin typeface="Arial" pitchFamily="34" charset="0"/>
                <a:ea typeface="ＭＳ Ｐゴシック" pitchFamily="34" charset="-128"/>
                <a:cs typeface="+mn-cs"/>
              </a:defRPr>
            </a:lvl4pPr>
            <a:lvl5pPr marL="1828800" algn="ctr" rtl="0" fontAlgn="base">
              <a:spcBef>
                <a:spcPct val="0"/>
              </a:spcBef>
              <a:spcAft>
                <a:spcPct val="0"/>
              </a:spcAft>
              <a:defRPr sz="2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000" kern="1200">
                <a:solidFill>
                  <a:schemeClr val="tx1"/>
                </a:solidFill>
                <a:latin typeface="Arial" pitchFamily="34" charset="0"/>
                <a:ea typeface="ＭＳ Ｐゴシック" pitchFamily="34" charset="-128"/>
                <a:cs typeface="+mn-cs"/>
              </a:defRPr>
            </a:lvl9pPr>
          </a:lstStyle>
          <a:p>
            <a:pPr>
              <a:defRPr/>
            </a:pPr>
            <a:endParaRPr lang="en-US" dirty="0"/>
          </a:p>
        </p:txBody>
      </p:sp>
    </p:spTree>
    <p:extLst>
      <p:ext uri="{BB962C8B-B14F-4D97-AF65-F5344CB8AC3E}">
        <p14:creationId xmlns:p14="http://schemas.microsoft.com/office/powerpoint/2010/main" val="134841025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Click on </a:t>
            </a:r>
            <a:r>
              <a:rPr lang="en-CA" dirty="0"/>
              <a:t>the project to host the changes you intend to make</a:t>
            </a:r>
          </a:p>
          <a:p>
            <a:r>
              <a:rPr lang="en-CA" dirty="0"/>
              <a:t>Select the Project to be opened and then click the </a:t>
            </a:r>
            <a:r>
              <a:rPr lang="en-CA" b="1" i="1" dirty="0" smtClean="0">
                <a:solidFill>
                  <a:srgbClr val="C00000"/>
                </a:solidFill>
              </a:rPr>
              <a:t>&gt;</a:t>
            </a:r>
            <a:r>
              <a:rPr lang="en-CA" dirty="0" smtClean="0"/>
              <a:t> </a:t>
            </a:r>
            <a:endParaRPr lang="en-CA" dirty="0"/>
          </a:p>
          <a:p>
            <a:r>
              <a:rPr lang="en-CA" dirty="0"/>
              <a:t>The Project Code will appear in the top right-hand corner of all pages</a:t>
            </a:r>
          </a:p>
        </p:txBody>
      </p:sp>
      <p:sp>
        <p:nvSpPr>
          <p:cNvPr id="3" name="Title 2"/>
          <p:cNvSpPr>
            <a:spLocks noGrp="1"/>
          </p:cNvSpPr>
          <p:nvPr>
            <p:ph type="title"/>
          </p:nvPr>
        </p:nvSpPr>
        <p:spPr/>
        <p:txBody>
          <a:bodyPr/>
          <a:lstStyle/>
          <a:p>
            <a:r>
              <a:rPr lang="en-CA" dirty="0" smtClean="0"/>
              <a:t>Open Project</a:t>
            </a:r>
            <a:endParaRPr lang="en-CA"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3086945"/>
            <a:ext cx="7283450" cy="3016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3634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When creating an element within a Project</a:t>
            </a:r>
          </a:p>
          <a:p>
            <a:pPr lvl="1"/>
            <a:r>
              <a:rPr lang="en-CA" dirty="0" smtClean="0"/>
              <a:t>Only one version of the element can be created in a project</a:t>
            </a:r>
          </a:p>
          <a:p>
            <a:pPr lvl="1"/>
            <a:r>
              <a:rPr lang="en-CA" dirty="0" smtClean="0"/>
              <a:t>Only one project in a development stage can change a given Catalog element</a:t>
            </a:r>
          </a:p>
          <a:p>
            <a:r>
              <a:rPr lang="en-CA" dirty="0" smtClean="0"/>
              <a:t>If the new element doesn’t have a </a:t>
            </a:r>
            <a:r>
              <a:rPr lang="en-CA" i="1" dirty="0" smtClean="0">
                <a:solidFill>
                  <a:srgbClr val="C00000"/>
                </a:solidFill>
              </a:rPr>
              <a:t>start date</a:t>
            </a:r>
          </a:p>
          <a:p>
            <a:pPr lvl="1"/>
            <a:r>
              <a:rPr lang="en-CA" dirty="0" smtClean="0"/>
              <a:t>The start date is set to the project effective start date at time of activation</a:t>
            </a:r>
          </a:p>
          <a:p>
            <a:r>
              <a:rPr lang="en-CA" dirty="0" smtClean="0"/>
              <a:t>A new element start date should not be earlier than the project effective start date</a:t>
            </a:r>
          </a:p>
          <a:p>
            <a:r>
              <a:rPr lang="en-CA" dirty="0" smtClean="0"/>
              <a:t>Changing the Project </a:t>
            </a:r>
            <a:r>
              <a:rPr lang="en-CA" i="1" dirty="0" smtClean="0">
                <a:solidFill>
                  <a:srgbClr val="C00000"/>
                </a:solidFill>
              </a:rPr>
              <a:t>status</a:t>
            </a:r>
            <a:r>
              <a:rPr lang="en-CA" dirty="0" smtClean="0"/>
              <a:t> changes that of all of its constituent elements</a:t>
            </a:r>
          </a:p>
          <a:p>
            <a:pPr lvl="1"/>
            <a:r>
              <a:rPr lang="en-CA" dirty="0" smtClean="0"/>
              <a:t>This ensures </a:t>
            </a:r>
            <a:r>
              <a:rPr lang="en-CA" dirty="0"/>
              <a:t>that the changes will become visible for all Catalog client and server applications at the same </a:t>
            </a:r>
            <a:r>
              <a:rPr lang="en-CA" dirty="0" smtClean="0"/>
              <a:t>time</a:t>
            </a:r>
          </a:p>
        </p:txBody>
      </p:sp>
      <p:sp>
        <p:nvSpPr>
          <p:cNvPr id="3" name="Title 2"/>
          <p:cNvSpPr>
            <a:spLocks noGrp="1"/>
          </p:cNvSpPr>
          <p:nvPr>
            <p:ph type="title"/>
          </p:nvPr>
        </p:nvSpPr>
        <p:spPr/>
        <p:txBody>
          <a:bodyPr/>
          <a:lstStyle/>
          <a:p>
            <a:r>
              <a:rPr lang="en-CA" dirty="0" smtClean="0"/>
              <a:t>Create New Elements</a:t>
            </a:r>
            <a:endParaRPr lang="en-CA" dirty="0"/>
          </a:p>
        </p:txBody>
      </p:sp>
    </p:spTree>
    <p:extLst>
      <p:ext uri="{BB962C8B-B14F-4D97-AF65-F5344CB8AC3E}">
        <p14:creationId xmlns:p14="http://schemas.microsoft.com/office/powerpoint/2010/main" val="35167806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Catalog elements fall into four major groups</a:t>
            </a:r>
          </a:p>
          <a:p>
            <a:pPr lvl="1"/>
            <a:r>
              <a:rPr lang="en-CA" i="1" dirty="0" smtClean="0">
                <a:solidFill>
                  <a:srgbClr val="C00000"/>
                </a:solidFill>
              </a:rPr>
              <a:t>Items</a:t>
            </a:r>
            <a:r>
              <a:rPr lang="en-CA" dirty="0" smtClean="0"/>
              <a:t> – Catalog items and their associations</a:t>
            </a:r>
          </a:p>
          <a:p>
            <a:pPr lvl="1"/>
            <a:r>
              <a:rPr lang="en-CA" i="1" dirty="0">
                <a:solidFill>
                  <a:srgbClr val="C00000"/>
                </a:solidFill>
              </a:rPr>
              <a:t>Catalog hierarchy tree elements</a:t>
            </a:r>
            <a:r>
              <a:rPr lang="en-CA" dirty="0"/>
              <a:t> – tree nodes, tree node children, and tree node items.</a:t>
            </a:r>
          </a:p>
          <a:p>
            <a:pPr lvl="1"/>
            <a:r>
              <a:rPr lang="en-CA" i="1" dirty="0" smtClean="0">
                <a:solidFill>
                  <a:srgbClr val="C00000"/>
                </a:solidFill>
              </a:rPr>
              <a:t>Non-versioned elements</a:t>
            </a:r>
            <a:r>
              <a:rPr lang="en-CA" dirty="0" smtClean="0"/>
              <a:t> : attribute types, association types and Catalog context type.</a:t>
            </a:r>
          </a:p>
          <a:p>
            <a:pPr lvl="1"/>
            <a:r>
              <a:rPr lang="en-CA" i="1" dirty="0" smtClean="0">
                <a:solidFill>
                  <a:srgbClr val="C00000"/>
                </a:solidFill>
              </a:rPr>
              <a:t>Versioned elements</a:t>
            </a:r>
            <a:r>
              <a:rPr lang="en-CA" dirty="0" smtClean="0"/>
              <a:t> – All other elements except items and item associations.</a:t>
            </a:r>
          </a:p>
          <a:p>
            <a:r>
              <a:rPr lang="en-CA" dirty="0" smtClean="0"/>
              <a:t>The change control mechanism is implemented through projects </a:t>
            </a:r>
          </a:p>
          <a:p>
            <a:pPr lvl="1"/>
            <a:r>
              <a:rPr lang="en-CA" dirty="0" smtClean="0"/>
              <a:t>Projects are </a:t>
            </a:r>
            <a:r>
              <a:rPr lang="en-CA" i="1" dirty="0" smtClean="0">
                <a:solidFill>
                  <a:srgbClr val="C00000"/>
                </a:solidFill>
              </a:rPr>
              <a:t>groups of elements</a:t>
            </a:r>
          </a:p>
          <a:p>
            <a:pPr lvl="1"/>
            <a:r>
              <a:rPr lang="en-CA" dirty="0" smtClean="0"/>
              <a:t>The elements of the projects as well the projects themselves have a </a:t>
            </a:r>
            <a:r>
              <a:rPr lang="en-CA" i="1" dirty="0" smtClean="0">
                <a:solidFill>
                  <a:srgbClr val="C00000"/>
                </a:solidFill>
              </a:rPr>
              <a:t>status attribute</a:t>
            </a:r>
          </a:p>
          <a:p>
            <a:pPr lvl="1"/>
            <a:r>
              <a:rPr lang="en-CA" dirty="0" smtClean="0"/>
              <a:t>All </a:t>
            </a:r>
            <a:r>
              <a:rPr lang="en-CA" dirty="0"/>
              <a:t>C</a:t>
            </a:r>
            <a:r>
              <a:rPr lang="en-CA" dirty="0" smtClean="0"/>
              <a:t>atalog elements have life span with </a:t>
            </a:r>
            <a:r>
              <a:rPr lang="en-CA" i="1" dirty="0" smtClean="0">
                <a:solidFill>
                  <a:srgbClr val="C00000"/>
                </a:solidFill>
              </a:rPr>
              <a:t>start and end date</a:t>
            </a:r>
          </a:p>
        </p:txBody>
      </p:sp>
      <p:sp>
        <p:nvSpPr>
          <p:cNvPr id="3" name="Title 2"/>
          <p:cNvSpPr>
            <a:spLocks noGrp="1"/>
          </p:cNvSpPr>
          <p:nvPr>
            <p:ph type="title"/>
          </p:nvPr>
        </p:nvSpPr>
        <p:spPr/>
        <p:txBody>
          <a:bodyPr/>
          <a:lstStyle/>
          <a:p>
            <a:r>
              <a:rPr lang="en-CA" dirty="0" smtClean="0"/>
              <a:t>Change Control</a:t>
            </a:r>
            <a:endParaRPr lang="en-CA" dirty="0"/>
          </a:p>
        </p:txBody>
      </p:sp>
    </p:spTree>
    <p:extLst>
      <p:ext uri="{BB962C8B-B14F-4D97-AF65-F5344CB8AC3E}">
        <p14:creationId xmlns:p14="http://schemas.microsoft.com/office/powerpoint/2010/main" val="6981802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a:t>The example below shows the Catalog </a:t>
            </a:r>
            <a:r>
              <a:rPr lang="en-CA" dirty="0" smtClean="0"/>
              <a:t>behavior </a:t>
            </a:r>
            <a:r>
              <a:rPr lang="en-CA" dirty="0"/>
              <a:t>for a project which makes changes to an existing item “</a:t>
            </a:r>
            <a:r>
              <a:rPr lang="en-CA" dirty="0" smtClean="0"/>
              <a:t>ITEM”</a:t>
            </a:r>
          </a:p>
          <a:p>
            <a:r>
              <a:rPr lang="en-CA" dirty="0" smtClean="0"/>
              <a:t>Four </a:t>
            </a:r>
            <a:r>
              <a:rPr lang="en-CA" dirty="0"/>
              <a:t>types of dates are at play </a:t>
            </a:r>
            <a:r>
              <a:rPr lang="en-CA" dirty="0" smtClean="0"/>
              <a:t>here</a:t>
            </a:r>
          </a:p>
          <a:p>
            <a:pPr lvl="1"/>
            <a:r>
              <a:rPr lang="en-CA" i="1" dirty="0" smtClean="0">
                <a:solidFill>
                  <a:srgbClr val="C00000"/>
                </a:solidFill>
              </a:rPr>
              <a:t>Activation </a:t>
            </a:r>
            <a:r>
              <a:rPr lang="en-CA" i="1" dirty="0">
                <a:solidFill>
                  <a:srgbClr val="C00000"/>
                </a:solidFill>
              </a:rPr>
              <a:t>date</a:t>
            </a:r>
            <a:r>
              <a:rPr lang="en-CA" dirty="0"/>
              <a:t>: The date changes are </a:t>
            </a:r>
            <a:r>
              <a:rPr lang="en-CA" dirty="0" smtClean="0"/>
              <a:t>committed</a:t>
            </a:r>
          </a:p>
          <a:p>
            <a:pPr lvl="1"/>
            <a:r>
              <a:rPr lang="en-CA" i="1" dirty="0" smtClean="0">
                <a:solidFill>
                  <a:srgbClr val="C00000"/>
                </a:solidFill>
              </a:rPr>
              <a:t>Effective </a:t>
            </a:r>
            <a:r>
              <a:rPr lang="en-CA" i="1" dirty="0">
                <a:solidFill>
                  <a:srgbClr val="C00000"/>
                </a:solidFill>
              </a:rPr>
              <a:t>date</a:t>
            </a:r>
            <a:r>
              <a:rPr lang="en-CA" dirty="0"/>
              <a:t>: The data the changes become visible to the Catalog </a:t>
            </a:r>
            <a:r>
              <a:rPr lang="en-CA" dirty="0" smtClean="0"/>
              <a:t>users</a:t>
            </a:r>
          </a:p>
          <a:p>
            <a:pPr lvl="1"/>
            <a:r>
              <a:rPr lang="en-CA" i="1" dirty="0" smtClean="0">
                <a:solidFill>
                  <a:srgbClr val="C00000"/>
                </a:solidFill>
              </a:rPr>
              <a:t>API-performed </a:t>
            </a:r>
            <a:r>
              <a:rPr lang="en-CA" i="1" dirty="0">
                <a:solidFill>
                  <a:srgbClr val="C00000"/>
                </a:solidFill>
              </a:rPr>
              <a:t>date</a:t>
            </a:r>
            <a:r>
              <a:rPr lang="en-CA" dirty="0"/>
              <a:t>: The date the request is received by the Catalog </a:t>
            </a:r>
            <a:r>
              <a:rPr lang="en-CA" dirty="0" smtClean="0"/>
              <a:t>server</a:t>
            </a:r>
          </a:p>
          <a:p>
            <a:pPr lvl="1"/>
            <a:r>
              <a:rPr lang="en-CA" i="1" dirty="0" smtClean="0">
                <a:solidFill>
                  <a:srgbClr val="C00000"/>
                </a:solidFill>
              </a:rPr>
              <a:t>API-request </a:t>
            </a:r>
            <a:r>
              <a:rPr lang="en-CA" i="1" dirty="0">
                <a:solidFill>
                  <a:srgbClr val="C00000"/>
                </a:solidFill>
              </a:rPr>
              <a:t>date</a:t>
            </a:r>
            <a:r>
              <a:rPr lang="en-CA" dirty="0"/>
              <a:t>: The date of interest as specified in the </a:t>
            </a:r>
            <a:r>
              <a:rPr lang="en-CA" dirty="0" smtClean="0"/>
              <a:t>request</a:t>
            </a:r>
            <a:endParaRPr lang="en-CA" sz="1600" dirty="0"/>
          </a:p>
        </p:txBody>
      </p:sp>
      <p:sp>
        <p:nvSpPr>
          <p:cNvPr id="3" name="Title 2"/>
          <p:cNvSpPr>
            <a:spLocks noGrp="1"/>
          </p:cNvSpPr>
          <p:nvPr>
            <p:ph type="title"/>
          </p:nvPr>
        </p:nvSpPr>
        <p:spPr/>
        <p:txBody>
          <a:bodyPr/>
          <a:lstStyle/>
          <a:p>
            <a:r>
              <a:rPr lang="en-CA" dirty="0" smtClean="0"/>
              <a:t>Project Status</a:t>
            </a:r>
            <a:endParaRPr lang="en-CA" dirty="0"/>
          </a:p>
        </p:txBody>
      </p:sp>
      <p:grpSp>
        <p:nvGrpSpPr>
          <p:cNvPr id="8" name="Group 7"/>
          <p:cNvGrpSpPr/>
          <p:nvPr/>
        </p:nvGrpSpPr>
        <p:grpSpPr>
          <a:xfrm>
            <a:off x="495421" y="4822115"/>
            <a:ext cx="8070354" cy="1445616"/>
            <a:chOff x="132352" y="4754880"/>
            <a:chExt cx="8867264" cy="1588364"/>
          </a:xfrm>
        </p:grpSpPr>
        <p:grpSp>
          <p:nvGrpSpPr>
            <p:cNvPr id="4" name="Group 7"/>
            <p:cNvGrpSpPr/>
            <p:nvPr/>
          </p:nvGrpSpPr>
          <p:grpSpPr>
            <a:xfrm>
              <a:off x="132352" y="4754880"/>
              <a:ext cx="4369729" cy="1093024"/>
              <a:chOff x="179930" y="4590146"/>
              <a:chExt cx="4369729" cy="1093024"/>
            </a:xfrm>
          </p:grpSpPr>
          <p:pic>
            <p:nvPicPr>
              <p:cNvPr id="18434" name="Picture 2"/>
              <p:cNvPicPr>
                <a:picLocks noChangeAspect="1" noChangeArrowheads="1"/>
              </p:cNvPicPr>
              <p:nvPr/>
            </p:nvPicPr>
            <p:blipFill>
              <a:blip r:embed="rId3" cstate="print"/>
              <a:srcRect/>
              <a:stretch>
                <a:fillRect/>
              </a:stretch>
            </p:blipFill>
            <p:spPr bwMode="auto">
              <a:xfrm>
                <a:off x="179930" y="4590146"/>
                <a:ext cx="4369729" cy="1093024"/>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
            <p:nvSpPr>
              <p:cNvPr id="6" name="Rectangle 5"/>
              <p:cNvSpPr/>
              <p:nvPr/>
            </p:nvSpPr>
            <p:spPr bwMode="auto">
              <a:xfrm>
                <a:off x="2393380" y="4883832"/>
                <a:ext cx="2143895" cy="185879"/>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grpSp>
        <p:grpSp>
          <p:nvGrpSpPr>
            <p:cNvPr id="5" name="Group 8"/>
            <p:cNvGrpSpPr/>
            <p:nvPr/>
          </p:nvGrpSpPr>
          <p:grpSpPr>
            <a:xfrm>
              <a:off x="4632867" y="4754880"/>
              <a:ext cx="4366749" cy="1588364"/>
              <a:chOff x="4634535" y="4580942"/>
              <a:chExt cx="4366749" cy="1588364"/>
            </a:xfrm>
          </p:grpSpPr>
          <p:pic>
            <p:nvPicPr>
              <p:cNvPr id="18435" name="Picture 3"/>
              <p:cNvPicPr>
                <a:picLocks noChangeAspect="1" noChangeArrowheads="1"/>
              </p:cNvPicPr>
              <p:nvPr/>
            </p:nvPicPr>
            <p:blipFill>
              <a:blip r:embed="rId4" cstate="print"/>
              <a:srcRect/>
              <a:stretch>
                <a:fillRect/>
              </a:stretch>
            </p:blipFill>
            <p:spPr bwMode="auto">
              <a:xfrm>
                <a:off x="4634535" y="4580942"/>
                <a:ext cx="4366749" cy="1588364"/>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
            <p:nvSpPr>
              <p:cNvPr id="7" name="Rectangle 6"/>
              <p:cNvSpPr/>
              <p:nvPr/>
            </p:nvSpPr>
            <p:spPr bwMode="auto">
              <a:xfrm>
                <a:off x="6515897" y="4654268"/>
                <a:ext cx="2431333" cy="195524"/>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smtClean="0">
                  <a:ln>
                    <a:noFill/>
                  </a:ln>
                  <a:solidFill>
                    <a:schemeClr val="tx1"/>
                  </a:solidFill>
                  <a:effectLst/>
                  <a:latin typeface="Arial" charset="0"/>
                </a:endParaRPr>
              </a:p>
            </p:txBody>
          </p:sp>
        </p:grpSp>
      </p:grpSp>
    </p:spTree>
    <p:extLst>
      <p:ext uri="{BB962C8B-B14F-4D97-AF65-F5344CB8AC3E}">
        <p14:creationId xmlns:p14="http://schemas.microsoft.com/office/powerpoint/2010/main" val="38211203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CA" dirty="0" smtClean="0"/>
          </a:p>
          <a:p>
            <a:r>
              <a:rPr lang="en-CA" dirty="0" smtClean="0"/>
              <a:t>Activated </a:t>
            </a:r>
            <a:r>
              <a:rPr lang="en-CA" dirty="0"/>
              <a:t>Catalog </a:t>
            </a:r>
            <a:r>
              <a:rPr lang="en-CA" dirty="0" smtClean="0"/>
              <a:t>Elements </a:t>
            </a:r>
            <a:r>
              <a:rPr lang="en-CA" dirty="0"/>
              <a:t>are unchangeable</a:t>
            </a:r>
          </a:p>
          <a:p>
            <a:r>
              <a:rPr lang="en-CA" dirty="0"/>
              <a:t>Changes can be done to new versions of the Catalog </a:t>
            </a:r>
            <a:r>
              <a:rPr lang="en-CA" dirty="0" smtClean="0"/>
              <a:t>Elements</a:t>
            </a:r>
            <a:endParaRPr lang="en-CA" dirty="0"/>
          </a:p>
          <a:p>
            <a:r>
              <a:rPr lang="en-CA" dirty="0"/>
              <a:t>Both old and new versions are kept</a:t>
            </a:r>
          </a:p>
          <a:p>
            <a:r>
              <a:rPr lang="en-CA" dirty="0"/>
              <a:t>The version to use is determined based on the </a:t>
            </a:r>
            <a:r>
              <a:rPr lang="en-CA" i="1" dirty="0">
                <a:solidFill>
                  <a:srgbClr val="C00000"/>
                </a:solidFill>
              </a:rPr>
              <a:t>API request time</a:t>
            </a:r>
          </a:p>
          <a:p>
            <a:r>
              <a:rPr lang="en-CA" dirty="0"/>
              <a:t>Activated new versions need about 30 minutes to be visible to users</a:t>
            </a:r>
          </a:p>
        </p:txBody>
      </p:sp>
      <p:sp>
        <p:nvSpPr>
          <p:cNvPr id="3" name="Title 2"/>
          <p:cNvSpPr>
            <a:spLocks noGrp="1"/>
          </p:cNvSpPr>
          <p:nvPr>
            <p:ph type="title"/>
          </p:nvPr>
        </p:nvSpPr>
        <p:spPr/>
        <p:txBody>
          <a:bodyPr/>
          <a:lstStyle/>
          <a:p>
            <a:r>
              <a:rPr lang="en-CA" dirty="0" smtClean="0"/>
              <a:t>Versions</a:t>
            </a:r>
            <a:endParaRPr lang="en-CA" dirty="0"/>
          </a:p>
        </p:txBody>
      </p:sp>
    </p:spTree>
    <p:extLst>
      <p:ext uri="{BB962C8B-B14F-4D97-AF65-F5344CB8AC3E}">
        <p14:creationId xmlns:p14="http://schemas.microsoft.com/office/powerpoint/2010/main" val="27623951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title"/>
          </p:nvPr>
        </p:nvSpPr>
        <p:spPr/>
        <p:txBody>
          <a:bodyPr/>
          <a:lstStyle/>
          <a:p>
            <a:r>
              <a:rPr lang="en-GB" dirty="0">
                <a:latin typeface="+mj-lt"/>
              </a:rPr>
              <a:t>E</a:t>
            </a:r>
            <a:r>
              <a:rPr lang="en-GB" dirty="0" smtClean="0">
                <a:latin typeface="+mj-lt"/>
              </a:rPr>
              <a:t>xercises</a:t>
            </a:r>
            <a:endParaRPr lang="en-GB" dirty="0">
              <a:latin typeface="+mj-lt"/>
            </a:endParaRPr>
          </a:p>
        </p:txBody>
      </p:sp>
      <p:sp>
        <p:nvSpPr>
          <p:cNvPr id="3" name="Content Placeholder 2"/>
          <p:cNvSpPr>
            <a:spLocks noGrp="1"/>
          </p:cNvSpPr>
          <p:nvPr>
            <p:ph idx="1"/>
          </p:nvPr>
        </p:nvSpPr>
        <p:spPr>
          <a:xfrm>
            <a:off x="411480" y="1145690"/>
            <a:ext cx="8503920" cy="4937760"/>
          </a:xfrm>
        </p:spPr>
        <p:txBody>
          <a:bodyPr/>
          <a:lstStyle/>
          <a:p>
            <a:pPr defTabSz="915267">
              <a:defRPr/>
            </a:pPr>
            <a:r>
              <a:rPr lang="en-GB" dirty="0" smtClean="0"/>
              <a:t>The </a:t>
            </a:r>
            <a:r>
              <a:rPr lang="en-GB" dirty="0"/>
              <a:t>instructor will now lead you through </a:t>
            </a:r>
            <a:r>
              <a:rPr lang="en-GB" i="1" dirty="0" smtClean="0">
                <a:solidFill>
                  <a:srgbClr val="C00000"/>
                </a:solidFill>
              </a:rPr>
              <a:t>Exercises 2-3</a:t>
            </a:r>
            <a:endParaRPr lang="en-GB" i="1" dirty="0">
              <a:solidFill>
                <a:srgbClr val="C00000"/>
              </a:solidFill>
            </a:endParaRPr>
          </a:p>
          <a:p>
            <a:pPr defTabSz="915267">
              <a:defRPr/>
            </a:pPr>
            <a:r>
              <a:rPr lang="en-GB" dirty="0"/>
              <a:t>This will provide you with some hands-on experience with the following </a:t>
            </a:r>
            <a:r>
              <a:rPr lang="en-GB" dirty="0" smtClean="0"/>
              <a:t>topics</a:t>
            </a:r>
            <a:endParaRPr lang="en-GB" dirty="0"/>
          </a:p>
          <a:p>
            <a:pPr lvl="1" defTabSz="915267">
              <a:defRPr/>
            </a:pPr>
            <a:r>
              <a:rPr lang="en-US" i="1" dirty="0" smtClean="0">
                <a:solidFill>
                  <a:srgbClr val="C00000"/>
                </a:solidFill>
              </a:rPr>
              <a:t>Navigate the Catalog Designer GUI</a:t>
            </a:r>
          </a:p>
          <a:p>
            <a:pPr lvl="1" defTabSz="915267">
              <a:defRPr/>
            </a:pPr>
            <a:r>
              <a:rPr lang="en-US" i="1" dirty="0" smtClean="0">
                <a:solidFill>
                  <a:srgbClr val="C00000"/>
                </a:solidFill>
              </a:rPr>
              <a:t>Find information in the Catalog Designer GUI</a:t>
            </a:r>
          </a:p>
          <a:p>
            <a:pPr lvl="1" defTabSz="915267">
              <a:defRPr/>
            </a:pPr>
            <a:r>
              <a:rPr lang="en-US" i="1" dirty="0" smtClean="0">
                <a:solidFill>
                  <a:srgbClr val="C00000"/>
                </a:solidFill>
              </a:rPr>
              <a:t>Create a </a:t>
            </a:r>
            <a:r>
              <a:rPr lang="en-US" i="1" dirty="0">
                <a:solidFill>
                  <a:srgbClr val="C00000"/>
                </a:solidFill>
              </a:rPr>
              <a:t>new </a:t>
            </a:r>
            <a:r>
              <a:rPr lang="en-US" i="1" dirty="0" smtClean="0">
                <a:solidFill>
                  <a:srgbClr val="C00000"/>
                </a:solidFill>
              </a:rPr>
              <a:t>Project and add details</a:t>
            </a:r>
            <a:endParaRPr lang="en-US" i="1" dirty="0">
              <a:solidFill>
                <a:srgbClr val="C00000"/>
              </a:solidFill>
            </a:endParaRPr>
          </a:p>
          <a:p>
            <a:pPr lvl="1" defTabSz="915267">
              <a:defRPr/>
            </a:pPr>
            <a:r>
              <a:rPr lang="en-US" i="1" dirty="0" smtClean="0">
                <a:solidFill>
                  <a:srgbClr val="C00000"/>
                </a:solidFill>
              </a:rPr>
              <a:t>Open </a:t>
            </a:r>
            <a:r>
              <a:rPr lang="en-US" i="1" dirty="0">
                <a:solidFill>
                  <a:srgbClr val="C00000"/>
                </a:solidFill>
              </a:rPr>
              <a:t>the new </a:t>
            </a:r>
            <a:r>
              <a:rPr lang="en-US" i="1" dirty="0" smtClean="0">
                <a:solidFill>
                  <a:srgbClr val="C00000"/>
                </a:solidFill>
              </a:rPr>
              <a:t>Project</a:t>
            </a:r>
            <a:endParaRPr lang="en-US" i="1" dirty="0">
              <a:solidFill>
                <a:srgbClr val="C00000"/>
              </a:solidFill>
            </a:endParaRPr>
          </a:p>
          <a:p>
            <a:pPr defTabSz="915267">
              <a:defRPr/>
            </a:pPr>
            <a:r>
              <a:rPr lang="en-GB" dirty="0" smtClean="0"/>
              <a:t>You </a:t>
            </a:r>
            <a:r>
              <a:rPr lang="en-GB" dirty="0"/>
              <a:t>will use the separate exercise document provided with these slides</a:t>
            </a:r>
          </a:p>
          <a:p>
            <a:pPr lvl="1" defTabSz="915267">
              <a:defRPr/>
            </a:pPr>
            <a:r>
              <a:rPr lang="en-GB" i="1" dirty="0" smtClean="0">
                <a:solidFill>
                  <a:srgbClr val="C00000"/>
                </a:solidFill>
              </a:rPr>
              <a:t>Ericsson </a:t>
            </a:r>
            <a:r>
              <a:rPr lang="en-GB" i="1" dirty="0">
                <a:solidFill>
                  <a:srgbClr val="C00000"/>
                </a:solidFill>
              </a:rPr>
              <a:t>Catalog Manager </a:t>
            </a:r>
            <a:r>
              <a:rPr lang="en-GB" i="1" dirty="0" smtClean="0">
                <a:solidFill>
                  <a:srgbClr val="C00000"/>
                </a:solidFill>
              </a:rPr>
              <a:t>14.1 ECM100 Student Guide</a:t>
            </a:r>
            <a:endParaRPr lang="en-GB" i="1" dirty="0">
              <a:solidFill>
                <a:srgbClr val="C00000"/>
              </a:solidFill>
            </a:endParaRPr>
          </a:p>
        </p:txBody>
      </p:sp>
      <p:pic>
        <p:nvPicPr>
          <p:cNvPr id="5" name="Picture 2"/>
          <p:cNvPicPr>
            <a:picLocks noChangeAspect="1" noChangeArrowheads="1"/>
          </p:cNvPicPr>
          <p:nvPr/>
        </p:nvPicPr>
        <p:blipFill>
          <a:blip r:embed="rId3" cstate="print"/>
          <a:srcRect/>
          <a:stretch>
            <a:fillRect/>
          </a:stretch>
        </p:blipFill>
        <p:spPr bwMode="auto">
          <a:xfrm>
            <a:off x="7304567" y="5351929"/>
            <a:ext cx="935665" cy="9144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79173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3701" y="239713"/>
            <a:ext cx="7494588" cy="1085371"/>
          </a:xfrm>
        </p:spPr>
        <p:txBody>
          <a:bodyPr anchor="ctr">
            <a:normAutofit/>
          </a:bodyPr>
          <a:lstStyle/>
          <a:p>
            <a:r>
              <a:rPr lang="en-GB" sz="3200" dirty="0" smtClean="0"/>
              <a:t>COURSE PROGRESS</a:t>
            </a:r>
            <a:endParaRPr lang="en-GB" sz="3200" dirty="0"/>
          </a:p>
        </p:txBody>
      </p:sp>
      <p:sp>
        <p:nvSpPr>
          <p:cNvPr id="4" name="Content Placeholder 55"/>
          <p:cNvSpPr txBox="1">
            <a:spLocks/>
          </p:cNvSpPr>
          <p:nvPr/>
        </p:nvSpPr>
        <p:spPr bwMode="auto">
          <a:xfrm>
            <a:off x="457199" y="1463039"/>
            <a:ext cx="8229600" cy="484632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57200" indent="-457200" defTabSz="993775">
              <a:buFont typeface="+mj-lt"/>
              <a:buAutoNum type="arabicPeriod"/>
            </a:pPr>
            <a:r>
              <a:rPr lang="en-GB" dirty="0">
                <a:solidFill>
                  <a:schemeClr val="bg2">
                    <a:lumMod val="75000"/>
                  </a:schemeClr>
                </a:solidFill>
              </a:rPr>
              <a:t>Catalog Manager Overview</a:t>
            </a:r>
          </a:p>
          <a:p>
            <a:pPr marL="457200" indent="-457200" defTabSz="993775">
              <a:buFont typeface="+mj-lt"/>
              <a:buAutoNum type="arabicPeriod"/>
            </a:pPr>
            <a:r>
              <a:rPr lang="en-GB" dirty="0">
                <a:solidFill>
                  <a:schemeClr val="bg2">
                    <a:lumMod val="75000"/>
                  </a:schemeClr>
                </a:solidFill>
              </a:rPr>
              <a:t>Catalog Manager Configuration</a:t>
            </a:r>
          </a:p>
          <a:p>
            <a:pPr marL="457200" indent="-457200" defTabSz="993775">
              <a:buFont typeface="+mj-lt"/>
              <a:buAutoNum type="arabicPeriod"/>
            </a:pPr>
            <a:r>
              <a:rPr lang="en-GB" dirty="0">
                <a:solidFill>
                  <a:schemeClr val="bg2">
                    <a:lumMod val="75000"/>
                  </a:schemeClr>
                </a:solidFill>
              </a:rPr>
              <a:t>Catalog Designer</a:t>
            </a:r>
          </a:p>
          <a:p>
            <a:pPr marL="457200" indent="-457200" defTabSz="993775">
              <a:buFont typeface="+mj-lt"/>
              <a:buAutoNum type="arabicPeriod"/>
            </a:pPr>
            <a:r>
              <a:rPr lang="en-US" sz="2800" b="1" i="1" dirty="0">
                <a:solidFill>
                  <a:srgbClr val="9E0000"/>
                </a:solidFill>
              </a:rPr>
              <a:t>Code Tables and Attribute Types</a:t>
            </a:r>
          </a:p>
          <a:p>
            <a:pPr marL="457200" indent="-457200" defTabSz="993775">
              <a:buFont typeface="+mj-lt"/>
              <a:buAutoNum type="arabicPeriod"/>
            </a:pPr>
            <a:r>
              <a:rPr lang="en-US" dirty="0">
                <a:solidFill>
                  <a:schemeClr val="bg2">
                    <a:lumMod val="75000"/>
                  </a:schemeClr>
                </a:solidFill>
              </a:rPr>
              <a:t>Component Items and Associations</a:t>
            </a:r>
          </a:p>
          <a:p>
            <a:pPr marL="457200" indent="-457200" defTabSz="993775">
              <a:buFont typeface="+mj-lt"/>
              <a:buAutoNum type="arabicPeriod"/>
            </a:pPr>
            <a:r>
              <a:rPr lang="en-US" dirty="0">
                <a:solidFill>
                  <a:schemeClr val="bg2">
                    <a:lumMod val="75000"/>
                  </a:schemeClr>
                </a:solidFill>
              </a:rPr>
              <a:t>Catalog Hierarchy</a:t>
            </a:r>
          </a:p>
          <a:p>
            <a:pPr marL="457200" indent="-457200" defTabSz="993775">
              <a:buFont typeface="+mj-lt"/>
              <a:buAutoNum type="arabicPeriod"/>
            </a:pPr>
            <a:r>
              <a:rPr lang="en-US" dirty="0">
                <a:solidFill>
                  <a:schemeClr val="bg2">
                    <a:lumMod val="75000"/>
                  </a:schemeClr>
                </a:solidFill>
              </a:rPr>
              <a:t>Pricing</a:t>
            </a:r>
          </a:p>
          <a:p>
            <a:pPr marL="457200" indent="-457200" defTabSz="993775">
              <a:buFont typeface="+mj-lt"/>
              <a:buAutoNum type="arabicPeriod"/>
            </a:pPr>
            <a:r>
              <a:rPr lang="en-US" dirty="0">
                <a:solidFill>
                  <a:schemeClr val="bg2">
                    <a:lumMod val="75000"/>
                  </a:schemeClr>
                </a:solidFill>
              </a:rPr>
              <a:t>Context Attributes and Rules</a:t>
            </a:r>
          </a:p>
          <a:p>
            <a:pPr marL="457200" indent="-457200" defTabSz="993775">
              <a:buFont typeface="+mj-lt"/>
              <a:buAutoNum type="arabicPeriod"/>
            </a:pPr>
            <a:r>
              <a:rPr lang="en-US" dirty="0">
                <a:solidFill>
                  <a:schemeClr val="bg2">
                    <a:lumMod val="75000"/>
                  </a:schemeClr>
                </a:solidFill>
              </a:rPr>
              <a:t>Conditional Charges</a:t>
            </a:r>
          </a:p>
        </p:txBody>
      </p:sp>
    </p:spTree>
    <p:extLst>
      <p:ext uri="{BB962C8B-B14F-4D97-AF65-F5344CB8AC3E}">
        <p14:creationId xmlns:p14="http://schemas.microsoft.com/office/powerpoint/2010/main" val="258165869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3040"/>
            <a:ext cx="8229600" cy="4846320"/>
          </a:xfrm>
        </p:spPr>
        <p:txBody>
          <a:bodyPr/>
          <a:lstStyle/>
          <a:p>
            <a:pPr marL="457200" lvl="1" indent="-457200">
              <a:buClr>
                <a:srgbClr val="00A9D4"/>
              </a:buClr>
              <a:buFont typeface="+mj-lt"/>
              <a:buAutoNum type="arabicPeriod"/>
            </a:pPr>
            <a:r>
              <a:rPr lang="en-GB" sz="2400" dirty="0" smtClean="0">
                <a:ea typeface="+mn-ea"/>
                <a:cs typeface="+mn-cs"/>
              </a:rPr>
              <a:t>About Code Tables</a:t>
            </a:r>
          </a:p>
          <a:p>
            <a:pPr marL="457200" lvl="1" indent="-457200">
              <a:buClr>
                <a:srgbClr val="00A9D4"/>
              </a:buClr>
              <a:buFont typeface="+mj-lt"/>
              <a:buAutoNum type="arabicPeriod"/>
            </a:pPr>
            <a:r>
              <a:rPr lang="en-GB" sz="2400" dirty="0" smtClean="0">
                <a:ea typeface="+mn-ea"/>
                <a:cs typeface="+mn-cs"/>
              </a:rPr>
              <a:t>Create a Code Table</a:t>
            </a:r>
            <a:endParaRPr lang="en-GB" sz="2400" dirty="0">
              <a:ea typeface="+mn-ea"/>
              <a:cs typeface="+mn-cs"/>
            </a:endParaRPr>
          </a:p>
          <a:p>
            <a:pPr marL="457200" lvl="1" indent="-457200">
              <a:buClr>
                <a:srgbClr val="00A9D4"/>
              </a:buClr>
              <a:buFont typeface="+mj-lt"/>
              <a:buAutoNum type="arabicPeriod"/>
            </a:pPr>
            <a:r>
              <a:rPr lang="en-GB" sz="2400" dirty="0" smtClean="0">
                <a:ea typeface="+mn-ea"/>
                <a:cs typeface="+mn-cs"/>
              </a:rPr>
              <a:t>Overview </a:t>
            </a:r>
            <a:r>
              <a:rPr lang="en-GB" sz="2400" dirty="0">
                <a:ea typeface="+mn-ea"/>
                <a:cs typeface="+mn-cs"/>
              </a:rPr>
              <a:t>of </a:t>
            </a:r>
            <a:r>
              <a:rPr lang="en-GB" sz="2400" dirty="0" smtClean="0">
                <a:ea typeface="+mn-ea"/>
                <a:cs typeface="+mn-cs"/>
              </a:rPr>
              <a:t>Attribute </a:t>
            </a:r>
            <a:r>
              <a:rPr lang="en-GB" sz="2400" dirty="0">
                <a:ea typeface="+mn-ea"/>
                <a:cs typeface="+mn-cs"/>
              </a:rPr>
              <a:t>T</a:t>
            </a:r>
            <a:r>
              <a:rPr lang="en-GB" sz="2400" dirty="0" smtClean="0">
                <a:ea typeface="+mn-ea"/>
                <a:cs typeface="+mn-cs"/>
              </a:rPr>
              <a:t>ypes</a:t>
            </a:r>
            <a:endParaRPr lang="en-US" sz="2400" dirty="0">
              <a:ea typeface="+mn-ea"/>
              <a:cs typeface="+mn-cs"/>
            </a:endParaRPr>
          </a:p>
          <a:p>
            <a:pPr marL="457200" lvl="1" indent="-457200">
              <a:buClr>
                <a:srgbClr val="00A9D4"/>
              </a:buClr>
              <a:buFont typeface="+mj-lt"/>
              <a:buAutoNum type="arabicPeriod"/>
            </a:pPr>
            <a:r>
              <a:rPr lang="en-GB" sz="2400" dirty="0" smtClean="0">
                <a:ea typeface="+mn-ea"/>
                <a:cs typeface="+mn-cs"/>
              </a:rPr>
              <a:t>Create </a:t>
            </a:r>
            <a:r>
              <a:rPr lang="en-GB" sz="2400" dirty="0">
                <a:ea typeface="+mn-ea"/>
                <a:cs typeface="+mn-cs"/>
              </a:rPr>
              <a:t>an A</a:t>
            </a:r>
            <a:r>
              <a:rPr lang="en-GB" sz="2400" dirty="0" smtClean="0">
                <a:ea typeface="+mn-ea"/>
                <a:cs typeface="+mn-cs"/>
              </a:rPr>
              <a:t>ttribute Type</a:t>
            </a:r>
            <a:endParaRPr lang="en-US" sz="2400" dirty="0">
              <a:ea typeface="+mn-ea"/>
              <a:cs typeface="+mn-cs"/>
            </a:endParaRPr>
          </a:p>
          <a:p>
            <a:pPr marL="457200" lvl="1" indent="-457200">
              <a:buClr>
                <a:srgbClr val="00A9D4"/>
              </a:buClr>
              <a:buFont typeface="+mj-lt"/>
              <a:buAutoNum type="arabicPeriod"/>
            </a:pPr>
            <a:r>
              <a:rPr lang="en-GB" sz="2400" dirty="0">
                <a:ea typeface="+mn-ea"/>
                <a:cs typeface="+mn-cs"/>
              </a:rPr>
              <a:t>Common c</a:t>
            </a:r>
            <a:r>
              <a:rPr lang="en-GB" sz="2400" dirty="0" smtClean="0">
                <a:ea typeface="+mn-ea"/>
                <a:cs typeface="+mn-cs"/>
              </a:rPr>
              <a:t>oncepts</a:t>
            </a:r>
            <a:endParaRPr lang="en-US" sz="2400" dirty="0">
              <a:ea typeface="+mn-ea"/>
              <a:cs typeface="+mn-cs"/>
            </a:endParaRPr>
          </a:p>
          <a:p>
            <a:pPr marL="457200" lvl="1" indent="-457200">
              <a:buClr>
                <a:srgbClr val="00A9D4"/>
              </a:buClr>
              <a:buFont typeface="+mj-lt"/>
              <a:buAutoNum type="arabicPeriod"/>
            </a:pPr>
            <a:r>
              <a:rPr lang="en-US" sz="2400" dirty="0" smtClean="0">
                <a:ea typeface="+mn-ea"/>
                <a:cs typeface="+mn-cs"/>
              </a:rPr>
              <a:t>Exercise</a:t>
            </a:r>
            <a:endParaRPr lang="en-US" sz="2400" dirty="0">
              <a:ea typeface="+mn-ea"/>
              <a:cs typeface="+mn-cs"/>
            </a:endParaRPr>
          </a:p>
        </p:txBody>
      </p:sp>
      <p:sp>
        <p:nvSpPr>
          <p:cNvPr id="12" name="Title 6"/>
          <p:cNvSpPr>
            <a:spLocks noGrp="1"/>
          </p:cNvSpPr>
          <p:nvPr>
            <p:ph type="title"/>
          </p:nvPr>
        </p:nvSpPr>
        <p:spPr/>
        <p:txBody>
          <a:bodyPr anchor="ctr">
            <a:normAutofit/>
          </a:bodyPr>
          <a:lstStyle/>
          <a:p>
            <a:r>
              <a:rPr lang="en-GB" sz="3200" dirty="0" smtClean="0"/>
              <a:t>Code Tables and Attribute Types</a:t>
            </a:r>
            <a:endParaRPr lang="en-GB" sz="3200" dirty="0"/>
          </a:p>
        </p:txBody>
      </p:sp>
    </p:spTree>
    <p:extLst>
      <p:ext uri="{BB962C8B-B14F-4D97-AF65-F5344CB8AC3E}">
        <p14:creationId xmlns:p14="http://schemas.microsoft.com/office/powerpoint/2010/main" val="2563095559"/>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11480" y="1307054"/>
            <a:ext cx="8503920" cy="4937760"/>
          </a:xfrm>
        </p:spPr>
        <p:txBody>
          <a:bodyPr/>
          <a:lstStyle/>
          <a:p>
            <a:r>
              <a:rPr lang="en-US" dirty="0">
                <a:cs typeface="Calibri" pitchFamily="34" charset="0"/>
              </a:rPr>
              <a:t>Permits definition of an “enumerated” set of values</a:t>
            </a:r>
          </a:p>
          <a:p>
            <a:pPr lvl="1"/>
            <a:r>
              <a:rPr lang="en-US" dirty="0">
                <a:cs typeface="Calibri" pitchFamily="34" charset="0"/>
              </a:rPr>
              <a:t>Some are built-in and provided with the </a:t>
            </a:r>
            <a:r>
              <a:rPr lang="en-US" dirty="0" smtClean="0">
                <a:cs typeface="Calibri" pitchFamily="34" charset="0"/>
              </a:rPr>
              <a:t>Catalogue; can be viewed by clicking on Reference Tables -&gt; Code Table and then Search</a:t>
            </a:r>
            <a:endParaRPr lang="en-US" dirty="0">
              <a:cs typeface="Calibri" pitchFamily="34" charset="0"/>
            </a:endParaRPr>
          </a:p>
          <a:p>
            <a:pPr lvl="1"/>
            <a:r>
              <a:rPr lang="en-US" dirty="0">
                <a:cs typeface="Calibri" pitchFamily="34" charset="0"/>
              </a:rPr>
              <a:t>Most are modeled by the Product </a:t>
            </a:r>
            <a:r>
              <a:rPr lang="en-US" dirty="0" smtClean="0">
                <a:cs typeface="Calibri" pitchFamily="34" charset="0"/>
              </a:rPr>
              <a:t>Manager</a:t>
            </a:r>
            <a:endParaRPr lang="en-US" dirty="0">
              <a:cs typeface="Calibri" pitchFamily="34" charset="0"/>
            </a:endParaRPr>
          </a:p>
        </p:txBody>
      </p:sp>
      <p:sp>
        <p:nvSpPr>
          <p:cNvPr id="39938" name="Rectangle 2"/>
          <p:cNvSpPr>
            <a:spLocks noGrp="1" noChangeArrowheads="1"/>
          </p:cNvSpPr>
          <p:nvPr>
            <p:ph type="title"/>
          </p:nvPr>
        </p:nvSpPr>
        <p:spPr/>
        <p:txBody>
          <a:bodyPr/>
          <a:lstStyle/>
          <a:p>
            <a:r>
              <a:rPr lang="en-US" dirty="0" smtClean="0"/>
              <a:t>About Code Tables</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388" y="3101708"/>
            <a:ext cx="1857375"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598" y="3558908"/>
            <a:ext cx="6852405" cy="28589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5683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11480" y="1430420"/>
            <a:ext cx="8503920" cy="2045916"/>
          </a:xfrm>
        </p:spPr>
        <p:txBody>
          <a:bodyPr/>
          <a:lstStyle/>
          <a:p>
            <a:r>
              <a:rPr lang="en-US" dirty="0" smtClean="0">
                <a:cs typeface="Calibri" pitchFamily="34" charset="0"/>
              </a:rPr>
              <a:t>To </a:t>
            </a:r>
            <a:r>
              <a:rPr lang="en-US" dirty="0">
                <a:cs typeface="Calibri" pitchFamily="34" charset="0"/>
              </a:rPr>
              <a:t>create a code </a:t>
            </a:r>
            <a:r>
              <a:rPr lang="en-US" dirty="0" smtClean="0">
                <a:cs typeface="Calibri" pitchFamily="34" charset="0"/>
              </a:rPr>
              <a:t>table</a:t>
            </a:r>
            <a:endParaRPr lang="en-US" dirty="0">
              <a:cs typeface="Calibri" pitchFamily="34" charset="0"/>
            </a:endParaRPr>
          </a:p>
          <a:p>
            <a:pPr lvl="1"/>
            <a:r>
              <a:rPr lang="en-US" dirty="0">
                <a:cs typeface="Calibri" pitchFamily="34" charset="0"/>
              </a:rPr>
              <a:t>Select </a:t>
            </a:r>
            <a:r>
              <a:rPr lang="en-US" i="1" dirty="0" smtClean="0">
                <a:solidFill>
                  <a:srgbClr val="C00000"/>
                </a:solidFill>
                <a:cs typeface="Calibri" pitchFamily="34" charset="0"/>
              </a:rPr>
              <a:t>Reference Tables -&gt; </a:t>
            </a:r>
            <a:r>
              <a:rPr lang="en-US" i="1" dirty="0">
                <a:solidFill>
                  <a:srgbClr val="C00000"/>
                </a:solidFill>
                <a:cs typeface="Calibri" pitchFamily="34" charset="0"/>
              </a:rPr>
              <a:t>Code </a:t>
            </a:r>
            <a:r>
              <a:rPr lang="en-US" i="1" dirty="0" smtClean="0">
                <a:solidFill>
                  <a:srgbClr val="C00000"/>
                </a:solidFill>
                <a:cs typeface="Calibri" pitchFamily="34" charset="0"/>
              </a:rPr>
              <a:t>Table from Quick Start Menu</a:t>
            </a:r>
            <a:endParaRPr lang="en-US" i="1" dirty="0">
              <a:solidFill>
                <a:srgbClr val="C00000"/>
              </a:solidFill>
              <a:cs typeface="Calibri" pitchFamily="34" charset="0"/>
            </a:endParaRPr>
          </a:p>
          <a:p>
            <a:pPr lvl="1"/>
            <a:r>
              <a:rPr lang="en-US" dirty="0">
                <a:cs typeface="Calibri" pitchFamily="34" charset="0"/>
              </a:rPr>
              <a:t>Select </a:t>
            </a:r>
            <a:r>
              <a:rPr lang="en-US" i="1" dirty="0" smtClean="0">
                <a:solidFill>
                  <a:srgbClr val="C00000"/>
                </a:solidFill>
                <a:cs typeface="Calibri" pitchFamily="34" charset="0"/>
              </a:rPr>
              <a:t>New</a:t>
            </a:r>
            <a:endParaRPr lang="en-US" i="1" dirty="0">
              <a:solidFill>
                <a:srgbClr val="C00000"/>
              </a:solidFill>
              <a:cs typeface="Calibri" pitchFamily="34" charset="0"/>
            </a:endParaRPr>
          </a:p>
          <a:p>
            <a:pPr lvl="1"/>
            <a:r>
              <a:rPr lang="en-US" dirty="0" smtClean="0">
                <a:cs typeface="Calibri" pitchFamily="34" charset="0"/>
              </a:rPr>
              <a:t>Provide </a:t>
            </a:r>
            <a:r>
              <a:rPr lang="en-US" dirty="0">
                <a:cs typeface="Calibri" pitchFamily="34" charset="0"/>
              </a:rPr>
              <a:t>a </a:t>
            </a:r>
            <a:r>
              <a:rPr lang="en-US" dirty="0" smtClean="0">
                <a:cs typeface="Calibri" pitchFamily="34" charset="0"/>
              </a:rPr>
              <a:t>Name </a:t>
            </a:r>
            <a:r>
              <a:rPr lang="en-US" dirty="0">
                <a:cs typeface="Calibri" pitchFamily="34" charset="0"/>
              </a:rPr>
              <a:t>and a Description</a:t>
            </a:r>
          </a:p>
          <a:p>
            <a:pPr lvl="1"/>
            <a:r>
              <a:rPr lang="en-US" i="1" dirty="0">
                <a:solidFill>
                  <a:srgbClr val="C00000"/>
                </a:solidFill>
                <a:cs typeface="Calibri" pitchFamily="34" charset="0"/>
              </a:rPr>
              <a:t>Save</a:t>
            </a:r>
          </a:p>
        </p:txBody>
      </p:sp>
      <p:sp>
        <p:nvSpPr>
          <p:cNvPr id="39938" name="Rectangle 2"/>
          <p:cNvSpPr>
            <a:spLocks noGrp="1" noChangeArrowheads="1"/>
          </p:cNvSpPr>
          <p:nvPr>
            <p:ph type="title"/>
          </p:nvPr>
        </p:nvSpPr>
        <p:spPr/>
        <p:txBody>
          <a:bodyPr/>
          <a:lstStyle/>
          <a:p>
            <a:r>
              <a:rPr lang="en-US" dirty="0" smtClean="0"/>
              <a:t>Create a Code Table</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3476336"/>
            <a:ext cx="6140450" cy="2127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6451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9"/>
          <p:cNvSpPr>
            <a:spLocks noGrp="1"/>
          </p:cNvSpPr>
          <p:nvPr>
            <p:ph idx="1"/>
          </p:nvPr>
        </p:nvSpPr>
        <p:spPr>
          <a:xfrm>
            <a:off x="396875" y="1262345"/>
            <a:ext cx="8351838" cy="4122908"/>
          </a:xfrm>
        </p:spPr>
        <p:txBody>
          <a:bodyPr/>
          <a:lstStyle/>
          <a:p>
            <a:r>
              <a:rPr lang="en-GB" dirty="0" smtClean="0"/>
              <a:t>By the end of this course you will be able to</a:t>
            </a:r>
          </a:p>
          <a:p>
            <a:pPr lvl="1"/>
            <a:r>
              <a:rPr lang="en-US" dirty="0" smtClean="0"/>
              <a:t>Navigate the Ericsson Catalog Manager </a:t>
            </a:r>
            <a:r>
              <a:rPr lang="en-US" i="1" dirty="0">
                <a:solidFill>
                  <a:srgbClr val="C00000"/>
                </a:solidFill>
              </a:rPr>
              <a:t>Administration </a:t>
            </a:r>
            <a:r>
              <a:rPr lang="en-US" dirty="0">
                <a:solidFill>
                  <a:srgbClr val="464749"/>
                </a:solidFill>
              </a:rPr>
              <a:t>and </a:t>
            </a:r>
            <a:r>
              <a:rPr lang="en-US" i="1" dirty="0" smtClean="0">
                <a:solidFill>
                  <a:srgbClr val="C00000"/>
                </a:solidFill>
              </a:rPr>
              <a:t>Catalog Designer </a:t>
            </a:r>
            <a:r>
              <a:rPr lang="en-US" dirty="0" smtClean="0">
                <a:solidFill>
                  <a:srgbClr val="464749"/>
                </a:solidFill>
              </a:rPr>
              <a:t> GUIs</a:t>
            </a:r>
            <a:endParaRPr lang="en-US" dirty="0">
              <a:solidFill>
                <a:srgbClr val="464749"/>
              </a:solidFill>
            </a:endParaRPr>
          </a:p>
          <a:p>
            <a:pPr lvl="1"/>
            <a:r>
              <a:rPr lang="en-US" dirty="0"/>
              <a:t>Work with </a:t>
            </a:r>
            <a:r>
              <a:rPr lang="en-US" i="1" dirty="0" smtClean="0">
                <a:solidFill>
                  <a:srgbClr val="C00000"/>
                </a:solidFill>
              </a:rPr>
              <a:t>Projects</a:t>
            </a:r>
            <a:r>
              <a:rPr lang="en-US" dirty="0" smtClean="0">
                <a:solidFill>
                  <a:srgbClr val="464749"/>
                </a:solidFill>
              </a:rPr>
              <a:t>, </a:t>
            </a:r>
            <a:r>
              <a:rPr lang="en-US" i="1" dirty="0">
                <a:solidFill>
                  <a:srgbClr val="C00000"/>
                </a:solidFill>
              </a:rPr>
              <a:t>Code Tables</a:t>
            </a:r>
            <a:r>
              <a:rPr lang="en-US" dirty="0" smtClean="0">
                <a:solidFill>
                  <a:srgbClr val="464749"/>
                </a:solidFill>
              </a:rPr>
              <a:t>, </a:t>
            </a:r>
            <a:r>
              <a:rPr lang="en-US" i="1" dirty="0">
                <a:solidFill>
                  <a:srgbClr val="C00000"/>
                </a:solidFill>
              </a:rPr>
              <a:t>Attribute Types</a:t>
            </a:r>
            <a:r>
              <a:rPr lang="en-US" dirty="0" smtClean="0">
                <a:solidFill>
                  <a:srgbClr val="464749"/>
                </a:solidFill>
              </a:rPr>
              <a:t>, </a:t>
            </a:r>
            <a:r>
              <a:rPr lang="en-US" i="1" dirty="0" smtClean="0">
                <a:solidFill>
                  <a:srgbClr val="C00000"/>
                </a:solidFill>
              </a:rPr>
              <a:t>Items</a:t>
            </a:r>
            <a:r>
              <a:rPr lang="en-US" dirty="0" smtClean="0">
                <a:solidFill>
                  <a:srgbClr val="464749"/>
                </a:solidFill>
              </a:rPr>
              <a:t>, </a:t>
            </a:r>
            <a:r>
              <a:rPr lang="en-US" i="1" dirty="0" smtClean="0">
                <a:solidFill>
                  <a:srgbClr val="C00000"/>
                </a:solidFill>
              </a:rPr>
              <a:t>Item Groups</a:t>
            </a:r>
            <a:r>
              <a:rPr lang="en-US" dirty="0"/>
              <a:t>, </a:t>
            </a:r>
            <a:r>
              <a:rPr lang="en-US" i="1" dirty="0">
                <a:solidFill>
                  <a:srgbClr val="C00000"/>
                </a:solidFill>
              </a:rPr>
              <a:t>Charge Types</a:t>
            </a:r>
            <a:r>
              <a:rPr lang="en-US" dirty="0" smtClean="0"/>
              <a:t>, </a:t>
            </a:r>
            <a:r>
              <a:rPr lang="en-US" i="1" dirty="0">
                <a:solidFill>
                  <a:srgbClr val="C00000"/>
                </a:solidFill>
              </a:rPr>
              <a:t>Contexts</a:t>
            </a:r>
            <a:r>
              <a:rPr lang="en-US" dirty="0" smtClean="0"/>
              <a:t> and </a:t>
            </a:r>
            <a:r>
              <a:rPr lang="en-US" i="1" dirty="0">
                <a:solidFill>
                  <a:srgbClr val="C00000"/>
                </a:solidFill>
              </a:rPr>
              <a:t>Catalog</a:t>
            </a:r>
            <a:r>
              <a:rPr lang="en-US" dirty="0" smtClean="0"/>
              <a:t> </a:t>
            </a:r>
            <a:r>
              <a:rPr lang="en-US" i="1" dirty="0">
                <a:solidFill>
                  <a:srgbClr val="C00000"/>
                </a:solidFill>
              </a:rPr>
              <a:t>Hierarchies</a:t>
            </a:r>
            <a:r>
              <a:rPr lang="en-US" dirty="0" smtClean="0"/>
              <a:t> </a:t>
            </a:r>
            <a:r>
              <a:rPr lang="en-US" dirty="0" smtClean="0">
                <a:solidFill>
                  <a:srgbClr val="464749"/>
                </a:solidFill>
              </a:rPr>
              <a:t>in the </a:t>
            </a:r>
            <a:r>
              <a:rPr lang="en-US" dirty="0">
                <a:solidFill>
                  <a:srgbClr val="464749"/>
                </a:solidFill>
              </a:rPr>
              <a:t>Catalog Designer </a:t>
            </a:r>
            <a:r>
              <a:rPr lang="en-US" dirty="0" smtClean="0">
                <a:solidFill>
                  <a:srgbClr val="464749"/>
                </a:solidFill>
              </a:rPr>
              <a:t>GUI</a:t>
            </a:r>
          </a:p>
          <a:p>
            <a:r>
              <a:rPr lang="en-US" dirty="0"/>
              <a:t>This training package is intended to get you immediately started on the Ericsson Order Care</a:t>
            </a:r>
            <a:r>
              <a:rPr lang="en-US" baseline="30000" dirty="0">
                <a:cs typeface="Calibri" pitchFamily="34" charset="0"/>
              </a:rPr>
              <a:t>®</a:t>
            </a:r>
            <a:r>
              <a:rPr lang="en-US" dirty="0">
                <a:cs typeface="Calibri" pitchFamily="34" charset="0"/>
              </a:rPr>
              <a:t> </a:t>
            </a:r>
            <a:r>
              <a:rPr lang="en-US" dirty="0"/>
              <a:t>Product Catalog Template</a:t>
            </a:r>
          </a:p>
          <a:p>
            <a:pPr lvl="1"/>
            <a:r>
              <a:rPr lang="en-US" dirty="0"/>
              <a:t>It does not attempt to train you on </a:t>
            </a:r>
            <a:r>
              <a:rPr lang="en-US" i="1" dirty="0">
                <a:solidFill>
                  <a:srgbClr val="C00000"/>
                </a:solidFill>
              </a:rPr>
              <a:t>all</a:t>
            </a:r>
            <a:r>
              <a:rPr lang="en-US" dirty="0"/>
              <a:t> features and </a:t>
            </a:r>
            <a:r>
              <a:rPr lang="en-US" dirty="0" smtClean="0"/>
              <a:t>capabilities</a:t>
            </a:r>
          </a:p>
          <a:p>
            <a:pPr lvl="1"/>
            <a:r>
              <a:rPr lang="en-US" dirty="0" smtClean="0"/>
              <a:t>For </a:t>
            </a:r>
            <a:r>
              <a:rPr lang="en-US" dirty="0"/>
              <a:t>this purpose please refer to the product </a:t>
            </a:r>
            <a:r>
              <a:rPr lang="en-US" dirty="0" smtClean="0"/>
              <a:t>documentation</a:t>
            </a:r>
            <a:endParaRPr lang="en-US" dirty="0">
              <a:solidFill>
                <a:srgbClr val="464749"/>
              </a:solidFill>
            </a:endParaRPr>
          </a:p>
        </p:txBody>
      </p:sp>
      <p:sp>
        <p:nvSpPr>
          <p:cNvPr id="9219" name="Title 6"/>
          <p:cNvSpPr>
            <a:spLocks noGrp="1"/>
          </p:cNvSpPr>
          <p:nvPr>
            <p:ph type="title"/>
          </p:nvPr>
        </p:nvSpPr>
        <p:spPr>
          <a:xfrm>
            <a:off x="393700" y="239713"/>
            <a:ext cx="7494588" cy="1085850"/>
          </a:xfrm>
        </p:spPr>
        <p:txBody>
          <a:bodyPr>
            <a:normAutofit/>
          </a:bodyPr>
          <a:lstStyle/>
          <a:p>
            <a:r>
              <a:rPr lang="en-GB" sz="3200" dirty="0" smtClean="0">
                <a:latin typeface="Ericsson Capital TT" pitchFamily="2" charset="0"/>
              </a:rPr>
              <a:t>Course objectives</a:t>
            </a:r>
          </a:p>
        </p:txBody>
      </p:sp>
      <p:pic>
        <p:nvPicPr>
          <p:cNvPr id="8" name="Picture 7" descr="C:\Documents and Settings\crose\Local Settings\Temporary Internet Files\Content.IE5\K1P7AM2T\j0318860[1].wmf"/>
          <p:cNvPicPr/>
          <p:nvPr/>
        </p:nvPicPr>
        <p:blipFill>
          <a:blip r:embed="rId3"/>
          <a:srcRect/>
          <a:stretch>
            <a:fillRect/>
          </a:stretch>
        </p:blipFill>
        <p:spPr bwMode="auto">
          <a:xfrm>
            <a:off x="4134357" y="5455801"/>
            <a:ext cx="1071563" cy="827088"/>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65002071"/>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411480" y="1280160"/>
            <a:ext cx="8503920" cy="1488677"/>
          </a:xfrm>
        </p:spPr>
        <p:txBody>
          <a:bodyPr/>
          <a:lstStyle/>
          <a:p>
            <a:r>
              <a:rPr lang="en-US" dirty="0">
                <a:cs typeface="Calibri" pitchFamily="34" charset="0"/>
              </a:rPr>
              <a:t>To add a </a:t>
            </a:r>
            <a:r>
              <a:rPr lang="en-US" dirty="0" smtClean="0">
                <a:cs typeface="Calibri" pitchFamily="34" charset="0"/>
              </a:rPr>
              <a:t>code</a:t>
            </a:r>
            <a:endParaRPr lang="en-US" dirty="0">
              <a:cs typeface="Calibri" pitchFamily="34" charset="0"/>
            </a:endParaRPr>
          </a:p>
          <a:p>
            <a:pPr lvl="1"/>
            <a:r>
              <a:rPr lang="en-US" dirty="0">
                <a:cs typeface="Calibri" pitchFamily="34" charset="0"/>
              </a:rPr>
              <a:t>In the </a:t>
            </a:r>
            <a:r>
              <a:rPr lang="en-US" dirty="0" smtClean="0">
                <a:cs typeface="Calibri" pitchFamily="34" charset="0"/>
              </a:rPr>
              <a:t>Results section, </a:t>
            </a:r>
            <a:r>
              <a:rPr lang="en-US" dirty="0">
                <a:cs typeface="Calibri" pitchFamily="34" charset="0"/>
              </a:rPr>
              <a:t>click </a:t>
            </a:r>
            <a:r>
              <a:rPr lang="en-US" i="1" dirty="0" smtClean="0">
                <a:solidFill>
                  <a:srgbClr val="C00000"/>
                </a:solidFill>
                <a:cs typeface="Calibri" pitchFamily="34" charset="0"/>
              </a:rPr>
              <a:t>New</a:t>
            </a:r>
            <a:endParaRPr lang="en-US" i="1" dirty="0">
              <a:solidFill>
                <a:srgbClr val="C00000"/>
              </a:solidFill>
              <a:cs typeface="Calibri" pitchFamily="34" charset="0"/>
            </a:endParaRPr>
          </a:p>
          <a:p>
            <a:pPr lvl="1"/>
            <a:r>
              <a:rPr lang="en-US" dirty="0">
                <a:cs typeface="Calibri" pitchFamily="34" charset="0"/>
              </a:rPr>
              <a:t>Enter the </a:t>
            </a:r>
            <a:r>
              <a:rPr lang="en-US" dirty="0" smtClean="0">
                <a:cs typeface="Calibri" pitchFamily="34" charset="0"/>
              </a:rPr>
              <a:t>code and </a:t>
            </a:r>
            <a:r>
              <a:rPr lang="en-US" dirty="0">
                <a:cs typeface="Calibri" pitchFamily="34" charset="0"/>
              </a:rPr>
              <a:t>click </a:t>
            </a:r>
            <a:r>
              <a:rPr lang="en-US" i="1" dirty="0" smtClean="0">
                <a:solidFill>
                  <a:srgbClr val="C00000"/>
                </a:solidFill>
                <a:cs typeface="Calibri" pitchFamily="34" charset="0"/>
              </a:rPr>
              <a:t>Save</a:t>
            </a:r>
            <a:endParaRPr lang="en-US" sz="2400" dirty="0">
              <a:cs typeface="Calibri" pitchFamily="34" charset="0"/>
            </a:endParaRPr>
          </a:p>
        </p:txBody>
      </p:sp>
      <p:sp>
        <p:nvSpPr>
          <p:cNvPr id="39938" name="Rectangle 2"/>
          <p:cNvSpPr>
            <a:spLocks noGrp="1" noChangeArrowheads="1"/>
          </p:cNvSpPr>
          <p:nvPr>
            <p:ph type="title"/>
          </p:nvPr>
        </p:nvSpPr>
        <p:spPr/>
        <p:txBody>
          <a:bodyPr/>
          <a:lstStyle/>
          <a:p>
            <a:r>
              <a:rPr lang="en-US" dirty="0" smtClean="0"/>
              <a:t>Create a Code Table</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120" y="2644389"/>
            <a:ext cx="7151139" cy="25239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1223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r>
              <a:rPr lang="en-CA" dirty="0"/>
              <a:t>An Attribute Type is essentially a data type</a:t>
            </a:r>
          </a:p>
          <a:p>
            <a:r>
              <a:rPr lang="en-CA" dirty="0"/>
              <a:t>Every Attribute Type has to be based on some </a:t>
            </a:r>
            <a:r>
              <a:rPr lang="en-CA" i="1" dirty="0">
                <a:solidFill>
                  <a:srgbClr val="C00000"/>
                </a:solidFill>
              </a:rPr>
              <a:t>Base Type</a:t>
            </a:r>
          </a:p>
          <a:p>
            <a:pPr lvl="1"/>
            <a:r>
              <a:rPr lang="en-CA" dirty="0"/>
              <a:t>Number</a:t>
            </a:r>
          </a:p>
          <a:p>
            <a:pPr lvl="1"/>
            <a:r>
              <a:rPr lang="en-CA" dirty="0"/>
              <a:t>String</a:t>
            </a:r>
          </a:p>
          <a:p>
            <a:pPr lvl="1"/>
            <a:r>
              <a:rPr lang="en-CA" dirty="0"/>
              <a:t>Date</a:t>
            </a:r>
          </a:p>
          <a:p>
            <a:pPr lvl="1"/>
            <a:r>
              <a:rPr lang="en-CA" dirty="0"/>
              <a:t>Boolean</a:t>
            </a:r>
          </a:p>
          <a:p>
            <a:pPr lvl="1"/>
            <a:r>
              <a:rPr lang="en-CA" dirty="0"/>
              <a:t>Code Table</a:t>
            </a:r>
          </a:p>
          <a:p>
            <a:r>
              <a:rPr lang="en-CA" dirty="0"/>
              <a:t>Code Table based Attribute Types are used to create drop-down list Attributes</a:t>
            </a:r>
          </a:p>
          <a:p>
            <a:r>
              <a:rPr lang="en-CA" dirty="0"/>
              <a:t>The Code Table would have the options of the drop-down list</a:t>
            </a:r>
          </a:p>
        </p:txBody>
      </p:sp>
      <p:sp>
        <p:nvSpPr>
          <p:cNvPr id="34818" name="Rectangle 2"/>
          <p:cNvSpPr>
            <a:spLocks noGrp="1" noChangeArrowheads="1"/>
          </p:cNvSpPr>
          <p:nvPr>
            <p:ph type="title"/>
          </p:nvPr>
        </p:nvSpPr>
        <p:spPr/>
        <p:txBody>
          <a:bodyPr/>
          <a:lstStyle/>
          <a:p>
            <a:r>
              <a:rPr lang="en-US" dirty="0" smtClean="0">
                <a:latin typeface="+mj-lt"/>
              </a:rPr>
              <a:t>Overview of Attribute Types</a:t>
            </a:r>
          </a:p>
        </p:txBody>
      </p:sp>
    </p:spTree>
    <p:extLst>
      <p:ext uri="{BB962C8B-B14F-4D97-AF65-F5344CB8AC3E}">
        <p14:creationId xmlns:p14="http://schemas.microsoft.com/office/powerpoint/2010/main" val="3050958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139" y="1468418"/>
            <a:ext cx="6711215" cy="3829722"/>
          </a:xfrm>
        </p:spPr>
        <p:txBody>
          <a:bodyPr/>
          <a:lstStyle/>
          <a:p>
            <a:r>
              <a:rPr lang="en-CA" dirty="0" smtClean="0"/>
              <a:t>Click the Technical </a:t>
            </a:r>
            <a:r>
              <a:rPr lang="en-CA" i="1" dirty="0" smtClean="0">
                <a:solidFill>
                  <a:srgbClr val="C00000"/>
                </a:solidFill>
              </a:rPr>
              <a:t>Configuration-&gt;Attribute Type from Quick Start </a:t>
            </a:r>
            <a:r>
              <a:rPr lang="en-CA" dirty="0"/>
              <a:t>m</a:t>
            </a:r>
            <a:r>
              <a:rPr lang="en-CA" dirty="0" smtClean="0"/>
              <a:t>enu</a:t>
            </a:r>
          </a:p>
          <a:p>
            <a:r>
              <a:rPr lang="en-CA" i="1" dirty="0" smtClean="0">
                <a:solidFill>
                  <a:srgbClr val="C00000"/>
                </a:solidFill>
              </a:rPr>
              <a:t>Search</a:t>
            </a:r>
            <a:r>
              <a:rPr lang="en-CA" dirty="0" smtClean="0"/>
              <a:t>: returns results on the search criteria </a:t>
            </a:r>
          </a:p>
          <a:p>
            <a:r>
              <a:rPr lang="en-CA" i="1" dirty="0" smtClean="0">
                <a:solidFill>
                  <a:srgbClr val="C00000"/>
                </a:solidFill>
              </a:rPr>
              <a:t>Add</a:t>
            </a:r>
            <a:r>
              <a:rPr lang="en-CA" dirty="0" smtClean="0"/>
              <a:t>: opens the Attribute Type Detail form to add a new Attribute Type</a:t>
            </a:r>
          </a:p>
          <a:p>
            <a:r>
              <a:rPr lang="en-CA" i="1" dirty="0">
                <a:solidFill>
                  <a:srgbClr val="C00000"/>
                </a:solidFill>
              </a:rPr>
              <a:t>Detail</a:t>
            </a:r>
            <a:r>
              <a:rPr lang="en-CA" dirty="0" smtClean="0"/>
              <a:t>: opens the Attribute Type Detail form for editing the selected Attribute Type </a:t>
            </a:r>
          </a:p>
          <a:p>
            <a:r>
              <a:rPr lang="en-CA" i="1" dirty="0">
                <a:solidFill>
                  <a:srgbClr val="C00000"/>
                </a:solidFill>
              </a:rPr>
              <a:t>Show Usage</a:t>
            </a:r>
            <a:r>
              <a:rPr lang="en-CA" dirty="0" smtClean="0"/>
              <a:t>: lists objects containing the selected Attribute Type</a:t>
            </a:r>
          </a:p>
        </p:txBody>
      </p:sp>
      <p:sp>
        <p:nvSpPr>
          <p:cNvPr id="3" name="Title 2"/>
          <p:cNvSpPr>
            <a:spLocks noGrp="1"/>
          </p:cNvSpPr>
          <p:nvPr>
            <p:ph type="title"/>
          </p:nvPr>
        </p:nvSpPr>
        <p:spPr/>
        <p:txBody>
          <a:bodyPr/>
          <a:lstStyle/>
          <a:p>
            <a:r>
              <a:rPr lang="en-CA" dirty="0" smtClean="0"/>
              <a:t>Create an Attribute Type</a:t>
            </a:r>
            <a:endParaRPr lang="en-CA"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329" y="5298140"/>
            <a:ext cx="5381625" cy="476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3868" y="1325084"/>
            <a:ext cx="2118639" cy="16055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4890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r>
              <a:rPr lang="en-US" i="1" dirty="0">
                <a:solidFill>
                  <a:srgbClr val="C00000"/>
                </a:solidFill>
                <a:cs typeface="Calibri" pitchFamily="34" charset="0"/>
              </a:rPr>
              <a:t>Code</a:t>
            </a:r>
          </a:p>
          <a:p>
            <a:pPr lvl="1"/>
            <a:r>
              <a:rPr lang="en-US" dirty="0">
                <a:cs typeface="Calibri" pitchFamily="34" charset="0"/>
              </a:rPr>
              <a:t>Mandatory</a:t>
            </a:r>
          </a:p>
          <a:p>
            <a:pPr lvl="1"/>
            <a:r>
              <a:rPr lang="en-US" dirty="0">
                <a:cs typeface="Calibri" pitchFamily="34" charset="0"/>
              </a:rPr>
              <a:t>The code must be a “Java Name”</a:t>
            </a:r>
          </a:p>
          <a:p>
            <a:r>
              <a:rPr lang="en-US" i="1" dirty="0">
                <a:solidFill>
                  <a:srgbClr val="C00000"/>
                </a:solidFill>
                <a:cs typeface="Calibri" pitchFamily="34" charset="0"/>
              </a:rPr>
              <a:t>Label</a:t>
            </a:r>
          </a:p>
          <a:p>
            <a:pPr lvl="1"/>
            <a:r>
              <a:rPr lang="en-US" dirty="0">
                <a:cs typeface="Calibri" pitchFamily="34" charset="0"/>
              </a:rPr>
              <a:t>This is what is visible to the end user</a:t>
            </a:r>
          </a:p>
          <a:p>
            <a:pPr lvl="1"/>
            <a:r>
              <a:rPr lang="en-US" dirty="0">
                <a:cs typeface="Calibri" pitchFamily="34" charset="0"/>
              </a:rPr>
              <a:t>Translatable</a:t>
            </a:r>
          </a:p>
          <a:p>
            <a:pPr lvl="0">
              <a:defRPr/>
            </a:pPr>
            <a:r>
              <a:rPr lang="en-US" i="1" dirty="0">
                <a:solidFill>
                  <a:srgbClr val="C00000"/>
                </a:solidFill>
                <a:cs typeface="Calibri" pitchFamily="34" charset="0"/>
              </a:rPr>
              <a:t>Name</a:t>
            </a:r>
          </a:p>
          <a:p>
            <a:pPr lvl="1">
              <a:defRPr/>
            </a:pPr>
            <a:r>
              <a:rPr lang="en-US" dirty="0">
                <a:cs typeface="Calibri" pitchFamily="34" charset="0"/>
              </a:rPr>
              <a:t>Mandatory</a:t>
            </a:r>
          </a:p>
          <a:p>
            <a:pPr lvl="1">
              <a:defRPr/>
            </a:pPr>
            <a:r>
              <a:rPr lang="en-US" dirty="0">
                <a:cs typeface="Calibri" pitchFamily="34" charset="0"/>
              </a:rPr>
              <a:t>Can have </a:t>
            </a:r>
            <a:r>
              <a:rPr lang="en-US" dirty="0" smtClean="0">
                <a:cs typeface="Calibri" pitchFamily="34" charset="0"/>
              </a:rPr>
              <a:t>spaces</a:t>
            </a:r>
            <a:br>
              <a:rPr lang="en-US" dirty="0" smtClean="0">
                <a:cs typeface="Calibri" pitchFamily="34" charset="0"/>
              </a:rPr>
            </a:br>
            <a:r>
              <a:rPr lang="en-US" dirty="0" smtClean="0">
                <a:cs typeface="Calibri" pitchFamily="34" charset="0"/>
              </a:rPr>
              <a:t>and special</a:t>
            </a:r>
            <a:br>
              <a:rPr lang="en-US" dirty="0" smtClean="0">
                <a:cs typeface="Calibri" pitchFamily="34" charset="0"/>
              </a:rPr>
            </a:br>
            <a:r>
              <a:rPr lang="en-US" dirty="0" smtClean="0">
                <a:cs typeface="Calibri" pitchFamily="34" charset="0"/>
              </a:rPr>
              <a:t>characters</a:t>
            </a:r>
            <a:endParaRPr lang="en-US" sz="2000" dirty="0">
              <a:cs typeface="Calibri" pitchFamily="34" charset="0"/>
            </a:endParaRPr>
          </a:p>
        </p:txBody>
      </p:sp>
      <p:sp>
        <p:nvSpPr>
          <p:cNvPr id="35842" name="Rectangle 2"/>
          <p:cNvSpPr>
            <a:spLocks noGrp="1" noChangeArrowheads="1"/>
          </p:cNvSpPr>
          <p:nvPr>
            <p:ph type="title"/>
          </p:nvPr>
        </p:nvSpPr>
        <p:spPr/>
        <p:txBody>
          <a:bodyPr/>
          <a:lstStyle/>
          <a:p>
            <a:r>
              <a:rPr lang="en-US" dirty="0" smtClean="0">
                <a:cs typeface="Calibri" pitchFamily="34" charset="0"/>
              </a:rPr>
              <a:t>Common Concepts</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447" y="3473042"/>
            <a:ext cx="5086244" cy="23656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399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p:txBody>
          <a:bodyPr/>
          <a:lstStyle/>
          <a:p>
            <a:pPr defTabSz="915267">
              <a:defRPr/>
            </a:pPr>
            <a:r>
              <a:rPr lang="en-GB" dirty="0"/>
              <a:t>The instructor will now lead you through </a:t>
            </a:r>
            <a:r>
              <a:rPr lang="en-GB" i="1" dirty="0">
                <a:solidFill>
                  <a:srgbClr val="C00000"/>
                </a:solidFill>
              </a:rPr>
              <a:t>Exercise </a:t>
            </a:r>
            <a:r>
              <a:rPr lang="en-GB" i="1" dirty="0" smtClean="0">
                <a:solidFill>
                  <a:srgbClr val="C00000"/>
                </a:solidFill>
              </a:rPr>
              <a:t>4</a:t>
            </a:r>
            <a:endParaRPr lang="en-GB" i="1" dirty="0">
              <a:solidFill>
                <a:srgbClr val="C00000"/>
              </a:solidFill>
            </a:endParaRPr>
          </a:p>
          <a:p>
            <a:pPr defTabSz="915267">
              <a:defRPr/>
            </a:pPr>
            <a:r>
              <a:rPr lang="en-GB" dirty="0"/>
              <a:t>This will provide you with some hands-on experience with the following </a:t>
            </a:r>
            <a:r>
              <a:rPr lang="en-GB" dirty="0" smtClean="0"/>
              <a:t>topics</a:t>
            </a:r>
            <a:endParaRPr lang="en-GB" dirty="0"/>
          </a:p>
          <a:p>
            <a:pPr lvl="1" defTabSz="915267">
              <a:defRPr/>
            </a:pPr>
            <a:r>
              <a:rPr lang="en-US" i="1" dirty="0" smtClean="0">
                <a:solidFill>
                  <a:srgbClr val="C00000"/>
                </a:solidFill>
              </a:rPr>
              <a:t>Create </a:t>
            </a:r>
            <a:r>
              <a:rPr lang="en-US" i="1" dirty="0">
                <a:solidFill>
                  <a:srgbClr val="C00000"/>
                </a:solidFill>
              </a:rPr>
              <a:t>code table</a:t>
            </a:r>
          </a:p>
          <a:p>
            <a:pPr lvl="1" defTabSz="915267">
              <a:defRPr/>
            </a:pPr>
            <a:r>
              <a:rPr lang="en-US" i="1" dirty="0">
                <a:solidFill>
                  <a:srgbClr val="C00000"/>
                </a:solidFill>
              </a:rPr>
              <a:t>Export and view code tables</a:t>
            </a:r>
          </a:p>
          <a:p>
            <a:pPr lvl="1" defTabSz="915267">
              <a:defRPr/>
            </a:pPr>
            <a:r>
              <a:rPr lang="en-US" i="1" dirty="0">
                <a:solidFill>
                  <a:srgbClr val="C00000"/>
                </a:solidFill>
              </a:rPr>
              <a:t>Create bandwidth and string attribute </a:t>
            </a:r>
            <a:r>
              <a:rPr lang="en-US" i="1" dirty="0" smtClean="0">
                <a:solidFill>
                  <a:srgbClr val="C00000"/>
                </a:solidFill>
              </a:rPr>
              <a:t>types</a:t>
            </a:r>
          </a:p>
          <a:p>
            <a:pPr defTabSz="915267">
              <a:defRPr/>
            </a:pPr>
            <a:r>
              <a:rPr lang="en-GB" dirty="0" smtClean="0"/>
              <a:t>You </a:t>
            </a:r>
            <a:r>
              <a:rPr lang="en-GB" dirty="0"/>
              <a:t>will use the separate exercise document provided with these slides</a:t>
            </a:r>
          </a:p>
          <a:p>
            <a:pPr lvl="1" defTabSz="915267">
              <a:defRPr/>
            </a:pPr>
            <a:r>
              <a:rPr lang="en-GB" i="1" dirty="0" smtClean="0">
                <a:solidFill>
                  <a:srgbClr val="C00000"/>
                </a:solidFill>
              </a:rPr>
              <a:t>Ericsson </a:t>
            </a:r>
            <a:r>
              <a:rPr lang="en-GB" i="1" dirty="0">
                <a:solidFill>
                  <a:srgbClr val="C00000"/>
                </a:solidFill>
              </a:rPr>
              <a:t>Catalog Manager </a:t>
            </a:r>
            <a:r>
              <a:rPr lang="en-GB" i="1" dirty="0" smtClean="0">
                <a:solidFill>
                  <a:srgbClr val="C00000"/>
                </a:solidFill>
              </a:rPr>
              <a:t>14.1 ECM100 Student Guide</a:t>
            </a:r>
            <a:endParaRPr lang="en-GB" i="1" dirty="0">
              <a:solidFill>
                <a:srgbClr val="C00000"/>
              </a:solidFill>
            </a:endParaRPr>
          </a:p>
        </p:txBody>
      </p:sp>
      <p:pic>
        <p:nvPicPr>
          <p:cNvPr id="5" name="Picture 2"/>
          <p:cNvPicPr>
            <a:picLocks noChangeAspect="1" noChangeArrowheads="1"/>
          </p:cNvPicPr>
          <p:nvPr/>
        </p:nvPicPr>
        <p:blipFill>
          <a:blip r:embed="rId3" cstate="print"/>
          <a:srcRect/>
          <a:stretch>
            <a:fillRect/>
          </a:stretch>
        </p:blipFill>
        <p:spPr bwMode="auto">
          <a:xfrm>
            <a:off x="7422776" y="5204011"/>
            <a:ext cx="935665" cy="9144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2128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3701" y="239713"/>
            <a:ext cx="7494588" cy="1085371"/>
          </a:xfrm>
        </p:spPr>
        <p:txBody>
          <a:bodyPr anchor="ctr">
            <a:normAutofit/>
          </a:bodyPr>
          <a:lstStyle/>
          <a:p>
            <a:r>
              <a:rPr lang="en-GB" sz="3200" dirty="0" smtClean="0"/>
              <a:t>COURSE PROGRESS</a:t>
            </a:r>
            <a:endParaRPr lang="en-GB" sz="3200" dirty="0"/>
          </a:p>
        </p:txBody>
      </p:sp>
      <p:sp>
        <p:nvSpPr>
          <p:cNvPr id="4" name="Content Placeholder 55"/>
          <p:cNvSpPr txBox="1">
            <a:spLocks/>
          </p:cNvSpPr>
          <p:nvPr/>
        </p:nvSpPr>
        <p:spPr bwMode="auto">
          <a:xfrm>
            <a:off x="457199" y="1463039"/>
            <a:ext cx="8229600" cy="484632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57200" indent="-457200" defTabSz="993775">
              <a:buFont typeface="+mj-lt"/>
              <a:buAutoNum type="arabicPeriod"/>
            </a:pPr>
            <a:r>
              <a:rPr lang="en-GB" dirty="0">
                <a:solidFill>
                  <a:schemeClr val="bg2">
                    <a:lumMod val="75000"/>
                  </a:schemeClr>
                </a:solidFill>
              </a:rPr>
              <a:t>Catalog Manager Overview</a:t>
            </a:r>
          </a:p>
          <a:p>
            <a:pPr marL="457200" indent="-457200" defTabSz="993775">
              <a:buFont typeface="+mj-lt"/>
              <a:buAutoNum type="arabicPeriod"/>
            </a:pPr>
            <a:r>
              <a:rPr lang="en-GB" dirty="0">
                <a:solidFill>
                  <a:schemeClr val="bg2">
                    <a:lumMod val="75000"/>
                  </a:schemeClr>
                </a:solidFill>
              </a:rPr>
              <a:t>Catalog Manager Configuration</a:t>
            </a:r>
          </a:p>
          <a:p>
            <a:pPr marL="457200" indent="-457200" defTabSz="993775">
              <a:buFont typeface="+mj-lt"/>
              <a:buAutoNum type="arabicPeriod"/>
            </a:pPr>
            <a:r>
              <a:rPr lang="en-GB" dirty="0">
                <a:solidFill>
                  <a:schemeClr val="bg2">
                    <a:lumMod val="75000"/>
                  </a:schemeClr>
                </a:solidFill>
              </a:rPr>
              <a:t>Catalog Designer</a:t>
            </a:r>
          </a:p>
          <a:p>
            <a:pPr marL="457200" indent="-457200" defTabSz="993775">
              <a:buFont typeface="+mj-lt"/>
              <a:buAutoNum type="arabicPeriod"/>
            </a:pPr>
            <a:r>
              <a:rPr lang="en-US" dirty="0">
                <a:solidFill>
                  <a:schemeClr val="bg2">
                    <a:lumMod val="75000"/>
                  </a:schemeClr>
                </a:solidFill>
              </a:rPr>
              <a:t>Code Tables and Attribute Types</a:t>
            </a:r>
          </a:p>
          <a:p>
            <a:pPr marL="457200" indent="-457200" defTabSz="993775">
              <a:buFont typeface="+mj-lt"/>
              <a:buAutoNum type="arabicPeriod"/>
            </a:pPr>
            <a:r>
              <a:rPr lang="en-US" sz="2800" b="1" i="1" dirty="0">
                <a:solidFill>
                  <a:srgbClr val="9E0000"/>
                </a:solidFill>
              </a:rPr>
              <a:t>Component Items and Associations</a:t>
            </a:r>
          </a:p>
          <a:p>
            <a:pPr marL="457200" indent="-457200" defTabSz="993775">
              <a:buFont typeface="+mj-lt"/>
              <a:buAutoNum type="arabicPeriod"/>
            </a:pPr>
            <a:r>
              <a:rPr lang="en-US" dirty="0">
                <a:solidFill>
                  <a:schemeClr val="bg2">
                    <a:lumMod val="75000"/>
                  </a:schemeClr>
                </a:solidFill>
              </a:rPr>
              <a:t>Catalog Hierarchy</a:t>
            </a:r>
          </a:p>
          <a:p>
            <a:pPr marL="457200" indent="-457200" defTabSz="993775">
              <a:buFont typeface="+mj-lt"/>
              <a:buAutoNum type="arabicPeriod"/>
            </a:pPr>
            <a:r>
              <a:rPr lang="en-US" dirty="0">
                <a:solidFill>
                  <a:schemeClr val="bg2">
                    <a:lumMod val="75000"/>
                  </a:schemeClr>
                </a:solidFill>
              </a:rPr>
              <a:t>Pricing</a:t>
            </a:r>
          </a:p>
          <a:p>
            <a:pPr marL="457200" indent="-457200" defTabSz="993775">
              <a:buFont typeface="+mj-lt"/>
              <a:buAutoNum type="arabicPeriod"/>
            </a:pPr>
            <a:r>
              <a:rPr lang="en-US" dirty="0">
                <a:solidFill>
                  <a:schemeClr val="bg2">
                    <a:lumMod val="75000"/>
                  </a:schemeClr>
                </a:solidFill>
              </a:rPr>
              <a:t>Context Attributes and Rules</a:t>
            </a:r>
          </a:p>
          <a:p>
            <a:pPr marL="457200" indent="-457200" defTabSz="993775">
              <a:buFont typeface="+mj-lt"/>
              <a:buAutoNum type="arabicPeriod"/>
            </a:pPr>
            <a:r>
              <a:rPr lang="en-US" dirty="0">
                <a:solidFill>
                  <a:schemeClr val="bg2">
                    <a:lumMod val="75000"/>
                  </a:schemeClr>
                </a:solidFill>
              </a:rPr>
              <a:t>Conditional Charges</a:t>
            </a:r>
          </a:p>
        </p:txBody>
      </p:sp>
    </p:spTree>
    <p:extLst>
      <p:ext uri="{BB962C8B-B14F-4D97-AF65-F5344CB8AC3E}">
        <p14:creationId xmlns:p14="http://schemas.microsoft.com/office/powerpoint/2010/main" val="2581658697"/>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3701" y="239713"/>
            <a:ext cx="7494588" cy="1085371"/>
          </a:xfrm>
        </p:spPr>
        <p:txBody>
          <a:bodyPr anchor="ctr">
            <a:normAutofit/>
          </a:bodyPr>
          <a:lstStyle/>
          <a:p>
            <a:r>
              <a:rPr lang="en-GB" sz="3200" dirty="0"/>
              <a:t>Component Items and Associations</a:t>
            </a:r>
          </a:p>
        </p:txBody>
      </p:sp>
      <p:sp>
        <p:nvSpPr>
          <p:cNvPr id="4" name="Content Placeholder 55"/>
          <p:cNvSpPr txBox="1">
            <a:spLocks/>
          </p:cNvSpPr>
          <p:nvPr/>
        </p:nvSpPr>
        <p:spPr bwMode="auto">
          <a:xfrm>
            <a:off x="457198" y="1371600"/>
            <a:ext cx="4208931" cy="484632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57200" lvl="1" indent="-457200">
              <a:buClr>
                <a:srgbClr val="00A9D4"/>
              </a:buClr>
              <a:buFont typeface="+mj-lt"/>
              <a:buAutoNum type="arabicPeriod"/>
            </a:pPr>
            <a:endParaRPr lang="en-GB" sz="2400" dirty="0" smtClean="0"/>
          </a:p>
          <a:p>
            <a:pPr marL="457200" lvl="1" indent="-457200">
              <a:buClr>
                <a:srgbClr val="00A9D4"/>
              </a:buClr>
              <a:buFont typeface="+mj-lt"/>
              <a:buAutoNum type="arabicPeriod"/>
            </a:pPr>
            <a:r>
              <a:rPr lang="en-GB" sz="2400" dirty="0" smtClean="0"/>
              <a:t>Create Items</a:t>
            </a:r>
            <a:endParaRPr lang="en-US" sz="2400" dirty="0"/>
          </a:p>
          <a:p>
            <a:pPr marL="457200" lvl="1" indent="-457200">
              <a:buClr>
                <a:srgbClr val="00A9D4"/>
              </a:buClr>
              <a:buFont typeface="+mj-lt"/>
              <a:buAutoNum type="arabicPeriod"/>
            </a:pPr>
            <a:r>
              <a:rPr lang="en-GB" sz="2400" dirty="0" smtClean="0"/>
              <a:t>Create </a:t>
            </a:r>
            <a:r>
              <a:rPr lang="en-GB" sz="2400" dirty="0"/>
              <a:t>a </a:t>
            </a:r>
            <a:r>
              <a:rPr lang="en-GB" sz="2400" dirty="0" smtClean="0"/>
              <a:t>Product </a:t>
            </a:r>
            <a:r>
              <a:rPr lang="en-GB" sz="2400" dirty="0"/>
              <a:t>I</a:t>
            </a:r>
            <a:r>
              <a:rPr lang="en-GB" sz="2400" dirty="0" smtClean="0"/>
              <a:t>tem</a:t>
            </a:r>
          </a:p>
          <a:p>
            <a:pPr marL="457200" lvl="1" indent="-457200">
              <a:buClr>
                <a:srgbClr val="00A9D4"/>
              </a:buClr>
              <a:buFont typeface="+mj-lt"/>
              <a:buAutoNum type="arabicPeriod"/>
            </a:pPr>
            <a:r>
              <a:rPr lang="en-US" sz="2400" dirty="0"/>
              <a:t>Item Groups </a:t>
            </a:r>
            <a:r>
              <a:rPr lang="en-US" sz="2400" dirty="0" smtClean="0"/>
              <a:t>overview</a:t>
            </a:r>
            <a:endParaRPr lang="en-US" sz="2400" dirty="0"/>
          </a:p>
          <a:p>
            <a:pPr marL="457200" lvl="1" indent="-457200">
              <a:buClr>
                <a:srgbClr val="00A9D4"/>
              </a:buClr>
              <a:buFont typeface="+mj-lt"/>
              <a:buAutoNum type="arabicPeriod"/>
            </a:pPr>
            <a:r>
              <a:rPr lang="en-US" sz="2400" dirty="0"/>
              <a:t>Cardinality</a:t>
            </a:r>
          </a:p>
          <a:p>
            <a:pPr marL="457200" lvl="1" indent="-457200">
              <a:buClr>
                <a:srgbClr val="00A9D4"/>
              </a:buClr>
              <a:buFont typeface="+mj-lt"/>
              <a:buAutoNum type="arabicPeriod"/>
            </a:pPr>
            <a:r>
              <a:rPr lang="en-US" sz="2400" dirty="0" smtClean="0"/>
              <a:t>Add </a:t>
            </a:r>
            <a:r>
              <a:rPr lang="en-US" sz="2400" dirty="0"/>
              <a:t>an Item to an Item Group</a:t>
            </a:r>
          </a:p>
          <a:p>
            <a:pPr marL="457200" lvl="1" indent="-457200">
              <a:buClr>
                <a:srgbClr val="00A9D4"/>
              </a:buClr>
              <a:buFont typeface="+mj-lt"/>
              <a:buAutoNum type="arabicPeriod"/>
            </a:pPr>
            <a:r>
              <a:rPr lang="en-US" sz="2400" dirty="0"/>
              <a:t>Relations</a:t>
            </a:r>
            <a:endParaRPr lang="en-GB" sz="2400" dirty="0"/>
          </a:p>
          <a:p>
            <a:pPr marL="457200" lvl="1" indent="-457200">
              <a:buClr>
                <a:srgbClr val="00A9D4"/>
              </a:buClr>
              <a:buFont typeface="+mj-lt"/>
              <a:buAutoNum type="arabicPeriod"/>
            </a:pPr>
            <a:r>
              <a:rPr lang="en-US" sz="2400" dirty="0" smtClean="0"/>
              <a:t>Exercise</a:t>
            </a:r>
            <a:endParaRPr lang="en-GB" sz="2200" dirty="0">
              <a:solidFill>
                <a:schemeClr val="bg2">
                  <a:lumMod val="75000"/>
                </a:schemeClr>
              </a:solidFill>
            </a:endParaRPr>
          </a:p>
        </p:txBody>
      </p:sp>
      <p:sp>
        <p:nvSpPr>
          <p:cNvPr id="5" name="Content Placeholder 55"/>
          <p:cNvSpPr txBox="1">
            <a:spLocks/>
          </p:cNvSpPr>
          <p:nvPr/>
        </p:nvSpPr>
        <p:spPr bwMode="auto">
          <a:xfrm>
            <a:off x="5029200" y="1371600"/>
            <a:ext cx="3617259" cy="484632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57200" lvl="1" indent="-457200">
              <a:buClr>
                <a:srgbClr val="00A9D4"/>
              </a:buClr>
              <a:buFont typeface="+mj-lt"/>
              <a:buAutoNum type="arabicPeriod"/>
            </a:pPr>
            <a:endParaRPr lang="en-US" sz="2400" dirty="0"/>
          </a:p>
          <a:p>
            <a:pPr marL="457200" lvl="1" indent="-457200">
              <a:buClr>
                <a:srgbClr val="00A9D4"/>
              </a:buClr>
              <a:buFont typeface="+mj-lt"/>
              <a:buAutoNum type="arabicPeriod" startAt="8"/>
            </a:pPr>
            <a:r>
              <a:rPr lang="en-GB" sz="2400" dirty="0"/>
              <a:t>Associations</a:t>
            </a:r>
          </a:p>
          <a:p>
            <a:pPr marL="457200" lvl="1" indent="-457200">
              <a:buClr>
                <a:srgbClr val="00A9D4"/>
              </a:buClr>
              <a:buFont typeface="+mj-lt"/>
              <a:buAutoNum type="arabicPeriod" startAt="8"/>
            </a:pPr>
            <a:r>
              <a:rPr lang="en-GB" sz="2400" dirty="0"/>
              <a:t>Item </a:t>
            </a:r>
            <a:r>
              <a:rPr lang="en-GB" sz="2400" dirty="0" smtClean="0"/>
              <a:t>Attribute </a:t>
            </a:r>
            <a:r>
              <a:rPr lang="en-GB" sz="2400" dirty="0"/>
              <a:t>A</a:t>
            </a:r>
            <a:r>
              <a:rPr lang="en-GB" sz="2400" dirty="0" smtClean="0"/>
              <a:t>ssociations</a:t>
            </a:r>
            <a:endParaRPr lang="en-GB" sz="2400" dirty="0"/>
          </a:p>
          <a:p>
            <a:pPr marL="457200" lvl="1" indent="-457200">
              <a:buClr>
                <a:srgbClr val="00A9D4"/>
              </a:buClr>
              <a:buFont typeface="+mj-lt"/>
              <a:buAutoNum type="arabicPeriod" startAt="8"/>
            </a:pPr>
            <a:r>
              <a:rPr lang="en-GB" sz="2400" dirty="0"/>
              <a:t>Base </a:t>
            </a:r>
            <a:r>
              <a:rPr lang="en-GB" sz="2400" dirty="0" smtClean="0"/>
              <a:t>Items</a:t>
            </a:r>
            <a:endParaRPr lang="en-GB" sz="2200" dirty="0">
              <a:solidFill>
                <a:schemeClr val="bg2">
                  <a:lumMod val="75000"/>
                </a:schemeClr>
              </a:solidFill>
            </a:endParaRPr>
          </a:p>
          <a:p>
            <a:pPr marL="457200" lvl="1" indent="-457200">
              <a:buClr>
                <a:srgbClr val="00A9D4"/>
              </a:buClr>
              <a:buFont typeface="+mj-lt"/>
              <a:buAutoNum type="arabicPeriod" startAt="8"/>
            </a:pPr>
            <a:r>
              <a:rPr lang="en-GB" sz="2400" dirty="0" smtClean="0"/>
              <a:t>Value Restrictions</a:t>
            </a:r>
            <a:endParaRPr lang="en-GB" sz="2400" dirty="0"/>
          </a:p>
          <a:p>
            <a:pPr marL="457200" lvl="1" indent="-457200">
              <a:buClr>
                <a:srgbClr val="00A9D4"/>
              </a:buClr>
              <a:buFont typeface="+mj-lt"/>
              <a:buAutoNum type="arabicPeriod" startAt="8"/>
            </a:pPr>
            <a:r>
              <a:rPr lang="en-US" sz="2400" dirty="0" smtClean="0"/>
              <a:t>Test Catalog App</a:t>
            </a:r>
            <a:endParaRPr lang="en-US" sz="2400" dirty="0"/>
          </a:p>
          <a:p>
            <a:pPr marL="457200" lvl="1" indent="-457200">
              <a:buClr>
                <a:srgbClr val="00A9D4"/>
              </a:buClr>
              <a:buFont typeface="+mj-lt"/>
              <a:buAutoNum type="arabicPeriod" startAt="8"/>
            </a:pPr>
            <a:r>
              <a:rPr lang="en-GB" sz="2400" dirty="0" smtClean="0"/>
              <a:t>Exercise</a:t>
            </a:r>
            <a:endParaRPr lang="en-US" sz="2400" dirty="0"/>
          </a:p>
        </p:txBody>
      </p:sp>
    </p:spTree>
    <p:extLst>
      <p:ext uri="{BB962C8B-B14F-4D97-AF65-F5344CB8AC3E}">
        <p14:creationId xmlns:p14="http://schemas.microsoft.com/office/powerpoint/2010/main" val="593711562"/>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411480" y="1280160"/>
            <a:ext cx="7071500" cy="2679444"/>
          </a:xfrm>
        </p:spPr>
        <p:txBody>
          <a:bodyPr/>
          <a:lstStyle/>
          <a:p>
            <a:r>
              <a:rPr lang="en-US" dirty="0" smtClean="0">
                <a:cs typeface="Calibri" pitchFamily="34" charset="0"/>
              </a:rPr>
              <a:t>From the Catalog Designer Quick Start menu, select </a:t>
            </a:r>
            <a:r>
              <a:rPr lang="en-US" i="1" dirty="0" smtClean="0">
                <a:solidFill>
                  <a:srgbClr val="C00000"/>
                </a:solidFill>
                <a:cs typeface="Calibri" pitchFamily="34" charset="0"/>
              </a:rPr>
              <a:t>Product-&gt;Item</a:t>
            </a:r>
          </a:p>
          <a:p>
            <a:r>
              <a:rPr lang="en-US" dirty="0" smtClean="0">
                <a:cs typeface="Calibri" pitchFamily="34" charset="0"/>
              </a:rPr>
              <a:t>Click </a:t>
            </a:r>
            <a:r>
              <a:rPr lang="en-US" i="1" dirty="0" smtClean="0">
                <a:solidFill>
                  <a:srgbClr val="C00000"/>
                </a:solidFill>
                <a:cs typeface="Calibri" pitchFamily="34" charset="0"/>
              </a:rPr>
              <a:t>New</a:t>
            </a:r>
            <a:r>
              <a:rPr lang="en-US" dirty="0" smtClean="0">
                <a:cs typeface="Calibri" pitchFamily="34" charset="0"/>
              </a:rPr>
              <a:t> in the central pane</a:t>
            </a:r>
            <a:endParaRPr lang="en-US" i="1" dirty="0" smtClean="0">
              <a:cs typeface="Calibri" pitchFamily="34" charset="0"/>
            </a:endParaRPr>
          </a:p>
        </p:txBody>
      </p:sp>
      <p:sp>
        <p:nvSpPr>
          <p:cNvPr id="46082" name="Rectangle 2"/>
          <p:cNvSpPr>
            <a:spLocks noGrp="1" noChangeArrowheads="1"/>
          </p:cNvSpPr>
          <p:nvPr>
            <p:ph type="title"/>
          </p:nvPr>
        </p:nvSpPr>
        <p:spPr/>
        <p:txBody>
          <a:bodyPr/>
          <a:lstStyle/>
          <a:p>
            <a:r>
              <a:rPr lang="en-US" dirty="0" smtClean="0"/>
              <a:t>Create a Product Item</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4285" y="2927945"/>
            <a:ext cx="5390333" cy="2669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916" y="3709048"/>
            <a:ext cx="2219325" cy="1428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841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a:lstStyle/>
          <a:p>
            <a:pPr>
              <a:lnSpc>
                <a:spcPct val="90000"/>
              </a:lnSpc>
            </a:pPr>
            <a:r>
              <a:rPr lang="en-US" dirty="0" smtClean="0">
                <a:cs typeface="Calibri" pitchFamily="34" charset="0"/>
              </a:rPr>
              <a:t>Specify a </a:t>
            </a:r>
            <a:r>
              <a:rPr lang="en-US" i="1" dirty="0" smtClean="0">
                <a:solidFill>
                  <a:srgbClr val="C00000"/>
                </a:solidFill>
                <a:cs typeface="Calibri" pitchFamily="34" charset="0"/>
              </a:rPr>
              <a:t>Product</a:t>
            </a:r>
            <a:r>
              <a:rPr lang="en-US" dirty="0" smtClean="0">
                <a:cs typeface="Calibri" pitchFamily="34" charset="0"/>
              </a:rPr>
              <a:t> as Item Type</a:t>
            </a:r>
          </a:p>
          <a:p>
            <a:pPr>
              <a:lnSpc>
                <a:spcPct val="90000"/>
              </a:lnSpc>
            </a:pPr>
            <a:r>
              <a:rPr lang="en-US" dirty="0" smtClean="0">
                <a:cs typeface="Calibri" pitchFamily="34" charset="0"/>
              </a:rPr>
              <a:t>Only </a:t>
            </a:r>
            <a:r>
              <a:rPr lang="en-US" i="1" dirty="0" smtClean="0">
                <a:solidFill>
                  <a:srgbClr val="C00000"/>
                </a:solidFill>
                <a:cs typeface="Calibri" pitchFamily="34" charset="0"/>
              </a:rPr>
              <a:t>orderable</a:t>
            </a:r>
            <a:r>
              <a:rPr lang="en-US" dirty="0" smtClean="0">
                <a:cs typeface="Calibri" pitchFamily="34" charset="0"/>
              </a:rPr>
              <a:t> Items are returned when the Catalog is queried</a:t>
            </a:r>
          </a:p>
          <a:p>
            <a:pPr>
              <a:lnSpc>
                <a:spcPct val="90000"/>
              </a:lnSpc>
            </a:pPr>
            <a:r>
              <a:rPr lang="en-US" dirty="0" smtClean="0">
                <a:cs typeface="Calibri" pitchFamily="34" charset="0"/>
              </a:rPr>
              <a:t>Non-orderable Items can only be related to other items</a:t>
            </a:r>
          </a:p>
          <a:p>
            <a:pPr>
              <a:lnSpc>
                <a:spcPct val="90000"/>
              </a:lnSpc>
            </a:pPr>
            <a:r>
              <a:rPr lang="en-US" dirty="0" smtClean="0">
                <a:cs typeface="Calibri" pitchFamily="34" charset="0"/>
              </a:rPr>
              <a:t>Fill in as below and Click </a:t>
            </a:r>
            <a:r>
              <a:rPr lang="en-US" i="1" dirty="0" smtClean="0">
                <a:solidFill>
                  <a:srgbClr val="C00000"/>
                </a:solidFill>
                <a:cs typeface="Calibri" pitchFamily="34" charset="0"/>
              </a:rPr>
              <a:t>Save</a:t>
            </a:r>
          </a:p>
        </p:txBody>
      </p:sp>
      <p:sp>
        <p:nvSpPr>
          <p:cNvPr id="57346" name="Rectangle 2"/>
          <p:cNvSpPr>
            <a:spLocks noGrp="1" noChangeArrowheads="1"/>
          </p:cNvSpPr>
          <p:nvPr>
            <p:ph type="title"/>
          </p:nvPr>
        </p:nvSpPr>
        <p:spPr/>
        <p:txBody>
          <a:bodyPr/>
          <a:lstStyle/>
          <a:p>
            <a:r>
              <a:rPr lang="en-US" dirty="0" smtClean="0"/>
              <a:t>Create a Product Item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821" y="3364283"/>
            <a:ext cx="4949122" cy="2993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9372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a:lstStyle/>
          <a:p>
            <a:r>
              <a:rPr lang="en-US" sz="2300" dirty="0" smtClean="0">
                <a:cs typeface="Calibri" pitchFamily="34" charset="0"/>
              </a:rPr>
              <a:t>A product Item consist of zero or more other Items</a:t>
            </a:r>
          </a:p>
          <a:p>
            <a:r>
              <a:rPr lang="en-US" sz="2300" dirty="0" smtClean="0">
                <a:cs typeface="Calibri" pitchFamily="34" charset="0"/>
              </a:rPr>
              <a:t>These Items may themselves be component or product Items</a:t>
            </a:r>
          </a:p>
          <a:p>
            <a:r>
              <a:rPr lang="en-US" sz="2300" dirty="0" smtClean="0">
                <a:cs typeface="Calibri" pitchFamily="34" charset="0"/>
              </a:rPr>
              <a:t>Select </a:t>
            </a:r>
            <a:r>
              <a:rPr lang="en-US" sz="2300" i="1" dirty="0" smtClean="0">
                <a:solidFill>
                  <a:srgbClr val="C00000"/>
                </a:solidFill>
                <a:cs typeface="Calibri" pitchFamily="34" charset="0"/>
              </a:rPr>
              <a:t>Relations</a:t>
            </a:r>
            <a:r>
              <a:rPr lang="en-US" sz="2300" dirty="0" smtClean="0">
                <a:cs typeface="Calibri" pitchFamily="34" charset="0"/>
              </a:rPr>
              <a:t> tab and click </a:t>
            </a:r>
            <a:r>
              <a:rPr lang="en-US" sz="2300" i="1" dirty="0" smtClean="0">
                <a:solidFill>
                  <a:srgbClr val="C00000"/>
                </a:solidFill>
                <a:cs typeface="Calibri" pitchFamily="34" charset="0"/>
              </a:rPr>
              <a:t>New</a:t>
            </a:r>
          </a:p>
          <a:p>
            <a:r>
              <a:rPr lang="en-US" sz="2300" i="1" dirty="0" smtClean="0">
                <a:solidFill>
                  <a:srgbClr val="C00000"/>
                </a:solidFill>
                <a:cs typeface="Calibri" pitchFamily="34" charset="0"/>
              </a:rPr>
              <a:t>Target</a:t>
            </a:r>
            <a:r>
              <a:rPr lang="en-US" sz="2300" dirty="0" smtClean="0">
                <a:cs typeface="Calibri" pitchFamily="34" charset="0"/>
              </a:rPr>
              <a:t>: specifies the related Item</a:t>
            </a:r>
          </a:p>
          <a:p>
            <a:r>
              <a:rPr lang="en-US" sz="2300" i="1" dirty="0" smtClean="0">
                <a:solidFill>
                  <a:srgbClr val="C00000"/>
                </a:solidFill>
                <a:cs typeface="Calibri" pitchFamily="34" charset="0"/>
              </a:rPr>
              <a:t>Sequence</a:t>
            </a:r>
            <a:r>
              <a:rPr lang="en-US" sz="2300" dirty="0" smtClean="0">
                <a:cs typeface="Calibri" pitchFamily="34" charset="0"/>
              </a:rPr>
              <a:t>: defines the order of presentation on the order entry form</a:t>
            </a:r>
          </a:p>
        </p:txBody>
      </p:sp>
      <p:sp>
        <p:nvSpPr>
          <p:cNvPr id="58370" name="Rectangle 2"/>
          <p:cNvSpPr>
            <a:spLocks noGrp="1" noChangeArrowheads="1"/>
          </p:cNvSpPr>
          <p:nvPr>
            <p:ph type="title"/>
          </p:nvPr>
        </p:nvSpPr>
        <p:spPr/>
        <p:txBody>
          <a:bodyPr/>
          <a:lstStyle/>
          <a:p>
            <a:r>
              <a:rPr lang="en-US" dirty="0" smtClean="0"/>
              <a:t>Create a Product Item</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630" y="3582011"/>
            <a:ext cx="6427540" cy="27798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965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3"/>
          </p:nvPr>
        </p:nvSpPr>
        <p:spPr/>
        <p:txBody>
          <a:bodyPr/>
          <a:lstStyle/>
          <a:p>
            <a:r>
              <a:rPr lang="en-US" dirty="0" smtClean="0"/>
              <a:t>Afternoon</a:t>
            </a:r>
          </a:p>
          <a:p>
            <a:pPr lvl="1"/>
            <a:r>
              <a:rPr lang="en-US" dirty="0" smtClean="0"/>
              <a:t>Test Catalog App, </a:t>
            </a:r>
            <a:r>
              <a:rPr lang="en-US" dirty="0"/>
              <a:t>Context Variables </a:t>
            </a:r>
          </a:p>
          <a:p>
            <a:pPr lvl="1"/>
            <a:r>
              <a:rPr lang="en-US" dirty="0" smtClean="0"/>
              <a:t>Rules </a:t>
            </a:r>
            <a:endParaRPr lang="en-US" dirty="0"/>
          </a:p>
          <a:p>
            <a:pPr lvl="1"/>
            <a:r>
              <a:rPr lang="en-US" dirty="0" smtClean="0"/>
              <a:t>Charge </a:t>
            </a:r>
            <a:r>
              <a:rPr lang="en-US" dirty="0"/>
              <a:t>Types </a:t>
            </a:r>
          </a:p>
          <a:p>
            <a:pPr lvl="1"/>
            <a:r>
              <a:rPr lang="en-US" dirty="0" smtClean="0"/>
              <a:t>Conditional </a:t>
            </a:r>
            <a:r>
              <a:rPr lang="en-US" dirty="0"/>
              <a:t>Charges </a:t>
            </a:r>
          </a:p>
        </p:txBody>
      </p:sp>
      <p:sp>
        <p:nvSpPr>
          <p:cNvPr id="9" name="Content Placeholder 10"/>
          <p:cNvSpPr>
            <a:spLocks noGrp="1"/>
          </p:cNvSpPr>
          <p:nvPr>
            <p:ph sz="half" idx="1"/>
          </p:nvPr>
        </p:nvSpPr>
        <p:spPr/>
        <p:txBody>
          <a:bodyPr/>
          <a:lstStyle/>
          <a:p>
            <a:r>
              <a:rPr lang="en-US" dirty="0" smtClean="0"/>
              <a:t>Morning</a:t>
            </a:r>
          </a:p>
          <a:p>
            <a:pPr lvl="1"/>
            <a:r>
              <a:rPr lang="en-US" dirty="0"/>
              <a:t>Ericsson </a:t>
            </a:r>
            <a:r>
              <a:rPr lang="en-US" dirty="0" smtClean="0"/>
              <a:t>Catalog Manager Overview </a:t>
            </a:r>
            <a:endParaRPr lang="en-US" dirty="0"/>
          </a:p>
          <a:p>
            <a:pPr lvl="1"/>
            <a:r>
              <a:rPr lang="en-US" dirty="0" smtClean="0"/>
              <a:t>Catalog </a:t>
            </a:r>
            <a:r>
              <a:rPr lang="en-US" dirty="0"/>
              <a:t>Management Functionality Demo </a:t>
            </a:r>
          </a:p>
          <a:p>
            <a:pPr lvl="1"/>
            <a:r>
              <a:rPr lang="en-US" dirty="0" smtClean="0"/>
              <a:t>Projects </a:t>
            </a:r>
            <a:endParaRPr lang="en-US" dirty="0"/>
          </a:p>
          <a:p>
            <a:pPr lvl="1"/>
            <a:r>
              <a:rPr lang="en-US" dirty="0" smtClean="0"/>
              <a:t>Attribute </a:t>
            </a:r>
            <a:r>
              <a:rPr lang="en-US" dirty="0"/>
              <a:t>Types </a:t>
            </a:r>
          </a:p>
          <a:p>
            <a:pPr lvl="1"/>
            <a:r>
              <a:rPr lang="en-US" dirty="0" smtClean="0"/>
              <a:t>Items </a:t>
            </a:r>
            <a:r>
              <a:rPr lang="en-US" dirty="0"/>
              <a:t>and Associations </a:t>
            </a:r>
          </a:p>
          <a:p>
            <a:pPr lvl="1"/>
            <a:r>
              <a:rPr lang="en-US" dirty="0" smtClean="0"/>
              <a:t>Building </a:t>
            </a:r>
            <a:r>
              <a:rPr lang="en-US" dirty="0"/>
              <a:t>Products </a:t>
            </a:r>
          </a:p>
          <a:p>
            <a:pPr lvl="1"/>
            <a:r>
              <a:rPr lang="en-US" dirty="0" smtClean="0"/>
              <a:t>Catalog </a:t>
            </a:r>
            <a:r>
              <a:rPr lang="en-US" dirty="0"/>
              <a:t>Hierarchy </a:t>
            </a:r>
          </a:p>
        </p:txBody>
      </p:sp>
      <p:sp>
        <p:nvSpPr>
          <p:cNvPr id="10242" name="Title 6"/>
          <p:cNvSpPr>
            <a:spLocks noGrp="1"/>
          </p:cNvSpPr>
          <p:nvPr>
            <p:ph type="title"/>
          </p:nvPr>
        </p:nvSpPr>
        <p:spPr/>
        <p:txBody>
          <a:bodyPr>
            <a:normAutofit/>
          </a:bodyPr>
          <a:lstStyle/>
          <a:p>
            <a:r>
              <a:rPr lang="en-GB" sz="3200" dirty="0" smtClean="0">
                <a:latin typeface="Ericsson Capital TT" pitchFamily="2" charset="0"/>
              </a:rPr>
              <a:t>Course schedule</a:t>
            </a:r>
          </a:p>
        </p:txBody>
      </p:sp>
      <p:sp>
        <p:nvSpPr>
          <p:cNvPr id="8" name="Freeform 8"/>
          <p:cNvSpPr>
            <a:spLocks noChangeAspect="1" noEditPoints="1"/>
          </p:cNvSpPr>
          <p:nvPr/>
        </p:nvSpPr>
        <p:spPr bwMode="auto">
          <a:xfrm>
            <a:off x="6015038" y="357188"/>
            <a:ext cx="669925" cy="669925"/>
          </a:xfrm>
          <a:custGeom>
            <a:avLst/>
            <a:gdLst>
              <a:gd name="T0" fmla="*/ 361 w 410"/>
              <a:gd name="T1" fmla="*/ 71 h 410"/>
              <a:gd name="T2" fmla="*/ 349 w 410"/>
              <a:gd name="T3" fmla="*/ 71 h 410"/>
              <a:gd name="T4" fmla="*/ 348 w 410"/>
              <a:gd name="T5" fmla="*/ 82 h 410"/>
              <a:gd name="T6" fmla="*/ 394 w 410"/>
              <a:gd name="T7" fmla="*/ 205 h 410"/>
              <a:gd name="T8" fmla="*/ 338 w 410"/>
              <a:gd name="T9" fmla="*/ 338 h 410"/>
              <a:gd name="T10" fmla="*/ 205 w 410"/>
              <a:gd name="T11" fmla="*/ 394 h 410"/>
              <a:gd name="T12" fmla="*/ 71 w 410"/>
              <a:gd name="T13" fmla="*/ 338 h 410"/>
              <a:gd name="T14" fmla="*/ 16 w 410"/>
              <a:gd name="T15" fmla="*/ 205 h 410"/>
              <a:gd name="T16" fmla="*/ 71 w 410"/>
              <a:gd name="T17" fmla="*/ 71 h 410"/>
              <a:gd name="T18" fmla="*/ 205 w 410"/>
              <a:gd name="T19" fmla="*/ 16 h 410"/>
              <a:gd name="T20" fmla="*/ 328 w 410"/>
              <a:gd name="T21" fmla="*/ 61 h 410"/>
              <a:gd name="T22" fmla="*/ 339 w 410"/>
              <a:gd name="T23" fmla="*/ 60 h 410"/>
              <a:gd name="T24" fmla="*/ 338 w 410"/>
              <a:gd name="T25" fmla="*/ 49 h 410"/>
              <a:gd name="T26" fmla="*/ 338 w 410"/>
              <a:gd name="T27" fmla="*/ 49 h 410"/>
              <a:gd name="T28" fmla="*/ 205 w 410"/>
              <a:gd name="T29" fmla="*/ 0 h 410"/>
              <a:gd name="T30" fmla="*/ 0 w 410"/>
              <a:gd name="T31" fmla="*/ 205 h 410"/>
              <a:gd name="T32" fmla="*/ 205 w 410"/>
              <a:gd name="T33" fmla="*/ 410 h 410"/>
              <a:gd name="T34" fmla="*/ 410 w 410"/>
              <a:gd name="T35" fmla="*/ 205 h 410"/>
              <a:gd name="T36" fmla="*/ 361 w 410"/>
              <a:gd name="T37" fmla="*/ 71 h 410"/>
              <a:gd name="T38" fmla="*/ 299 w 410"/>
              <a:gd name="T39" fmla="*/ 115 h 410"/>
              <a:gd name="T40" fmla="*/ 287 w 410"/>
              <a:gd name="T41" fmla="*/ 115 h 410"/>
              <a:gd name="T42" fmla="*/ 217 w 410"/>
              <a:gd name="T43" fmla="*/ 186 h 410"/>
              <a:gd name="T44" fmla="*/ 205 w 410"/>
              <a:gd name="T45" fmla="*/ 183 h 410"/>
              <a:gd name="T46" fmla="*/ 191 w 410"/>
              <a:gd name="T47" fmla="*/ 187 h 410"/>
              <a:gd name="T48" fmla="*/ 77 w 410"/>
              <a:gd name="T49" fmla="*/ 92 h 410"/>
              <a:gd name="T50" fmla="*/ 66 w 410"/>
              <a:gd name="T51" fmla="*/ 93 h 410"/>
              <a:gd name="T52" fmla="*/ 67 w 410"/>
              <a:gd name="T53" fmla="*/ 104 h 410"/>
              <a:gd name="T54" fmla="*/ 183 w 410"/>
              <a:gd name="T55" fmla="*/ 201 h 410"/>
              <a:gd name="T56" fmla="*/ 183 w 410"/>
              <a:gd name="T57" fmla="*/ 205 h 410"/>
              <a:gd name="T58" fmla="*/ 205 w 410"/>
              <a:gd name="T59" fmla="*/ 227 h 410"/>
              <a:gd name="T60" fmla="*/ 227 w 410"/>
              <a:gd name="T61" fmla="*/ 205 h 410"/>
              <a:gd name="T62" fmla="*/ 226 w 410"/>
              <a:gd name="T63" fmla="*/ 199 h 410"/>
              <a:gd name="T64" fmla="*/ 299 w 410"/>
              <a:gd name="T65" fmla="*/ 127 h 410"/>
              <a:gd name="T66" fmla="*/ 299 w 410"/>
              <a:gd name="T67" fmla="*/ 115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0" h="410">
                <a:moveTo>
                  <a:pt x="361" y="71"/>
                </a:moveTo>
                <a:cubicBezTo>
                  <a:pt x="358" y="68"/>
                  <a:pt x="353" y="68"/>
                  <a:pt x="349" y="71"/>
                </a:cubicBezTo>
                <a:cubicBezTo>
                  <a:pt x="346" y="73"/>
                  <a:pt x="346" y="78"/>
                  <a:pt x="348" y="82"/>
                </a:cubicBezTo>
                <a:cubicBezTo>
                  <a:pt x="377" y="115"/>
                  <a:pt x="394" y="158"/>
                  <a:pt x="394" y="205"/>
                </a:cubicBezTo>
                <a:cubicBezTo>
                  <a:pt x="394" y="257"/>
                  <a:pt x="373" y="304"/>
                  <a:pt x="338" y="338"/>
                </a:cubicBezTo>
                <a:cubicBezTo>
                  <a:pt x="304" y="372"/>
                  <a:pt x="257" y="394"/>
                  <a:pt x="205" y="394"/>
                </a:cubicBezTo>
                <a:cubicBezTo>
                  <a:pt x="153" y="394"/>
                  <a:pt x="105" y="372"/>
                  <a:pt x="71" y="338"/>
                </a:cubicBezTo>
                <a:cubicBezTo>
                  <a:pt x="37" y="304"/>
                  <a:pt x="16" y="257"/>
                  <a:pt x="16" y="205"/>
                </a:cubicBezTo>
                <a:cubicBezTo>
                  <a:pt x="16" y="152"/>
                  <a:pt x="37" y="105"/>
                  <a:pt x="71" y="71"/>
                </a:cubicBezTo>
                <a:cubicBezTo>
                  <a:pt x="105" y="37"/>
                  <a:pt x="153" y="16"/>
                  <a:pt x="205" y="16"/>
                </a:cubicBezTo>
                <a:cubicBezTo>
                  <a:pt x="252" y="16"/>
                  <a:pt x="294" y="33"/>
                  <a:pt x="328" y="61"/>
                </a:cubicBezTo>
                <a:cubicBezTo>
                  <a:pt x="331" y="64"/>
                  <a:pt x="336" y="63"/>
                  <a:pt x="339" y="60"/>
                </a:cubicBezTo>
                <a:cubicBezTo>
                  <a:pt x="342" y="57"/>
                  <a:pt x="341" y="52"/>
                  <a:pt x="338" y="49"/>
                </a:cubicBezTo>
                <a:cubicBezTo>
                  <a:pt x="338" y="49"/>
                  <a:pt x="338" y="49"/>
                  <a:pt x="338" y="49"/>
                </a:cubicBezTo>
                <a:cubicBezTo>
                  <a:pt x="302" y="18"/>
                  <a:pt x="256" y="0"/>
                  <a:pt x="205" y="0"/>
                </a:cubicBezTo>
                <a:cubicBezTo>
                  <a:pt x="92" y="0"/>
                  <a:pt x="0" y="91"/>
                  <a:pt x="0" y="205"/>
                </a:cubicBezTo>
                <a:cubicBezTo>
                  <a:pt x="0" y="318"/>
                  <a:pt x="92" y="410"/>
                  <a:pt x="205" y="410"/>
                </a:cubicBezTo>
                <a:cubicBezTo>
                  <a:pt x="318" y="410"/>
                  <a:pt x="410" y="318"/>
                  <a:pt x="410" y="205"/>
                </a:cubicBezTo>
                <a:cubicBezTo>
                  <a:pt x="410" y="154"/>
                  <a:pt x="391" y="107"/>
                  <a:pt x="361" y="71"/>
                </a:cubicBezTo>
                <a:close/>
                <a:moveTo>
                  <a:pt x="299" y="115"/>
                </a:moveTo>
                <a:cubicBezTo>
                  <a:pt x="296" y="112"/>
                  <a:pt x="291" y="112"/>
                  <a:pt x="287" y="115"/>
                </a:cubicBezTo>
                <a:cubicBezTo>
                  <a:pt x="217" y="186"/>
                  <a:pt x="217" y="186"/>
                  <a:pt x="217" y="186"/>
                </a:cubicBezTo>
                <a:cubicBezTo>
                  <a:pt x="213" y="184"/>
                  <a:pt x="209" y="183"/>
                  <a:pt x="205" y="183"/>
                </a:cubicBezTo>
                <a:cubicBezTo>
                  <a:pt x="200" y="183"/>
                  <a:pt x="195" y="184"/>
                  <a:pt x="191" y="187"/>
                </a:cubicBezTo>
                <a:cubicBezTo>
                  <a:pt x="77" y="92"/>
                  <a:pt x="77" y="92"/>
                  <a:pt x="77" y="92"/>
                </a:cubicBezTo>
                <a:cubicBezTo>
                  <a:pt x="73" y="89"/>
                  <a:pt x="68" y="89"/>
                  <a:pt x="66" y="93"/>
                </a:cubicBezTo>
                <a:cubicBezTo>
                  <a:pt x="63" y="96"/>
                  <a:pt x="63" y="101"/>
                  <a:pt x="67" y="104"/>
                </a:cubicBezTo>
                <a:cubicBezTo>
                  <a:pt x="183" y="201"/>
                  <a:pt x="183" y="201"/>
                  <a:pt x="183" y="201"/>
                </a:cubicBezTo>
                <a:cubicBezTo>
                  <a:pt x="183" y="202"/>
                  <a:pt x="183" y="203"/>
                  <a:pt x="183" y="205"/>
                </a:cubicBezTo>
                <a:cubicBezTo>
                  <a:pt x="183" y="217"/>
                  <a:pt x="193" y="227"/>
                  <a:pt x="205" y="227"/>
                </a:cubicBezTo>
                <a:cubicBezTo>
                  <a:pt x="217" y="227"/>
                  <a:pt x="227" y="217"/>
                  <a:pt x="227" y="205"/>
                </a:cubicBezTo>
                <a:cubicBezTo>
                  <a:pt x="227" y="203"/>
                  <a:pt x="227" y="201"/>
                  <a:pt x="226" y="199"/>
                </a:cubicBezTo>
                <a:cubicBezTo>
                  <a:pt x="299" y="127"/>
                  <a:pt x="299" y="127"/>
                  <a:pt x="299" y="127"/>
                </a:cubicBezTo>
                <a:cubicBezTo>
                  <a:pt x="302" y="123"/>
                  <a:pt x="302" y="118"/>
                  <a:pt x="299" y="115"/>
                </a:cubicBezTo>
                <a:close/>
              </a:path>
            </a:pathLst>
          </a:custGeom>
          <a:solidFill>
            <a:srgbClr val="8F3F7B"/>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Tree>
    <p:extLst>
      <p:ext uri="{BB962C8B-B14F-4D97-AF65-F5344CB8AC3E}">
        <p14:creationId xmlns:p14="http://schemas.microsoft.com/office/powerpoint/2010/main" val="3396773996"/>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145690"/>
            <a:ext cx="8503920" cy="4937760"/>
          </a:xfrm>
        </p:spPr>
        <p:txBody>
          <a:bodyPr/>
          <a:lstStyle/>
          <a:p>
            <a:r>
              <a:rPr lang="en-CA" sz="2000" dirty="0" smtClean="0"/>
              <a:t>An </a:t>
            </a:r>
            <a:r>
              <a:rPr lang="en-CA" sz="2000" i="1" dirty="0" smtClean="0">
                <a:solidFill>
                  <a:srgbClr val="C00000"/>
                </a:solidFill>
              </a:rPr>
              <a:t>Item Group </a:t>
            </a:r>
            <a:r>
              <a:rPr lang="en-CA" sz="2000" dirty="0" smtClean="0"/>
              <a:t>is a means to cluster Relations within an Item</a:t>
            </a:r>
          </a:p>
          <a:p>
            <a:r>
              <a:rPr lang="en-CA" sz="2000" dirty="0" smtClean="0"/>
              <a:t>Groups could be used to</a:t>
            </a:r>
          </a:p>
          <a:p>
            <a:pPr lvl="1"/>
            <a:r>
              <a:rPr lang="en-CA" sz="1600" dirty="0" smtClean="0"/>
              <a:t>Form a package (for example, add-on voicemail / call display / call-forwarding package of a VoIP access Product)</a:t>
            </a:r>
          </a:p>
          <a:p>
            <a:pPr lvl="1"/>
            <a:r>
              <a:rPr lang="en-CA" sz="1600" dirty="0" smtClean="0"/>
              <a:t>Provide selection among Components (for example, choose among various VDSL speeds in high-speed Internet Product)</a:t>
            </a:r>
          </a:p>
          <a:p>
            <a:pPr lvl="1"/>
            <a:r>
              <a:rPr lang="en-CA" sz="1600" dirty="0" smtClean="0"/>
              <a:t>Provide restriction in pick-and-choose choices (for example, choose up to a maximum of three channels in a theme pack for Digital TV subscription Product) by Clicking on </a:t>
            </a:r>
            <a:r>
              <a:rPr lang="en-CA" sz="1600" i="1" dirty="0" smtClean="0">
                <a:solidFill>
                  <a:srgbClr val="FF0000"/>
                </a:solidFill>
              </a:rPr>
              <a:t>New </a:t>
            </a:r>
            <a:r>
              <a:rPr lang="en-CA" sz="1600" dirty="0" smtClean="0"/>
              <a:t>in central pane</a:t>
            </a:r>
            <a:endParaRPr lang="en-CA" sz="1600" b="1" dirty="0"/>
          </a:p>
        </p:txBody>
      </p:sp>
      <p:sp>
        <p:nvSpPr>
          <p:cNvPr id="3" name="Title 2"/>
          <p:cNvSpPr>
            <a:spLocks noGrp="1"/>
          </p:cNvSpPr>
          <p:nvPr>
            <p:ph type="title"/>
          </p:nvPr>
        </p:nvSpPr>
        <p:spPr/>
        <p:txBody>
          <a:bodyPr/>
          <a:lstStyle/>
          <a:p>
            <a:r>
              <a:rPr lang="en-CA" dirty="0" smtClean="0"/>
              <a:t>Item Groups Overview</a:t>
            </a:r>
            <a:endParaRPr lang="en-CA"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 y="3768516"/>
            <a:ext cx="4453867" cy="17722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6048" y="4778889"/>
            <a:ext cx="4805231" cy="17551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4464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dirty="0" smtClean="0"/>
              <a:t>Min/Max Cardinality: determine how many of the Group’s Items may be selected while placing an order. For example</a:t>
            </a:r>
          </a:p>
          <a:p>
            <a:pPr lvl="1"/>
            <a:r>
              <a:rPr lang="en-CA" i="1" dirty="0" smtClean="0">
                <a:solidFill>
                  <a:srgbClr val="C00000"/>
                </a:solidFill>
              </a:rPr>
              <a:t>Min = 1, Max = 1 </a:t>
            </a:r>
            <a:r>
              <a:rPr lang="en-CA" dirty="0" smtClean="0"/>
              <a:t>:</a:t>
            </a:r>
            <a:r>
              <a:rPr lang="en-CA" b="1" dirty="0" smtClean="0"/>
              <a:t> </a:t>
            </a:r>
            <a:r>
              <a:rPr lang="en-CA" dirty="0" smtClean="0"/>
              <a:t>Only one Item may be selected</a:t>
            </a:r>
          </a:p>
          <a:p>
            <a:pPr lvl="1"/>
            <a:r>
              <a:rPr lang="en-CA" i="1" dirty="0">
                <a:solidFill>
                  <a:srgbClr val="C00000"/>
                </a:solidFill>
              </a:rPr>
              <a:t>Min = 0, Max = 3 </a:t>
            </a:r>
            <a:r>
              <a:rPr lang="en-CA" dirty="0" smtClean="0"/>
              <a:t>:</a:t>
            </a:r>
            <a:r>
              <a:rPr lang="en-CA" b="1" dirty="0" smtClean="0"/>
              <a:t> </a:t>
            </a:r>
            <a:r>
              <a:rPr lang="en-CA" dirty="0" smtClean="0"/>
              <a:t>Up to 3 Items may be selected</a:t>
            </a:r>
          </a:p>
        </p:txBody>
      </p:sp>
      <p:sp>
        <p:nvSpPr>
          <p:cNvPr id="3" name="Title 2"/>
          <p:cNvSpPr>
            <a:spLocks noGrp="1"/>
          </p:cNvSpPr>
          <p:nvPr>
            <p:ph type="title"/>
          </p:nvPr>
        </p:nvSpPr>
        <p:spPr/>
        <p:txBody>
          <a:bodyPr/>
          <a:lstStyle/>
          <a:p>
            <a:r>
              <a:rPr lang="en-CA" dirty="0" smtClean="0"/>
              <a:t>Cardinality</a:t>
            </a:r>
            <a:endParaRPr lang="en-CA"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624" y="3162650"/>
            <a:ext cx="6931471" cy="25786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5962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280160"/>
            <a:ext cx="3383280" cy="4937760"/>
          </a:xfrm>
        </p:spPr>
        <p:txBody>
          <a:bodyPr/>
          <a:lstStyle/>
          <a:p>
            <a:r>
              <a:rPr lang="en-CA" sz="2300" dirty="0" smtClean="0"/>
              <a:t>To add an Item to a</a:t>
            </a:r>
            <a:br>
              <a:rPr lang="en-CA" sz="2300" dirty="0" smtClean="0"/>
            </a:br>
            <a:r>
              <a:rPr lang="en-CA" sz="2300" dirty="0" smtClean="0"/>
              <a:t>Group</a:t>
            </a:r>
          </a:p>
          <a:p>
            <a:pPr lvl="1"/>
            <a:r>
              <a:rPr lang="en-CA" sz="1900" dirty="0" smtClean="0"/>
              <a:t>Select the Item</a:t>
            </a:r>
          </a:p>
          <a:p>
            <a:pPr lvl="1"/>
            <a:r>
              <a:rPr lang="en-CA" sz="1900" dirty="0" smtClean="0"/>
              <a:t>Select the Groups tab and Click </a:t>
            </a:r>
            <a:r>
              <a:rPr lang="en-CA" sz="1900" i="1" dirty="0" smtClean="0">
                <a:solidFill>
                  <a:srgbClr val="C00000"/>
                </a:solidFill>
              </a:rPr>
              <a:t>&gt; </a:t>
            </a:r>
            <a:r>
              <a:rPr lang="en-CA" sz="1900" dirty="0" smtClean="0"/>
              <a:t>next to desired group</a:t>
            </a:r>
          </a:p>
          <a:p>
            <a:pPr lvl="1"/>
            <a:r>
              <a:rPr lang="en-CA" sz="1900" dirty="0" smtClean="0"/>
              <a:t>Select the Targets tab</a:t>
            </a:r>
            <a:br>
              <a:rPr lang="en-CA" sz="1900" dirty="0" smtClean="0"/>
            </a:br>
            <a:r>
              <a:rPr lang="en-CA" sz="1900" dirty="0" smtClean="0"/>
              <a:t>and </a:t>
            </a:r>
            <a:r>
              <a:rPr lang="en-CA" sz="1900" i="1" dirty="0" smtClean="0">
                <a:solidFill>
                  <a:srgbClr val="C00000"/>
                </a:solidFill>
              </a:rPr>
              <a:t>New</a:t>
            </a:r>
          </a:p>
        </p:txBody>
      </p:sp>
      <p:sp>
        <p:nvSpPr>
          <p:cNvPr id="3" name="Title 2"/>
          <p:cNvSpPr>
            <a:spLocks noGrp="1"/>
          </p:cNvSpPr>
          <p:nvPr>
            <p:ph type="title"/>
          </p:nvPr>
        </p:nvSpPr>
        <p:spPr>
          <a:xfrm>
            <a:off x="228600" y="239713"/>
            <a:ext cx="7863840" cy="1085371"/>
          </a:xfrm>
          <a:noFill/>
        </p:spPr>
        <p:txBody>
          <a:bodyPr/>
          <a:lstStyle/>
          <a:p>
            <a:r>
              <a:rPr lang="en-CA" dirty="0" smtClean="0"/>
              <a:t>Add an Item to an Item Group</a:t>
            </a:r>
            <a:endParaRPr lang="en-CA" dirty="0"/>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392555"/>
            <a:ext cx="4964430" cy="19511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0740" y="3805238"/>
            <a:ext cx="5399723" cy="20639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50308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280160"/>
            <a:ext cx="3383280" cy="4937760"/>
          </a:xfrm>
        </p:spPr>
        <p:txBody>
          <a:bodyPr/>
          <a:lstStyle/>
          <a:p>
            <a:r>
              <a:rPr lang="en-CA" sz="2300" dirty="0" smtClean="0"/>
              <a:t>Fill in details of Item Group and click Save</a:t>
            </a:r>
          </a:p>
          <a:p>
            <a:r>
              <a:rPr lang="en-CA" sz="2300" dirty="0" smtClean="0"/>
              <a:t>From </a:t>
            </a:r>
            <a:r>
              <a:rPr lang="en-CA" sz="2300" i="1" dirty="0" smtClean="0">
                <a:solidFill>
                  <a:srgbClr val="C00000"/>
                </a:solidFill>
              </a:rPr>
              <a:t>Target </a:t>
            </a:r>
            <a:r>
              <a:rPr lang="en-CA" sz="2300" dirty="0" smtClean="0"/>
              <a:t>tab</a:t>
            </a:r>
          </a:p>
          <a:p>
            <a:pPr lvl="1"/>
            <a:r>
              <a:rPr lang="en-CA" sz="1900" dirty="0" smtClean="0"/>
              <a:t>Click </a:t>
            </a:r>
            <a:r>
              <a:rPr lang="en-CA" sz="1900" i="1" dirty="0" smtClean="0">
                <a:solidFill>
                  <a:srgbClr val="C00000"/>
                </a:solidFill>
              </a:rPr>
              <a:t>New</a:t>
            </a:r>
          </a:p>
          <a:p>
            <a:pPr lvl="1"/>
            <a:r>
              <a:rPr lang="en-CA" sz="1900" dirty="0" smtClean="0"/>
              <a:t>Check Relation</a:t>
            </a:r>
          </a:p>
          <a:p>
            <a:pPr lvl="1"/>
            <a:r>
              <a:rPr lang="en-CA" sz="1900" dirty="0" smtClean="0"/>
              <a:t>Click the Item Relation Finder</a:t>
            </a:r>
          </a:p>
          <a:p>
            <a:r>
              <a:rPr lang="en-CA" sz="2300" dirty="0" smtClean="0"/>
              <a:t>Click </a:t>
            </a:r>
            <a:r>
              <a:rPr lang="en-CA" sz="2300" i="1" dirty="0" smtClean="0">
                <a:solidFill>
                  <a:srgbClr val="C00000"/>
                </a:solidFill>
              </a:rPr>
              <a:t>Save</a:t>
            </a:r>
            <a:endParaRPr lang="en-CA" sz="2300" i="1" dirty="0">
              <a:solidFill>
                <a:srgbClr val="C00000"/>
              </a:solidFill>
            </a:endParaRPr>
          </a:p>
        </p:txBody>
      </p:sp>
      <p:sp>
        <p:nvSpPr>
          <p:cNvPr id="3" name="Title 2"/>
          <p:cNvSpPr>
            <a:spLocks noGrp="1"/>
          </p:cNvSpPr>
          <p:nvPr>
            <p:ph type="title"/>
          </p:nvPr>
        </p:nvSpPr>
        <p:spPr>
          <a:xfrm>
            <a:off x="228600" y="239713"/>
            <a:ext cx="7863840" cy="1085371"/>
          </a:xfrm>
          <a:noFill/>
        </p:spPr>
        <p:txBody>
          <a:bodyPr/>
          <a:lstStyle/>
          <a:p>
            <a:r>
              <a:rPr lang="en-CA" dirty="0" smtClean="0"/>
              <a:t>Add an Item to an Item Group</a:t>
            </a:r>
            <a:endParaRPr lang="en-CA"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6260" y="1416524"/>
            <a:ext cx="4382453" cy="298210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070" y="4507690"/>
            <a:ext cx="5868974" cy="18834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635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468418"/>
            <a:ext cx="8503920" cy="2538805"/>
          </a:xfrm>
        </p:spPr>
        <p:txBody>
          <a:bodyPr/>
          <a:lstStyle/>
          <a:p>
            <a:r>
              <a:rPr lang="en-CA" dirty="0" smtClean="0"/>
              <a:t>You can add a number of </a:t>
            </a:r>
            <a:r>
              <a:rPr lang="en-CA" i="1" dirty="0" smtClean="0">
                <a:solidFill>
                  <a:srgbClr val="C00000"/>
                </a:solidFill>
              </a:rPr>
              <a:t>Relations</a:t>
            </a:r>
            <a:r>
              <a:rPr lang="en-CA" dirty="0" smtClean="0"/>
              <a:t> that have the same </a:t>
            </a:r>
            <a:r>
              <a:rPr lang="en-CA" i="1" dirty="0" smtClean="0">
                <a:solidFill>
                  <a:srgbClr val="C00000"/>
                </a:solidFill>
              </a:rPr>
              <a:t>Association Type</a:t>
            </a:r>
            <a:r>
              <a:rPr lang="en-CA" dirty="0" smtClean="0"/>
              <a:t> </a:t>
            </a:r>
            <a:r>
              <a:rPr lang="en-CA" dirty="0"/>
              <a:t>to a Group by </a:t>
            </a:r>
            <a:r>
              <a:rPr lang="en-CA" dirty="0" smtClean="0"/>
              <a:t>specifying that Association Type</a:t>
            </a:r>
          </a:p>
          <a:p>
            <a:r>
              <a:rPr lang="en-CA" dirty="0" smtClean="0"/>
              <a:t>This is one of the reason why you might want to create a number of </a:t>
            </a:r>
            <a:r>
              <a:rPr lang="en-CA" i="1" dirty="0" smtClean="0">
                <a:solidFill>
                  <a:srgbClr val="C00000"/>
                </a:solidFill>
              </a:rPr>
              <a:t>Association Types </a:t>
            </a:r>
            <a:r>
              <a:rPr lang="en-CA" dirty="0" smtClean="0"/>
              <a:t>and assign them to </a:t>
            </a:r>
            <a:r>
              <a:rPr lang="en-CA" i="1" dirty="0" smtClean="0">
                <a:solidFill>
                  <a:srgbClr val="C00000"/>
                </a:solidFill>
              </a:rPr>
              <a:t>Item Relations</a:t>
            </a:r>
          </a:p>
        </p:txBody>
      </p:sp>
      <p:sp>
        <p:nvSpPr>
          <p:cNvPr id="3" name="Title 2"/>
          <p:cNvSpPr>
            <a:spLocks noGrp="1"/>
          </p:cNvSpPr>
          <p:nvPr>
            <p:ph type="title"/>
          </p:nvPr>
        </p:nvSpPr>
        <p:spPr>
          <a:noFill/>
        </p:spPr>
        <p:txBody>
          <a:bodyPr/>
          <a:lstStyle/>
          <a:p>
            <a:r>
              <a:rPr lang="en-CA" dirty="0" smtClean="0"/>
              <a:t>Relations</a:t>
            </a:r>
            <a:endParaRPr lang="en-CA" dirty="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 y="4121486"/>
            <a:ext cx="8262457" cy="12866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880338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a:xfrm>
            <a:off x="411480" y="1199478"/>
            <a:ext cx="8503920" cy="3722146"/>
          </a:xfrm>
        </p:spPr>
        <p:txBody>
          <a:bodyPr/>
          <a:lstStyle/>
          <a:p>
            <a:pPr defTabSz="915267">
              <a:defRPr/>
            </a:pPr>
            <a:r>
              <a:rPr lang="en-GB" dirty="0" smtClean="0"/>
              <a:t>The </a:t>
            </a:r>
            <a:r>
              <a:rPr lang="en-GB" dirty="0"/>
              <a:t>instructor will now lead you through </a:t>
            </a:r>
            <a:r>
              <a:rPr lang="en-GB" i="1" dirty="0">
                <a:solidFill>
                  <a:srgbClr val="C00000"/>
                </a:solidFill>
              </a:rPr>
              <a:t>Exercise </a:t>
            </a:r>
            <a:r>
              <a:rPr lang="en-GB" i="1" dirty="0" smtClean="0">
                <a:solidFill>
                  <a:srgbClr val="C00000"/>
                </a:solidFill>
              </a:rPr>
              <a:t>5</a:t>
            </a:r>
            <a:endParaRPr lang="en-GB" i="1" dirty="0">
              <a:solidFill>
                <a:srgbClr val="C00000"/>
              </a:solidFill>
            </a:endParaRPr>
          </a:p>
          <a:p>
            <a:pPr defTabSz="915267">
              <a:defRPr/>
            </a:pPr>
            <a:r>
              <a:rPr lang="en-GB" dirty="0"/>
              <a:t>This will provide you with some hands-on experience with the following </a:t>
            </a:r>
            <a:r>
              <a:rPr lang="en-GB" dirty="0" smtClean="0"/>
              <a:t>topics</a:t>
            </a:r>
            <a:endParaRPr lang="en-GB" dirty="0"/>
          </a:p>
          <a:p>
            <a:pPr lvl="1" defTabSz="915267">
              <a:defRPr/>
            </a:pPr>
            <a:r>
              <a:rPr lang="en-US" i="1" dirty="0" smtClean="0">
                <a:solidFill>
                  <a:srgbClr val="C00000"/>
                </a:solidFill>
              </a:rPr>
              <a:t>Create  </a:t>
            </a:r>
            <a:r>
              <a:rPr lang="en-US" i="1" dirty="0">
                <a:solidFill>
                  <a:srgbClr val="C00000"/>
                </a:solidFill>
              </a:rPr>
              <a:t>component item and </a:t>
            </a:r>
            <a:r>
              <a:rPr lang="en-US" i="1" dirty="0" smtClean="0">
                <a:solidFill>
                  <a:srgbClr val="C00000"/>
                </a:solidFill>
              </a:rPr>
              <a:t>add </a:t>
            </a:r>
            <a:r>
              <a:rPr lang="en-US" i="1" dirty="0">
                <a:solidFill>
                  <a:srgbClr val="C00000"/>
                </a:solidFill>
              </a:rPr>
              <a:t>detail</a:t>
            </a:r>
          </a:p>
          <a:p>
            <a:pPr lvl="1" defTabSz="915267">
              <a:defRPr/>
            </a:pPr>
            <a:r>
              <a:rPr lang="en-US" i="1" dirty="0">
                <a:solidFill>
                  <a:srgbClr val="C00000"/>
                </a:solidFill>
              </a:rPr>
              <a:t>Create bandwidth </a:t>
            </a:r>
            <a:r>
              <a:rPr lang="en-US" i="1" dirty="0" smtClean="0">
                <a:solidFill>
                  <a:srgbClr val="C00000"/>
                </a:solidFill>
              </a:rPr>
              <a:t>attributes and </a:t>
            </a:r>
            <a:r>
              <a:rPr lang="en-US" i="1" dirty="0">
                <a:solidFill>
                  <a:srgbClr val="C00000"/>
                </a:solidFill>
              </a:rPr>
              <a:t>associate with component item</a:t>
            </a:r>
          </a:p>
          <a:p>
            <a:pPr lvl="1" defTabSz="915267">
              <a:defRPr/>
            </a:pPr>
            <a:r>
              <a:rPr lang="en-US" i="1" dirty="0">
                <a:solidFill>
                  <a:srgbClr val="C00000"/>
                </a:solidFill>
              </a:rPr>
              <a:t>Create more components </a:t>
            </a:r>
            <a:r>
              <a:rPr lang="en-US" i="1" dirty="0" smtClean="0">
                <a:solidFill>
                  <a:srgbClr val="C00000"/>
                </a:solidFill>
              </a:rPr>
              <a:t>items and </a:t>
            </a:r>
            <a:r>
              <a:rPr lang="en-US" i="1" dirty="0">
                <a:solidFill>
                  <a:srgbClr val="C00000"/>
                </a:solidFill>
              </a:rPr>
              <a:t>add attribute </a:t>
            </a:r>
            <a:r>
              <a:rPr lang="en-US" i="1" dirty="0" smtClean="0">
                <a:solidFill>
                  <a:srgbClr val="C00000"/>
                </a:solidFill>
              </a:rPr>
              <a:t>restrictions</a:t>
            </a:r>
            <a:endParaRPr lang="en-US" sz="2000" i="1" dirty="0">
              <a:solidFill>
                <a:srgbClr val="C00000"/>
              </a:solidFill>
            </a:endParaRPr>
          </a:p>
          <a:p>
            <a:pPr defTabSz="915267">
              <a:defRPr/>
            </a:pPr>
            <a:r>
              <a:rPr lang="en-GB" dirty="0" smtClean="0"/>
              <a:t>You </a:t>
            </a:r>
            <a:r>
              <a:rPr lang="en-GB" dirty="0"/>
              <a:t>will use the separate exercise document provided with these slides</a:t>
            </a:r>
          </a:p>
          <a:p>
            <a:pPr lvl="1" defTabSz="915267">
              <a:defRPr/>
            </a:pPr>
            <a:r>
              <a:rPr lang="en-GB" i="1" dirty="0" smtClean="0">
                <a:solidFill>
                  <a:srgbClr val="C00000"/>
                </a:solidFill>
              </a:rPr>
              <a:t>Ericsson </a:t>
            </a:r>
            <a:r>
              <a:rPr lang="en-GB" i="1" dirty="0">
                <a:solidFill>
                  <a:srgbClr val="C00000"/>
                </a:solidFill>
              </a:rPr>
              <a:t>Catalog Manager </a:t>
            </a:r>
            <a:r>
              <a:rPr lang="en-GB" i="1" dirty="0" smtClean="0">
                <a:solidFill>
                  <a:srgbClr val="C00000"/>
                </a:solidFill>
              </a:rPr>
              <a:t>14.1 ECM100 Student Guide</a:t>
            </a:r>
            <a:endParaRPr lang="en-GB" i="1" dirty="0">
              <a:solidFill>
                <a:srgbClr val="C00000"/>
              </a:solidFill>
            </a:endParaRPr>
          </a:p>
        </p:txBody>
      </p:sp>
      <p:pic>
        <p:nvPicPr>
          <p:cNvPr id="5" name="Picture 2"/>
          <p:cNvPicPr>
            <a:picLocks noChangeAspect="1" noChangeArrowheads="1"/>
          </p:cNvPicPr>
          <p:nvPr/>
        </p:nvPicPr>
        <p:blipFill>
          <a:blip r:embed="rId3" cstate="print"/>
          <a:srcRect/>
          <a:stretch>
            <a:fillRect/>
          </a:stretch>
        </p:blipFill>
        <p:spPr bwMode="auto">
          <a:xfrm>
            <a:off x="7086600" y="5163671"/>
            <a:ext cx="935665" cy="9144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4156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253266"/>
            <a:ext cx="8503920" cy="4937760"/>
          </a:xfrm>
        </p:spPr>
        <p:txBody>
          <a:bodyPr/>
          <a:lstStyle/>
          <a:p>
            <a:r>
              <a:rPr lang="en-CA" dirty="0" smtClean="0"/>
              <a:t>Associations define all characteristics of the item </a:t>
            </a:r>
          </a:p>
          <a:p>
            <a:r>
              <a:rPr lang="en-CA" dirty="0" smtClean="0"/>
              <a:t>There is a predefined set of </a:t>
            </a:r>
            <a:r>
              <a:rPr lang="en-CA" i="1" dirty="0" smtClean="0">
                <a:solidFill>
                  <a:srgbClr val="C00000"/>
                </a:solidFill>
              </a:rPr>
              <a:t>Association Types </a:t>
            </a:r>
            <a:r>
              <a:rPr lang="en-CA" dirty="0" smtClean="0"/>
              <a:t>but the user can add more if needed</a:t>
            </a:r>
          </a:p>
        </p:txBody>
      </p:sp>
      <p:sp>
        <p:nvSpPr>
          <p:cNvPr id="3" name="Title 2"/>
          <p:cNvSpPr>
            <a:spLocks noGrp="1"/>
          </p:cNvSpPr>
          <p:nvPr>
            <p:ph type="title"/>
          </p:nvPr>
        </p:nvSpPr>
        <p:spPr/>
        <p:txBody>
          <a:bodyPr/>
          <a:lstStyle/>
          <a:p>
            <a:r>
              <a:rPr lang="en-CA" dirty="0" smtClean="0"/>
              <a:t>Associations	</a:t>
            </a:r>
            <a:endParaRPr lang="en-CA" dirty="0"/>
          </a:p>
        </p:txBody>
      </p:sp>
      <p:grpSp>
        <p:nvGrpSpPr>
          <p:cNvPr id="5" name="Group 4"/>
          <p:cNvGrpSpPr>
            <a:grpSpLocks noChangeAspect="1"/>
          </p:cNvGrpSpPr>
          <p:nvPr/>
        </p:nvGrpSpPr>
        <p:grpSpPr>
          <a:xfrm>
            <a:off x="1645920" y="2735132"/>
            <a:ext cx="5396349" cy="3487186"/>
            <a:chOff x="1935236" y="2475713"/>
            <a:chExt cx="5450721" cy="3522321"/>
          </a:xfrm>
        </p:grpSpPr>
        <p:grpSp>
          <p:nvGrpSpPr>
            <p:cNvPr id="6" name="Group 5"/>
            <p:cNvGrpSpPr/>
            <p:nvPr/>
          </p:nvGrpSpPr>
          <p:grpSpPr>
            <a:xfrm>
              <a:off x="4337956" y="3711246"/>
              <a:ext cx="1012372" cy="990600"/>
              <a:chOff x="3951514" y="3712029"/>
              <a:chExt cx="1012372" cy="990600"/>
            </a:xfrm>
          </p:grpSpPr>
          <p:sp>
            <p:nvSpPr>
              <p:cNvPr id="48" name="Oval 47"/>
              <p:cNvSpPr/>
              <p:nvPr/>
            </p:nvSpPr>
            <p:spPr bwMode="auto">
              <a:xfrm>
                <a:off x="3951514" y="3712029"/>
                <a:ext cx="1012372" cy="990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49" name="TextBox 48"/>
              <p:cNvSpPr txBox="1"/>
              <p:nvPr/>
            </p:nvSpPr>
            <p:spPr>
              <a:xfrm>
                <a:off x="4071257" y="4027713"/>
                <a:ext cx="772885" cy="315330"/>
              </a:xfrm>
              <a:prstGeom prst="rect">
                <a:avLst/>
              </a:prstGeom>
              <a:noFill/>
            </p:spPr>
            <p:txBody>
              <a:bodyPr wrap="square" rtlCol="0">
                <a:spAutoFit/>
              </a:bodyPr>
              <a:lstStyle/>
              <a:p>
                <a:pPr algn="ctr"/>
                <a:r>
                  <a:rPr lang="en-CA" sz="1400" b="1" dirty="0" smtClean="0"/>
                  <a:t>Item</a:t>
                </a:r>
                <a:endParaRPr lang="en-CA" sz="1400" b="1" dirty="0"/>
              </a:p>
            </p:txBody>
          </p:sp>
        </p:grpSp>
        <p:grpSp>
          <p:nvGrpSpPr>
            <p:cNvPr id="7" name="Group 6"/>
            <p:cNvGrpSpPr/>
            <p:nvPr/>
          </p:nvGrpSpPr>
          <p:grpSpPr>
            <a:xfrm>
              <a:off x="6068785" y="3706592"/>
              <a:ext cx="1317172" cy="1306286"/>
              <a:chOff x="6057900" y="3232665"/>
              <a:chExt cx="1317172" cy="1306286"/>
            </a:xfrm>
          </p:grpSpPr>
          <p:grpSp>
            <p:nvGrpSpPr>
              <p:cNvPr id="39" name="Group 38"/>
              <p:cNvGrpSpPr/>
              <p:nvPr/>
            </p:nvGrpSpPr>
            <p:grpSpPr>
              <a:xfrm>
                <a:off x="6362700" y="3548351"/>
                <a:ext cx="1012372" cy="990600"/>
                <a:chOff x="3951514" y="3712029"/>
                <a:chExt cx="1012372" cy="990600"/>
              </a:xfrm>
            </p:grpSpPr>
            <p:sp>
              <p:nvSpPr>
                <p:cNvPr id="46" name="Oval 45"/>
                <p:cNvSpPr/>
                <p:nvPr/>
              </p:nvSpPr>
              <p:spPr bwMode="auto">
                <a:xfrm>
                  <a:off x="3951514" y="3712029"/>
                  <a:ext cx="1012372" cy="9906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47" name="TextBox 46"/>
                <p:cNvSpPr txBox="1"/>
                <p:nvPr/>
              </p:nvSpPr>
              <p:spPr>
                <a:xfrm>
                  <a:off x="4071257" y="4027713"/>
                  <a:ext cx="772885" cy="315330"/>
                </a:xfrm>
                <a:prstGeom prst="rect">
                  <a:avLst/>
                </a:prstGeom>
                <a:noFill/>
              </p:spPr>
              <p:txBody>
                <a:bodyPr wrap="square" rtlCol="0">
                  <a:spAutoFit/>
                </a:bodyPr>
                <a:lstStyle/>
                <a:p>
                  <a:pPr algn="ctr"/>
                  <a:r>
                    <a:rPr lang="en-CA" sz="1400" b="1" dirty="0" smtClean="0"/>
                    <a:t>Item</a:t>
                  </a:r>
                  <a:endParaRPr lang="en-CA" sz="1400" b="1" dirty="0"/>
                </a:p>
              </p:txBody>
            </p:sp>
          </p:grpSp>
          <p:grpSp>
            <p:nvGrpSpPr>
              <p:cNvPr id="40" name="Group 39"/>
              <p:cNvGrpSpPr/>
              <p:nvPr/>
            </p:nvGrpSpPr>
            <p:grpSpPr>
              <a:xfrm>
                <a:off x="6210300" y="3385065"/>
                <a:ext cx="1012372" cy="990600"/>
                <a:chOff x="3951514" y="3712029"/>
                <a:chExt cx="1012372" cy="990600"/>
              </a:xfrm>
            </p:grpSpPr>
            <p:sp>
              <p:nvSpPr>
                <p:cNvPr id="44" name="Oval 43"/>
                <p:cNvSpPr/>
                <p:nvPr/>
              </p:nvSpPr>
              <p:spPr bwMode="auto">
                <a:xfrm>
                  <a:off x="3951514" y="3712029"/>
                  <a:ext cx="1012372" cy="9906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45" name="TextBox 44"/>
                <p:cNvSpPr txBox="1"/>
                <p:nvPr/>
              </p:nvSpPr>
              <p:spPr>
                <a:xfrm>
                  <a:off x="4071257" y="4027713"/>
                  <a:ext cx="772885" cy="315330"/>
                </a:xfrm>
                <a:prstGeom prst="rect">
                  <a:avLst/>
                </a:prstGeom>
                <a:noFill/>
              </p:spPr>
              <p:txBody>
                <a:bodyPr wrap="square" rtlCol="0">
                  <a:spAutoFit/>
                </a:bodyPr>
                <a:lstStyle/>
                <a:p>
                  <a:pPr algn="ctr"/>
                  <a:r>
                    <a:rPr lang="en-CA" sz="1400" b="1" dirty="0" smtClean="0"/>
                    <a:t>Item</a:t>
                  </a:r>
                  <a:endParaRPr lang="en-CA" sz="1400" b="1" dirty="0"/>
                </a:p>
              </p:txBody>
            </p:sp>
          </p:grpSp>
          <p:grpSp>
            <p:nvGrpSpPr>
              <p:cNvPr id="41" name="Group 40"/>
              <p:cNvGrpSpPr/>
              <p:nvPr/>
            </p:nvGrpSpPr>
            <p:grpSpPr>
              <a:xfrm>
                <a:off x="6057900" y="3232665"/>
                <a:ext cx="1012372" cy="990600"/>
                <a:chOff x="3951514" y="3712029"/>
                <a:chExt cx="1012372" cy="990600"/>
              </a:xfrm>
            </p:grpSpPr>
            <p:sp>
              <p:nvSpPr>
                <p:cNvPr id="42" name="Oval 41"/>
                <p:cNvSpPr/>
                <p:nvPr/>
              </p:nvSpPr>
              <p:spPr bwMode="auto">
                <a:xfrm>
                  <a:off x="3951514" y="3712029"/>
                  <a:ext cx="1012372" cy="990600"/>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43" name="TextBox 42"/>
                <p:cNvSpPr txBox="1"/>
                <p:nvPr/>
              </p:nvSpPr>
              <p:spPr>
                <a:xfrm>
                  <a:off x="4071257" y="4027713"/>
                  <a:ext cx="772885" cy="315330"/>
                </a:xfrm>
                <a:prstGeom prst="rect">
                  <a:avLst/>
                </a:prstGeom>
                <a:noFill/>
              </p:spPr>
              <p:txBody>
                <a:bodyPr wrap="square" rtlCol="0">
                  <a:spAutoFit/>
                </a:bodyPr>
                <a:lstStyle/>
                <a:p>
                  <a:pPr algn="ctr"/>
                  <a:r>
                    <a:rPr lang="en-CA" sz="1400" b="1" dirty="0" smtClean="0"/>
                    <a:t>Item</a:t>
                  </a:r>
                  <a:endParaRPr lang="en-CA" sz="1400" b="1" dirty="0"/>
                </a:p>
              </p:txBody>
            </p:sp>
          </p:grpSp>
        </p:grpSp>
        <p:grpSp>
          <p:nvGrpSpPr>
            <p:cNvPr id="8" name="Group 7"/>
            <p:cNvGrpSpPr/>
            <p:nvPr/>
          </p:nvGrpSpPr>
          <p:grpSpPr>
            <a:xfrm>
              <a:off x="4288971" y="2475713"/>
              <a:ext cx="1458686" cy="838200"/>
              <a:chOff x="3951514" y="2503714"/>
              <a:chExt cx="1458686" cy="838200"/>
            </a:xfrm>
          </p:grpSpPr>
          <p:sp>
            <p:nvSpPr>
              <p:cNvPr id="35" name="Rectangle 34"/>
              <p:cNvSpPr/>
              <p:nvPr/>
            </p:nvSpPr>
            <p:spPr bwMode="auto">
              <a:xfrm>
                <a:off x="4256314" y="28085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36" name="Rectangle 35"/>
              <p:cNvSpPr/>
              <p:nvPr/>
            </p:nvSpPr>
            <p:spPr bwMode="auto">
              <a:xfrm>
                <a:off x="4103914" y="26561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37" name="Rectangle 36"/>
              <p:cNvSpPr/>
              <p:nvPr/>
            </p:nvSpPr>
            <p:spPr bwMode="auto">
              <a:xfrm>
                <a:off x="3951514" y="25037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38" name="TextBox 37"/>
              <p:cNvSpPr txBox="1"/>
              <p:nvPr/>
            </p:nvSpPr>
            <p:spPr>
              <a:xfrm>
                <a:off x="3951514" y="2601684"/>
                <a:ext cx="1153886" cy="315330"/>
              </a:xfrm>
              <a:prstGeom prst="rect">
                <a:avLst/>
              </a:prstGeom>
              <a:noFill/>
            </p:spPr>
            <p:txBody>
              <a:bodyPr wrap="square" rtlCol="0">
                <a:spAutoFit/>
              </a:bodyPr>
              <a:lstStyle/>
              <a:p>
                <a:pPr algn="ctr"/>
                <a:r>
                  <a:rPr lang="en-CA" sz="1400" b="1" dirty="0" smtClean="0"/>
                  <a:t>Charges</a:t>
                </a:r>
                <a:endParaRPr lang="en-CA" sz="1400" b="1" dirty="0"/>
              </a:p>
            </p:txBody>
          </p:sp>
        </p:grpSp>
        <p:grpSp>
          <p:nvGrpSpPr>
            <p:cNvPr id="9" name="Group 8"/>
            <p:cNvGrpSpPr/>
            <p:nvPr/>
          </p:nvGrpSpPr>
          <p:grpSpPr>
            <a:xfrm>
              <a:off x="2329543" y="2475713"/>
              <a:ext cx="1458686" cy="838200"/>
              <a:chOff x="3951514" y="2503714"/>
              <a:chExt cx="1458686" cy="838200"/>
            </a:xfrm>
          </p:grpSpPr>
          <p:sp>
            <p:nvSpPr>
              <p:cNvPr id="31" name="Rectangle 30"/>
              <p:cNvSpPr/>
              <p:nvPr/>
            </p:nvSpPr>
            <p:spPr bwMode="auto">
              <a:xfrm>
                <a:off x="4256314" y="28085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32" name="Rectangle 31"/>
              <p:cNvSpPr/>
              <p:nvPr/>
            </p:nvSpPr>
            <p:spPr bwMode="auto">
              <a:xfrm>
                <a:off x="4103914" y="26561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33" name="Rectangle 32"/>
              <p:cNvSpPr/>
              <p:nvPr/>
            </p:nvSpPr>
            <p:spPr bwMode="auto">
              <a:xfrm>
                <a:off x="3951514" y="25037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34" name="TextBox 33"/>
              <p:cNvSpPr txBox="1"/>
              <p:nvPr/>
            </p:nvSpPr>
            <p:spPr>
              <a:xfrm>
                <a:off x="3951514" y="2601684"/>
                <a:ext cx="1153886" cy="315330"/>
              </a:xfrm>
              <a:prstGeom prst="rect">
                <a:avLst/>
              </a:prstGeom>
              <a:noFill/>
            </p:spPr>
            <p:txBody>
              <a:bodyPr wrap="square" rtlCol="0">
                <a:spAutoFit/>
              </a:bodyPr>
              <a:lstStyle/>
              <a:p>
                <a:pPr algn="ctr"/>
                <a:r>
                  <a:rPr lang="en-CA" sz="1400" b="1" dirty="0" smtClean="0"/>
                  <a:t>Rules</a:t>
                </a:r>
                <a:endParaRPr lang="en-CA" sz="1400" b="1" dirty="0"/>
              </a:p>
            </p:txBody>
          </p:sp>
        </p:grpSp>
        <p:grpSp>
          <p:nvGrpSpPr>
            <p:cNvPr id="10" name="Group 9"/>
            <p:cNvGrpSpPr/>
            <p:nvPr/>
          </p:nvGrpSpPr>
          <p:grpSpPr>
            <a:xfrm>
              <a:off x="1935236" y="3788229"/>
              <a:ext cx="1526422" cy="838200"/>
              <a:chOff x="3883778" y="2503714"/>
              <a:chExt cx="1526422" cy="838200"/>
            </a:xfrm>
          </p:grpSpPr>
          <p:sp>
            <p:nvSpPr>
              <p:cNvPr id="27" name="Rectangle 26"/>
              <p:cNvSpPr/>
              <p:nvPr/>
            </p:nvSpPr>
            <p:spPr bwMode="auto">
              <a:xfrm>
                <a:off x="4256314" y="28085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28" name="Rectangle 27"/>
              <p:cNvSpPr/>
              <p:nvPr/>
            </p:nvSpPr>
            <p:spPr bwMode="auto">
              <a:xfrm>
                <a:off x="4103914" y="26561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29" name="Rectangle 28"/>
              <p:cNvSpPr/>
              <p:nvPr/>
            </p:nvSpPr>
            <p:spPr bwMode="auto">
              <a:xfrm>
                <a:off x="3951514" y="25037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30" name="TextBox 29"/>
              <p:cNvSpPr txBox="1"/>
              <p:nvPr/>
            </p:nvSpPr>
            <p:spPr>
              <a:xfrm>
                <a:off x="3883778" y="2576283"/>
                <a:ext cx="1306286" cy="315330"/>
              </a:xfrm>
              <a:prstGeom prst="rect">
                <a:avLst/>
              </a:prstGeom>
              <a:noFill/>
            </p:spPr>
            <p:txBody>
              <a:bodyPr wrap="square" rtlCol="0">
                <a:spAutoFit/>
              </a:bodyPr>
              <a:lstStyle/>
              <a:p>
                <a:pPr algn="ctr"/>
                <a:r>
                  <a:rPr lang="en-CA" sz="1400" b="1" dirty="0" smtClean="0"/>
                  <a:t>Attributes</a:t>
                </a:r>
                <a:endParaRPr lang="en-CA" sz="1400" b="1" dirty="0"/>
              </a:p>
            </p:txBody>
          </p:sp>
        </p:grpSp>
        <p:grpSp>
          <p:nvGrpSpPr>
            <p:cNvPr id="11" name="Group 10"/>
            <p:cNvGrpSpPr/>
            <p:nvPr/>
          </p:nvGrpSpPr>
          <p:grpSpPr>
            <a:xfrm>
              <a:off x="2329543" y="5159834"/>
              <a:ext cx="1458686" cy="838200"/>
              <a:chOff x="3951514" y="2503714"/>
              <a:chExt cx="1458686" cy="838200"/>
            </a:xfrm>
          </p:grpSpPr>
          <p:sp>
            <p:nvSpPr>
              <p:cNvPr id="23" name="Rectangle 22"/>
              <p:cNvSpPr/>
              <p:nvPr/>
            </p:nvSpPr>
            <p:spPr bwMode="auto">
              <a:xfrm>
                <a:off x="4256314" y="28085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24" name="Rectangle 23"/>
              <p:cNvSpPr/>
              <p:nvPr/>
            </p:nvSpPr>
            <p:spPr bwMode="auto">
              <a:xfrm>
                <a:off x="4103914" y="26561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25" name="Rectangle 24"/>
              <p:cNvSpPr/>
              <p:nvPr/>
            </p:nvSpPr>
            <p:spPr bwMode="auto">
              <a:xfrm>
                <a:off x="3951514" y="25037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26" name="TextBox 25"/>
              <p:cNvSpPr txBox="1"/>
              <p:nvPr/>
            </p:nvSpPr>
            <p:spPr>
              <a:xfrm>
                <a:off x="3951514" y="2590798"/>
                <a:ext cx="1153886" cy="315330"/>
              </a:xfrm>
              <a:prstGeom prst="rect">
                <a:avLst/>
              </a:prstGeom>
              <a:noFill/>
            </p:spPr>
            <p:txBody>
              <a:bodyPr wrap="square" rtlCol="0">
                <a:spAutoFit/>
              </a:bodyPr>
              <a:lstStyle/>
              <a:p>
                <a:pPr algn="ctr"/>
                <a:r>
                  <a:rPr lang="en-CA" sz="1400" b="1" dirty="0" smtClean="0"/>
                  <a:t>Images</a:t>
                </a:r>
                <a:endParaRPr lang="en-CA" sz="1400" b="1" dirty="0"/>
              </a:p>
            </p:txBody>
          </p:sp>
        </p:grpSp>
        <p:grpSp>
          <p:nvGrpSpPr>
            <p:cNvPr id="12" name="Group 11"/>
            <p:cNvGrpSpPr/>
            <p:nvPr/>
          </p:nvGrpSpPr>
          <p:grpSpPr>
            <a:xfrm>
              <a:off x="4212768" y="5159834"/>
              <a:ext cx="1513117" cy="838200"/>
              <a:chOff x="3897083" y="2503714"/>
              <a:chExt cx="1513117" cy="838200"/>
            </a:xfrm>
          </p:grpSpPr>
          <p:sp>
            <p:nvSpPr>
              <p:cNvPr id="19" name="Rectangle 18"/>
              <p:cNvSpPr/>
              <p:nvPr/>
            </p:nvSpPr>
            <p:spPr bwMode="auto">
              <a:xfrm>
                <a:off x="4256314" y="28085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20" name="Rectangle 19"/>
              <p:cNvSpPr/>
              <p:nvPr/>
            </p:nvSpPr>
            <p:spPr bwMode="auto">
              <a:xfrm>
                <a:off x="4103914" y="26561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21" name="Rectangle 20"/>
              <p:cNvSpPr/>
              <p:nvPr/>
            </p:nvSpPr>
            <p:spPr bwMode="auto">
              <a:xfrm>
                <a:off x="3951514" y="2503714"/>
                <a:ext cx="1153886" cy="5334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400" b="1" i="0" u="none" strike="noStrike" cap="none" normalizeH="0" baseline="0" dirty="0" smtClean="0">
                  <a:ln>
                    <a:noFill/>
                  </a:ln>
                  <a:solidFill>
                    <a:schemeClr val="tx1"/>
                  </a:solidFill>
                  <a:effectLst/>
                  <a:latin typeface="Arial" charset="0"/>
                </a:endParaRPr>
              </a:p>
            </p:txBody>
          </p:sp>
          <p:sp>
            <p:nvSpPr>
              <p:cNvPr id="22" name="TextBox 21"/>
              <p:cNvSpPr txBox="1"/>
              <p:nvPr/>
            </p:nvSpPr>
            <p:spPr>
              <a:xfrm>
                <a:off x="3897083" y="2629270"/>
                <a:ext cx="1306286" cy="310878"/>
              </a:xfrm>
              <a:prstGeom prst="rect">
                <a:avLst/>
              </a:prstGeom>
              <a:noFill/>
            </p:spPr>
            <p:txBody>
              <a:bodyPr wrap="square" rtlCol="0">
                <a:spAutoFit/>
              </a:bodyPr>
              <a:lstStyle/>
              <a:p>
                <a:pPr algn="ctr"/>
                <a:r>
                  <a:rPr lang="en-CA" sz="1400" b="1" dirty="0" smtClean="0"/>
                  <a:t>Attachments</a:t>
                </a:r>
                <a:endParaRPr lang="en-CA" sz="1400" b="1" dirty="0"/>
              </a:p>
            </p:txBody>
          </p:sp>
        </p:grpSp>
        <p:cxnSp>
          <p:nvCxnSpPr>
            <p:cNvPr id="13" name="Straight Connector 12"/>
            <p:cNvCxnSpPr>
              <a:stCxn id="48" idx="6"/>
              <a:endCxn id="42" idx="2"/>
            </p:cNvCxnSpPr>
            <p:nvPr/>
          </p:nvCxnSpPr>
          <p:spPr bwMode="auto">
            <a:xfrm flipV="1">
              <a:off x="5350328" y="4201892"/>
              <a:ext cx="718457" cy="46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Straight Connector 13"/>
            <p:cNvCxnSpPr>
              <a:stCxn id="48" idx="0"/>
            </p:cNvCxnSpPr>
            <p:nvPr/>
          </p:nvCxnSpPr>
          <p:spPr bwMode="auto">
            <a:xfrm flipH="1" flipV="1">
              <a:off x="4844138" y="3313913"/>
              <a:ext cx="4" cy="3973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a:stCxn id="21" idx="0"/>
              <a:endCxn id="48" idx="4"/>
            </p:cNvCxnSpPr>
            <p:nvPr/>
          </p:nvCxnSpPr>
          <p:spPr bwMode="auto">
            <a:xfrm flipV="1">
              <a:off x="4844142" y="4701846"/>
              <a:ext cx="0" cy="4579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a:stCxn id="48" idx="1"/>
              <a:endCxn id="31" idx="3"/>
            </p:cNvCxnSpPr>
            <p:nvPr/>
          </p:nvCxnSpPr>
          <p:spPr bwMode="auto">
            <a:xfrm flipH="1" flipV="1">
              <a:off x="3788229" y="3047213"/>
              <a:ext cx="697985" cy="80910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a:stCxn id="48" idx="2"/>
            </p:cNvCxnSpPr>
            <p:nvPr/>
          </p:nvCxnSpPr>
          <p:spPr bwMode="auto">
            <a:xfrm flipH="1">
              <a:off x="3483429" y="4206546"/>
              <a:ext cx="85452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a:stCxn id="23" idx="3"/>
              <a:endCxn id="48" idx="3"/>
            </p:cNvCxnSpPr>
            <p:nvPr/>
          </p:nvCxnSpPr>
          <p:spPr bwMode="auto">
            <a:xfrm flipV="1">
              <a:off x="3788229" y="4556776"/>
              <a:ext cx="697985" cy="1174558"/>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237089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239819"/>
            <a:ext cx="8503920" cy="4937760"/>
          </a:xfrm>
        </p:spPr>
        <p:txBody>
          <a:bodyPr/>
          <a:lstStyle/>
          <a:p>
            <a:r>
              <a:rPr lang="en-CA" dirty="0" smtClean="0"/>
              <a:t>There is a predefined set of </a:t>
            </a:r>
            <a:r>
              <a:rPr lang="en-CA" i="1" dirty="0" smtClean="0">
                <a:solidFill>
                  <a:srgbClr val="C00000"/>
                </a:solidFill>
              </a:rPr>
              <a:t>Association Types </a:t>
            </a:r>
            <a:r>
              <a:rPr lang="en-CA" dirty="0" smtClean="0"/>
              <a:t>but the user can add more if needed</a:t>
            </a:r>
          </a:p>
          <a:p>
            <a:endParaRPr lang="en-CA" sz="1800" dirty="0" smtClean="0"/>
          </a:p>
        </p:txBody>
      </p:sp>
      <p:sp>
        <p:nvSpPr>
          <p:cNvPr id="3" name="Title 2"/>
          <p:cNvSpPr>
            <a:spLocks noGrp="1"/>
          </p:cNvSpPr>
          <p:nvPr>
            <p:ph type="title"/>
          </p:nvPr>
        </p:nvSpPr>
        <p:spPr/>
        <p:txBody>
          <a:bodyPr/>
          <a:lstStyle/>
          <a:p>
            <a:r>
              <a:rPr lang="en-CA" dirty="0" smtClean="0"/>
              <a:t>Associations	</a:t>
            </a:r>
            <a:endParaRPr lang="en-C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143126"/>
            <a:ext cx="6755129" cy="41471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892553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1480" y="1159137"/>
            <a:ext cx="8503920" cy="4937760"/>
          </a:xfrm>
        </p:spPr>
        <p:txBody>
          <a:bodyPr/>
          <a:lstStyle/>
          <a:p>
            <a:r>
              <a:rPr lang="en-CA" sz="2000" dirty="0" smtClean="0"/>
              <a:t>Allows </a:t>
            </a:r>
            <a:r>
              <a:rPr lang="en-CA" sz="2000" dirty="0"/>
              <a:t>for the definition of properties relating to Catalog </a:t>
            </a:r>
            <a:r>
              <a:rPr lang="en-CA" sz="2000" dirty="0" smtClean="0"/>
              <a:t>items</a:t>
            </a:r>
          </a:p>
          <a:p>
            <a:pPr lvl="1"/>
            <a:r>
              <a:rPr lang="en-CA" dirty="0" smtClean="0"/>
              <a:t>First </a:t>
            </a:r>
            <a:r>
              <a:rPr lang="en-CA" dirty="0"/>
              <a:t>an Attribute Type is defined which is then linked to an Attribute </a:t>
            </a:r>
            <a:r>
              <a:rPr lang="en-CA" dirty="0" smtClean="0"/>
              <a:t>association </a:t>
            </a:r>
            <a:endParaRPr lang="en-CA" dirty="0"/>
          </a:p>
          <a:p>
            <a:r>
              <a:rPr lang="en-CA" sz="2000" dirty="0" smtClean="0"/>
              <a:t>If it is marked as </a:t>
            </a:r>
            <a:r>
              <a:rPr lang="en-CA" sz="2000" i="1" dirty="0" smtClean="0">
                <a:solidFill>
                  <a:srgbClr val="C00000"/>
                </a:solidFill>
              </a:rPr>
              <a:t>Is Property</a:t>
            </a:r>
            <a:r>
              <a:rPr lang="en-CA" sz="2000" dirty="0" smtClean="0"/>
              <a:t>, the default value provided cannot be changed in the client applications</a:t>
            </a:r>
            <a:endParaRPr lang="en-CA" sz="2000" dirty="0"/>
          </a:p>
        </p:txBody>
      </p:sp>
      <p:sp>
        <p:nvSpPr>
          <p:cNvPr id="3" name="Title 2"/>
          <p:cNvSpPr>
            <a:spLocks noGrp="1"/>
          </p:cNvSpPr>
          <p:nvPr>
            <p:ph type="title"/>
          </p:nvPr>
        </p:nvSpPr>
        <p:spPr/>
        <p:txBody>
          <a:bodyPr/>
          <a:lstStyle/>
          <a:p>
            <a:r>
              <a:rPr lang="en-CA" dirty="0" smtClean="0"/>
              <a:t>Item Attribute Associations</a:t>
            </a:r>
            <a:endParaRPr lang="en-C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519" y="2900997"/>
            <a:ext cx="5968425" cy="32864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73692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Item Attribute Associations</a:t>
            </a:r>
            <a:endParaRPr lang="en-CA"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90" y="1238885"/>
            <a:ext cx="6720498" cy="37903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9077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0"/>
          <p:cNvSpPr>
            <a:spLocks noGrp="1"/>
          </p:cNvSpPr>
          <p:nvPr>
            <p:ph idx="1"/>
          </p:nvPr>
        </p:nvSpPr>
        <p:spPr>
          <a:xfrm>
            <a:off x="396875" y="1508125"/>
            <a:ext cx="8351838" cy="2935288"/>
          </a:xfrm>
        </p:spPr>
        <p:txBody>
          <a:bodyPr/>
          <a:lstStyle/>
          <a:p>
            <a:endParaRPr lang="en-GB" dirty="0" smtClean="0"/>
          </a:p>
          <a:p>
            <a:r>
              <a:rPr lang="en-GB" dirty="0" smtClean="0"/>
              <a:t>The following materials are provided for this course</a:t>
            </a:r>
          </a:p>
          <a:p>
            <a:pPr lvl="1"/>
            <a:r>
              <a:rPr lang="en-GB" dirty="0" smtClean="0"/>
              <a:t>Hard copy of the presentational slides</a:t>
            </a:r>
          </a:p>
          <a:p>
            <a:pPr lvl="1"/>
            <a:r>
              <a:rPr lang="en-GB" dirty="0" smtClean="0"/>
              <a:t>Student Exercise document</a:t>
            </a:r>
          </a:p>
        </p:txBody>
      </p:sp>
      <p:sp>
        <p:nvSpPr>
          <p:cNvPr id="11267" name="Title 6"/>
          <p:cNvSpPr>
            <a:spLocks noGrp="1"/>
          </p:cNvSpPr>
          <p:nvPr>
            <p:ph type="title"/>
          </p:nvPr>
        </p:nvSpPr>
        <p:spPr>
          <a:xfrm>
            <a:off x="393700" y="239713"/>
            <a:ext cx="7494588" cy="1085850"/>
          </a:xfrm>
        </p:spPr>
        <p:txBody>
          <a:bodyPr>
            <a:normAutofit/>
          </a:bodyPr>
          <a:lstStyle/>
          <a:p>
            <a:r>
              <a:rPr lang="en-GB" sz="3200" dirty="0" smtClean="0">
                <a:latin typeface="Ericsson Capital TT" pitchFamily="2" charset="0"/>
              </a:rPr>
              <a:t>Associated documentation</a:t>
            </a:r>
          </a:p>
        </p:txBody>
      </p:sp>
      <p:sp>
        <p:nvSpPr>
          <p:cNvPr id="5" name="Freeform 9"/>
          <p:cNvSpPr>
            <a:spLocks noChangeAspect="1" noEditPoints="1"/>
          </p:cNvSpPr>
          <p:nvPr/>
        </p:nvSpPr>
        <p:spPr bwMode="auto">
          <a:xfrm>
            <a:off x="6694488" y="4773613"/>
            <a:ext cx="906462" cy="974725"/>
          </a:xfrm>
          <a:custGeom>
            <a:avLst/>
            <a:gdLst>
              <a:gd name="T0" fmla="*/ 2147483647 w 391"/>
              <a:gd name="T1" fmla="*/ 2147483647 h 421"/>
              <a:gd name="T2" fmla="*/ 2147483647 w 391"/>
              <a:gd name="T3" fmla="*/ 2147483647 h 421"/>
              <a:gd name="T4" fmla="*/ 2147483647 w 391"/>
              <a:gd name="T5" fmla="*/ 2147483647 h 421"/>
              <a:gd name="T6" fmla="*/ 2147483647 w 391"/>
              <a:gd name="T7" fmla="*/ 2147483647 h 421"/>
              <a:gd name="T8" fmla="*/ 2147483647 w 391"/>
              <a:gd name="T9" fmla="*/ 2147483647 h 421"/>
              <a:gd name="T10" fmla="*/ 2147483647 w 391"/>
              <a:gd name="T11" fmla="*/ 2147483647 h 421"/>
              <a:gd name="T12" fmla="*/ 2147483647 w 391"/>
              <a:gd name="T13" fmla="*/ 2147483647 h 421"/>
              <a:gd name="T14" fmla="*/ 2147483647 w 391"/>
              <a:gd name="T15" fmla="*/ 2147483647 h 421"/>
              <a:gd name="T16" fmla="*/ 2147483647 w 391"/>
              <a:gd name="T17" fmla="*/ 2147483647 h 421"/>
              <a:gd name="T18" fmla="*/ 2147483647 w 391"/>
              <a:gd name="T19" fmla="*/ 2147483647 h 421"/>
              <a:gd name="T20" fmla="*/ 2147483647 w 391"/>
              <a:gd name="T21" fmla="*/ 2147483647 h 421"/>
              <a:gd name="T22" fmla="*/ 2147483647 w 391"/>
              <a:gd name="T23" fmla="*/ 2147483647 h 421"/>
              <a:gd name="T24" fmla="*/ 2147483647 w 391"/>
              <a:gd name="T25" fmla="*/ 2147483647 h 421"/>
              <a:gd name="T26" fmla="*/ 2147483647 w 391"/>
              <a:gd name="T27" fmla="*/ 2147483647 h 421"/>
              <a:gd name="T28" fmla="*/ 2147483647 w 391"/>
              <a:gd name="T29" fmla="*/ 2147483647 h 421"/>
              <a:gd name="T30" fmla="*/ 2147483647 w 391"/>
              <a:gd name="T31" fmla="*/ 0 h 421"/>
              <a:gd name="T32" fmla="*/ 0 w 391"/>
              <a:gd name="T33" fmla="*/ 2147483647 h 421"/>
              <a:gd name="T34" fmla="*/ 2147483647 w 391"/>
              <a:gd name="T35" fmla="*/ 2147483647 h 421"/>
              <a:gd name="T36" fmla="*/ 2147483647 w 391"/>
              <a:gd name="T37" fmla="*/ 2147483647 h 421"/>
              <a:gd name="T38" fmla="*/ 2147483647 w 391"/>
              <a:gd name="T39" fmla="*/ 2147483647 h 421"/>
              <a:gd name="T40" fmla="*/ 2147483647 w 391"/>
              <a:gd name="T41" fmla="*/ 2147483647 h 421"/>
              <a:gd name="T42" fmla="*/ 2147483647 w 391"/>
              <a:gd name="T43" fmla="*/ 2147483647 h 421"/>
              <a:gd name="T44" fmla="*/ 2147483647 w 391"/>
              <a:gd name="T45" fmla="*/ 2147483647 h 421"/>
              <a:gd name="T46" fmla="*/ 2147483647 w 391"/>
              <a:gd name="T47" fmla="*/ 2147483647 h 421"/>
              <a:gd name="T48" fmla="*/ 2147483647 w 391"/>
              <a:gd name="T49" fmla="*/ 2147483647 h 421"/>
              <a:gd name="T50" fmla="*/ 2147483647 w 391"/>
              <a:gd name="T51" fmla="*/ 2147483647 h 421"/>
              <a:gd name="T52" fmla="*/ 2147483647 w 391"/>
              <a:gd name="T53" fmla="*/ 2147483647 h 421"/>
              <a:gd name="T54" fmla="*/ 2147483647 w 391"/>
              <a:gd name="T55" fmla="*/ 2147483647 h 421"/>
              <a:gd name="T56" fmla="*/ 2147483647 w 391"/>
              <a:gd name="T57" fmla="*/ 2147483647 h 421"/>
              <a:gd name="T58" fmla="*/ 2147483647 w 391"/>
              <a:gd name="T59" fmla="*/ 2147483647 h 421"/>
              <a:gd name="T60" fmla="*/ 2147483647 w 391"/>
              <a:gd name="T61" fmla="*/ 2147483647 h 421"/>
              <a:gd name="T62" fmla="*/ 2147483647 w 391"/>
              <a:gd name="T63" fmla="*/ 2147483647 h 421"/>
              <a:gd name="T64" fmla="*/ 2147483647 w 391"/>
              <a:gd name="T65" fmla="*/ 2147483647 h 421"/>
              <a:gd name="T66" fmla="*/ 2147483647 w 391"/>
              <a:gd name="T67" fmla="*/ 2147483647 h 421"/>
              <a:gd name="T68" fmla="*/ 2147483647 w 391"/>
              <a:gd name="T69" fmla="*/ 2147483647 h 421"/>
              <a:gd name="T70" fmla="*/ 2147483647 w 391"/>
              <a:gd name="T71" fmla="*/ 2147483647 h 421"/>
              <a:gd name="T72" fmla="*/ 2147483647 w 391"/>
              <a:gd name="T73" fmla="*/ 2147483647 h 421"/>
              <a:gd name="T74" fmla="*/ 2147483647 w 391"/>
              <a:gd name="T75" fmla="*/ 2147483647 h 421"/>
              <a:gd name="T76" fmla="*/ 2147483647 w 391"/>
              <a:gd name="T77" fmla="*/ 2147483647 h 42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91"/>
              <a:gd name="T118" fmla="*/ 0 h 421"/>
              <a:gd name="T119" fmla="*/ 391 w 391"/>
              <a:gd name="T120" fmla="*/ 421 h 42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91" h="421">
                <a:moveTo>
                  <a:pt x="151" y="182"/>
                </a:moveTo>
                <a:cubicBezTo>
                  <a:pt x="338" y="182"/>
                  <a:pt x="338" y="182"/>
                  <a:pt x="338" y="182"/>
                </a:cubicBezTo>
                <a:cubicBezTo>
                  <a:pt x="342" y="182"/>
                  <a:pt x="346" y="179"/>
                  <a:pt x="346" y="174"/>
                </a:cubicBezTo>
                <a:cubicBezTo>
                  <a:pt x="346" y="170"/>
                  <a:pt x="342" y="166"/>
                  <a:pt x="338" y="166"/>
                </a:cubicBezTo>
                <a:cubicBezTo>
                  <a:pt x="151" y="166"/>
                  <a:pt x="151" y="166"/>
                  <a:pt x="151" y="166"/>
                </a:cubicBezTo>
                <a:cubicBezTo>
                  <a:pt x="146" y="166"/>
                  <a:pt x="143" y="170"/>
                  <a:pt x="143" y="174"/>
                </a:cubicBezTo>
                <a:cubicBezTo>
                  <a:pt x="143" y="179"/>
                  <a:pt x="146" y="182"/>
                  <a:pt x="151" y="182"/>
                </a:cubicBezTo>
                <a:close/>
                <a:moveTo>
                  <a:pt x="151" y="262"/>
                </a:moveTo>
                <a:cubicBezTo>
                  <a:pt x="338" y="262"/>
                  <a:pt x="338" y="262"/>
                  <a:pt x="338" y="262"/>
                </a:cubicBezTo>
                <a:cubicBezTo>
                  <a:pt x="342" y="262"/>
                  <a:pt x="346" y="259"/>
                  <a:pt x="346" y="254"/>
                </a:cubicBezTo>
                <a:cubicBezTo>
                  <a:pt x="346" y="250"/>
                  <a:pt x="342" y="246"/>
                  <a:pt x="338" y="246"/>
                </a:cubicBezTo>
                <a:cubicBezTo>
                  <a:pt x="151" y="246"/>
                  <a:pt x="151" y="246"/>
                  <a:pt x="151" y="246"/>
                </a:cubicBezTo>
                <a:cubicBezTo>
                  <a:pt x="146" y="246"/>
                  <a:pt x="143" y="250"/>
                  <a:pt x="143" y="254"/>
                </a:cubicBezTo>
                <a:cubicBezTo>
                  <a:pt x="143" y="259"/>
                  <a:pt x="146" y="262"/>
                  <a:pt x="151" y="262"/>
                </a:cubicBezTo>
                <a:close/>
                <a:moveTo>
                  <a:pt x="151" y="342"/>
                </a:moveTo>
                <a:cubicBezTo>
                  <a:pt x="338" y="342"/>
                  <a:pt x="338" y="342"/>
                  <a:pt x="338" y="342"/>
                </a:cubicBezTo>
                <a:cubicBezTo>
                  <a:pt x="342" y="342"/>
                  <a:pt x="346" y="339"/>
                  <a:pt x="346" y="334"/>
                </a:cubicBezTo>
                <a:cubicBezTo>
                  <a:pt x="346" y="330"/>
                  <a:pt x="342" y="326"/>
                  <a:pt x="338" y="326"/>
                </a:cubicBezTo>
                <a:cubicBezTo>
                  <a:pt x="151" y="326"/>
                  <a:pt x="151" y="326"/>
                  <a:pt x="151" y="326"/>
                </a:cubicBezTo>
                <a:cubicBezTo>
                  <a:pt x="146" y="326"/>
                  <a:pt x="143" y="330"/>
                  <a:pt x="143" y="334"/>
                </a:cubicBezTo>
                <a:cubicBezTo>
                  <a:pt x="143" y="339"/>
                  <a:pt x="146" y="342"/>
                  <a:pt x="151" y="342"/>
                </a:cubicBezTo>
                <a:close/>
                <a:moveTo>
                  <a:pt x="383" y="147"/>
                </a:moveTo>
                <a:cubicBezTo>
                  <a:pt x="387" y="147"/>
                  <a:pt x="391" y="143"/>
                  <a:pt x="391" y="139"/>
                </a:cubicBezTo>
                <a:cubicBezTo>
                  <a:pt x="391" y="112"/>
                  <a:pt x="391" y="112"/>
                  <a:pt x="391" y="112"/>
                </a:cubicBezTo>
                <a:cubicBezTo>
                  <a:pt x="391" y="98"/>
                  <a:pt x="380" y="87"/>
                  <a:pt x="366" y="87"/>
                </a:cubicBezTo>
                <a:cubicBezTo>
                  <a:pt x="344" y="87"/>
                  <a:pt x="344" y="87"/>
                  <a:pt x="344" y="87"/>
                </a:cubicBezTo>
                <a:cubicBezTo>
                  <a:pt x="344" y="68"/>
                  <a:pt x="344" y="68"/>
                  <a:pt x="344" y="68"/>
                </a:cubicBezTo>
                <a:cubicBezTo>
                  <a:pt x="344" y="55"/>
                  <a:pt x="333" y="44"/>
                  <a:pt x="319" y="44"/>
                </a:cubicBezTo>
                <a:cubicBezTo>
                  <a:pt x="297" y="44"/>
                  <a:pt x="297" y="44"/>
                  <a:pt x="297" y="44"/>
                </a:cubicBezTo>
                <a:cubicBezTo>
                  <a:pt x="297" y="25"/>
                  <a:pt x="297" y="25"/>
                  <a:pt x="297" y="25"/>
                </a:cubicBezTo>
                <a:cubicBezTo>
                  <a:pt x="297" y="11"/>
                  <a:pt x="286" y="0"/>
                  <a:pt x="272" y="0"/>
                </a:cubicBezTo>
                <a:cubicBezTo>
                  <a:pt x="25" y="0"/>
                  <a:pt x="25" y="0"/>
                  <a:pt x="25" y="0"/>
                </a:cubicBezTo>
                <a:cubicBezTo>
                  <a:pt x="11" y="0"/>
                  <a:pt x="0" y="11"/>
                  <a:pt x="0" y="25"/>
                </a:cubicBezTo>
                <a:cubicBezTo>
                  <a:pt x="0" y="310"/>
                  <a:pt x="0" y="310"/>
                  <a:pt x="0" y="310"/>
                </a:cubicBezTo>
                <a:cubicBezTo>
                  <a:pt x="0" y="323"/>
                  <a:pt x="11" y="334"/>
                  <a:pt x="25" y="334"/>
                </a:cubicBezTo>
                <a:cubicBezTo>
                  <a:pt x="47" y="334"/>
                  <a:pt x="47" y="334"/>
                  <a:pt x="47" y="334"/>
                </a:cubicBezTo>
                <a:cubicBezTo>
                  <a:pt x="47" y="353"/>
                  <a:pt x="47" y="353"/>
                  <a:pt x="47" y="353"/>
                </a:cubicBezTo>
                <a:cubicBezTo>
                  <a:pt x="47" y="367"/>
                  <a:pt x="58" y="378"/>
                  <a:pt x="72" y="378"/>
                </a:cubicBezTo>
                <a:cubicBezTo>
                  <a:pt x="94" y="378"/>
                  <a:pt x="94" y="378"/>
                  <a:pt x="94" y="378"/>
                </a:cubicBezTo>
                <a:cubicBezTo>
                  <a:pt x="94" y="397"/>
                  <a:pt x="94" y="397"/>
                  <a:pt x="94" y="397"/>
                </a:cubicBezTo>
                <a:cubicBezTo>
                  <a:pt x="94" y="410"/>
                  <a:pt x="105" y="421"/>
                  <a:pt x="119" y="421"/>
                </a:cubicBezTo>
                <a:cubicBezTo>
                  <a:pt x="366" y="421"/>
                  <a:pt x="366" y="421"/>
                  <a:pt x="366" y="421"/>
                </a:cubicBezTo>
                <a:cubicBezTo>
                  <a:pt x="380" y="421"/>
                  <a:pt x="391" y="410"/>
                  <a:pt x="391" y="397"/>
                </a:cubicBezTo>
                <a:cubicBezTo>
                  <a:pt x="391" y="170"/>
                  <a:pt x="391" y="170"/>
                  <a:pt x="391" y="170"/>
                </a:cubicBezTo>
                <a:cubicBezTo>
                  <a:pt x="391" y="165"/>
                  <a:pt x="387" y="162"/>
                  <a:pt x="383" y="162"/>
                </a:cubicBezTo>
                <a:cubicBezTo>
                  <a:pt x="378" y="162"/>
                  <a:pt x="375" y="165"/>
                  <a:pt x="375" y="170"/>
                </a:cubicBezTo>
                <a:cubicBezTo>
                  <a:pt x="375" y="397"/>
                  <a:pt x="375" y="397"/>
                  <a:pt x="375" y="397"/>
                </a:cubicBezTo>
                <a:cubicBezTo>
                  <a:pt x="375" y="402"/>
                  <a:pt x="371" y="405"/>
                  <a:pt x="366" y="405"/>
                </a:cubicBezTo>
                <a:cubicBezTo>
                  <a:pt x="119" y="405"/>
                  <a:pt x="119" y="405"/>
                  <a:pt x="119" y="405"/>
                </a:cubicBezTo>
                <a:cubicBezTo>
                  <a:pt x="114" y="405"/>
                  <a:pt x="110" y="402"/>
                  <a:pt x="110" y="397"/>
                </a:cubicBezTo>
                <a:cubicBezTo>
                  <a:pt x="110" y="112"/>
                  <a:pt x="110" y="112"/>
                  <a:pt x="110" y="112"/>
                </a:cubicBezTo>
                <a:cubicBezTo>
                  <a:pt x="110" y="107"/>
                  <a:pt x="114" y="103"/>
                  <a:pt x="119" y="103"/>
                </a:cubicBezTo>
                <a:cubicBezTo>
                  <a:pt x="366" y="103"/>
                  <a:pt x="366" y="103"/>
                  <a:pt x="366" y="103"/>
                </a:cubicBezTo>
                <a:cubicBezTo>
                  <a:pt x="371" y="103"/>
                  <a:pt x="375" y="107"/>
                  <a:pt x="375" y="112"/>
                </a:cubicBezTo>
                <a:cubicBezTo>
                  <a:pt x="375" y="139"/>
                  <a:pt x="375" y="139"/>
                  <a:pt x="375" y="139"/>
                </a:cubicBezTo>
                <a:cubicBezTo>
                  <a:pt x="375" y="143"/>
                  <a:pt x="378" y="147"/>
                  <a:pt x="383" y="147"/>
                </a:cubicBezTo>
                <a:close/>
                <a:moveTo>
                  <a:pt x="47" y="68"/>
                </a:moveTo>
                <a:cubicBezTo>
                  <a:pt x="47" y="318"/>
                  <a:pt x="47" y="318"/>
                  <a:pt x="47" y="318"/>
                </a:cubicBezTo>
                <a:cubicBezTo>
                  <a:pt x="25" y="318"/>
                  <a:pt x="25" y="318"/>
                  <a:pt x="25" y="318"/>
                </a:cubicBezTo>
                <a:cubicBezTo>
                  <a:pt x="20" y="318"/>
                  <a:pt x="16" y="314"/>
                  <a:pt x="16" y="310"/>
                </a:cubicBezTo>
                <a:cubicBezTo>
                  <a:pt x="16" y="25"/>
                  <a:pt x="16" y="25"/>
                  <a:pt x="16" y="25"/>
                </a:cubicBezTo>
                <a:cubicBezTo>
                  <a:pt x="16" y="20"/>
                  <a:pt x="20" y="16"/>
                  <a:pt x="25" y="16"/>
                </a:cubicBezTo>
                <a:cubicBezTo>
                  <a:pt x="272" y="16"/>
                  <a:pt x="272" y="16"/>
                  <a:pt x="272" y="16"/>
                </a:cubicBezTo>
                <a:cubicBezTo>
                  <a:pt x="277" y="16"/>
                  <a:pt x="281" y="20"/>
                  <a:pt x="281" y="25"/>
                </a:cubicBezTo>
                <a:cubicBezTo>
                  <a:pt x="281" y="44"/>
                  <a:pt x="281" y="44"/>
                  <a:pt x="281" y="44"/>
                </a:cubicBezTo>
                <a:cubicBezTo>
                  <a:pt x="72" y="44"/>
                  <a:pt x="72" y="44"/>
                  <a:pt x="72" y="44"/>
                </a:cubicBezTo>
                <a:cubicBezTo>
                  <a:pt x="58" y="44"/>
                  <a:pt x="47" y="55"/>
                  <a:pt x="47" y="68"/>
                </a:cubicBezTo>
                <a:close/>
                <a:moveTo>
                  <a:pt x="328" y="87"/>
                </a:moveTo>
                <a:cubicBezTo>
                  <a:pt x="119" y="87"/>
                  <a:pt x="119" y="87"/>
                  <a:pt x="119" y="87"/>
                </a:cubicBezTo>
                <a:cubicBezTo>
                  <a:pt x="105" y="87"/>
                  <a:pt x="94" y="98"/>
                  <a:pt x="94" y="112"/>
                </a:cubicBezTo>
                <a:cubicBezTo>
                  <a:pt x="94" y="362"/>
                  <a:pt x="94" y="362"/>
                  <a:pt x="94" y="362"/>
                </a:cubicBezTo>
                <a:cubicBezTo>
                  <a:pt x="72" y="362"/>
                  <a:pt x="72" y="362"/>
                  <a:pt x="72" y="362"/>
                </a:cubicBezTo>
                <a:cubicBezTo>
                  <a:pt x="67" y="362"/>
                  <a:pt x="63" y="358"/>
                  <a:pt x="63" y="353"/>
                </a:cubicBezTo>
                <a:cubicBezTo>
                  <a:pt x="63" y="68"/>
                  <a:pt x="63" y="68"/>
                  <a:pt x="63" y="68"/>
                </a:cubicBezTo>
                <a:cubicBezTo>
                  <a:pt x="63" y="63"/>
                  <a:pt x="67" y="60"/>
                  <a:pt x="72" y="60"/>
                </a:cubicBezTo>
                <a:cubicBezTo>
                  <a:pt x="319" y="60"/>
                  <a:pt x="319" y="60"/>
                  <a:pt x="319" y="60"/>
                </a:cubicBezTo>
                <a:cubicBezTo>
                  <a:pt x="324" y="60"/>
                  <a:pt x="328" y="63"/>
                  <a:pt x="328" y="68"/>
                </a:cubicBezTo>
                <a:lnTo>
                  <a:pt x="328" y="87"/>
                </a:lnTo>
                <a:close/>
              </a:path>
            </a:pathLst>
          </a:custGeom>
          <a:solidFill>
            <a:srgbClr val="007B78"/>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dirty="0"/>
          </a:p>
        </p:txBody>
      </p:sp>
    </p:spTree>
    <p:extLst>
      <p:ext uri="{BB962C8B-B14F-4D97-AF65-F5344CB8AC3E}">
        <p14:creationId xmlns:p14="http://schemas.microsoft.com/office/powerpoint/2010/main" val="1633689062"/>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411480" y="1333948"/>
            <a:ext cx="5639696" cy="4945827"/>
          </a:xfrm>
        </p:spPr>
        <p:txBody>
          <a:bodyPr/>
          <a:lstStyle/>
          <a:p>
            <a:r>
              <a:rPr lang="en-US" dirty="0" smtClean="0">
                <a:cs typeface="Calibri" pitchFamily="34" charset="0"/>
              </a:rPr>
              <a:t>Is </a:t>
            </a:r>
            <a:r>
              <a:rPr lang="en-US" dirty="0">
                <a:cs typeface="Calibri" pitchFamily="34" charset="0"/>
              </a:rPr>
              <a:t>used by other Items to inherit from</a:t>
            </a:r>
          </a:p>
          <a:p>
            <a:r>
              <a:rPr lang="en-US" dirty="0">
                <a:cs typeface="Calibri" pitchFamily="34" charset="0"/>
              </a:rPr>
              <a:t>Useful when multiple Items are similar in some aspects</a:t>
            </a:r>
          </a:p>
          <a:p>
            <a:r>
              <a:rPr lang="en-US" dirty="0">
                <a:cs typeface="Calibri" pitchFamily="34" charset="0"/>
              </a:rPr>
              <a:t>Child Items </a:t>
            </a:r>
            <a:r>
              <a:rPr lang="en-US" i="1" dirty="0">
                <a:solidFill>
                  <a:srgbClr val="C00000"/>
                </a:solidFill>
                <a:cs typeface="Calibri" pitchFamily="34" charset="0"/>
              </a:rPr>
              <a:t>inherit all </a:t>
            </a:r>
            <a:r>
              <a:rPr lang="en-US" dirty="0">
                <a:cs typeface="Calibri" pitchFamily="34" charset="0"/>
              </a:rPr>
              <a:t>of the </a:t>
            </a:r>
            <a:r>
              <a:rPr lang="en-US" i="1" dirty="0">
                <a:solidFill>
                  <a:srgbClr val="C00000"/>
                </a:solidFill>
                <a:cs typeface="Calibri" pitchFamily="34" charset="0"/>
              </a:rPr>
              <a:t>Attributes</a:t>
            </a:r>
            <a:r>
              <a:rPr lang="en-US" dirty="0">
                <a:cs typeface="Calibri" pitchFamily="34" charset="0"/>
              </a:rPr>
              <a:t>, </a:t>
            </a:r>
            <a:r>
              <a:rPr lang="en-US" i="1" dirty="0" smtClean="0">
                <a:solidFill>
                  <a:srgbClr val="C00000"/>
                </a:solidFill>
                <a:cs typeface="Calibri" pitchFamily="34" charset="0"/>
              </a:rPr>
              <a:t>Charges</a:t>
            </a:r>
            <a:r>
              <a:rPr lang="en-US" dirty="0" smtClean="0">
                <a:cs typeface="Calibri" pitchFamily="34" charset="0"/>
              </a:rPr>
              <a:t>, </a:t>
            </a:r>
            <a:r>
              <a:rPr lang="en-US" i="1" dirty="0">
                <a:solidFill>
                  <a:srgbClr val="C00000"/>
                </a:solidFill>
                <a:cs typeface="Calibri" pitchFamily="34" charset="0"/>
              </a:rPr>
              <a:t>Rules</a:t>
            </a:r>
            <a:r>
              <a:rPr lang="en-US" dirty="0">
                <a:cs typeface="Calibri" pitchFamily="34" charset="0"/>
              </a:rPr>
              <a:t>,  and other </a:t>
            </a:r>
            <a:r>
              <a:rPr lang="en-US" i="1" dirty="0">
                <a:solidFill>
                  <a:srgbClr val="C00000"/>
                </a:solidFill>
                <a:cs typeface="Calibri" pitchFamily="34" charset="0"/>
              </a:rPr>
              <a:t>associations</a:t>
            </a:r>
            <a:r>
              <a:rPr lang="en-US" dirty="0">
                <a:cs typeface="Calibri" pitchFamily="34" charset="0"/>
              </a:rPr>
              <a:t> of the </a:t>
            </a:r>
            <a:r>
              <a:rPr lang="en-US" dirty="0" smtClean="0">
                <a:cs typeface="Calibri" pitchFamily="34" charset="0"/>
              </a:rPr>
              <a:t>parent</a:t>
            </a:r>
            <a:endParaRPr lang="en-US" dirty="0">
              <a:cs typeface="Calibri" pitchFamily="34" charset="0"/>
            </a:endParaRPr>
          </a:p>
          <a:p>
            <a:r>
              <a:rPr lang="en-US" dirty="0">
                <a:cs typeface="Calibri" pitchFamily="34" charset="0"/>
              </a:rPr>
              <a:t>For example, a TV channel may be modeled </a:t>
            </a:r>
            <a:r>
              <a:rPr lang="en-US" dirty="0" smtClean="0">
                <a:cs typeface="Calibri" pitchFamily="34" charset="0"/>
              </a:rPr>
              <a:t>as</a:t>
            </a:r>
          </a:p>
          <a:p>
            <a:pPr lvl="1"/>
            <a:r>
              <a:rPr lang="en-US" dirty="0" smtClean="0">
                <a:cs typeface="Calibri" pitchFamily="34" charset="0"/>
              </a:rPr>
              <a:t>A </a:t>
            </a:r>
            <a:r>
              <a:rPr lang="en-US" dirty="0">
                <a:cs typeface="Calibri" pitchFamily="34" charset="0"/>
              </a:rPr>
              <a:t>base TV Channel Component that carries language, nationality, theme as properties</a:t>
            </a:r>
          </a:p>
          <a:p>
            <a:pPr lvl="1"/>
            <a:r>
              <a:rPr lang="en-US" dirty="0">
                <a:cs typeface="Calibri" pitchFamily="34" charset="0"/>
              </a:rPr>
              <a:t>Each individual TV channel would extend </a:t>
            </a:r>
            <a:r>
              <a:rPr lang="en-US" dirty="0" smtClean="0">
                <a:cs typeface="Calibri" pitchFamily="34" charset="0"/>
              </a:rPr>
              <a:t>the </a:t>
            </a:r>
            <a:r>
              <a:rPr lang="en-US" dirty="0">
                <a:cs typeface="Calibri" pitchFamily="34" charset="0"/>
              </a:rPr>
              <a:t>base channel and specify the application language, nationality and </a:t>
            </a:r>
            <a:r>
              <a:rPr lang="en-US" dirty="0" smtClean="0">
                <a:cs typeface="Calibri" pitchFamily="34" charset="0"/>
              </a:rPr>
              <a:t>theme</a:t>
            </a:r>
            <a:endParaRPr lang="en-US" dirty="0">
              <a:cs typeface="Calibri" pitchFamily="34" charset="0"/>
            </a:endParaRPr>
          </a:p>
        </p:txBody>
      </p:sp>
      <p:sp>
        <p:nvSpPr>
          <p:cNvPr id="47106" name="Rectangle 2"/>
          <p:cNvSpPr>
            <a:spLocks noGrp="1" noChangeArrowheads="1"/>
          </p:cNvSpPr>
          <p:nvPr>
            <p:ph type="title"/>
          </p:nvPr>
        </p:nvSpPr>
        <p:spPr/>
        <p:txBody>
          <a:bodyPr/>
          <a:lstStyle/>
          <a:p>
            <a:r>
              <a:rPr lang="en-US" dirty="0" smtClean="0"/>
              <a:t>Base Items</a:t>
            </a:r>
          </a:p>
        </p:txBody>
      </p:sp>
      <p:pic>
        <p:nvPicPr>
          <p:cNvPr id="1026" name="Picture 2" descr="http://www.python-course.eu/images/inherita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047" y="1863361"/>
            <a:ext cx="2853450" cy="2439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1856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411480" y="1105348"/>
            <a:ext cx="8503920" cy="5242111"/>
          </a:xfrm>
        </p:spPr>
        <p:txBody>
          <a:bodyPr/>
          <a:lstStyle/>
          <a:p>
            <a:r>
              <a:rPr lang="en-US" dirty="0" smtClean="0">
                <a:cs typeface="Calibri" pitchFamily="34" charset="0"/>
              </a:rPr>
              <a:t>To define a base Item</a:t>
            </a:r>
          </a:p>
          <a:p>
            <a:pPr lvl="1"/>
            <a:r>
              <a:rPr lang="en-US" sz="1800" dirty="0" smtClean="0">
                <a:cs typeface="Calibri" pitchFamily="34" charset="0"/>
              </a:rPr>
              <a:t>Define a common Item</a:t>
            </a:r>
          </a:p>
          <a:p>
            <a:pPr lvl="1"/>
            <a:r>
              <a:rPr lang="en-US" sz="1800" dirty="0" smtClean="0">
                <a:cs typeface="Calibri" pitchFamily="34" charset="0"/>
              </a:rPr>
              <a:t>Define New item based on common by specifying Base Item</a:t>
            </a:r>
          </a:p>
          <a:p>
            <a:pPr lvl="1"/>
            <a:endParaRPr lang="en-US" dirty="0" smtClean="0">
              <a:cs typeface="Calibri" pitchFamily="34" charset="0"/>
            </a:endParaRPr>
          </a:p>
          <a:p>
            <a:pPr lvl="1"/>
            <a:endParaRPr lang="en-US" dirty="0" smtClean="0">
              <a:cs typeface="Calibri" pitchFamily="34" charset="0"/>
            </a:endParaRPr>
          </a:p>
          <a:p>
            <a:pPr lvl="1"/>
            <a:endParaRPr lang="en-US" dirty="0" smtClean="0">
              <a:cs typeface="Calibri" pitchFamily="34" charset="0"/>
            </a:endParaRPr>
          </a:p>
          <a:p>
            <a:pPr lvl="1"/>
            <a:endParaRPr lang="en-US" dirty="0" smtClean="0">
              <a:cs typeface="Calibri" pitchFamily="34" charset="0"/>
            </a:endParaRPr>
          </a:p>
          <a:p>
            <a:pPr lvl="1"/>
            <a:endParaRPr lang="en-US" dirty="0" smtClean="0">
              <a:cs typeface="Calibri" pitchFamily="34" charset="0"/>
            </a:endParaRPr>
          </a:p>
          <a:p>
            <a:pPr lvl="1"/>
            <a:endParaRPr lang="en-US" dirty="0" smtClean="0">
              <a:cs typeface="Calibri" pitchFamily="34" charset="0"/>
            </a:endParaRPr>
          </a:p>
          <a:p>
            <a:pPr lvl="1"/>
            <a:endParaRPr lang="en-US" dirty="0" smtClean="0">
              <a:cs typeface="Calibri" pitchFamily="34" charset="0"/>
            </a:endParaRPr>
          </a:p>
          <a:p>
            <a:pPr lvl="1"/>
            <a:endParaRPr lang="en-US" dirty="0" smtClean="0">
              <a:cs typeface="Calibri" pitchFamily="34" charset="0"/>
            </a:endParaRPr>
          </a:p>
          <a:p>
            <a:pPr marL="355600" lvl="1" indent="0">
              <a:buNone/>
            </a:pPr>
            <a:endParaRPr lang="en-US" dirty="0" smtClean="0">
              <a:cs typeface="Calibri" pitchFamily="34" charset="0"/>
            </a:endParaRPr>
          </a:p>
          <a:p>
            <a:pPr marL="355600" lvl="1" indent="0">
              <a:buNone/>
            </a:pPr>
            <a:endParaRPr lang="en-US" sz="1800" dirty="0" smtClean="0">
              <a:cs typeface="Calibri" pitchFamily="34" charset="0"/>
            </a:endParaRPr>
          </a:p>
          <a:p>
            <a:pPr lvl="1"/>
            <a:r>
              <a:rPr lang="en-US" sz="1800" dirty="0" smtClean="0">
                <a:cs typeface="Calibri" pitchFamily="34" charset="0"/>
              </a:rPr>
              <a:t>Add any unique attributes</a:t>
            </a:r>
          </a:p>
          <a:p>
            <a:pPr lvl="1"/>
            <a:r>
              <a:rPr lang="en-US" sz="1800" dirty="0" smtClean="0">
                <a:cs typeface="Calibri" pitchFamily="34" charset="0"/>
              </a:rPr>
              <a:t>Define the restriction on the inherited attributes / properties</a:t>
            </a:r>
          </a:p>
        </p:txBody>
      </p:sp>
      <p:sp>
        <p:nvSpPr>
          <p:cNvPr id="48130" name="Rectangle 2"/>
          <p:cNvSpPr>
            <a:spLocks noGrp="1" noChangeArrowheads="1"/>
          </p:cNvSpPr>
          <p:nvPr>
            <p:ph type="title"/>
          </p:nvPr>
        </p:nvSpPr>
        <p:spPr/>
        <p:txBody>
          <a:bodyPr/>
          <a:lstStyle/>
          <a:p>
            <a:r>
              <a:rPr lang="en-US" dirty="0" smtClean="0"/>
              <a:t>Base Items</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409" y="2286963"/>
            <a:ext cx="4740698" cy="35265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2331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lstStyle/>
          <a:p>
            <a:r>
              <a:rPr lang="en-US" dirty="0" smtClean="0">
                <a:cs typeface="Calibri" pitchFamily="34" charset="0"/>
              </a:rPr>
              <a:t>Select the Attribute</a:t>
            </a:r>
          </a:p>
          <a:p>
            <a:r>
              <a:rPr lang="en-US" dirty="0" smtClean="0">
                <a:cs typeface="Calibri" pitchFamily="34" charset="0"/>
              </a:rPr>
              <a:t>Under Attribute detail, you may have to Click Edit </a:t>
            </a:r>
          </a:p>
          <a:p>
            <a:pPr lvl="1"/>
            <a:r>
              <a:rPr lang="en-US" dirty="0" smtClean="0">
                <a:cs typeface="Calibri" pitchFamily="34" charset="0"/>
              </a:rPr>
              <a:t>Click </a:t>
            </a:r>
            <a:r>
              <a:rPr lang="en-US" b="1" dirty="0" smtClean="0">
                <a:cs typeface="Calibri" pitchFamily="34" charset="0"/>
              </a:rPr>
              <a:t>…</a:t>
            </a:r>
            <a:r>
              <a:rPr lang="en-US" dirty="0" smtClean="0">
                <a:cs typeface="Calibri" pitchFamily="34" charset="0"/>
              </a:rPr>
              <a:t> button next to Default Value</a:t>
            </a:r>
          </a:p>
          <a:p>
            <a:pPr lvl="1"/>
            <a:r>
              <a:rPr lang="en-US" dirty="0" smtClean="0">
                <a:cs typeface="Calibri" pitchFamily="34" charset="0"/>
              </a:rPr>
              <a:t>Click on desired Value from code table</a:t>
            </a:r>
            <a:endParaRPr lang="en-US" dirty="0" smtClean="0">
              <a:latin typeface="Century Gothic" pitchFamily="34" charset="0"/>
            </a:endParaRPr>
          </a:p>
        </p:txBody>
      </p:sp>
      <p:sp>
        <p:nvSpPr>
          <p:cNvPr id="49154" name="Rectangle 2"/>
          <p:cNvSpPr>
            <a:spLocks noGrp="1" noChangeArrowheads="1"/>
          </p:cNvSpPr>
          <p:nvPr>
            <p:ph type="title"/>
          </p:nvPr>
        </p:nvSpPr>
        <p:spPr/>
        <p:txBody>
          <a:bodyPr/>
          <a:lstStyle/>
          <a:p>
            <a:r>
              <a:rPr lang="en-US" dirty="0" smtClean="0"/>
              <a:t>Value Restrictions</a:t>
            </a:r>
          </a:p>
        </p:txBody>
      </p:sp>
    </p:spTree>
    <p:extLst>
      <p:ext uri="{BB962C8B-B14F-4D97-AF65-F5344CB8AC3E}">
        <p14:creationId xmlns:p14="http://schemas.microsoft.com/office/powerpoint/2010/main" val="40925243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411480" y="1159137"/>
            <a:ext cx="8503920" cy="4488628"/>
          </a:xfrm>
        </p:spPr>
        <p:txBody>
          <a:bodyPr/>
          <a:lstStyle/>
          <a:p>
            <a:r>
              <a:rPr lang="en-US" dirty="0" smtClean="0">
                <a:cs typeface="Calibri" pitchFamily="34" charset="0"/>
              </a:rPr>
              <a:t>Permits the Product Manager to </a:t>
            </a:r>
            <a:r>
              <a:rPr lang="en-US" i="1" dirty="0">
                <a:solidFill>
                  <a:srgbClr val="C00000"/>
                </a:solidFill>
                <a:cs typeface="Calibri" pitchFamily="34" charset="0"/>
              </a:rPr>
              <a:t>view</a:t>
            </a:r>
            <a:r>
              <a:rPr lang="en-US" dirty="0" smtClean="0">
                <a:cs typeface="Calibri" pitchFamily="34" charset="0"/>
              </a:rPr>
              <a:t> and </a:t>
            </a:r>
            <a:r>
              <a:rPr lang="en-US" i="1" dirty="0" smtClean="0">
                <a:solidFill>
                  <a:srgbClr val="C00000"/>
                </a:solidFill>
                <a:cs typeface="Calibri" pitchFamily="34" charset="0"/>
              </a:rPr>
              <a:t>test</a:t>
            </a:r>
            <a:r>
              <a:rPr lang="en-US" dirty="0" smtClean="0">
                <a:cs typeface="Calibri" pitchFamily="34" charset="0"/>
              </a:rPr>
              <a:t> the changes being made to the catalog</a:t>
            </a:r>
          </a:p>
          <a:p>
            <a:pPr lvl="1"/>
            <a:r>
              <a:rPr lang="en-US" dirty="0" smtClean="0">
                <a:cs typeface="Calibri" pitchFamily="34" charset="0"/>
              </a:rPr>
              <a:t>Permits selection of current date</a:t>
            </a:r>
          </a:p>
          <a:p>
            <a:pPr lvl="1"/>
            <a:r>
              <a:rPr lang="en-US" dirty="0" smtClean="0">
                <a:cs typeface="Calibri" pitchFamily="34" charset="0"/>
              </a:rPr>
              <a:t>Ignores active flag, i.e. items in define state are presented</a:t>
            </a:r>
          </a:p>
          <a:p>
            <a:pPr lvl="1"/>
            <a:r>
              <a:rPr lang="en-US" dirty="0" smtClean="0">
                <a:cs typeface="Calibri" pitchFamily="34" charset="0"/>
              </a:rPr>
              <a:t>Permits Product Manager to impersonate a user, i.e. set the parameters of the end client (residential, lives in Ohio, etc)</a:t>
            </a:r>
          </a:p>
          <a:p>
            <a:pPr lvl="1"/>
            <a:r>
              <a:rPr lang="en-US" dirty="0" smtClean="0">
                <a:cs typeface="Calibri" pitchFamily="34" charset="0"/>
              </a:rPr>
              <a:t>Permits control over whether the default Catalog Order, or the application defined default Order, will be used</a:t>
            </a:r>
          </a:p>
          <a:p>
            <a:r>
              <a:rPr lang="en-US" dirty="0">
                <a:cs typeface="Calibri" pitchFamily="34" charset="0"/>
              </a:rPr>
              <a:t>Once the </a:t>
            </a:r>
            <a:r>
              <a:rPr lang="en-US" i="1" dirty="0">
                <a:solidFill>
                  <a:srgbClr val="C00000"/>
                </a:solidFill>
                <a:cs typeface="Calibri" pitchFamily="34" charset="0"/>
              </a:rPr>
              <a:t>Test Mode</a:t>
            </a:r>
            <a:r>
              <a:rPr lang="en-US" dirty="0">
                <a:cs typeface="Calibri" pitchFamily="34" charset="0"/>
              </a:rPr>
              <a:t> is turned On, </a:t>
            </a:r>
            <a:r>
              <a:rPr lang="en-US" dirty="0" smtClean="0">
                <a:cs typeface="Calibri" pitchFamily="34" charset="0"/>
              </a:rPr>
              <a:t>you can</a:t>
            </a:r>
          </a:p>
          <a:p>
            <a:pPr lvl="1"/>
            <a:r>
              <a:rPr lang="en-US" dirty="0" smtClean="0">
                <a:cs typeface="Calibri" pitchFamily="34" charset="0"/>
              </a:rPr>
              <a:t>Browse the catalog</a:t>
            </a:r>
          </a:p>
          <a:p>
            <a:pPr lvl="1"/>
            <a:r>
              <a:rPr lang="en-US" dirty="0" smtClean="0">
                <a:cs typeface="Calibri" pitchFamily="34" charset="0"/>
              </a:rPr>
              <a:t>View the Basket (i.e., ordered Items)</a:t>
            </a:r>
          </a:p>
          <a:p>
            <a:pPr lvl="1"/>
            <a:r>
              <a:rPr lang="en-US" dirty="0" smtClean="0">
                <a:cs typeface="Calibri" pitchFamily="34" charset="0"/>
              </a:rPr>
              <a:t>Set the Context Attributes (e.g., city, customer type)</a:t>
            </a:r>
          </a:p>
        </p:txBody>
      </p:sp>
      <p:sp>
        <p:nvSpPr>
          <p:cNvPr id="60418" name="Rectangle 2"/>
          <p:cNvSpPr>
            <a:spLocks noGrp="1" noChangeArrowheads="1"/>
          </p:cNvSpPr>
          <p:nvPr>
            <p:ph type="title"/>
          </p:nvPr>
        </p:nvSpPr>
        <p:spPr>
          <a:ln w="57150">
            <a:noFill/>
          </a:ln>
        </p:spPr>
        <p:txBody>
          <a:bodyPr/>
          <a:lstStyle/>
          <a:p>
            <a:r>
              <a:rPr lang="en-US" dirty="0" smtClean="0"/>
              <a:t>Test Mode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435" y="5647765"/>
            <a:ext cx="1626870" cy="6534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6692" y="4799088"/>
            <a:ext cx="1652957" cy="15020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04408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a:xfrm>
            <a:off x="411480" y="1374289"/>
            <a:ext cx="8503920" cy="3305287"/>
          </a:xfrm>
        </p:spPr>
        <p:txBody>
          <a:bodyPr/>
          <a:lstStyle/>
          <a:p>
            <a:pPr defTabSz="915267">
              <a:defRPr/>
            </a:pPr>
            <a:r>
              <a:rPr lang="en-GB" dirty="0" smtClean="0"/>
              <a:t>The </a:t>
            </a:r>
            <a:r>
              <a:rPr lang="en-GB" dirty="0"/>
              <a:t>instructor will now lead you through </a:t>
            </a:r>
            <a:r>
              <a:rPr lang="en-GB" i="1" dirty="0">
                <a:solidFill>
                  <a:srgbClr val="C00000"/>
                </a:solidFill>
              </a:rPr>
              <a:t>Exercise </a:t>
            </a:r>
            <a:r>
              <a:rPr lang="en-GB" i="1" dirty="0" smtClean="0">
                <a:solidFill>
                  <a:srgbClr val="C00000"/>
                </a:solidFill>
              </a:rPr>
              <a:t>6</a:t>
            </a:r>
            <a:endParaRPr lang="en-GB" i="1" dirty="0">
              <a:solidFill>
                <a:srgbClr val="C00000"/>
              </a:solidFill>
            </a:endParaRPr>
          </a:p>
          <a:p>
            <a:pPr defTabSz="915267">
              <a:defRPr/>
            </a:pPr>
            <a:r>
              <a:rPr lang="en-GB" dirty="0"/>
              <a:t>This will provide you with some hands-on experience with the following </a:t>
            </a:r>
            <a:r>
              <a:rPr lang="en-GB" dirty="0" smtClean="0"/>
              <a:t>topics</a:t>
            </a:r>
            <a:endParaRPr lang="en-GB" dirty="0"/>
          </a:p>
          <a:p>
            <a:pPr lvl="1" defTabSz="915267">
              <a:defRPr/>
            </a:pPr>
            <a:r>
              <a:rPr lang="en-US" i="1" dirty="0" smtClean="0">
                <a:solidFill>
                  <a:srgbClr val="C00000"/>
                </a:solidFill>
              </a:rPr>
              <a:t>Create </a:t>
            </a:r>
            <a:r>
              <a:rPr lang="en-US" i="1" dirty="0">
                <a:solidFill>
                  <a:srgbClr val="C00000"/>
                </a:solidFill>
              </a:rPr>
              <a:t>association type and relate items</a:t>
            </a:r>
          </a:p>
          <a:p>
            <a:pPr lvl="1" defTabSz="915267">
              <a:defRPr/>
            </a:pPr>
            <a:r>
              <a:rPr lang="en-US" i="1" dirty="0">
                <a:solidFill>
                  <a:srgbClr val="C00000"/>
                </a:solidFill>
              </a:rPr>
              <a:t>Create item group and add members</a:t>
            </a:r>
          </a:p>
          <a:p>
            <a:pPr defTabSz="915267">
              <a:defRPr/>
            </a:pPr>
            <a:r>
              <a:rPr lang="en-GB" dirty="0" smtClean="0"/>
              <a:t>You will use the separate exercise document provided with these slides</a:t>
            </a:r>
          </a:p>
          <a:p>
            <a:pPr lvl="1" defTabSz="915267">
              <a:defRPr/>
            </a:pPr>
            <a:r>
              <a:rPr lang="en-GB" i="1" dirty="0" smtClean="0">
                <a:solidFill>
                  <a:srgbClr val="C00000"/>
                </a:solidFill>
              </a:rPr>
              <a:t>Ericsson </a:t>
            </a:r>
            <a:r>
              <a:rPr lang="en-GB" i="1" dirty="0">
                <a:solidFill>
                  <a:srgbClr val="C00000"/>
                </a:solidFill>
              </a:rPr>
              <a:t>Catalog Manager </a:t>
            </a:r>
            <a:r>
              <a:rPr lang="en-GB" i="1" dirty="0" smtClean="0">
                <a:solidFill>
                  <a:srgbClr val="C00000"/>
                </a:solidFill>
              </a:rPr>
              <a:t>14.1 ECM100 Student Guide</a:t>
            </a:r>
            <a:endParaRPr lang="en-GB" i="1" dirty="0">
              <a:solidFill>
                <a:srgbClr val="C00000"/>
              </a:solidFill>
            </a:endParaRPr>
          </a:p>
        </p:txBody>
      </p:sp>
      <p:pic>
        <p:nvPicPr>
          <p:cNvPr id="5" name="Picture 2"/>
          <p:cNvPicPr>
            <a:picLocks noChangeAspect="1" noChangeArrowheads="1"/>
          </p:cNvPicPr>
          <p:nvPr/>
        </p:nvPicPr>
        <p:blipFill>
          <a:blip r:embed="rId3" cstate="print"/>
          <a:srcRect/>
          <a:stretch>
            <a:fillRect/>
          </a:stretch>
        </p:blipFill>
        <p:spPr bwMode="auto">
          <a:xfrm>
            <a:off x="7255355" y="5029200"/>
            <a:ext cx="935665" cy="9144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07020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3701" y="239713"/>
            <a:ext cx="7494588" cy="1085371"/>
          </a:xfrm>
        </p:spPr>
        <p:txBody>
          <a:bodyPr anchor="ctr">
            <a:normAutofit/>
          </a:bodyPr>
          <a:lstStyle/>
          <a:p>
            <a:r>
              <a:rPr lang="en-GB" sz="3200" dirty="0" smtClean="0"/>
              <a:t>COURSE PROGRESS</a:t>
            </a:r>
            <a:endParaRPr lang="en-GB" sz="3200" dirty="0"/>
          </a:p>
        </p:txBody>
      </p:sp>
      <p:sp>
        <p:nvSpPr>
          <p:cNvPr id="4" name="Content Placeholder 55"/>
          <p:cNvSpPr txBox="1">
            <a:spLocks/>
          </p:cNvSpPr>
          <p:nvPr/>
        </p:nvSpPr>
        <p:spPr bwMode="auto">
          <a:xfrm>
            <a:off x="457199" y="1463039"/>
            <a:ext cx="8229600" cy="484632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57200" indent="-457200" defTabSz="993775">
              <a:buFont typeface="+mj-lt"/>
              <a:buAutoNum type="arabicPeriod"/>
            </a:pPr>
            <a:r>
              <a:rPr lang="en-GB" dirty="0">
                <a:solidFill>
                  <a:schemeClr val="bg2">
                    <a:lumMod val="75000"/>
                  </a:schemeClr>
                </a:solidFill>
              </a:rPr>
              <a:t>Catalog Manager Overview</a:t>
            </a:r>
          </a:p>
          <a:p>
            <a:pPr marL="457200" indent="-457200" defTabSz="993775">
              <a:buFont typeface="+mj-lt"/>
              <a:buAutoNum type="arabicPeriod"/>
            </a:pPr>
            <a:r>
              <a:rPr lang="en-GB" dirty="0">
                <a:solidFill>
                  <a:schemeClr val="bg2">
                    <a:lumMod val="75000"/>
                  </a:schemeClr>
                </a:solidFill>
              </a:rPr>
              <a:t>Catalog Manager Configuration</a:t>
            </a:r>
          </a:p>
          <a:p>
            <a:pPr marL="457200" indent="-457200" defTabSz="993775">
              <a:buFont typeface="+mj-lt"/>
              <a:buAutoNum type="arabicPeriod"/>
            </a:pPr>
            <a:r>
              <a:rPr lang="en-GB" dirty="0">
                <a:solidFill>
                  <a:schemeClr val="bg2">
                    <a:lumMod val="75000"/>
                  </a:schemeClr>
                </a:solidFill>
              </a:rPr>
              <a:t>Catalog Designer</a:t>
            </a:r>
          </a:p>
          <a:p>
            <a:pPr marL="457200" indent="-457200" defTabSz="993775">
              <a:buFont typeface="+mj-lt"/>
              <a:buAutoNum type="arabicPeriod"/>
            </a:pPr>
            <a:r>
              <a:rPr lang="en-US" dirty="0">
                <a:solidFill>
                  <a:schemeClr val="bg2">
                    <a:lumMod val="75000"/>
                  </a:schemeClr>
                </a:solidFill>
              </a:rPr>
              <a:t>Code Tables and Attribute Types</a:t>
            </a:r>
          </a:p>
          <a:p>
            <a:pPr marL="457200" indent="-457200" defTabSz="993775">
              <a:buFont typeface="+mj-lt"/>
              <a:buAutoNum type="arabicPeriod"/>
            </a:pPr>
            <a:r>
              <a:rPr lang="en-US" dirty="0">
                <a:solidFill>
                  <a:schemeClr val="bg2">
                    <a:lumMod val="75000"/>
                  </a:schemeClr>
                </a:solidFill>
              </a:rPr>
              <a:t>Component Items and Associations</a:t>
            </a:r>
          </a:p>
          <a:p>
            <a:pPr marL="457200" indent="-457200" defTabSz="993775">
              <a:buFont typeface="+mj-lt"/>
              <a:buAutoNum type="arabicPeriod"/>
            </a:pPr>
            <a:r>
              <a:rPr lang="en-US" sz="2800" b="1" i="1" dirty="0">
                <a:solidFill>
                  <a:srgbClr val="9E0000"/>
                </a:solidFill>
              </a:rPr>
              <a:t>Catalog Hierarchy</a:t>
            </a:r>
          </a:p>
          <a:p>
            <a:pPr marL="457200" indent="-457200" defTabSz="993775">
              <a:buFont typeface="+mj-lt"/>
              <a:buAutoNum type="arabicPeriod"/>
            </a:pPr>
            <a:r>
              <a:rPr lang="en-US" dirty="0">
                <a:solidFill>
                  <a:schemeClr val="bg2">
                    <a:lumMod val="75000"/>
                  </a:schemeClr>
                </a:solidFill>
              </a:rPr>
              <a:t>Pricing</a:t>
            </a:r>
          </a:p>
          <a:p>
            <a:pPr marL="457200" indent="-457200" defTabSz="993775">
              <a:buFont typeface="+mj-lt"/>
              <a:buAutoNum type="arabicPeriod"/>
            </a:pPr>
            <a:r>
              <a:rPr lang="en-US" dirty="0">
                <a:solidFill>
                  <a:schemeClr val="bg2">
                    <a:lumMod val="75000"/>
                  </a:schemeClr>
                </a:solidFill>
              </a:rPr>
              <a:t>Context Attributes and Rules</a:t>
            </a:r>
          </a:p>
          <a:p>
            <a:pPr marL="457200" indent="-457200" defTabSz="993775">
              <a:buFont typeface="+mj-lt"/>
              <a:buAutoNum type="arabicPeriod"/>
            </a:pPr>
            <a:r>
              <a:rPr lang="en-US" dirty="0">
                <a:solidFill>
                  <a:schemeClr val="bg2">
                    <a:lumMod val="75000"/>
                  </a:schemeClr>
                </a:solidFill>
              </a:rPr>
              <a:t>Conditional Charges</a:t>
            </a:r>
          </a:p>
        </p:txBody>
      </p:sp>
    </p:spTree>
    <p:extLst>
      <p:ext uri="{BB962C8B-B14F-4D97-AF65-F5344CB8AC3E}">
        <p14:creationId xmlns:p14="http://schemas.microsoft.com/office/powerpoint/2010/main" val="2581658697"/>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3040"/>
            <a:ext cx="8229600" cy="4846320"/>
          </a:xfrm>
        </p:spPr>
        <p:txBody>
          <a:bodyPr/>
          <a:lstStyle/>
          <a:p>
            <a:pPr marL="457200" lvl="1" indent="-457200">
              <a:buClr>
                <a:srgbClr val="00A9D4"/>
              </a:buClr>
              <a:buFont typeface="+mj-lt"/>
              <a:buAutoNum type="arabicPeriod"/>
            </a:pPr>
            <a:r>
              <a:rPr lang="en-GB" sz="2400" dirty="0" smtClean="0">
                <a:ea typeface="+mn-ea"/>
                <a:cs typeface="+mn-cs"/>
              </a:rPr>
              <a:t>About Catalog </a:t>
            </a:r>
            <a:r>
              <a:rPr lang="en-GB" sz="2400" dirty="0">
                <a:ea typeface="+mn-ea"/>
                <a:cs typeface="+mn-cs"/>
              </a:rPr>
              <a:t>H</a:t>
            </a:r>
            <a:r>
              <a:rPr lang="en-GB" sz="2400" dirty="0" smtClean="0">
                <a:ea typeface="+mn-ea"/>
                <a:cs typeface="+mn-cs"/>
              </a:rPr>
              <a:t>ierarchy</a:t>
            </a:r>
            <a:endParaRPr lang="en-US" sz="2400" dirty="0">
              <a:ea typeface="+mn-ea"/>
              <a:cs typeface="+mn-cs"/>
            </a:endParaRPr>
          </a:p>
          <a:p>
            <a:pPr marL="457200" lvl="1" indent="-457200">
              <a:buClr>
                <a:srgbClr val="00A9D4"/>
              </a:buClr>
              <a:buFont typeface="+mj-lt"/>
              <a:buAutoNum type="arabicPeriod"/>
            </a:pPr>
            <a:r>
              <a:rPr lang="en-GB" sz="2400" dirty="0" smtClean="0">
                <a:ea typeface="+mn-ea"/>
                <a:cs typeface="+mn-cs"/>
              </a:rPr>
              <a:t>Create </a:t>
            </a:r>
            <a:r>
              <a:rPr lang="en-GB" sz="2400" dirty="0">
                <a:ea typeface="+mn-ea"/>
                <a:cs typeface="+mn-cs"/>
              </a:rPr>
              <a:t>a C</a:t>
            </a:r>
            <a:r>
              <a:rPr lang="en-GB" sz="2400" dirty="0" smtClean="0">
                <a:ea typeface="+mn-ea"/>
                <a:cs typeface="+mn-cs"/>
              </a:rPr>
              <a:t>atalog Hierarchy</a:t>
            </a:r>
          </a:p>
          <a:p>
            <a:pPr marL="457200" lvl="1" indent="-457200">
              <a:buClr>
                <a:srgbClr val="00A9D4"/>
              </a:buClr>
              <a:buFont typeface="+mj-lt"/>
              <a:buAutoNum type="arabicPeriod"/>
            </a:pPr>
            <a:r>
              <a:rPr lang="en-GB" sz="2400" dirty="0" smtClean="0">
                <a:ea typeface="+mn-ea"/>
                <a:cs typeface="+mn-cs"/>
              </a:rPr>
              <a:t>Catalog Hierarchy scenario</a:t>
            </a:r>
            <a:endParaRPr lang="en-US" sz="2400" dirty="0">
              <a:ea typeface="+mn-ea"/>
              <a:cs typeface="+mn-cs"/>
            </a:endParaRPr>
          </a:p>
          <a:p>
            <a:pPr marL="457200" lvl="1" indent="-457200">
              <a:buClr>
                <a:srgbClr val="00A9D4"/>
              </a:buClr>
              <a:buFont typeface="+mj-lt"/>
              <a:buAutoNum type="arabicPeriod"/>
            </a:pPr>
            <a:r>
              <a:rPr lang="en-GB" sz="2400" dirty="0" smtClean="0">
                <a:ea typeface="+mn-ea"/>
                <a:cs typeface="+mn-cs"/>
              </a:rPr>
              <a:t>Exercise</a:t>
            </a:r>
            <a:endParaRPr lang="en-US" sz="2400" dirty="0">
              <a:ea typeface="+mn-ea"/>
              <a:cs typeface="+mn-cs"/>
            </a:endParaRPr>
          </a:p>
        </p:txBody>
      </p:sp>
      <p:sp>
        <p:nvSpPr>
          <p:cNvPr id="12" name="Title 6"/>
          <p:cNvSpPr>
            <a:spLocks noGrp="1"/>
          </p:cNvSpPr>
          <p:nvPr>
            <p:ph type="title"/>
          </p:nvPr>
        </p:nvSpPr>
        <p:spPr/>
        <p:txBody>
          <a:bodyPr anchor="ctr">
            <a:normAutofit/>
          </a:bodyPr>
          <a:lstStyle/>
          <a:p>
            <a:r>
              <a:rPr lang="en-GB" dirty="0" smtClean="0"/>
              <a:t>Catalog Hierarchy</a:t>
            </a:r>
            <a:endParaRPr lang="en-GB" sz="3200" dirty="0"/>
          </a:p>
        </p:txBody>
      </p:sp>
    </p:spTree>
    <p:extLst>
      <p:ext uri="{BB962C8B-B14F-4D97-AF65-F5344CB8AC3E}">
        <p14:creationId xmlns:p14="http://schemas.microsoft.com/office/powerpoint/2010/main" val="100455982"/>
      </p:ext>
    </p:extLst>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a:xfrm>
            <a:off x="411480" y="1280160"/>
            <a:ext cx="5965257" cy="4937760"/>
          </a:xfrm>
        </p:spPr>
        <p:txBody>
          <a:bodyPr/>
          <a:lstStyle/>
          <a:p>
            <a:r>
              <a:rPr lang="en-US" dirty="0" smtClean="0">
                <a:cs typeface="Calibri" pitchFamily="34" charset="0"/>
              </a:rPr>
              <a:t>A catalog may contain thousands of Items</a:t>
            </a:r>
          </a:p>
          <a:p>
            <a:r>
              <a:rPr lang="en-US" dirty="0" smtClean="0">
                <a:cs typeface="Calibri" pitchFamily="34" charset="0"/>
              </a:rPr>
              <a:t>Catalog Hierarchies are used to classify Items into logical groupings</a:t>
            </a:r>
          </a:p>
          <a:p>
            <a:r>
              <a:rPr lang="en-US" dirty="0" smtClean="0">
                <a:cs typeface="Calibri" pitchFamily="34" charset="0"/>
              </a:rPr>
              <a:t>May be used as a logical catalog for a particular</a:t>
            </a:r>
          </a:p>
          <a:p>
            <a:pPr lvl="1"/>
            <a:r>
              <a:rPr lang="en-US" dirty="0" smtClean="0">
                <a:cs typeface="Calibri" pitchFamily="34" charset="0"/>
              </a:rPr>
              <a:t>demographic, </a:t>
            </a:r>
          </a:p>
          <a:p>
            <a:pPr lvl="1"/>
            <a:r>
              <a:rPr lang="en-US" dirty="0" smtClean="0">
                <a:cs typeface="Calibri" pitchFamily="34" charset="0"/>
              </a:rPr>
              <a:t>market segment, </a:t>
            </a:r>
          </a:p>
          <a:p>
            <a:pPr lvl="1"/>
            <a:r>
              <a:rPr lang="en-US" dirty="0" smtClean="0">
                <a:cs typeface="Calibri" pitchFamily="34" charset="0"/>
              </a:rPr>
              <a:t>product line, </a:t>
            </a:r>
          </a:p>
          <a:p>
            <a:pPr lvl="1"/>
            <a:r>
              <a:rPr lang="en-US" dirty="0" smtClean="0">
                <a:cs typeface="Calibri" pitchFamily="34" charset="0"/>
              </a:rPr>
              <a:t>campaign,</a:t>
            </a:r>
          </a:p>
          <a:p>
            <a:pPr lvl="1"/>
            <a:r>
              <a:rPr lang="en-US" dirty="0" smtClean="0">
                <a:cs typeface="Calibri" pitchFamily="34" charset="0"/>
              </a:rPr>
              <a:t>… etc.</a:t>
            </a:r>
          </a:p>
          <a:p>
            <a:r>
              <a:rPr lang="en-US" dirty="0" smtClean="0">
                <a:cs typeface="Calibri" pitchFamily="34" charset="0"/>
              </a:rPr>
              <a:t>A single Item may be placed in more than one node within the Catalog Hierarchy</a:t>
            </a:r>
          </a:p>
        </p:txBody>
      </p:sp>
      <p:sp>
        <p:nvSpPr>
          <p:cNvPr id="52226" name="Rectangle 2"/>
          <p:cNvSpPr>
            <a:spLocks noGrp="1" noChangeArrowheads="1"/>
          </p:cNvSpPr>
          <p:nvPr>
            <p:ph type="title"/>
          </p:nvPr>
        </p:nvSpPr>
        <p:spPr/>
        <p:txBody>
          <a:bodyPr/>
          <a:lstStyle/>
          <a:p>
            <a:r>
              <a:rPr lang="en-US" dirty="0" smtClean="0"/>
              <a:t>Catalog Hierarchy</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990" y="1348827"/>
            <a:ext cx="2191534" cy="486909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739229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360728" y="1226470"/>
            <a:ext cx="3145870" cy="4937760"/>
          </a:xfrm>
        </p:spPr>
        <p:txBody>
          <a:bodyPr/>
          <a:lstStyle/>
          <a:p>
            <a:r>
              <a:rPr lang="en-US" dirty="0" smtClean="0">
                <a:cs typeface="Calibri" pitchFamily="34" charset="0"/>
              </a:rPr>
              <a:t>To add a folder</a:t>
            </a:r>
          </a:p>
          <a:p>
            <a:pPr lvl="1"/>
            <a:r>
              <a:rPr lang="en-US" dirty="0" smtClean="0">
                <a:cs typeface="Calibri" pitchFamily="34" charset="0"/>
              </a:rPr>
              <a:t>Select the parent node</a:t>
            </a:r>
          </a:p>
          <a:p>
            <a:pPr lvl="1"/>
            <a:r>
              <a:rPr lang="en-US" dirty="0" smtClean="0">
                <a:cs typeface="Calibri" pitchFamily="34" charset="0"/>
              </a:rPr>
              <a:t>Click </a:t>
            </a:r>
            <a:r>
              <a:rPr lang="en-US" i="1" dirty="0" smtClean="0">
                <a:solidFill>
                  <a:srgbClr val="C00000"/>
                </a:solidFill>
                <a:cs typeface="Calibri" pitchFamily="34" charset="0"/>
              </a:rPr>
              <a:t>Add Hierarchy </a:t>
            </a:r>
            <a:r>
              <a:rPr lang="en-US" dirty="0" smtClean="0">
                <a:cs typeface="Calibri" pitchFamily="34" charset="0"/>
              </a:rPr>
              <a:t>at the bottom of the window</a:t>
            </a:r>
          </a:p>
          <a:p>
            <a:pPr lvl="1"/>
            <a:r>
              <a:rPr lang="en-US" dirty="0" smtClean="0">
                <a:cs typeface="Calibri" pitchFamily="34" charset="0"/>
              </a:rPr>
              <a:t>Enter the hierarchy details</a:t>
            </a:r>
          </a:p>
          <a:p>
            <a:pPr lvl="1"/>
            <a:r>
              <a:rPr lang="en-US" dirty="0" smtClean="0">
                <a:cs typeface="Calibri" pitchFamily="34" charset="0"/>
              </a:rPr>
              <a:t>Click the </a:t>
            </a:r>
            <a:r>
              <a:rPr lang="en-US" i="1" dirty="0" smtClean="0">
                <a:solidFill>
                  <a:srgbClr val="C00000"/>
                </a:solidFill>
                <a:cs typeface="Calibri" pitchFamily="34" charset="0"/>
              </a:rPr>
              <a:t>Save</a:t>
            </a:r>
            <a:r>
              <a:rPr lang="en-US" dirty="0" smtClean="0">
                <a:cs typeface="Calibri" pitchFamily="34" charset="0"/>
              </a:rPr>
              <a:t> button</a:t>
            </a:r>
          </a:p>
        </p:txBody>
      </p:sp>
      <p:sp>
        <p:nvSpPr>
          <p:cNvPr id="53252" name="Rectangle 2"/>
          <p:cNvSpPr>
            <a:spLocks noGrp="1" noChangeArrowheads="1"/>
          </p:cNvSpPr>
          <p:nvPr>
            <p:ph type="title"/>
          </p:nvPr>
        </p:nvSpPr>
        <p:spPr/>
        <p:txBody>
          <a:bodyPr>
            <a:normAutofit/>
          </a:bodyPr>
          <a:lstStyle/>
          <a:p>
            <a:r>
              <a:rPr lang="en-US" dirty="0" smtClean="0"/>
              <a:t>Create a Catalog Hierarchy</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2100" y="1213048"/>
            <a:ext cx="5177697" cy="42713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524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28600" y="368300"/>
            <a:ext cx="8467725" cy="563563"/>
          </a:xfrm>
        </p:spPr>
        <p:txBody>
          <a:bodyPr>
            <a:normAutofit/>
          </a:bodyPr>
          <a:lstStyle/>
          <a:p>
            <a:r>
              <a:rPr lang="en-US" dirty="0" smtClean="0"/>
              <a:t>Catalog Hierarchy Scenario</a:t>
            </a:r>
          </a:p>
        </p:txBody>
      </p:sp>
      <p:sp>
        <p:nvSpPr>
          <p:cNvPr id="54275" name="Rectangle 3"/>
          <p:cNvSpPr>
            <a:spLocks noGrp="1" noChangeArrowheads="1"/>
          </p:cNvSpPr>
          <p:nvPr>
            <p:ph type="body" idx="1"/>
          </p:nvPr>
        </p:nvSpPr>
        <p:spPr>
          <a:xfrm>
            <a:off x="323764" y="1015149"/>
            <a:ext cx="5673624" cy="2534875"/>
          </a:xfrm>
        </p:spPr>
        <p:txBody>
          <a:bodyPr/>
          <a:lstStyle/>
          <a:p>
            <a:r>
              <a:rPr lang="en-US" dirty="0" smtClean="0">
                <a:cs typeface="Calibri" pitchFamily="34" charset="0"/>
              </a:rPr>
              <a:t>Create a Catalog Hierarchy</a:t>
            </a:r>
          </a:p>
          <a:p>
            <a:pPr lvl="1"/>
            <a:r>
              <a:rPr lang="en-US" dirty="0" smtClean="0">
                <a:cs typeface="Calibri" pitchFamily="34" charset="0"/>
              </a:rPr>
              <a:t>Create two top level catalogs: </a:t>
            </a:r>
            <a:r>
              <a:rPr lang="en-US" i="1" dirty="0" smtClean="0">
                <a:solidFill>
                  <a:srgbClr val="C00000"/>
                </a:solidFill>
                <a:cs typeface="Calibri" pitchFamily="34" charset="0"/>
              </a:rPr>
              <a:t>Public</a:t>
            </a:r>
            <a:r>
              <a:rPr lang="en-US" i="1" dirty="0" smtClean="0">
                <a:cs typeface="Calibri" pitchFamily="34" charset="0"/>
              </a:rPr>
              <a:t> </a:t>
            </a:r>
            <a:r>
              <a:rPr lang="en-US" dirty="0" smtClean="0">
                <a:cs typeface="Calibri" pitchFamily="34" charset="0"/>
              </a:rPr>
              <a:t>and </a:t>
            </a:r>
            <a:r>
              <a:rPr lang="en-US" i="1" dirty="0" smtClean="0">
                <a:solidFill>
                  <a:srgbClr val="C00000"/>
                </a:solidFill>
                <a:cs typeface="Calibri" pitchFamily="34" charset="0"/>
              </a:rPr>
              <a:t>Private</a:t>
            </a:r>
            <a:r>
              <a:rPr lang="en-US" i="1" dirty="0" smtClean="0">
                <a:cs typeface="Calibri" pitchFamily="34" charset="0"/>
              </a:rPr>
              <a:t> </a:t>
            </a:r>
            <a:r>
              <a:rPr lang="en-US" dirty="0" smtClean="0">
                <a:cs typeface="Calibri" pitchFamily="34" charset="0"/>
              </a:rPr>
              <a:t>Catalog</a:t>
            </a:r>
          </a:p>
          <a:p>
            <a:pPr lvl="1"/>
            <a:r>
              <a:rPr lang="en-US" dirty="0" smtClean="0">
                <a:cs typeface="Calibri" pitchFamily="34" charset="0"/>
              </a:rPr>
              <a:t>Within Public, create two branches: </a:t>
            </a:r>
            <a:r>
              <a:rPr lang="en-US" i="1" dirty="0" smtClean="0">
                <a:solidFill>
                  <a:srgbClr val="C00000"/>
                </a:solidFill>
                <a:cs typeface="Calibri" pitchFamily="34" charset="0"/>
              </a:rPr>
              <a:t>Internet</a:t>
            </a:r>
            <a:r>
              <a:rPr lang="en-US" i="1" dirty="0" smtClean="0">
                <a:cs typeface="Calibri" pitchFamily="34" charset="0"/>
              </a:rPr>
              <a:t> </a:t>
            </a:r>
            <a:r>
              <a:rPr lang="en-US" dirty="0" smtClean="0">
                <a:cs typeface="Calibri" pitchFamily="34" charset="0"/>
              </a:rPr>
              <a:t>and</a:t>
            </a:r>
            <a:r>
              <a:rPr lang="en-US" i="1" dirty="0" smtClean="0">
                <a:cs typeface="Calibri" pitchFamily="34" charset="0"/>
              </a:rPr>
              <a:t> </a:t>
            </a:r>
            <a:r>
              <a:rPr lang="en-US" i="1" dirty="0" smtClean="0">
                <a:solidFill>
                  <a:srgbClr val="C00000"/>
                </a:solidFill>
                <a:cs typeface="Calibri" pitchFamily="34" charset="0"/>
              </a:rPr>
              <a:t>TV</a:t>
            </a:r>
            <a:r>
              <a:rPr lang="en-US" i="1" dirty="0" smtClean="0">
                <a:cs typeface="Calibri" pitchFamily="34" charset="0"/>
              </a:rPr>
              <a:t> </a:t>
            </a:r>
          </a:p>
          <a:p>
            <a:pPr lvl="1"/>
            <a:r>
              <a:rPr lang="en-US" dirty="0" smtClean="0">
                <a:cs typeface="Calibri" pitchFamily="34" charset="0"/>
              </a:rPr>
              <a:t>Create two branches under TV: </a:t>
            </a:r>
            <a:r>
              <a:rPr lang="en-US" i="1" dirty="0" smtClean="0">
                <a:solidFill>
                  <a:srgbClr val="C00000"/>
                </a:solidFill>
                <a:cs typeface="Calibri" pitchFamily="34" charset="0"/>
              </a:rPr>
              <a:t>Digital</a:t>
            </a:r>
            <a:r>
              <a:rPr lang="en-US" i="1" dirty="0" smtClean="0">
                <a:cs typeface="Calibri" pitchFamily="34" charset="0"/>
              </a:rPr>
              <a:t> </a:t>
            </a:r>
            <a:r>
              <a:rPr lang="en-US" dirty="0" smtClean="0">
                <a:cs typeface="Calibri" pitchFamily="34" charset="0"/>
              </a:rPr>
              <a:t>and </a:t>
            </a:r>
            <a:r>
              <a:rPr lang="en-US" i="1" dirty="0" smtClean="0">
                <a:solidFill>
                  <a:srgbClr val="C00000"/>
                </a:solidFill>
                <a:cs typeface="Calibri" pitchFamily="34" charset="0"/>
              </a:rPr>
              <a:t>Analog</a:t>
            </a: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41017" y="3714911"/>
            <a:ext cx="7339829" cy="2431701"/>
          </a:xfrm>
          <a:prstGeom prst="rect">
            <a:avLst/>
          </a:prstGeom>
          <a:noFill/>
          <a:ln>
            <a:noFill/>
          </a:ln>
        </p:spPr>
      </p:pic>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5416" y="1015149"/>
            <a:ext cx="1719743" cy="33920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46094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55"/>
          <p:cNvSpPr>
            <a:spLocks noGrp="1"/>
          </p:cNvSpPr>
          <p:nvPr>
            <p:ph idx="1"/>
          </p:nvPr>
        </p:nvSpPr>
        <p:spPr>
          <a:xfrm>
            <a:off x="457199" y="1463040"/>
            <a:ext cx="8229600" cy="4846320"/>
          </a:xfrm>
        </p:spPr>
        <p:txBody>
          <a:bodyPr/>
          <a:lstStyle/>
          <a:p>
            <a:pPr marL="457200" indent="-457200" defTabSz="993775">
              <a:buFont typeface="Ericsson Capital TT" pitchFamily="2" charset="0"/>
              <a:buAutoNum type="arabicPeriod"/>
            </a:pPr>
            <a:r>
              <a:rPr lang="en-US" dirty="0" smtClean="0"/>
              <a:t>Catalog</a:t>
            </a:r>
            <a:r>
              <a:rPr lang="en-GB" dirty="0" smtClean="0"/>
              <a:t> Manager Overview</a:t>
            </a:r>
          </a:p>
          <a:p>
            <a:pPr marL="457200" indent="-457200" defTabSz="993775">
              <a:buFont typeface="Ericsson Capital TT" pitchFamily="2" charset="0"/>
              <a:buAutoNum type="arabicPeriod"/>
            </a:pPr>
            <a:r>
              <a:rPr lang="en-GB" dirty="0" smtClean="0"/>
              <a:t>Catalog Manager </a:t>
            </a:r>
            <a:r>
              <a:rPr lang="en-GB" dirty="0"/>
              <a:t>C</a:t>
            </a:r>
            <a:r>
              <a:rPr lang="en-GB" dirty="0" smtClean="0"/>
              <a:t>onfiguration</a:t>
            </a:r>
          </a:p>
          <a:p>
            <a:pPr marL="457200" indent="-457200" defTabSz="993775">
              <a:buFont typeface="Ericsson Capital TT" pitchFamily="2" charset="0"/>
              <a:buAutoNum type="arabicPeriod"/>
            </a:pPr>
            <a:r>
              <a:rPr lang="en-GB" dirty="0" smtClean="0"/>
              <a:t>Catalog Designer</a:t>
            </a:r>
          </a:p>
          <a:p>
            <a:pPr marL="457200" indent="-457200" defTabSz="993775">
              <a:buFont typeface="Ericsson Capital TT" pitchFamily="2" charset="0"/>
              <a:buAutoNum type="arabicPeriod"/>
            </a:pPr>
            <a:r>
              <a:rPr lang="en-US" dirty="0" smtClean="0"/>
              <a:t>Code </a:t>
            </a:r>
            <a:r>
              <a:rPr lang="en-US" dirty="0"/>
              <a:t>Tables and Attribute </a:t>
            </a:r>
            <a:r>
              <a:rPr lang="en-US" dirty="0" smtClean="0"/>
              <a:t>Types</a:t>
            </a:r>
          </a:p>
          <a:p>
            <a:pPr marL="457200" indent="-457200" defTabSz="993775">
              <a:buFont typeface="Ericsson Capital TT" pitchFamily="2" charset="0"/>
              <a:buAutoNum type="arabicPeriod"/>
            </a:pPr>
            <a:r>
              <a:rPr lang="en-US" dirty="0" smtClean="0"/>
              <a:t>Component Items and Associations</a:t>
            </a:r>
          </a:p>
          <a:p>
            <a:pPr marL="457200" indent="-457200" defTabSz="993775">
              <a:buFont typeface="Ericsson Capital TT" pitchFamily="2" charset="0"/>
              <a:buAutoNum type="arabicPeriod"/>
            </a:pPr>
            <a:r>
              <a:rPr lang="en-US" dirty="0" smtClean="0"/>
              <a:t>Catalog Hierarchy</a:t>
            </a:r>
          </a:p>
          <a:p>
            <a:pPr marL="457200" indent="-457200" defTabSz="993775">
              <a:buFont typeface="Ericsson Capital TT" pitchFamily="2" charset="0"/>
              <a:buAutoNum type="arabicPeriod"/>
            </a:pPr>
            <a:r>
              <a:rPr lang="en-US" dirty="0" smtClean="0"/>
              <a:t>Pricing</a:t>
            </a:r>
          </a:p>
          <a:p>
            <a:pPr marL="457200" indent="-457200" defTabSz="993775">
              <a:buFont typeface="Ericsson Capital TT" pitchFamily="2" charset="0"/>
              <a:buAutoNum type="arabicPeriod"/>
            </a:pPr>
            <a:r>
              <a:rPr lang="en-US" dirty="0" smtClean="0"/>
              <a:t>Context Attributes and Rules</a:t>
            </a:r>
          </a:p>
          <a:p>
            <a:pPr marL="457200" indent="-457200" defTabSz="993775">
              <a:buFont typeface="Ericsson Capital TT" pitchFamily="2" charset="0"/>
              <a:buAutoNum type="arabicPeriod"/>
            </a:pPr>
            <a:r>
              <a:rPr lang="en-US" dirty="0" smtClean="0"/>
              <a:t>Conditional Charges</a:t>
            </a:r>
            <a:endParaRPr lang="en-GB" dirty="0" smtClean="0"/>
          </a:p>
        </p:txBody>
      </p:sp>
      <p:sp>
        <p:nvSpPr>
          <p:cNvPr id="12290" name="Title 6"/>
          <p:cNvSpPr>
            <a:spLocks noGrp="1"/>
          </p:cNvSpPr>
          <p:nvPr>
            <p:ph type="title"/>
          </p:nvPr>
        </p:nvSpPr>
        <p:spPr/>
        <p:txBody>
          <a:bodyPr>
            <a:normAutofit/>
          </a:bodyPr>
          <a:lstStyle/>
          <a:p>
            <a:r>
              <a:rPr lang="en-GB" sz="3200" dirty="0" smtClean="0">
                <a:latin typeface="Ericsson Capital TT" pitchFamily="2" charset="0"/>
              </a:rPr>
              <a:t>Course structure</a:t>
            </a:r>
          </a:p>
        </p:txBody>
      </p:sp>
    </p:spTree>
    <p:extLst>
      <p:ext uri="{BB962C8B-B14F-4D97-AF65-F5344CB8AC3E}">
        <p14:creationId xmlns:p14="http://schemas.microsoft.com/office/powerpoint/2010/main" val="75231"/>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a:xfrm>
            <a:off x="411480" y="1374289"/>
            <a:ext cx="8503920" cy="3668358"/>
          </a:xfrm>
        </p:spPr>
        <p:txBody>
          <a:bodyPr/>
          <a:lstStyle/>
          <a:p>
            <a:pPr defTabSz="915267">
              <a:defRPr/>
            </a:pPr>
            <a:r>
              <a:rPr lang="en-GB" dirty="0" smtClean="0"/>
              <a:t>The </a:t>
            </a:r>
            <a:r>
              <a:rPr lang="en-GB" dirty="0"/>
              <a:t>instructor will now lead you through </a:t>
            </a:r>
            <a:r>
              <a:rPr lang="en-GB" i="1" dirty="0">
                <a:solidFill>
                  <a:srgbClr val="C00000"/>
                </a:solidFill>
              </a:rPr>
              <a:t>Exercise </a:t>
            </a:r>
            <a:r>
              <a:rPr lang="en-GB" i="1" dirty="0" smtClean="0">
                <a:solidFill>
                  <a:srgbClr val="C00000"/>
                </a:solidFill>
              </a:rPr>
              <a:t>7</a:t>
            </a:r>
            <a:endParaRPr lang="en-GB" i="1" dirty="0">
              <a:solidFill>
                <a:srgbClr val="C00000"/>
              </a:solidFill>
            </a:endParaRPr>
          </a:p>
          <a:p>
            <a:pPr defTabSz="915267">
              <a:defRPr/>
            </a:pPr>
            <a:r>
              <a:rPr lang="en-GB" dirty="0"/>
              <a:t>This will provide you with some hands-on experience with the following </a:t>
            </a:r>
            <a:r>
              <a:rPr lang="en-GB" dirty="0" smtClean="0"/>
              <a:t>topic</a:t>
            </a:r>
            <a:endParaRPr lang="en-GB" dirty="0"/>
          </a:p>
          <a:p>
            <a:pPr lvl="1" defTabSz="915267">
              <a:defRPr/>
            </a:pPr>
            <a:r>
              <a:rPr lang="en-US" i="1" dirty="0">
                <a:solidFill>
                  <a:srgbClr val="C00000"/>
                </a:solidFill>
              </a:rPr>
              <a:t>Create </a:t>
            </a:r>
            <a:r>
              <a:rPr lang="en-US" i="1" dirty="0" smtClean="0">
                <a:solidFill>
                  <a:srgbClr val="C00000"/>
                </a:solidFill>
              </a:rPr>
              <a:t>catalog hierarchy</a:t>
            </a:r>
            <a:endParaRPr lang="en-US" i="1" dirty="0">
              <a:solidFill>
                <a:srgbClr val="C00000"/>
              </a:solidFill>
            </a:endParaRPr>
          </a:p>
          <a:p>
            <a:pPr lvl="1" defTabSz="915267">
              <a:defRPr/>
            </a:pPr>
            <a:r>
              <a:rPr lang="en-US" i="1" dirty="0">
                <a:solidFill>
                  <a:srgbClr val="C00000"/>
                </a:solidFill>
              </a:rPr>
              <a:t>Add item to hierarchy node</a:t>
            </a:r>
          </a:p>
          <a:p>
            <a:pPr lvl="1" defTabSz="915267">
              <a:defRPr/>
            </a:pPr>
            <a:r>
              <a:rPr lang="en-US" i="1" dirty="0">
                <a:solidFill>
                  <a:srgbClr val="C00000"/>
                </a:solidFill>
              </a:rPr>
              <a:t>Test catalog hierarchy</a:t>
            </a:r>
          </a:p>
          <a:p>
            <a:pPr defTabSz="915267">
              <a:defRPr/>
            </a:pPr>
            <a:r>
              <a:rPr lang="en-GB" dirty="0" smtClean="0"/>
              <a:t>You will use the separate exercise document provided with these slides</a:t>
            </a:r>
          </a:p>
          <a:p>
            <a:pPr lvl="1" defTabSz="915267">
              <a:defRPr/>
            </a:pPr>
            <a:r>
              <a:rPr lang="en-GB" i="1" dirty="0" smtClean="0">
                <a:solidFill>
                  <a:srgbClr val="C00000"/>
                </a:solidFill>
              </a:rPr>
              <a:t>Ericsson </a:t>
            </a:r>
            <a:r>
              <a:rPr lang="en-GB" i="1" dirty="0">
                <a:solidFill>
                  <a:srgbClr val="C00000"/>
                </a:solidFill>
              </a:rPr>
              <a:t>Catalog Manager </a:t>
            </a:r>
            <a:r>
              <a:rPr lang="en-GB" i="1" dirty="0" smtClean="0">
                <a:solidFill>
                  <a:srgbClr val="C00000"/>
                </a:solidFill>
              </a:rPr>
              <a:t>14.1 ECM100 Student Guide</a:t>
            </a:r>
            <a:endParaRPr lang="en-GB" i="1" dirty="0">
              <a:solidFill>
                <a:srgbClr val="C00000"/>
              </a:solidFill>
            </a:endParaRPr>
          </a:p>
        </p:txBody>
      </p:sp>
      <p:pic>
        <p:nvPicPr>
          <p:cNvPr id="5" name="Picture 2"/>
          <p:cNvPicPr>
            <a:picLocks noChangeAspect="1" noChangeArrowheads="1"/>
          </p:cNvPicPr>
          <p:nvPr/>
        </p:nvPicPr>
        <p:blipFill>
          <a:blip r:embed="rId3" cstate="print"/>
          <a:srcRect/>
          <a:stretch>
            <a:fillRect/>
          </a:stretch>
        </p:blipFill>
        <p:spPr bwMode="auto">
          <a:xfrm>
            <a:off x="7255355" y="5284694"/>
            <a:ext cx="935665" cy="9144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84607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3701" y="239713"/>
            <a:ext cx="7494588" cy="1085371"/>
          </a:xfrm>
        </p:spPr>
        <p:txBody>
          <a:bodyPr anchor="ctr">
            <a:normAutofit/>
          </a:bodyPr>
          <a:lstStyle/>
          <a:p>
            <a:r>
              <a:rPr lang="en-GB" sz="3200" dirty="0" smtClean="0"/>
              <a:t>COURSE PROGRESS</a:t>
            </a:r>
            <a:endParaRPr lang="en-GB" sz="3200" dirty="0"/>
          </a:p>
        </p:txBody>
      </p:sp>
      <p:sp>
        <p:nvSpPr>
          <p:cNvPr id="4" name="Content Placeholder 55"/>
          <p:cNvSpPr txBox="1">
            <a:spLocks/>
          </p:cNvSpPr>
          <p:nvPr/>
        </p:nvSpPr>
        <p:spPr bwMode="auto">
          <a:xfrm>
            <a:off x="457199" y="1463039"/>
            <a:ext cx="8229600" cy="484632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57200" indent="-457200" defTabSz="993775">
              <a:buFont typeface="+mj-lt"/>
              <a:buAutoNum type="arabicPeriod"/>
            </a:pPr>
            <a:r>
              <a:rPr lang="en-GB" dirty="0">
                <a:solidFill>
                  <a:schemeClr val="bg2">
                    <a:lumMod val="75000"/>
                  </a:schemeClr>
                </a:solidFill>
              </a:rPr>
              <a:t>Catalog Manager Overview</a:t>
            </a:r>
          </a:p>
          <a:p>
            <a:pPr marL="457200" indent="-457200" defTabSz="993775">
              <a:buFont typeface="+mj-lt"/>
              <a:buAutoNum type="arabicPeriod"/>
            </a:pPr>
            <a:r>
              <a:rPr lang="en-GB" dirty="0">
                <a:solidFill>
                  <a:schemeClr val="bg2">
                    <a:lumMod val="75000"/>
                  </a:schemeClr>
                </a:solidFill>
              </a:rPr>
              <a:t>Catalog Manager Configuration</a:t>
            </a:r>
          </a:p>
          <a:p>
            <a:pPr marL="457200" indent="-457200" defTabSz="993775">
              <a:buFont typeface="+mj-lt"/>
              <a:buAutoNum type="arabicPeriod"/>
            </a:pPr>
            <a:r>
              <a:rPr lang="en-GB" dirty="0">
                <a:solidFill>
                  <a:schemeClr val="bg2">
                    <a:lumMod val="75000"/>
                  </a:schemeClr>
                </a:solidFill>
              </a:rPr>
              <a:t>Catalog Designer</a:t>
            </a:r>
          </a:p>
          <a:p>
            <a:pPr marL="457200" indent="-457200" defTabSz="993775">
              <a:buFont typeface="+mj-lt"/>
              <a:buAutoNum type="arabicPeriod"/>
            </a:pPr>
            <a:r>
              <a:rPr lang="en-US" dirty="0">
                <a:solidFill>
                  <a:schemeClr val="bg2">
                    <a:lumMod val="75000"/>
                  </a:schemeClr>
                </a:solidFill>
              </a:rPr>
              <a:t>Code Tables and Attribute Types</a:t>
            </a:r>
          </a:p>
          <a:p>
            <a:pPr marL="457200" indent="-457200" defTabSz="993775">
              <a:buFont typeface="+mj-lt"/>
              <a:buAutoNum type="arabicPeriod"/>
            </a:pPr>
            <a:r>
              <a:rPr lang="en-US" dirty="0">
                <a:solidFill>
                  <a:schemeClr val="bg2">
                    <a:lumMod val="75000"/>
                  </a:schemeClr>
                </a:solidFill>
              </a:rPr>
              <a:t>Component Items and Associations</a:t>
            </a:r>
          </a:p>
          <a:p>
            <a:pPr marL="457200" indent="-457200" defTabSz="993775">
              <a:buFont typeface="+mj-lt"/>
              <a:buAutoNum type="arabicPeriod"/>
            </a:pPr>
            <a:r>
              <a:rPr lang="en-US" dirty="0">
                <a:solidFill>
                  <a:schemeClr val="bg2">
                    <a:lumMod val="75000"/>
                  </a:schemeClr>
                </a:solidFill>
              </a:rPr>
              <a:t>Catalog Hierarchy</a:t>
            </a:r>
          </a:p>
          <a:p>
            <a:pPr marL="457200" indent="-457200" defTabSz="993775">
              <a:buFont typeface="+mj-lt"/>
              <a:buAutoNum type="arabicPeriod"/>
            </a:pPr>
            <a:r>
              <a:rPr lang="en-US" sz="2800" b="1" i="1" dirty="0">
                <a:solidFill>
                  <a:srgbClr val="9E0000"/>
                </a:solidFill>
              </a:rPr>
              <a:t>Pricing</a:t>
            </a:r>
          </a:p>
          <a:p>
            <a:pPr marL="457200" indent="-457200" defTabSz="993775">
              <a:buFont typeface="+mj-lt"/>
              <a:buAutoNum type="arabicPeriod"/>
            </a:pPr>
            <a:r>
              <a:rPr lang="en-US" dirty="0">
                <a:solidFill>
                  <a:schemeClr val="bg2">
                    <a:lumMod val="75000"/>
                  </a:schemeClr>
                </a:solidFill>
              </a:rPr>
              <a:t>Context Attributes and Rules</a:t>
            </a:r>
          </a:p>
          <a:p>
            <a:pPr marL="457200" indent="-457200" defTabSz="993775">
              <a:buFont typeface="+mj-lt"/>
              <a:buAutoNum type="arabicPeriod"/>
            </a:pPr>
            <a:r>
              <a:rPr lang="en-US" dirty="0">
                <a:solidFill>
                  <a:schemeClr val="bg2">
                    <a:lumMod val="75000"/>
                  </a:schemeClr>
                </a:solidFill>
              </a:rPr>
              <a:t>Conditional Charges</a:t>
            </a:r>
          </a:p>
        </p:txBody>
      </p:sp>
    </p:spTree>
    <p:extLst>
      <p:ext uri="{BB962C8B-B14F-4D97-AF65-F5344CB8AC3E}">
        <p14:creationId xmlns:p14="http://schemas.microsoft.com/office/powerpoint/2010/main" val="2581658697"/>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3040"/>
            <a:ext cx="8229600" cy="4846320"/>
          </a:xfrm>
        </p:spPr>
        <p:txBody>
          <a:bodyPr/>
          <a:lstStyle/>
          <a:p>
            <a:pPr marL="457200" lvl="1" indent="-457200">
              <a:buClr>
                <a:srgbClr val="00A9D4"/>
              </a:buClr>
              <a:buFont typeface="+mj-lt"/>
              <a:buAutoNum type="arabicPeriod"/>
            </a:pPr>
            <a:r>
              <a:rPr lang="en-GB" sz="2400" dirty="0">
                <a:ea typeface="+mn-ea"/>
                <a:cs typeface="+mn-cs"/>
              </a:rPr>
              <a:t>C</a:t>
            </a:r>
            <a:r>
              <a:rPr lang="en-GB" sz="2400" dirty="0" smtClean="0">
                <a:ea typeface="+mn-ea"/>
                <a:cs typeface="+mn-cs"/>
              </a:rPr>
              <a:t>harge Types</a:t>
            </a:r>
            <a:endParaRPr lang="en-US" sz="2400" dirty="0">
              <a:ea typeface="+mn-ea"/>
              <a:cs typeface="+mn-cs"/>
            </a:endParaRPr>
          </a:p>
          <a:p>
            <a:pPr marL="457200" lvl="1" indent="-457200">
              <a:buClr>
                <a:srgbClr val="00A9D4"/>
              </a:buClr>
              <a:buFont typeface="+mj-lt"/>
              <a:buAutoNum type="arabicPeriod"/>
            </a:pPr>
            <a:r>
              <a:rPr lang="en-GB" sz="2400" dirty="0" smtClean="0">
                <a:ea typeface="+mn-ea"/>
                <a:cs typeface="+mn-cs"/>
              </a:rPr>
              <a:t>Create a Charge </a:t>
            </a:r>
            <a:r>
              <a:rPr lang="en-GB" sz="2400" dirty="0">
                <a:ea typeface="+mn-ea"/>
                <a:cs typeface="+mn-cs"/>
              </a:rPr>
              <a:t>T</a:t>
            </a:r>
            <a:r>
              <a:rPr lang="en-GB" sz="2400" dirty="0" smtClean="0">
                <a:ea typeface="+mn-ea"/>
                <a:cs typeface="+mn-cs"/>
              </a:rPr>
              <a:t>ype</a:t>
            </a:r>
            <a:endParaRPr lang="en-US" sz="2400" dirty="0">
              <a:ea typeface="+mn-ea"/>
              <a:cs typeface="+mn-cs"/>
            </a:endParaRPr>
          </a:p>
          <a:p>
            <a:pPr marL="457200" lvl="1" indent="-457200">
              <a:buClr>
                <a:srgbClr val="00A9D4"/>
              </a:buClr>
              <a:buFont typeface="+mj-lt"/>
              <a:buAutoNum type="arabicPeriod"/>
            </a:pPr>
            <a:r>
              <a:rPr lang="en-GB" sz="2400" dirty="0" smtClean="0">
                <a:ea typeface="+mn-ea"/>
                <a:cs typeface="+mn-cs"/>
              </a:rPr>
              <a:t>Apply </a:t>
            </a:r>
            <a:r>
              <a:rPr lang="en-GB" sz="2400" dirty="0">
                <a:ea typeface="+mn-ea"/>
                <a:cs typeface="+mn-cs"/>
              </a:rPr>
              <a:t>a </a:t>
            </a:r>
            <a:r>
              <a:rPr lang="en-GB" sz="2400" dirty="0" smtClean="0">
                <a:ea typeface="+mn-ea"/>
                <a:cs typeface="+mn-cs"/>
              </a:rPr>
              <a:t>Charge Type to </a:t>
            </a:r>
            <a:r>
              <a:rPr lang="en-GB" sz="2400" dirty="0">
                <a:ea typeface="+mn-ea"/>
                <a:cs typeface="+mn-cs"/>
              </a:rPr>
              <a:t>an I</a:t>
            </a:r>
            <a:r>
              <a:rPr lang="en-GB" sz="2400" dirty="0" smtClean="0">
                <a:ea typeface="+mn-ea"/>
                <a:cs typeface="+mn-cs"/>
              </a:rPr>
              <a:t>tem</a:t>
            </a:r>
            <a:endParaRPr lang="en-US" sz="2400" dirty="0">
              <a:ea typeface="+mn-ea"/>
              <a:cs typeface="+mn-cs"/>
            </a:endParaRPr>
          </a:p>
          <a:p>
            <a:pPr marL="457200" lvl="1" indent="-457200">
              <a:buClr>
                <a:srgbClr val="00A9D4"/>
              </a:buClr>
              <a:buFont typeface="+mj-lt"/>
              <a:buAutoNum type="arabicPeriod"/>
            </a:pPr>
            <a:r>
              <a:rPr lang="en-GB" sz="2400" dirty="0" smtClean="0">
                <a:ea typeface="+mn-ea"/>
                <a:cs typeface="+mn-cs"/>
              </a:rPr>
              <a:t>Charge </a:t>
            </a:r>
            <a:r>
              <a:rPr lang="en-GB" sz="2400" dirty="0">
                <a:ea typeface="+mn-ea"/>
                <a:cs typeface="+mn-cs"/>
              </a:rPr>
              <a:t>T</a:t>
            </a:r>
            <a:r>
              <a:rPr lang="en-GB" sz="2400" dirty="0" smtClean="0">
                <a:ea typeface="+mn-ea"/>
                <a:cs typeface="+mn-cs"/>
              </a:rPr>
              <a:t>ype </a:t>
            </a:r>
            <a:r>
              <a:rPr lang="en-GB" sz="2400" dirty="0">
                <a:ea typeface="+mn-ea"/>
                <a:cs typeface="+mn-cs"/>
              </a:rPr>
              <a:t>V</a:t>
            </a:r>
            <a:r>
              <a:rPr lang="en-GB" sz="2400" dirty="0" smtClean="0">
                <a:ea typeface="+mn-ea"/>
                <a:cs typeface="+mn-cs"/>
              </a:rPr>
              <a:t>ersions</a:t>
            </a:r>
            <a:endParaRPr lang="en-US" sz="2400" dirty="0">
              <a:ea typeface="+mn-ea"/>
              <a:cs typeface="+mn-cs"/>
            </a:endParaRPr>
          </a:p>
          <a:p>
            <a:pPr marL="457200" lvl="1" indent="-457200">
              <a:buClr>
                <a:srgbClr val="00A9D4"/>
              </a:buClr>
              <a:buFont typeface="+mj-lt"/>
              <a:buAutoNum type="arabicPeriod"/>
            </a:pPr>
            <a:r>
              <a:rPr lang="en-GB" sz="2400" dirty="0" smtClean="0">
                <a:ea typeface="+mn-ea"/>
                <a:cs typeface="+mn-cs"/>
              </a:rPr>
              <a:t>Exercise</a:t>
            </a:r>
            <a:endParaRPr lang="en-US" sz="2400" dirty="0">
              <a:ea typeface="+mn-ea"/>
              <a:cs typeface="+mn-cs"/>
            </a:endParaRPr>
          </a:p>
        </p:txBody>
      </p:sp>
      <p:sp>
        <p:nvSpPr>
          <p:cNvPr id="12" name="Title 6"/>
          <p:cNvSpPr>
            <a:spLocks noGrp="1"/>
          </p:cNvSpPr>
          <p:nvPr>
            <p:ph type="title"/>
          </p:nvPr>
        </p:nvSpPr>
        <p:spPr/>
        <p:txBody>
          <a:bodyPr anchor="ctr">
            <a:normAutofit/>
          </a:bodyPr>
          <a:lstStyle/>
          <a:p>
            <a:r>
              <a:rPr lang="en-GB" dirty="0" smtClean="0"/>
              <a:t>Pricing</a:t>
            </a:r>
            <a:endParaRPr lang="en-GB" sz="3200" dirty="0"/>
          </a:p>
        </p:txBody>
      </p:sp>
    </p:spTree>
    <p:extLst>
      <p:ext uri="{BB962C8B-B14F-4D97-AF65-F5344CB8AC3E}">
        <p14:creationId xmlns:p14="http://schemas.microsoft.com/office/powerpoint/2010/main" val="2134721646"/>
      </p:ext>
    </p:extLst>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6"/>
          <p:cNvSpPr>
            <a:spLocks noGrp="1" noChangeArrowheads="1"/>
          </p:cNvSpPr>
          <p:nvPr>
            <p:ph idx="1"/>
          </p:nvPr>
        </p:nvSpPr>
        <p:spPr/>
        <p:txBody>
          <a:bodyPr/>
          <a:lstStyle/>
          <a:p>
            <a:r>
              <a:rPr lang="en-CA" dirty="0" smtClean="0"/>
              <a:t>A Charge Type represent one charge that can be associated with Items </a:t>
            </a:r>
            <a:endParaRPr lang="en-CA" sz="2000" dirty="0" smtClean="0"/>
          </a:p>
          <a:p>
            <a:r>
              <a:rPr lang="en-CA" dirty="0" smtClean="0"/>
              <a:t>The relationship for Charge Types Pricing and Discounts to Items is a </a:t>
            </a:r>
            <a:r>
              <a:rPr lang="en-CA" i="1" dirty="0" smtClean="0">
                <a:solidFill>
                  <a:srgbClr val="C00000"/>
                </a:solidFill>
              </a:rPr>
              <a:t>one-to-many relationship</a:t>
            </a:r>
            <a:endParaRPr lang="en-CA" dirty="0" smtClean="0"/>
          </a:p>
          <a:p>
            <a:pPr lvl="1"/>
            <a:r>
              <a:rPr lang="en-CA" dirty="0" smtClean="0"/>
              <a:t>A product may have </a:t>
            </a:r>
            <a:r>
              <a:rPr lang="en-CA" i="1" dirty="0" smtClean="0">
                <a:solidFill>
                  <a:srgbClr val="C00000"/>
                </a:solidFill>
              </a:rPr>
              <a:t>many price points</a:t>
            </a:r>
            <a:r>
              <a:rPr lang="en-CA" dirty="0" smtClean="0"/>
              <a:t>, for example different prices for hardware or installations (standard or express)</a:t>
            </a:r>
          </a:p>
          <a:p>
            <a:pPr lvl="1"/>
            <a:r>
              <a:rPr lang="en-CA" dirty="0" smtClean="0"/>
              <a:t>Charge Types use </a:t>
            </a:r>
            <a:r>
              <a:rPr lang="en-CA" i="1" dirty="0" smtClean="0">
                <a:solidFill>
                  <a:srgbClr val="C00000"/>
                </a:solidFill>
              </a:rPr>
              <a:t>versions</a:t>
            </a:r>
            <a:r>
              <a:rPr lang="en-CA" dirty="0" smtClean="0"/>
              <a:t> to represent different pricing and discount options that are available</a:t>
            </a:r>
          </a:p>
          <a:p>
            <a:r>
              <a:rPr lang="en-CA" dirty="0" smtClean="0"/>
              <a:t>You can add </a:t>
            </a:r>
            <a:r>
              <a:rPr lang="en-CA" i="1" dirty="0" smtClean="0">
                <a:solidFill>
                  <a:srgbClr val="C00000"/>
                </a:solidFill>
              </a:rPr>
              <a:t>conditions</a:t>
            </a:r>
            <a:r>
              <a:rPr lang="en-CA" dirty="0" smtClean="0"/>
              <a:t> to a Charge Type </a:t>
            </a:r>
          </a:p>
          <a:p>
            <a:pPr lvl="1"/>
            <a:r>
              <a:rPr lang="en-CA" dirty="0" smtClean="0"/>
              <a:t>Conditions are business rules which decide, at run time, which association (version) apply for particular operation, user, shopping basket and service inventory.</a:t>
            </a:r>
          </a:p>
          <a:p>
            <a:r>
              <a:rPr lang="en-CA" dirty="0" smtClean="0"/>
              <a:t>A Charge Type can have several versions</a:t>
            </a:r>
            <a:endParaRPr lang="en-US" sz="1800" dirty="0" smtClean="0">
              <a:cs typeface="Calibri" pitchFamily="34" charset="0"/>
            </a:endParaRPr>
          </a:p>
        </p:txBody>
      </p:sp>
      <p:sp>
        <p:nvSpPr>
          <p:cNvPr id="84994" name="Rectangle 5"/>
          <p:cNvSpPr>
            <a:spLocks noGrp="1" noChangeArrowheads="1"/>
          </p:cNvSpPr>
          <p:nvPr>
            <p:ph type="title"/>
          </p:nvPr>
        </p:nvSpPr>
        <p:spPr/>
        <p:txBody>
          <a:bodyPr/>
          <a:lstStyle/>
          <a:p>
            <a:r>
              <a:rPr lang="en-US" dirty="0" smtClean="0"/>
              <a:t>Charge Types</a:t>
            </a:r>
          </a:p>
        </p:txBody>
      </p:sp>
    </p:spTree>
    <p:extLst>
      <p:ext uri="{BB962C8B-B14F-4D97-AF65-F5344CB8AC3E}">
        <p14:creationId xmlns:p14="http://schemas.microsoft.com/office/powerpoint/2010/main" val="238656568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sz="2000" dirty="0" smtClean="0"/>
              <a:t>Catalog </a:t>
            </a:r>
            <a:r>
              <a:rPr lang="en-CA" sz="2000" i="1" dirty="0" smtClean="0">
                <a:solidFill>
                  <a:srgbClr val="C00000"/>
                </a:solidFill>
              </a:rPr>
              <a:t>Pricing &amp; Tax -&gt; Charge Type </a:t>
            </a:r>
            <a:r>
              <a:rPr lang="en-CA" sz="2000" dirty="0" smtClean="0"/>
              <a:t>from the Quick Start Menu</a:t>
            </a:r>
          </a:p>
          <a:p>
            <a:r>
              <a:rPr lang="en-CA" sz="2000" dirty="0" smtClean="0"/>
              <a:t>Select </a:t>
            </a:r>
            <a:r>
              <a:rPr lang="en-CA" sz="2000" i="1" dirty="0" smtClean="0">
                <a:solidFill>
                  <a:srgbClr val="C00000"/>
                </a:solidFill>
              </a:rPr>
              <a:t>Add</a:t>
            </a:r>
          </a:p>
          <a:p>
            <a:r>
              <a:rPr lang="en-CA" sz="2000" i="1" dirty="0" smtClean="0">
                <a:solidFill>
                  <a:srgbClr val="C00000"/>
                </a:solidFill>
              </a:rPr>
              <a:t>Charge Frequency</a:t>
            </a:r>
          </a:p>
          <a:p>
            <a:pPr lvl="1"/>
            <a:r>
              <a:rPr lang="en-CA" dirty="0" smtClean="0"/>
              <a:t>By default, Annual, Biweekly, Monthly, One Time, Semi-Annual</a:t>
            </a:r>
          </a:p>
          <a:p>
            <a:pPr lvl="1"/>
            <a:r>
              <a:rPr lang="en-CA" dirty="0" smtClean="0"/>
              <a:t>Can be configured in the code</a:t>
            </a:r>
            <a:br>
              <a:rPr lang="en-CA" dirty="0" smtClean="0"/>
            </a:br>
            <a:r>
              <a:rPr lang="en-CA" dirty="0" smtClean="0"/>
              <a:t>table </a:t>
            </a:r>
            <a:r>
              <a:rPr lang="en-CA" i="1" dirty="0" smtClean="0">
                <a:solidFill>
                  <a:srgbClr val="C00000"/>
                </a:solidFill>
              </a:rPr>
              <a:t>cwtct_chargeFrequency</a:t>
            </a:r>
          </a:p>
        </p:txBody>
      </p:sp>
      <p:sp>
        <p:nvSpPr>
          <p:cNvPr id="3" name="Title 2"/>
          <p:cNvSpPr>
            <a:spLocks noGrp="1"/>
          </p:cNvSpPr>
          <p:nvPr>
            <p:ph type="title"/>
          </p:nvPr>
        </p:nvSpPr>
        <p:spPr/>
        <p:txBody>
          <a:bodyPr/>
          <a:lstStyle/>
          <a:p>
            <a:r>
              <a:rPr lang="en-CA" dirty="0" smtClean="0"/>
              <a:t>Create a Charge Type</a:t>
            </a:r>
            <a:endParaRPr lang="en-CA"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634490"/>
            <a:ext cx="4721543" cy="6306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548" y="3445649"/>
            <a:ext cx="4694340" cy="30138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65115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CA" sz="2000" dirty="0" smtClean="0"/>
              <a:t>Fill out details of Charge Type as follows and the Click Save:</a:t>
            </a:r>
          </a:p>
          <a:p>
            <a:endParaRPr lang="en-CA" sz="2000" i="1" dirty="0">
              <a:solidFill>
                <a:srgbClr val="C00000"/>
              </a:solidFill>
            </a:endParaRPr>
          </a:p>
          <a:p>
            <a:pPr marL="0" indent="0">
              <a:buNone/>
            </a:pPr>
            <a:endParaRPr lang="en-CA" sz="2000" i="1" dirty="0" smtClean="0">
              <a:solidFill>
                <a:srgbClr val="C00000"/>
              </a:solidFill>
            </a:endParaRPr>
          </a:p>
        </p:txBody>
      </p:sp>
      <p:sp>
        <p:nvSpPr>
          <p:cNvPr id="3" name="Title 2"/>
          <p:cNvSpPr>
            <a:spLocks noGrp="1"/>
          </p:cNvSpPr>
          <p:nvPr>
            <p:ph type="title"/>
          </p:nvPr>
        </p:nvSpPr>
        <p:spPr/>
        <p:txBody>
          <a:bodyPr/>
          <a:lstStyle/>
          <a:p>
            <a:r>
              <a:rPr lang="en-CA" dirty="0" smtClean="0"/>
              <a:t>Create a Charge Type</a:t>
            </a:r>
            <a:endParaRPr lang="en-CA"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93" y="2010853"/>
            <a:ext cx="8030540" cy="34839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14741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848" y="1216854"/>
            <a:ext cx="2156291" cy="5091667"/>
          </a:xfrm>
        </p:spPr>
        <p:txBody>
          <a:bodyPr/>
          <a:lstStyle/>
          <a:p>
            <a:r>
              <a:rPr lang="en-CA" sz="2200" dirty="0" smtClean="0"/>
              <a:t>Select the Prices tab for the Item to apply the Charge to</a:t>
            </a:r>
          </a:p>
          <a:p>
            <a:r>
              <a:rPr lang="en-CA" sz="2200" dirty="0" smtClean="0"/>
              <a:t>Click </a:t>
            </a:r>
            <a:r>
              <a:rPr lang="en-CA" sz="2200" i="1" dirty="0" smtClean="0">
                <a:solidFill>
                  <a:srgbClr val="C00000"/>
                </a:solidFill>
              </a:rPr>
              <a:t>New</a:t>
            </a:r>
          </a:p>
          <a:p>
            <a:endParaRPr lang="en-CA" sz="2200" i="1" dirty="0" smtClean="0">
              <a:solidFill>
                <a:srgbClr val="C00000"/>
              </a:solidFill>
            </a:endParaRPr>
          </a:p>
          <a:p>
            <a:endParaRPr lang="en-CA" sz="2200" i="1" dirty="0" smtClean="0">
              <a:solidFill>
                <a:srgbClr val="C00000"/>
              </a:solidFill>
            </a:endParaRPr>
          </a:p>
          <a:p>
            <a:r>
              <a:rPr lang="en-CA" sz="2200" dirty="0" smtClean="0"/>
              <a:t>Click the </a:t>
            </a:r>
            <a:r>
              <a:rPr lang="en-CA" sz="2200" i="1" dirty="0" smtClean="0">
                <a:solidFill>
                  <a:srgbClr val="C00000"/>
                </a:solidFill>
              </a:rPr>
              <a:t>Charge Type</a:t>
            </a:r>
            <a:r>
              <a:rPr lang="en-CA" sz="2200" dirty="0" smtClean="0"/>
              <a:t> finder icon </a:t>
            </a:r>
          </a:p>
        </p:txBody>
      </p:sp>
      <p:sp>
        <p:nvSpPr>
          <p:cNvPr id="3" name="Title 2"/>
          <p:cNvSpPr>
            <a:spLocks noGrp="1"/>
          </p:cNvSpPr>
          <p:nvPr>
            <p:ph type="title"/>
          </p:nvPr>
        </p:nvSpPr>
        <p:spPr/>
        <p:txBody>
          <a:bodyPr/>
          <a:lstStyle/>
          <a:p>
            <a:r>
              <a:rPr lang="en-CA" dirty="0" smtClean="0"/>
              <a:t>Apply a Charge type to an Item</a:t>
            </a:r>
            <a:endParaRPr lang="en-CA"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7039" y="1325084"/>
            <a:ext cx="5863590" cy="15321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7554" y="3329659"/>
            <a:ext cx="6518207" cy="2978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158957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848" y="1577580"/>
            <a:ext cx="3490142" cy="3850095"/>
          </a:xfrm>
        </p:spPr>
        <p:txBody>
          <a:bodyPr/>
          <a:lstStyle/>
          <a:p>
            <a:r>
              <a:rPr lang="en-CA" sz="2200" dirty="0" smtClean="0"/>
              <a:t>Select the Charge Type</a:t>
            </a:r>
          </a:p>
          <a:p>
            <a:pPr lvl="1"/>
            <a:r>
              <a:rPr lang="en-CA" sz="2200" dirty="0" smtClean="0"/>
              <a:t>Double-Click, or</a:t>
            </a:r>
          </a:p>
          <a:p>
            <a:pPr lvl="1"/>
            <a:r>
              <a:rPr lang="en-CA" sz="2200" dirty="0" smtClean="0"/>
              <a:t>Click </a:t>
            </a:r>
            <a:r>
              <a:rPr lang="en-CA" sz="2200" i="1" dirty="0" smtClean="0">
                <a:solidFill>
                  <a:srgbClr val="C00000"/>
                </a:solidFill>
              </a:rPr>
              <a:t>&gt;</a:t>
            </a:r>
            <a:r>
              <a:rPr lang="en-CA" sz="2200" dirty="0" smtClean="0"/>
              <a:t> </a:t>
            </a:r>
          </a:p>
          <a:p>
            <a:r>
              <a:rPr lang="en-CA" sz="2200" dirty="0" smtClean="0"/>
              <a:t>Fill in Label</a:t>
            </a:r>
          </a:p>
          <a:p>
            <a:r>
              <a:rPr lang="en-CA" sz="2200" dirty="0" smtClean="0"/>
              <a:t>Click </a:t>
            </a:r>
            <a:r>
              <a:rPr lang="en-CA" sz="2200" i="1" dirty="0" smtClean="0">
                <a:solidFill>
                  <a:srgbClr val="C00000"/>
                </a:solidFill>
              </a:rPr>
              <a:t>Save</a:t>
            </a:r>
          </a:p>
          <a:p>
            <a:r>
              <a:rPr lang="en-CA" sz="2200" dirty="0" smtClean="0"/>
              <a:t>Charges can also be applied to Groups</a:t>
            </a:r>
          </a:p>
        </p:txBody>
      </p:sp>
      <p:sp>
        <p:nvSpPr>
          <p:cNvPr id="3" name="Title 2"/>
          <p:cNvSpPr>
            <a:spLocks noGrp="1"/>
          </p:cNvSpPr>
          <p:nvPr>
            <p:ph type="title"/>
          </p:nvPr>
        </p:nvSpPr>
        <p:spPr/>
        <p:txBody>
          <a:bodyPr/>
          <a:lstStyle/>
          <a:p>
            <a:r>
              <a:rPr lang="en-CA" dirty="0" smtClean="0"/>
              <a:t>Apply a Charge type to an Item</a:t>
            </a:r>
            <a:endParaRPr lang="en-CA"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0271" y="1693878"/>
            <a:ext cx="5367661" cy="31130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16548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title"/>
          </p:nvPr>
        </p:nvSpPr>
        <p:spPr/>
        <p:txBody>
          <a:bodyPr/>
          <a:lstStyle/>
          <a:p>
            <a:r>
              <a:rPr lang="en-GB" dirty="0" smtClean="0"/>
              <a:t>exercise</a:t>
            </a:r>
            <a:endParaRPr lang="en-GB" dirty="0"/>
          </a:p>
        </p:txBody>
      </p:sp>
      <p:sp>
        <p:nvSpPr>
          <p:cNvPr id="3" name="Content Placeholder 2"/>
          <p:cNvSpPr>
            <a:spLocks noGrp="1"/>
          </p:cNvSpPr>
          <p:nvPr>
            <p:ph idx="1"/>
          </p:nvPr>
        </p:nvSpPr>
        <p:spPr>
          <a:xfrm>
            <a:off x="411480" y="1186031"/>
            <a:ext cx="8503920" cy="3722146"/>
          </a:xfrm>
        </p:spPr>
        <p:txBody>
          <a:bodyPr/>
          <a:lstStyle/>
          <a:p>
            <a:pPr defTabSz="915267">
              <a:defRPr/>
            </a:pPr>
            <a:r>
              <a:rPr lang="en-GB" dirty="0" smtClean="0"/>
              <a:t>The </a:t>
            </a:r>
            <a:r>
              <a:rPr lang="en-GB" dirty="0"/>
              <a:t>instructor will now lead you through </a:t>
            </a:r>
            <a:r>
              <a:rPr lang="en-GB" i="1" dirty="0">
                <a:solidFill>
                  <a:srgbClr val="C00000"/>
                </a:solidFill>
              </a:rPr>
              <a:t>Exercise </a:t>
            </a:r>
            <a:r>
              <a:rPr lang="en-GB" i="1" dirty="0" smtClean="0">
                <a:solidFill>
                  <a:srgbClr val="C00000"/>
                </a:solidFill>
              </a:rPr>
              <a:t>8</a:t>
            </a:r>
            <a:endParaRPr lang="en-GB" i="1" dirty="0">
              <a:solidFill>
                <a:srgbClr val="C00000"/>
              </a:solidFill>
            </a:endParaRPr>
          </a:p>
          <a:p>
            <a:pPr defTabSz="915267">
              <a:defRPr/>
            </a:pPr>
            <a:r>
              <a:rPr lang="en-GB" dirty="0"/>
              <a:t>This will provide you with some hands-on experience with the following </a:t>
            </a:r>
            <a:r>
              <a:rPr lang="en-GB" dirty="0" smtClean="0"/>
              <a:t>topics</a:t>
            </a:r>
            <a:endParaRPr lang="en-GB" dirty="0"/>
          </a:p>
          <a:p>
            <a:pPr lvl="1"/>
            <a:r>
              <a:rPr lang="en-US" i="1" dirty="0">
                <a:solidFill>
                  <a:srgbClr val="C00000"/>
                </a:solidFill>
              </a:rPr>
              <a:t>Create charge types</a:t>
            </a:r>
          </a:p>
          <a:p>
            <a:pPr lvl="1"/>
            <a:r>
              <a:rPr lang="en-US" i="1" dirty="0">
                <a:solidFill>
                  <a:srgbClr val="C00000"/>
                </a:solidFill>
              </a:rPr>
              <a:t>Associate charge types with items</a:t>
            </a:r>
          </a:p>
          <a:p>
            <a:pPr lvl="1"/>
            <a:r>
              <a:rPr lang="en-US" i="1" dirty="0">
                <a:solidFill>
                  <a:srgbClr val="C00000"/>
                </a:solidFill>
              </a:rPr>
              <a:t>Test basket </a:t>
            </a:r>
            <a:r>
              <a:rPr lang="en-US" i="1" dirty="0" smtClean="0">
                <a:solidFill>
                  <a:srgbClr val="C00000"/>
                </a:solidFill>
              </a:rPr>
              <a:t>pricing</a:t>
            </a:r>
          </a:p>
          <a:p>
            <a:pPr defTabSz="915267">
              <a:defRPr/>
            </a:pPr>
            <a:r>
              <a:rPr lang="en-GB" dirty="0" smtClean="0"/>
              <a:t>You will use the separate exercise document provided with these slides</a:t>
            </a:r>
          </a:p>
          <a:p>
            <a:pPr lvl="1" defTabSz="915267">
              <a:defRPr/>
            </a:pPr>
            <a:r>
              <a:rPr lang="en-GB" i="1" dirty="0" smtClean="0">
                <a:solidFill>
                  <a:srgbClr val="C00000"/>
                </a:solidFill>
              </a:rPr>
              <a:t>Ericsson </a:t>
            </a:r>
            <a:r>
              <a:rPr lang="en-GB" i="1" dirty="0">
                <a:solidFill>
                  <a:srgbClr val="C00000"/>
                </a:solidFill>
              </a:rPr>
              <a:t>Catalog Manager </a:t>
            </a:r>
            <a:r>
              <a:rPr lang="en-GB" i="1" dirty="0" smtClean="0">
                <a:solidFill>
                  <a:srgbClr val="C00000"/>
                </a:solidFill>
              </a:rPr>
              <a:t>14.1 ECM100 Student Guide</a:t>
            </a:r>
            <a:endParaRPr lang="en-GB" i="1" dirty="0">
              <a:solidFill>
                <a:srgbClr val="C00000"/>
              </a:solidFill>
            </a:endParaRPr>
          </a:p>
        </p:txBody>
      </p:sp>
      <p:pic>
        <p:nvPicPr>
          <p:cNvPr id="5" name="Picture 2"/>
          <p:cNvPicPr>
            <a:picLocks noChangeAspect="1" noChangeArrowheads="1"/>
          </p:cNvPicPr>
          <p:nvPr/>
        </p:nvPicPr>
        <p:blipFill>
          <a:blip r:embed="rId3" cstate="print"/>
          <a:srcRect/>
          <a:stretch>
            <a:fillRect/>
          </a:stretch>
        </p:blipFill>
        <p:spPr bwMode="auto">
          <a:xfrm>
            <a:off x="6836735" y="5163671"/>
            <a:ext cx="935665" cy="914400"/>
          </a:xfrm>
          <a:prstGeom prst="rect">
            <a:avLst/>
          </a:prstGeom>
          <a:noFill/>
          <a:ln w="9525">
            <a:solidFill>
              <a:srgbClr val="000000"/>
            </a:solid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70127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93701" y="239713"/>
            <a:ext cx="7494588" cy="1085371"/>
          </a:xfrm>
        </p:spPr>
        <p:txBody>
          <a:bodyPr anchor="ctr">
            <a:normAutofit/>
          </a:bodyPr>
          <a:lstStyle/>
          <a:p>
            <a:r>
              <a:rPr lang="en-GB" sz="3200" dirty="0" smtClean="0"/>
              <a:t>COURSE PROGRESS</a:t>
            </a:r>
            <a:endParaRPr lang="en-GB" sz="3200" dirty="0"/>
          </a:p>
        </p:txBody>
      </p:sp>
      <p:sp>
        <p:nvSpPr>
          <p:cNvPr id="4" name="Content Placeholder 55"/>
          <p:cNvSpPr txBox="1">
            <a:spLocks/>
          </p:cNvSpPr>
          <p:nvPr/>
        </p:nvSpPr>
        <p:spPr bwMode="auto">
          <a:xfrm>
            <a:off x="457199" y="1463039"/>
            <a:ext cx="8229600" cy="4846320"/>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457200" indent="-457200" defTabSz="993775">
              <a:buFont typeface="+mj-lt"/>
              <a:buAutoNum type="arabicPeriod"/>
            </a:pPr>
            <a:r>
              <a:rPr lang="en-GB" dirty="0">
                <a:solidFill>
                  <a:schemeClr val="bg2">
                    <a:lumMod val="75000"/>
                  </a:schemeClr>
                </a:solidFill>
              </a:rPr>
              <a:t>Catalog Manager Overview</a:t>
            </a:r>
          </a:p>
          <a:p>
            <a:pPr marL="457200" indent="-457200" defTabSz="993775">
              <a:buFont typeface="+mj-lt"/>
              <a:buAutoNum type="arabicPeriod"/>
            </a:pPr>
            <a:r>
              <a:rPr lang="en-GB" dirty="0">
                <a:solidFill>
                  <a:schemeClr val="bg2">
                    <a:lumMod val="75000"/>
                  </a:schemeClr>
                </a:solidFill>
              </a:rPr>
              <a:t>Catalog Manager Configuration</a:t>
            </a:r>
          </a:p>
          <a:p>
            <a:pPr marL="457200" indent="-457200" defTabSz="993775">
              <a:buFont typeface="+mj-lt"/>
              <a:buAutoNum type="arabicPeriod"/>
            </a:pPr>
            <a:r>
              <a:rPr lang="en-GB" dirty="0">
                <a:solidFill>
                  <a:schemeClr val="bg2">
                    <a:lumMod val="75000"/>
                  </a:schemeClr>
                </a:solidFill>
              </a:rPr>
              <a:t>Catalog Designer</a:t>
            </a:r>
          </a:p>
          <a:p>
            <a:pPr marL="457200" indent="-457200" defTabSz="993775">
              <a:buFont typeface="+mj-lt"/>
              <a:buAutoNum type="arabicPeriod"/>
            </a:pPr>
            <a:r>
              <a:rPr lang="en-US" dirty="0">
                <a:solidFill>
                  <a:schemeClr val="bg2">
                    <a:lumMod val="75000"/>
                  </a:schemeClr>
                </a:solidFill>
              </a:rPr>
              <a:t>Code Tables and Attribute Types</a:t>
            </a:r>
          </a:p>
          <a:p>
            <a:pPr marL="457200" indent="-457200" defTabSz="993775">
              <a:buFont typeface="+mj-lt"/>
              <a:buAutoNum type="arabicPeriod"/>
            </a:pPr>
            <a:r>
              <a:rPr lang="en-US" dirty="0">
                <a:solidFill>
                  <a:schemeClr val="bg2">
                    <a:lumMod val="75000"/>
                  </a:schemeClr>
                </a:solidFill>
              </a:rPr>
              <a:t>Component Items and Associations</a:t>
            </a:r>
          </a:p>
          <a:p>
            <a:pPr marL="457200" indent="-457200" defTabSz="993775">
              <a:buFont typeface="+mj-lt"/>
              <a:buAutoNum type="arabicPeriod"/>
            </a:pPr>
            <a:r>
              <a:rPr lang="en-US" dirty="0">
                <a:solidFill>
                  <a:schemeClr val="bg2">
                    <a:lumMod val="75000"/>
                  </a:schemeClr>
                </a:solidFill>
              </a:rPr>
              <a:t>Catalog Hierarchy</a:t>
            </a:r>
          </a:p>
          <a:p>
            <a:pPr marL="457200" indent="-457200" defTabSz="993775">
              <a:buFont typeface="+mj-lt"/>
              <a:buAutoNum type="arabicPeriod"/>
            </a:pPr>
            <a:r>
              <a:rPr lang="en-US" dirty="0">
                <a:solidFill>
                  <a:schemeClr val="bg2">
                    <a:lumMod val="75000"/>
                  </a:schemeClr>
                </a:solidFill>
              </a:rPr>
              <a:t>Pricing</a:t>
            </a:r>
          </a:p>
          <a:p>
            <a:pPr marL="457200" indent="-457200" defTabSz="993775">
              <a:buFont typeface="+mj-lt"/>
              <a:buAutoNum type="arabicPeriod"/>
            </a:pPr>
            <a:r>
              <a:rPr lang="en-US" sz="2800" b="1" i="1" dirty="0">
                <a:solidFill>
                  <a:srgbClr val="9E0000"/>
                </a:solidFill>
              </a:rPr>
              <a:t>Context Attributes and Rules</a:t>
            </a:r>
          </a:p>
          <a:p>
            <a:pPr marL="457200" indent="-457200" defTabSz="993775">
              <a:buFont typeface="+mj-lt"/>
              <a:buAutoNum type="arabicPeriod"/>
            </a:pPr>
            <a:r>
              <a:rPr lang="en-US" dirty="0">
                <a:solidFill>
                  <a:schemeClr val="bg2">
                    <a:lumMod val="75000"/>
                  </a:schemeClr>
                </a:solidFill>
              </a:rPr>
              <a:t>Conditional Charges</a:t>
            </a:r>
          </a:p>
        </p:txBody>
      </p:sp>
    </p:spTree>
    <p:extLst>
      <p:ext uri="{BB962C8B-B14F-4D97-AF65-F5344CB8AC3E}">
        <p14:creationId xmlns:p14="http://schemas.microsoft.com/office/powerpoint/2010/main" val="258165869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1_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EriCOLL Docs" ma:contentTypeID="0x010100BB337192E63E44A7A744CE7393F41F4E002D85DD39CB0E3340AA676B814506F537" ma:contentTypeVersion="4" ma:contentTypeDescription="EriCOLL Document Content Type" ma:contentTypeScope="" ma:versionID="363a06775b1d03e7bf836ef218e81aa9">
  <xsd:schema xmlns:xsd="http://www.w3.org/2001/XMLSchema" xmlns:xs="http://www.w3.org/2001/XMLSchema" xmlns:p="http://schemas.microsoft.com/office/2006/metadata/properties" xmlns:ns2="94dfe6d9-4226-4bb4-8f36-631632d42ab6" xmlns:ns3="08b2df90-05d3-4030-90d4-c9feeb4a1cd9" targetNamespace="http://schemas.microsoft.com/office/2006/metadata/properties" ma:root="true" ma:fieldsID="6cdd65f3aa18731a65e58be078afb669" ns2:_="" ns3:_="">
    <xsd:import namespace="94dfe6d9-4226-4bb4-8f36-631632d42ab6"/>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3:TaxKeywordTaxHTField" minOccurs="0"/>
                <xsd:element ref="ns2:EriCOLLProductsTaxHTField0" minOccurs="0"/>
                <xsd:element ref="ns3:TaxCatchAll" minOccurs="0"/>
                <xsd:element ref="ns2:EriCOLLProjectsTaxHTField0" minOccurs="0"/>
                <xsd:element ref="ns3:TaxCatchAllLabel" minOccurs="0"/>
                <xsd:element ref="ns3:EriCOLLCustomerTaxHTField0" minOccurs="0"/>
                <xsd:element ref="ns2:_dlc_DocIdUrl" minOccurs="0"/>
                <xsd:element ref="ns2:_dlc_DocIdPersistId" minOccurs="0"/>
                <xsd:element ref="ns2:_dlc_Doc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dfe6d9-4226-4bb4-8f36-631632d42ab6" elementFormDefault="qualified">
    <xsd:import namespace="http://schemas.microsoft.com/office/2006/documentManagement/types"/>
    <xsd:import namespace="http://schemas.microsoft.com/office/infopath/2007/PartnerControls"/>
    <xsd:element name="Prepared." ma:index="2" nillable="true" ma:displayName="Prepared." ma:internalName="Prepared_x002e_" ma:readOnly="false">
      <xsd:simpleType>
        <xsd:restriction base="dms:Text">
          <xsd:maxLength value="255"/>
        </xsd:restriction>
      </xsd:simpleType>
    </xsd:element>
    <xsd:element name="EriCOLLDate." ma:index="3" nillable="true" ma:displayName="Date." ma:internalName="EriCOLLDate_x002e_" ma:readOnly="false">
      <xsd:simpleType>
        <xsd:restriction base="dms:Text">
          <xsd:maxLength value="255"/>
        </xsd:restriction>
      </xsd:simpleType>
    </xsd:element>
    <xsd:element name="AbstractOrSummary." ma:index="4" nillable="true" ma:displayName="Abstract/Summary." ma:internalName="AbstractOrSummary_x002e_" ma:readOnly="false">
      <xsd:simpleType>
        <xsd:restriction base="dms:Note"/>
      </xsd:simpleType>
    </xsd:element>
    <xsd:element name="EriCOLLCategoryTaxHTField0" ma:index="14" nillable="true" ma:taxonomy="true" ma:internalName="EriCOLLCategoryTaxHTField0" ma:taxonomyFieldName="EriCOLLCategory" ma:displayName="Category." ma:readOnly="false" ma:default="1;#Technology|b3747014-464c-4f4a-88e7-23c663dc6c06;#2;#Services|d7e66343-180e-4604-9a98-3e5c0f46ab41"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6" nillable="true" ma:taxonomy="true" ma:internalName="EriCOLLOrganizationUnitTaxHTField0" ma:taxonomyFieldName="EriCOLLOrganizationUnit" ma:displayName="Organization Unit." ma:readOnly="false" ma:default="3;#GF Human Resources ＆ Organization|d9dabe57-ea0d-4d17-bffe-dda21398036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8" nillable="true" ma:taxonomy="true" ma:internalName="EriCOLLCompetenceTaxHTField0" ma:taxonomyFieldName="EriCOLLCompetence" ma:displayName="Competence." ma:readOnly="false" ma:default="4;#OSS|56adeeb7-a977-4f0c-babc-0703097f7c58;#5;#BSS|e441d4da-fdef-4db1-91dd-6aa03f8f268a"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0"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2"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4"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6"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1" nillable="true" ma:displayName="Persist ID" ma:description="Keep ID on add." ma:hidden="true" ma:internalName="_dlc_DocIdPersistId" ma:readOnly="true">
      <xsd:simpleType>
        <xsd:restriction base="dms:Boolean"/>
      </xsd:simpleType>
    </xsd:element>
    <xsd:element name="_dlc_DocId" ma:index="33" nillable="true" ma:displayName="Document ID Value" ma:description="The value of the document ID assigned to this item." ma:internalName="_dlc_DocId"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23"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25" nillable="true" ma:displayName="Taxonomy Catch All Column" ma:hidden="true" ma:list="{3ecdfadb-732c-406b-aa12-cb586a5c54a3}" ma:internalName="TaxCatchAll" ma:showField="CatchAllData" ma:web="94dfe6d9-4226-4bb4-8f36-631632d42ab6">
      <xsd:complexType>
        <xsd:complexContent>
          <xsd:extension base="dms:MultiChoiceLookup">
            <xsd:sequence>
              <xsd:element name="Value" type="dms:Lookup" maxOccurs="unbounded" minOccurs="0" nillable="true"/>
            </xsd:sequence>
          </xsd:extension>
        </xsd:complexContent>
      </xsd:complexType>
    </xsd:element>
    <xsd:element name="TaxCatchAllLabel" ma:index="27" nillable="true" ma:displayName="Taxonomy Catch All Column1" ma:hidden="true" ma:list="{3ecdfadb-732c-406b-aa12-cb586a5c54a3}" ma:internalName="TaxCatchAllLabel" ma:readOnly="true" ma:showField="CatchAllDataLabel" ma:web="94dfe6d9-4226-4bb4-8f36-631632d42ab6">
      <xsd:complexType>
        <xsd:complexContent>
          <xsd:extension base="dms:MultiChoiceLookup">
            <xsd:sequence>
              <xsd:element name="Value" type="dms:Lookup" maxOccurs="unbounded" minOccurs="0" nillable="true"/>
            </xsd:sequence>
          </xsd:extension>
        </xsd:complexContent>
      </xsd:complexType>
    </xsd:element>
    <xsd:element name="EriCOLLCustomerTaxHTField0" ma:index="28" nillable="true" ma:taxonomy="true" ma:internalName="EriCOLLCustomerTaxHTField0" ma:taxonomyFieldName="EriCOLLCustomer" ma:displayName="Customer." ma:readOnly="false" ma:fieldId="{8480f48b-f8b7-4c77-be55-63d41a1fdb0d}" ma:taxonomyMulti="true" ma:sspId="0e710d51-58b4-4530-836b-fce5679fe049" ma:termSetId="4e0bb0d4-0179-488a-a161-abd655dda2e7"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AbstractOrSummary. xmlns="94dfe6d9-4226-4bb4-8f36-631632d42ab6" xsi:nil="true"/>
    <EriCOLLCountryTaxHTField0 xmlns="94dfe6d9-4226-4bb4-8f36-631632d42ab6">
      <Terms xmlns="http://schemas.microsoft.com/office/infopath/2007/PartnerControls">
        <TermInfo xmlns="http://schemas.microsoft.com/office/infopath/2007/PartnerControls">
          <TermName>United States</TermName>
          <TermId>b0eb2783-82c5-4fe6-8459-9114896f3eaa</TermId>
        </TermInfo>
      </Terms>
    </EriCOLLCountryTaxHTField0>
    <EriCOLLOrganizationUnitTaxHTField0 xmlns="94dfe6d9-4226-4bb4-8f36-631632d42ab6">
      <Terms xmlns="http://schemas.microsoft.com/office/infopath/2007/PartnerControls">
        <TermInfo xmlns="http://schemas.microsoft.com/office/infopath/2007/PartnerControls">
          <TermName xmlns="http://schemas.microsoft.com/office/infopath/2007/PartnerControls">GF Human Resources ＆ Organization (Old)</TermName>
          <TermId xmlns="http://schemas.microsoft.com/office/infopath/2007/PartnerControls">d9dabe57-ea0d-4d17-bffe-dda213980364</TermId>
        </TermInfo>
      </Terms>
    </EriCOLLOrganizationUnitTaxHTField0>
    <EriCOLLProcessTaxHTField0 xmlns="94dfe6d9-4226-4bb4-8f36-631632d42ab6">
      <Terms xmlns="http://schemas.microsoft.com/office/infopath/2007/PartnerControls"/>
    </EriCOLLProcessTaxHTField0>
    <TaxCatchAll xmlns="08b2df90-05d3-4030-90d4-c9feeb4a1cd9">
      <Value>164</Value>
      <Value>5</Value>
      <Value>4</Value>
      <Value>3</Value>
      <Value>2</Value>
      <Value>1</Value>
      <Value>165</Value>
    </TaxCatchAll>
    <Prepared. xmlns="94dfe6d9-4226-4bb4-8f36-631632d42ab6" xsi:nil="true"/>
    <TaxKeywordTaxHTField xmlns="08b2df90-05d3-4030-90d4-c9feeb4a1cd9">
      <Terms xmlns="http://schemas.microsoft.com/office/infopath/2007/PartnerControls"/>
    </TaxKeywordTaxHTField>
    <EriCOLLCategoryTaxHTField0 xmlns="94dfe6d9-4226-4bb4-8f36-631632d42ab6">
      <Terms xmlns="http://schemas.microsoft.com/office/infopath/2007/PartnerControls">
        <TermInfo xmlns="http://schemas.microsoft.com/office/infopath/2007/PartnerControls">
          <TermName xmlns="http://schemas.microsoft.com/office/infopath/2007/PartnerControls">Technology</TermName>
          <TermId xmlns="http://schemas.microsoft.com/office/infopath/2007/PartnerControls">b3747014-464c-4f4a-88e7-23c663dc6c06</TermId>
        </TermInfo>
        <TermInfo xmlns="http://schemas.microsoft.com/office/infopath/2007/PartnerControls">
          <TermName xmlns="http://schemas.microsoft.com/office/infopath/2007/PartnerControls">Services</TermName>
          <TermId xmlns="http://schemas.microsoft.com/office/infopath/2007/PartnerControls">d7e66343-180e-4604-9a98-3e5c0f46ab41</TermId>
        </TermInfo>
      </Terms>
    </EriCOLLCategoryTaxHTField0>
    <EriCOLLDate. xmlns="94dfe6d9-4226-4bb4-8f36-631632d42ab6" xsi:nil="true"/>
    <EriCOLLCompetenceTaxHTField0 xmlns="94dfe6d9-4226-4bb4-8f36-631632d42ab6">
      <Terms xmlns="http://schemas.microsoft.com/office/infopath/2007/PartnerControls">
        <TermInfo xmlns="http://schemas.microsoft.com/office/infopath/2007/PartnerControls">
          <TermName xmlns="http://schemas.microsoft.com/office/infopath/2007/PartnerControls">OSS</TermName>
          <TermId xmlns="http://schemas.microsoft.com/office/infopath/2007/PartnerControls">56adeeb7-a977-4f0c-babc-0703097f7c58</TermId>
        </TermInfo>
        <TermInfo xmlns="http://schemas.microsoft.com/office/infopath/2007/PartnerControls">
          <TermName xmlns="http://schemas.microsoft.com/office/infopath/2007/PartnerControls">BSS</TermName>
          <TermId xmlns="http://schemas.microsoft.com/office/infopath/2007/PartnerControls">e441d4da-fdef-4db1-91dd-6aa03f8f268a</TermId>
        </TermInfo>
      </Terms>
    </EriCOLLCompetenceTaxHTField0>
    <EriCOLLProductsTaxHTField0 xmlns="94dfe6d9-4226-4bb4-8f36-631632d42ab6">
      <Terms xmlns="http://schemas.microsoft.com/office/infopath/2007/PartnerControls">
        <TermInfo xmlns="http://schemas.microsoft.com/office/infopath/2007/PartnerControls">
          <TermName>Catalog Manager 14.0</TermName>
          <TermId>d559e056-10f8-4aa8-afa5-05bdc1e40cc7</TermId>
        </TermInfo>
      </Terms>
    </EriCOLLProductsTaxHTField0>
    <EriCOLLProjectsTaxHTField0 xmlns="94dfe6d9-4226-4bb4-8f36-631632d42ab6">
      <Terms xmlns="http://schemas.microsoft.com/office/infopath/2007/PartnerControls"/>
    </EriCOLLProjectsTaxHTField0>
    <_dlc_DocId xmlns="94dfe6d9-4226-4bb4-8f36-631632d42ab6">U2FJCR44UDRN-92-7089</_dlc_DocId>
    <_dlc_DocIdUrl xmlns="94dfe6d9-4226-4bb4-8f36-631632d42ab6">
      <Url>https://ericoll.internal.ericsson.com/sites/OSS_BSS_Education_Operations/OSSTngCourses/_layouts/DocIdRedir.aspx?ID=U2FJCR44UDRN-92-7089</Url>
      <Description>U2FJCR44UDRN-92-7089</Description>
    </_dlc_DocIdUrl>
    <EriCOLLCustomerTaxHTField0 xmlns="08b2df90-05d3-4030-90d4-c9feeb4a1cd9">
      <Terms xmlns="http://schemas.microsoft.com/office/infopath/2007/PartnerControls"/>
    </EriCOLLCustomerTaxHTField0>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haredContentType xmlns="Microsoft.SharePoint.Taxonomy.ContentTypeSync" SourceId="0e710d51-58b4-4530-836b-fce5679fe049" ContentTypeId="0x010100BB337192E63E44A7A744CE7393F41F4E" PreviousValue="false"/>
</file>

<file path=customXml/itemProps1.xml><?xml version="1.0" encoding="utf-8"?>
<ds:datastoreItem xmlns:ds="http://schemas.openxmlformats.org/officeDocument/2006/customXml" ds:itemID="{F73F2973-FB83-4931-8D93-7A58AB5EAA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dfe6d9-4226-4bb4-8f36-631632d42ab6"/>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DC9C47-859E-43BA-AAA4-2CFA241579A5}">
  <ds:schemaRefs>
    <ds:schemaRef ds:uri="http://purl.org/dc/terms/"/>
    <ds:schemaRef ds:uri="http://schemas.microsoft.com/office/2006/metadata/properties"/>
    <ds:schemaRef ds:uri="http://purl.org/dc/elements/1.1/"/>
    <ds:schemaRef ds:uri="94dfe6d9-4226-4bb4-8f36-631632d42ab6"/>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08b2df90-05d3-4030-90d4-c9feeb4a1cd9"/>
  </ds:schemaRefs>
</ds:datastoreItem>
</file>

<file path=customXml/itemProps3.xml><?xml version="1.0" encoding="utf-8"?>
<ds:datastoreItem xmlns:ds="http://schemas.openxmlformats.org/officeDocument/2006/customXml" ds:itemID="{FA6F1A50-0D2B-471C-8235-5A67E588F346}">
  <ds:schemaRefs>
    <ds:schemaRef ds:uri="http://schemas.microsoft.com/sharepoint/events"/>
  </ds:schemaRefs>
</ds:datastoreItem>
</file>

<file path=customXml/itemProps4.xml><?xml version="1.0" encoding="utf-8"?>
<ds:datastoreItem xmlns:ds="http://schemas.openxmlformats.org/officeDocument/2006/customXml" ds:itemID="{A4DB3C06-E96B-4B72-B5A0-5FE69D031453}">
  <ds:schemaRefs>
    <ds:schemaRef ds:uri="http://schemas.microsoft.com/sharepoint/v3/contenttype/forms"/>
  </ds:schemaRefs>
</ds:datastoreItem>
</file>

<file path=customXml/itemProps5.xml><?xml version="1.0" encoding="utf-8"?>
<ds:datastoreItem xmlns:ds="http://schemas.openxmlformats.org/officeDocument/2006/customXml" ds:itemID="{F3C1DFD4-2F11-4FE2-94F2-DD3C811A807D}">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39881</TotalTime>
  <Words>7300</Words>
  <Application>Microsoft Office PowerPoint</Application>
  <PresentationFormat>On-screen Show (4:3)</PresentationFormat>
  <Paragraphs>1349</Paragraphs>
  <Slides>129</Slides>
  <Notes>129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129</vt:i4>
      </vt:variant>
    </vt:vector>
  </HeadingPairs>
  <TitlesOfParts>
    <vt:vector size="138" baseType="lpstr">
      <vt:lpstr>Arial</vt:lpstr>
      <vt:lpstr>Calibri</vt:lpstr>
      <vt:lpstr>Century Gothic</vt:lpstr>
      <vt:lpstr>CordiaUPC</vt:lpstr>
      <vt:lpstr>Wingdings</vt:lpstr>
      <vt:lpstr>ＭＳ Ｐゴシック</vt:lpstr>
      <vt:lpstr>Ericsson Capital TT</vt:lpstr>
      <vt:lpstr>Times New Roman</vt:lpstr>
      <vt:lpstr>1_PresentationTemplate2011</vt:lpstr>
      <vt:lpstr>Introduction to Catalog Management ECM 100  ERICSSON CATALOG MANAGER R14.1</vt:lpstr>
      <vt:lpstr>Copyright</vt:lpstr>
      <vt:lpstr>Housekeeping</vt:lpstr>
      <vt:lpstr>Introductions</vt:lpstr>
      <vt:lpstr>Course overview</vt:lpstr>
      <vt:lpstr>Course objectives</vt:lpstr>
      <vt:lpstr>Course schedule</vt:lpstr>
      <vt:lpstr>Associated documentation</vt:lpstr>
      <vt:lpstr>Course structure</vt:lpstr>
      <vt:lpstr>COURSE PROGRESS</vt:lpstr>
      <vt:lpstr>CATALOG MANAGER OVERVIEW</vt:lpstr>
      <vt:lpstr>Conceptual Model</vt:lpstr>
      <vt:lpstr>What Does It Do? </vt:lpstr>
      <vt:lpstr>Benefits of Using the Catalog</vt:lpstr>
      <vt:lpstr>Catalog Architecture</vt:lpstr>
      <vt:lpstr>Client and Server Applications</vt:lpstr>
      <vt:lpstr>Catalog Server Applications</vt:lpstr>
      <vt:lpstr>Catalog Server Applications</vt:lpstr>
      <vt:lpstr>Items and Associations</vt:lpstr>
      <vt:lpstr>CATALOG ELEMENT STATUS</vt:lpstr>
      <vt:lpstr>Projects and their States</vt:lpstr>
      <vt:lpstr>Shopping basket</vt:lpstr>
      <vt:lpstr>Inheritance</vt:lpstr>
      <vt:lpstr>Care Catalog Model</vt:lpstr>
      <vt:lpstr>COURSE PROGRESS</vt:lpstr>
      <vt:lpstr>CATALOG MANAGER Configuration</vt:lpstr>
      <vt:lpstr>prerequisites</vt:lpstr>
      <vt:lpstr>Define a Base Application</vt:lpstr>
      <vt:lpstr>Configuration</vt:lpstr>
      <vt:lpstr>Configuration</vt:lpstr>
      <vt:lpstr>Configure Project</vt:lpstr>
      <vt:lpstr>Configure Project</vt:lpstr>
      <vt:lpstr>Configure Project</vt:lpstr>
      <vt:lpstr>Configure Project</vt:lpstr>
      <vt:lpstr>Add the Common and Catalog Templates</vt:lpstr>
      <vt:lpstr>Establish Users and Privileges</vt:lpstr>
      <vt:lpstr>Establish Users and Privileges</vt:lpstr>
      <vt:lpstr>Establish Users and Privileges</vt:lpstr>
      <vt:lpstr>Establish Users and Privileges</vt:lpstr>
      <vt:lpstr>Create an Organizational Chart</vt:lpstr>
      <vt:lpstr>Place Users in the Organizational Chart</vt:lpstr>
      <vt:lpstr>Catalog Configuration</vt:lpstr>
      <vt:lpstr>Catalog Configuration</vt:lpstr>
      <vt:lpstr>exercise</vt:lpstr>
      <vt:lpstr>COURSE PROGRESS</vt:lpstr>
      <vt:lpstr>CATALOG DESIGNER</vt:lpstr>
      <vt:lpstr>Catalog Designer Quick Start Menu</vt:lpstr>
      <vt:lpstr>Create a Project</vt:lpstr>
      <vt:lpstr>Create a Project</vt:lpstr>
      <vt:lpstr>Open Project</vt:lpstr>
      <vt:lpstr>Create New Elements</vt:lpstr>
      <vt:lpstr>Change Control</vt:lpstr>
      <vt:lpstr>Project Status</vt:lpstr>
      <vt:lpstr>Versions</vt:lpstr>
      <vt:lpstr>Exercises</vt:lpstr>
      <vt:lpstr>COURSE PROGRESS</vt:lpstr>
      <vt:lpstr>Code Tables and Attribute Types</vt:lpstr>
      <vt:lpstr>About Code Tables</vt:lpstr>
      <vt:lpstr>Create a Code Table</vt:lpstr>
      <vt:lpstr>Create a Code Table</vt:lpstr>
      <vt:lpstr>Overview of Attribute Types</vt:lpstr>
      <vt:lpstr>Create an Attribute Type</vt:lpstr>
      <vt:lpstr>Common Concepts</vt:lpstr>
      <vt:lpstr>exercise</vt:lpstr>
      <vt:lpstr>COURSE PROGRESS</vt:lpstr>
      <vt:lpstr>Component Items and Associations</vt:lpstr>
      <vt:lpstr>Create a Product Item</vt:lpstr>
      <vt:lpstr>Create a Product Item</vt:lpstr>
      <vt:lpstr>Create a Product Item</vt:lpstr>
      <vt:lpstr>Item Groups Overview</vt:lpstr>
      <vt:lpstr>Cardinality</vt:lpstr>
      <vt:lpstr>Add an Item to an Item Group</vt:lpstr>
      <vt:lpstr>Add an Item to an Item Group</vt:lpstr>
      <vt:lpstr>Relations</vt:lpstr>
      <vt:lpstr>exercise</vt:lpstr>
      <vt:lpstr>Associations </vt:lpstr>
      <vt:lpstr>Associations </vt:lpstr>
      <vt:lpstr>Item Attribute Associations</vt:lpstr>
      <vt:lpstr>Item Attribute Associations</vt:lpstr>
      <vt:lpstr>Base Items</vt:lpstr>
      <vt:lpstr>Base Items</vt:lpstr>
      <vt:lpstr>Value Restrictions</vt:lpstr>
      <vt:lpstr>Test Mode</vt:lpstr>
      <vt:lpstr>exercise</vt:lpstr>
      <vt:lpstr>COURSE PROGRESS</vt:lpstr>
      <vt:lpstr>Catalog Hierarchy</vt:lpstr>
      <vt:lpstr>Catalog Hierarchy</vt:lpstr>
      <vt:lpstr>Create a Catalog Hierarchy</vt:lpstr>
      <vt:lpstr>Catalog Hierarchy Scenario</vt:lpstr>
      <vt:lpstr>exercise</vt:lpstr>
      <vt:lpstr>COURSE PROGRESS</vt:lpstr>
      <vt:lpstr>Pricing</vt:lpstr>
      <vt:lpstr>Charge Types</vt:lpstr>
      <vt:lpstr>Create a Charge Type</vt:lpstr>
      <vt:lpstr>Create a Charge Type</vt:lpstr>
      <vt:lpstr>Apply a Charge type to an Item</vt:lpstr>
      <vt:lpstr>Apply a Charge type to an Item</vt:lpstr>
      <vt:lpstr>exercise</vt:lpstr>
      <vt:lpstr>COURSE PROGRESS</vt:lpstr>
      <vt:lpstr>Context Attributes and Rules</vt:lpstr>
      <vt:lpstr>Contexts and Context Attributes</vt:lpstr>
      <vt:lpstr>Create a Context</vt:lpstr>
      <vt:lpstr>Set the Default Context</vt:lpstr>
      <vt:lpstr>Set Context Variable value</vt:lpstr>
      <vt:lpstr>Rules - Overview</vt:lpstr>
      <vt:lpstr>Rules - Overview</vt:lpstr>
      <vt:lpstr>Rules - Sample statements</vt:lpstr>
      <vt:lpstr>Rules - Sample statements</vt:lpstr>
      <vt:lpstr>Rules - Sample statements</vt:lpstr>
      <vt:lpstr>Rules - Sample statements</vt:lpstr>
      <vt:lpstr>Rules - Sample statements</vt:lpstr>
      <vt:lpstr>Special variables and common operators</vt:lpstr>
      <vt:lpstr>Language expression and identifier types</vt:lpstr>
      <vt:lpstr>Operations</vt:lpstr>
      <vt:lpstr>Create a Catalog Rule</vt:lpstr>
      <vt:lpstr>Rule Types</vt:lpstr>
      <vt:lpstr>exercise</vt:lpstr>
      <vt:lpstr>COURSE PROGRESS</vt:lpstr>
      <vt:lpstr>Conditional Charges</vt:lpstr>
      <vt:lpstr>Conditional Charges</vt:lpstr>
      <vt:lpstr>Conditional Charges</vt:lpstr>
      <vt:lpstr>Associate rule with charge type</vt:lpstr>
      <vt:lpstr>Test charge rule condition</vt:lpstr>
      <vt:lpstr>exercise</vt:lpstr>
      <vt:lpstr>Overview of extension exercises</vt:lpstr>
      <vt:lpstr>Overview of extension exercises</vt:lpstr>
      <vt:lpstr>Extension Exercises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Order Management</dc:title>
  <dc:creator>TEL/TO ELAURSP</dc:creator>
  <dc:description>221 09-FGD 101 193_x000d_  Rev A</dc:description>
  <cp:lastModifiedBy>Sunny Auluck</cp:lastModifiedBy>
  <cp:revision>521</cp:revision>
  <cp:lastPrinted>2014-04-29T10:31:23Z</cp:lastPrinted>
  <dcterms:created xsi:type="dcterms:W3CDTF">2011-05-24T09:22:48Z</dcterms:created>
  <dcterms:modified xsi:type="dcterms:W3CDTF">2015-02-09T21:36:33Z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221 09-FGD 101 193, Rev A</vt:lpwstr>
  </property>
  <property fmtid="{D5CDD505-2E9C-101B-9397-08002B2CF9AE}" pid="27" name="MiddleFooterField">
    <vt:lpwstr>Ericsson Internal</vt:lpwstr>
  </property>
  <property fmtid="{D5CDD505-2E9C-101B-9397-08002B2CF9AE}" pid="28" name="RightFooterField">
    <vt:lpwstr>Mobile Order Management</vt:lpwstr>
  </property>
  <property fmtid="{D5CDD505-2E9C-101B-9397-08002B2CF9AE}" pid="29" name="RightFooterField2">
    <vt:lpwstr>2013-07-02</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TEL/TO ELAURSP</vt:lpwstr>
  </property>
  <property fmtid="{D5CDD505-2E9C-101B-9397-08002B2CF9AE}" pid="38" name="ApprovedBy">
    <vt:lpwstr>elaursp</vt:lpwstr>
  </property>
  <property fmtid="{D5CDD505-2E9C-101B-9397-08002B2CF9AE}" pid="39" name="DocNo">
    <vt:lpwstr>221 09-FGD 101 193</vt:lpwstr>
  </property>
  <property fmtid="{D5CDD505-2E9C-101B-9397-08002B2CF9AE}" pid="40" name="Checked">
    <vt:lpwstr/>
  </property>
  <property fmtid="{D5CDD505-2E9C-101B-9397-08002B2CF9AE}" pid="41" name="Revision">
    <vt:lpwstr>A</vt:lpwstr>
  </property>
  <property fmtid="{D5CDD505-2E9C-101B-9397-08002B2CF9AE}" pid="42" name="DocName">
    <vt:lpwstr>COMMERCIAL PRESENTAT</vt:lpwstr>
  </property>
  <property fmtid="{D5CDD505-2E9C-101B-9397-08002B2CF9AE}" pid="43" name="Title">
    <vt:lpwstr>Mobile Order Management</vt:lpwstr>
  </property>
  <property fmtid="{D5CDD505-2E9C-101B-9397-08002B2CF9AE}" pid="44" name="Date">
    <vt:lpwstr>2013-07-02</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ContentTypeId">
    <vt:lpwstr>0x010100BB337192E63E44A7A744CE7393F41F4E002D85DD39CB0E3340AA676B814506F537</vt:lpwstr>
  </property>
  <property fmtid="{D5CDD505-2E9C-101B-9397-08002B2CF9AE}" pid="49" name="EriCOLLCategory">
    <vt:lpwstr>1;#Technology|b3747014-464c-4f4a-88e7-23c663dc6c06;#2;#Services|d7e66343-180e-4604-9a98-3e5c0f46ab41</vt:lpwstr>
  </property>
  <property fmtid="{D5CDD505-2E9C-101B-9397-08002B2CF9AE}" pid="50" name="TaxKeyword">
    <vt:lpwstr/>
  </property>
  <property fmtid="{D5CDD505-2E9C-101B-9397-08002B2CF9AE}" pid="51" name="EriCOLLCompetence">
    <vt:lpwstr>4;#OSS|56adeeb7-a977-4f0c-babc-0703097f7c58;#5;#BSS|e441d4da-fdef-4db1-91dd-6aa03f8f268a</vt:lpwstr>
  </property>
  <property fmtid="{D5CDD505-2E9C-101B-9397-08002B2CF9AE}" pid="52" name="EriCOLLOrganizationUnit">
    <vt:lpwstr>3;#GF Human Resources ＆ Organization (Old)|d9dabe57-ea0d-4d17-bffe-dda213980364</vt:lpwstr>
  </property>
  <property fmtid="{D5CDD505-2E9C-101B-9397-08002B2CF9AE}" pid="53" name="EriCOLLCountry">
    <vt:lpwstr>164;#United States|b0eb2783-82c5-4fe6-8459-9114896f3eaa</vt:lpwstr>
  </property>
  <property fmtid="{D5CDD505-2E9C-101B-9397-08002B2CF9AE}" pid="54" name="EriCOLLProducts">
    <vt:lpwstr>165;#Catalog Manager 14.0|d559e056-10f8-4aa8-afa5-05bdc1e40cc7</vt:lpwstr>
  </property>
  <property fmtid="{D5CDD505-2E9C-101B-9397-08002B2CF9AE}" pid="55" name="EriCOLLProjects">
    <vt:lpwstr/>
  </property>
  <property fmtid="{D5CDD505-2E9C-101B-9397-08002B2CF9AE}" pid="56" name="EriCOLLProcess">
    <vt:lpwstr/>
  </property>
  <property fmtid="{D5CDD505-2E9C-101B-9397-08002B2CF9AE}" pid="57" name="_dlc_DocIdItemGuid">
    <vt:lpwstr>47498f3b-fbea-438d-90cc-75eba8421c3a</vt:lpwstr>
  </property>
  <property fmtid="{D5CDD505-2E9C-101B-9397-08002B2CF9AE}" pid="58" name="EriCOLLCustomer">
    <vt:lpwstr/>
  </property>
</Properties>
</file>