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1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9" r:id="rId17"/>
    <p:sldId id="282" r:id="rId18"/>
    <p:sldId id="285" r:id="rId19"/>
    <p:sldId id="273" r:id="rId20"/>
    <p:sldId id="274" r:id="rId21"/>
    <p:sldId id="275" r:id="rId22"/>
    <p:sldId id="276" r:id="rId23"/>
    <p:sldId id="284" r:id="rId24"/>
    <p:sldId id="283" r:id="rId25"/>
    <p:sldId id="286" r:id="rId26"/>
    <p:sldId id="280" r:id="rId27"/>
    <p:sldId id="277" r:id="rId28"/>
    <p:sldId id="281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3BAC-C6F9-46E3-AD2A-BFE8404E9F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87A8D-C2E6-48BC-9A64-4C2A8D70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27F51-3D71-469C-B8DF-AC94A1700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3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663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6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8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0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4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1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4332A-9956-49A5-B1FA-3FE1737C3CEB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3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219835-EE22-4B4C-BC06-29B02B4FB1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482" t="21721" r="3646" b="18279"/>
          <a:stretch/>
        </p:blipFill>
        <p:spPr>
          <a:xfrm>
            <a:off x="6825013" y="1519080"/>
            <a:ext cx="5013027" cy="37903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D3C87D0-7D65-4965-833B-CD8D2E99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29" y="1693876"/>
            <a:ext cx="5486400" cy="19960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Bankruptcy Prediction</a:t>
            </a:r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0C3A0F2A-05BF-410E-B900-6B755E74100B}"/>
              </a:ext>
            </a:extLst>
          </p:cNvPr>
          <p:cNvSpPr txBox="1">
            <a:spLocks/>
          </p:cNvSpPr>
          <p:nvPr/>
        </p:nvSpPr>
        <p:spPr>
          <a:xfrm>
            <a:off x="609600" y="4801760"/>
            <a:ext cx="5486400" cy="848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/>
              <a:t>Falgunee</a:t>
            </a:r>
            <a:r>
              <a:rPr lang="en-US" sz="1600" b="1" dirty="0"/>
              <a:t> </a:t>
            </a:r>
            <a:r>
              <a:rPr lang="en-US" sz="1600" b="1" dirty="0" err="1"/>
              <a:t>Warutkar</a:t>
            </a:r>
            <a:endParaRPr lang="en-US" sz="1600" b="1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/>
              <a:t>Urvi</a:t>
            </a:r>
            <a:r>
              <a:rPr lang="en-US" sz="1600" b="1" dirty="0"/>
              <a:t> Parekh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/>
              <a:t>Manavi</a:t>
            </a:r>
            <a:r>
              <a:rPr lang="en-US" sz="1600" b="1" dirty="0"/>
              <a:t> Agrawal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Prachi Dhamale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/>
              <a:t>Shehnaaz</a:t>
            </a:r>
            <a:r>
              <a:rPr lang="en-US" sz="1600" b="1" dirty="0"/>
              <a:t> </a:t>
            </a:r>
            <a:r>
              <a:rPr lang="en-US" sz="1600" b="1" dirty="0" err="1"/>
              <a:t>Shareen</a:t>
            </a:r>
            <a:endParaRPr lang="en-US" sz="1600" b="1" dirty="0"/>
          </a:p>
        </p:txBody>
      </p:sp>
      <p:sp>
        <p:nvSpPr>
          <p:cNvPr id="16" name="Subtitle 7">
            <a:extLst>
              <a:ext uri="{FF2B5EF4-FFF2-40B4-BE49-F238E27FC236}">
                <a16:creationId xmlns:a16="http://schemas.microsoft.com/office/drawing/2014/main" id="{AE98D9A6-0F0B-455E-9E1A-0A590886E346}"/>
              </a:ext>
            </a:extLst>
          </p:cNvPr>
          <p:cNvSpPr txBox="1">
            <a:spLocks/>
          </p:cNvSpPr>
          <p:nvPr/>
        </p:nvSpPr>
        <p:spPr>
          <a:xfrm>
            <a:off x="609600" y="696581"/>
            <a:ext cx="6076842" cy="142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Final Project Presentation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Machine Learning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7"/>
    </mc:Choice>
    <mc:Fallback xmlns="">
      <p:transition spd="slow" advTm="229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04140"/>
              </p:ext>
            </p:extLst>
          </p:nvPr>
        </p:nvGraphicFramePr>
        <p:xfrm>
          <a:off x="635953" y="1310640"/>
          <a:ext cx="5381625" cy="4573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net profit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liabilities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working capital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current assets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[(cash + short-term securities + receivables - short-term liabilities) / (operating expenses - depreciation)] * 365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retained earnings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EBIT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book value of equity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equity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extraordinary items + financial expenses)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gross profit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depreciation)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interest)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(total liabilities * 365) / (gross profit + depreciation)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depreciation)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18071"/>
              </p:ext>
            </p:extLst>
          </p:nvPr>
        </p:nvGraphicFramePr>
        <p:xfrm>
          <a:off x="6041073" y="1320800"/>
          <a:ext cx="5486400" cy="4574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assets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gross profit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gross profit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(inventory * 365)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(n) / sales (n-1)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operating activities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net profit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gross profit (in 3 years)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(equity - share capital)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(net profit + depreciation)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operating activities / financial expenses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working capital / fixed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logarithm of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(total liabilities - cash)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interest)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liabilities * 365) / cost of products sold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112618" y="490974"/>
            <a:ext cx="143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66946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29706"/>
              </p:ext>
            </p:extLst>
          </p:nvPr>
        </p:nvGraphicFramePr>
        <p:xfrm>
          <a:off x="595312" y="1117600"/>
          <a:ext cx="5439727" cy="4897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operating expenses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operating expenses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sales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sales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assets - inventories) / long-term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constant capital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sales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assets - inventory - receivables)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liabilities / ((profit on operating activities + depreciation) * (12/365))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operating activities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rotation receivables + inventory turnover in days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(receivables * 365)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net profit / inventory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assets - inventory)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(inventory * 365) / cost of products sold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5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EBITDA (profit on operating activities - depreciation)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08991"/>
              </p:ext>
            </p:extLst>
          </p:nvPr>
        </p:nvGraphicFramePr>
        <p:xfrm>
          <a:off x="6008052" y="1127759"/>
          <a:ext cx="5513387" cy="4897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EBITDA (profit on operating activities - depreciation)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current assets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short-term liabilities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(short-term liabilities * 365) / cost of products sold)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equity / fixed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constant capital / fixed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working capital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(sales - cost of products sold)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assets - inventory - short-term liabilities) / (sales - gross profit - depreciation)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costs /total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long-term liabilities / equity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inventory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receivables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(short-term liabilities *365)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fixed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1360" y="846574"/>
            <a:ext cx="1067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Missing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3578543"/>
            <a:ext cx="9896217" cy="26393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51280" y="1819255"/>
            <a:ext cx="9763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Sparsity</a:t>
            </a:r>
            <a:r>
              <a:rPr lang="en-US" b="1" dirty="0"/>
              <a:t> matrix for dataset ‘Year 1’: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white spaces indicate missing data values for the feature in the corresponding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Graph we observed that column “X37” in each &amp; every year has highest missing values ... So we dropped that column.</a:t>
            </a:r>
          </a:p>
        </p:txBody>
      </p:sp>
    </p:spTree>
    <p:extLst>
      <p:ext uri="{BB962C8B-B14F-4D97-AF65-F5344CB8AC3E}">
        <p14:creationId xmlns:p14="http://schemas.microsoft.com/office/powerpoint/2010/main" val="23746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45000"/>
              </p:ext>
            </p:extLst>
          </p:nvPr>
        </p:nvGraphicFramePr>
        <p:xfrm>
          <a:off x="1103313" y="3302318"/>
          <a:ext cx="9720073" cy="315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9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1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Bankrupt instances in this forecasting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Non-Bankrupt instances in this forecasting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Percentage of minority class samples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1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3.85 %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2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3.93 %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3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4.71 %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4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5.25 %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5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6.93 %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08063"/>
              </p:ext>
            </p:extLst>
          </p:nvPr>
        </p:nvGraphicFramePr>
        <p:xfrm>
          <a:off x="1103312" y="3281998"/>
          <a:ext cx="989647" cy="3142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Set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36320" y="948174"/>
            <a:ext cx="976376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Imbalance</a:t>
            </a:r>
          </a:p>
          <a:p>
            <a:pPr algn="ctr"/>
            <a:endParaRPr lang="en-US" sz="2400" b="1" dirty="0"/>
          </a:p>
          <a:p>
            <a:r>
              <a:rPr lang="en-US" dirty="0"/>
              <a:t>Column 5 clearly shows the population percentage of the minority class, i.e., the Bankruptcy class label, among the total population of the dataset. These numbers in column 5 tell us that there is a huge data imbalance.</a:t>
            </a:r>
          </a:p>
        </p:txBody>
      </p:sp>
    </p:spTree>
    <p:extLst>
      <p:ext uri="{BB962C8B-B14F-4D97-AF65-F5344CB8AC3E}">
        <p14:creationId xmlns:p14="http://schemas.microsoft.com/office/powerpoint/2010/main" val="39456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C65D14-D5C5-4082-B4AA-221489CAC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3" r="74860"/>
          <a:stretch/>
        </p:blipFill>
        <p:spPr>
          <a:xfrm>
            <a:off x="6851560" y="1531954"/>
            <a:ext cx="4711178" cy="47031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3760" y="744974"/>
            <a:ext cx="682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3. DATA PREPARATION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0480" y="2222976"/>
            <a:ext cx="6675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section:</a:t>
            </a:r>
          </a:p>
          <a:p>
            <a:endParaRPr lang="en-US" dirty="0"/>
          </a:p>
          <a:p>
            <a:r>
              <a:rPr lang="en-US" b="1" dirty="0"/>
              <a:t>1.Dealing with missing data</a:t>
            </a:r>
          </a:p>
          <a:p>
            <a:pPr lvl="1"/>
            <a:r>
              <a:rPr lang="en-US" dirty="0"/>
              <a:t>Mean Imputation</a:t>
            </a:r>
          </a:p>
          <a:p>
            <a:pPr lvl="1"/>
            <a:r>
              <a:rPr lang="en-US" dirty="0"/>
              <a:t>k-NN Imputation</a:t>
            </a:r>
          </a:p>
          <a:p>
            <a:pPr lvl="1"/>
            <a:endParaRPr lang="en-US" b="1" dirty="0"/>
          </a:p>
          <a:p>
            <a:r>
              <a:rPr lang="en-US" b="1" dirty="0"/>
              <a:t>2.Normalization</a:t>
            </a:r>
          </a:p>
          <a:p>
            <a:endParaRPr lang="en-US" b="1" dirty="0"/>
          </a:p>
          <a:p>
            <a:r>
              <a:rPr lang="en-US" b="1" dirty="0"/>
              <a:t>3.Feature Selection</a:t>
            </a:r>
          </a:p>
          <a:p>
            <a:r>
              <a:rPr lang="en-US" b="1" dirty="0"/>
              <a:t>       </a:t>
            </a:r>
          </a:p>
          <a:p>
            <a:r>
              <a:rPr lang="en-US" b="1" dirty="0"/>
              <a:t>4. Dealing with data imbalance</a:t>
            </a:r>
          </a:p>
          <a:p>
            <a:pPr lvl="1"/>
            <a:r>
              <a:rPr lang="en-US" dirty="0"/>
              <a:t>SMOTE Oversampling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8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815" y="1232654"/>
            <a:ext cx="116431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Mean Imputation</a:t>
            </a:r>
          </a:p>
          <a:p>
            <a:endParaRPr lang="en-US" dirty="0"/>
          </a:p>
          <a:p>
            <a:r>
              <a:rPr lang="en-US" dirty="0"/>
              <a:t>Mean imputation technique involves replacing any missing value with the mean of that variable.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k-NN Imputation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k-NN is a non-parametric method used for classification and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consists of the </a:t>
            </a:r>
            <a:r>
              <a:rPr lang="en-US" i="1" dirty="0"/>
              <a:t>k</a:t>
            </a:r>
            <a:r>
              <a:rPr lang="en-US" dirty="0"/>
              <a:t> closest training examples in the feature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also be used as a data imputation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k-NN imputation replaces </a:t>
            </a:r>
            <a:r>
              <a:rPr lang="en-US" dirty="0" err="1"/>
              <a:t>NaNs</a:t>
            </a:r>
            <a:r>
              <a:rPr lang="en-US" dirty="0"/>
              <a:t> in data with the corresponding value from the nearest-neighbor row or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nearest-neighbor row or column is the closest row or column by Euclidean distance.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68320" y="470654"/>
            <a:ext cx="530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1.Dealing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418172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9680" y="2134215"/>
            <a:ext cx="9865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goal of normalization is to transform features to be on a similar scale. This improves the performance and training stability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Normalization refers to rescaling real valued numeric attributes into the range 0 and 1.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is useful to scale the input attributes for a model that relies on the magnitude of values.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1920" y="1252974"/>
            <a:ext cx="3901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2.Normalization</a:t>
            </a:r>
          </a:p>
        </p:txBody>
      </p:sp>
    </p:spTree>
    <p:extLst>
      <p:ext uri="{BB962C8B-B14F-4D97-AF65-F5344CB8AC3E}">
        <p14:creationId xmlns:p14="http://schemas.microsoft.com/office/powerpoint/2010/main" val="119012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E0E509-0994-46FD-9D6E-95E7EC6CF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44" y="1308239"/>
            <a:ext cx="9196895" cy="5297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89AF9-A6B2-4B8C-ADEE-D93E920B9F9E}"/>
              </a:ext>
            </a:extLst>
          </p:cNvPr>
          <p:cNvSpPr txBox="1"/>
          <p:nvPr/>
        </p:nvSpPr>
        <p:spPr>
          <a:xfrm>
            <a:off x="2088332" y="393896"/>
            <a:ext cx="8015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3.Feature Selection According to Importance</a:t>
            </a:r>
          </a:p>
        </p:txBody>
      </p:sp>
    </p:spTree>
    <p:extLst>
      <p:ext uri="{BB962C8B-B14F-4D97-AF65-F5344CB8AC3E}">
        <p14:creationId xmlns:p14="http://schemas.microsoft.com/office/powerpoint/2010/main" val="44603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651B8-1980-458D-8005-A2D679718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4" y="946605"/>
            <a:ext cx="6808774" cy="575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37FF2-E20A-4136-845E-3AA0E30B312E}"/>
              </a:ext>
            </a:extLst>
          </p:cNvPr>
          <p:cNvSpPr txBox="1"/>
          <p:nvPr/>
        </p:nvSpPr>
        <p:spPr>
          <a:xfrm>
            <a:off x="1645920" y="154383"/>
            <a:ext cx="800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Correlation among variables after feature extraction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53B5F-95C4-4FFF-A87D-82E5030ED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4" y="946605"/>
            <a:ext cx="6808774" cy="5757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6D681-FEA2-4B76-BFD7-40437DA77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4" y="1002228"/>
            <a:ext cx="6808774" cy="5701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5F5B6A-A7D8-4F0B-842E-1CB599EF0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3" y="946605"/>
            <a:ext cx="6808775" cy="5757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A2418-B4B4-4099-A840-DFD5416CA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4" y="974416"/>
            <a:ext cx="6808774" cy="57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52974"/>
            <a:ext cx="11531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4. Dealing with Data imbalance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Imbalance can be treated with </a:t>
            </a:r>
            <a:r>
              <a:rPr lang="en-US" b="1" dirty="0"/>
              <a:t>Oversampling</a:t>
            </a:r>
            <a:r>
              <a:rPr lang="en-US" dirty="0"/>
              <a:t> and </a:t>
            </a:r>
            <a:r>
              <a:rPr lang="en-US" b="1" dirty="0" err="1"/>
              <a:t>Undersampling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data analysis, Oversampling and </a:t>
            </a:r>
            <a:r>
              <a:rPr lang="en-US" dirty="0" err="1"/>
              <a:t>Undersampling</a:t>
            </a:r>
            <a:r>
              <a:rPr lang="en-US" dirty="0"/>
              <a:t> are techniques used to adjust the class distribution of a 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opposite and roughly equivalent techniques.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Oversampling is increasing the class distribution of the minority class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Undersampling</a:t>
            </a:r>
            <a:r>
              <a:rPr lang="en-US" dirty="0"/>
              <a:t> is decreasing the class distribution of the majority class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explored </a:t>
            </a:r>
            <a:r>
              <a:rPr lang="en-US" b="1" dirty="0"/>
              <a:t>SMOTE</a:t>
            </a:r>
            <a:r>
              <a:rPr lang="en-US" dirty="0"/>
              <a:t> Oversampling technique.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2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135" y="417011"/>
            <a:ext cx="9349099" cy="7187012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          </a:t>
            </a:r>
            <a:r>
              <a:rPr lang="en-US" b="1" dirty="0">
                <a:solidFill>
                  <a:schemeClr val="tx1"/>
                </a:solidFill>
              </a:rPr>
              <a:t>Table Of </a:t>
            </a:r>
            <a:r>
              <a:rPr lang="en-US" b="1" dirty="0" err="1">
                <a:solidFill>
                  <a:schemeClr val="tx1"/>
                </a:solidFill>
              </a:rPr>
              <a:t>ContentS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Business Understanding </a:t>
            </a:r>
            <a:r>
              <a:rPr lang="en-US" sz="1400" dirty="0">
                <a:solidFill>
                  <a:schemeClr val="tx1"/>
                </a:solidFill>
              </a:rPr>
              <a:t>- Business objectives, Data Mining goals, project goals</a:t>
            </a:r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Data Understanding </a:t>
            </a:r>
            <a:r>
              <a:rPr lang="en-US" sz="1400" dirty="0">
                <a:solidFill>
                  <a:schemeClr val="tx1"/>
                </a:solidFill>
              </a:rPr>
              <a:t>- Data description, exploration, quality assessment</a:t>
            </a:r>
          </a:p>
          <a:p>
            <a:pPr lvl="1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Data Preparation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400" dirty="0">
                <a:solidFill>
                  <a:schemeClr val="tx1"/>
                </a:solidFill>
              </a:rPr>
              <a:t>Data cleanup, preparation, formatting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Modeling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400" dirty="0">
                <a:solidFill>
                  <a:schemeClr val="tx1"/>
                </a:solidFill>
              </a:rPr>
              <a:t>Building classification models</a:t>
            </a:r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Evaluation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400" dirty="0">
                <a:solidFill>
                  <a:schemeClr val="tx1"/>
                </a:solidFill>
              </a:rPr>
              <a:t>Model evaluation, performance reporting</a:t>
            </a:r>
          </a:p>
          <a:p>
            <a:pPr lvl="1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Visualization </a:t>
            </a:r>
            <a:r>
              <a:rPr lang="en-US" sz="1400" dirty="0">
                <a:solidFill>
                  <a:schemeClr val="tx1"/>
                </a:solidFill>
              </a:rPr>
              <a:t>- Result analysis, visualization, conclusion</a:t>
            </a:r>
            <a:endParaRPr lang="en-US" sz="1100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7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87120" y="1151374"/>
                <a:ext cx="10126669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SMOTE Oversampling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SMOTE: Synthetic Minority Over-sampling Technique is a widely used oversampling technique.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illustrate how this technique works consider some training data which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samples,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features in the feature space of the data, assuming the features to be continuous.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oversample, take a sample from the dataset, and consider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in the feature space. To create a synthetic data point, take the vector between one of those </a:t>
                </a:r>
                <a:r>
                  <a:rPr lang="en-US" i="1" dirty="0"/>
                  <a:t>k</a:t>
                </a:r>
                <a:r>
                  <a:rPr lang="en-US" dirty="0"/>
                  <a:t> neighbors, and the current data point.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Multiply this vector by a random number </a:t>
                </a:r>
                <a:r>
                  <a:rPr lang="en-US" i="1" dirty="0"/>
                  <a:t>x</a:t>
                </a:r>
                <a:r>
                  <a:rPr lang="en-US" dirty="0"/>
                  <a:t> which lies between 0 and 1. Adding this to the current data point will create the new synthetic data point.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20" y="1151374"/>
                <a:ext cx="10126669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481" t="-996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0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C6DA7-A237-4352-9DE4-5F7CE0C174C0}"/>
              </a:ext>
            </a:extLst>
          </p:cNvPr>
          <p:cNvSpPr txBox="1">
            <a:spLocks/>
          </p:cNvSpPr>
          <p:nvPr/>
        </p:nvSpPr>
        <p:spPr>
          <a:xfrm>
            <a:off x="0" y="6573458"/>
            <a:ext cx="6091084" cy="2743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Bankruptcy Prediction: Mining the Polish Bankruptcy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5FFAF-1C68-4AB8-B2BE-1F3FEDF1C4AA}"/>
              </a:ext>
            </a:extLst>
          </p:cNvPr>
          <p:cNvSpPr txBox="1">
            <a:spLocks/>
          </p:cNvSpPr>
          <p:nvPr/>
        </p:nvSpPr>
        <p:spPr>
          <a:xfrm>
            <a:off x="6091084" y="6573458"/>
            <a:ext cx="6100915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562E48-ACC9-4670-96C1-5C78BC47E01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6A9A004-B5C8-4564-A287-2DBE374D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2359DB6-E421-47B2-A4AC-155AB8C50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E1A5FC5-8F4A-4A20-9E0F-E480D76C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1268C16-3272-4AED-9835-60D6B3B8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654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96E3A1-2616-4378-B947-4CC34820D614}"/>
              </a:ext>
            </a:extLst>
          </p:cNvPr>
          <p:cNvGrpSpPr/>
          <p:nvPr/>
        </p:nvGrpSpPr>
        <p:grpSpPr>
          <a:xfrm>
            <a:off x="5774145" y="688851"/>
            <a:ext cx="5689653" cy="5722379"/>
            <a:chOff x="3229358" y="914400"/>
            <a:chExt cx="5689653" cy="5722379"/>
          </a:xfrm>
        </p:grpSpPr>
        <p:sp>
          <p:nvSpPr>
            <p:cNvPr id="11" name="Rectangle: Rounded Corners 17">
              <a:extLst>
                <a:ext uri="{FF2B5EF4-FFF2-40B4-BE49-F238E27FC236}">
                  <a16:creationId xmlns:a16="http://schemas.microsoft.com/office/drawing/2014/main" id="{69B9C5E1-3E91-4212-89C7-C33414B7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797" y="914400"/>
              <a:ext cx="1104900" cy="549275"/>
            </a:xfrm>
            <a:prstGeom prst="roundRect">
              <a:avLst>
                <a:gd name="adj" fmla="val 16667"/>
              </a:avLst>
            </a:prstGeom>
            <a:solidFill>
              <a:srgbClr val="2E75B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Data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(.</a:t>
              </a:r>
              <a:r>
                <a:rPr kumimoji="0" lang="en-US" altLang="en-US" sz="1100" b="1" i="0" u="none" strike="noStrike" cap="none" normalizeH="0" baseline="0" dirty="0" err="1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arff</a:t>
              </a: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files)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: Rounded Corners 18">
              <a:extLst>
                <a:ext uri="{FF2B5EF4-FFF2-40B4-BE49-F238E27FC236}">
                  <a16:creationId xmlns:a16="http://schemas.microsoft.com/office/drawing/2014/main" id="{0B33154B-BAB6-449E-B82B-22469A4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797" y="1850140"/>
              <a:ext cx="1104900" cy="640080"/>
            </a:xfrm>
            <a:prstGeom prst="roundRect">
              <a:avLst>
                <a:gd name="adj" fmla="val 16667"/>
              </a:avLst>
            </a:prstGeom>
            <a:solidFill>
              <a:srgbClr val="2E75B6"/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Formatted  5 Years’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: Rounded Corners 19">
              <a:extLst>
                <a:ext uri="{FF2B5EF4-FFF2-40B4-BE49-F238E27FC236}">
                  <a16:creationId xmlns:a16="http://schemas.microsoft.com/office/drawing/2014/main" id="{47C8AA93-54BD-4832-9150-D96325A8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680" y="3191053"/>
              <a:ext cx="1189038" cy="54927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Mean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Imputation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: Rounded Corners 19">
              <a:extLst>
                <a:ext uri="{FF2B5EF4-FFF2-40B4-BE49-F238E27FC236}">
                  <a16:creationId xmlns:a16="http://schemas.microsoft.com/office/drawing/2014/main" id="{0CE803BB-6702-4839-94AA-6E7F3EC1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096" y="3235239"/>
              <a:ext cx="1189038" cy="54927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k-NN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Imputation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5F1686-153A-45CC-957C-BBAD599436DD}"/>
                </a:ext>
              </a:extLst>
            </p:cNvPr>
            <p:cNvCxnSpPr>
              <a:cxnSpLocks/>
            </p:cNvCxnSpPr>
            <p:nvPr/>
          </p:nvCxnSpPr>
          <p:spPr>
            <a:xfrm>
              <a:off x="5310110" y="2846630"/>
              <a:ext cx="1524000" cy="1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1890AC6-4DD8-4B7B-B4D8-761365F9298C}"/>
                </a:ext>
              </a:extLst>
            </p:cNvPr>
            <p:cNvCxnSpPr/>
            <p:nvPr/>
          </p:nvCxnSpPr>
          <p:spPr>
            <a:xfrm>
              <a:off x="5310110" y="2846630"/>
              <a:ext cx="0" cy="37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D21FA7-49E0-4E8A-9F33-B5B716D1E8F8}"/>
                </a:ext>
              </a:extLst>
            </p:cNvPr>
            <p:cNvCxnSpPr/>
            <p:nvPr/>
          </p:nvCxnSpPr>
          <p:spPr>
            <a:xfrm>
              <a:off x="6834110" y="2846630"/>
              <a:ext cx="0" cy="37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7B8D4CF-B3E2-4DAE-B29B-140D94D11834}"/>
                </a:ext>
              </a:extLst>
            </p:cNvPr>
            <p:cNvCxnSpPr/>
            <p:nvPr/>
          </p:nvCxnSpPr>
          <p:spPr>
            <a:xfrm>
              <a:off x="6092163" y="2490220"/>
              <a:ext cx="0" cy="37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9670D2-3C56-4D4B-A0CC-1A46F88F7DB2}"/>
                </a:ext>
              </a:extLst>
            </p:cNvPr>
            <p:cNvCxnSpPr/>
            <p:nvPr/>
          </p:nvCxnSpPr>
          <p:spPr>
            <a:xfrm>
              <a:off x="6096174" y="1460109"/>
              <a:ext cx="0" cy="37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795A93-90B9-444D-B4B3-14900BE1F110}"/>
                </a:ext>
              </a:extLst>
            </p:cNvPr>
            <p:cNvCxnSpPr>
              <a:cxnSpLocks/>
            </p:cNvCxnSpPr>
            <p:nvPr/>
          </p:nvCxnSpPr>
          <p:spPr>
            <a:xfrm>
              <a:off x="5298602" y="3788895"/>
              <a:ext cx="0" cy="10894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61CFB6-6092-48D8-A72D-760009C82B98}"/>
                </a:ext>
              </a:extLst>
            </p:cNvPr>
            <p:cNvCxnSpPr>
              <a:cxnSpLocks/>
            </p:cNvCxnSpPr>
            <p:nvPr/>
          </p:nvCxnSpPr>
          <p:spPr>
            <a:xfrm>
              <a:off x="6834110" y="3788895"/>
              <a:ext cx="0" cy="10894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19">
              <a:extLst>
                <a:ext uri="{FF2B5EF4-FFF2-40B4-BE49-F238E27FC236}">
                  <a16:creationId xmlns:a16="http://schemas.microsoft.com/office/drawing/2014/main" id="{DA016B90-5EE7-4F39-8BA0-565AC8B22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156" y="4058996"/>
              <a:ext cx="5655855" cy="54927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SMOTE Oversampling</a:t>
              </a:r>
              <a:r>
                <a:rPr lang="en-US" altLang="en-US" b="1" dirty="0"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200" b="1" dirty="0"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(using K-Fold CV)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: Rounded Corners 19">
              <a:extLst>
                <a:ext uri="{FF2B5EF4-FFF2-40B4-BE49-F238E27FC236}">
                  <a16:creationId xmlns:a16="http://schemas.microsoft.com/office/drawing/2014/main" id="{519D1AA0-5D05-4E06-8C90-5FFD4E78E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358" y="4878372"/>
              <a:ext cx="5655855" cy="549275"/>
            </a:xfrm>
            <a:prstGeom prst="roundRect">
              <a:avLst>
                <a:gd name="adj" fmla="val 16667"/>
              </a:avLst>
            </a:prstGeom>
            <a:solidFill>
              <a:srgbClr val="2E75B6"/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Modeling with 6 models: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dirty="0">
                  <a:latin typeface="CMU Serif" panose="02000603000000000000" pitchFamily="2" charset="0"/>
                  <a:cs typeface="Times New Roman" panose="02020603050405020304" pitchFamily="18" charset="0"/>
                </a:rPr>
                <a:t>DT, RF, XGB, SVM,LR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D8F3C18-B645-4D9A-B435-0799957BC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4077" y="5427647"/>
              <a:ext cx="3170" cy="365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19">
                  <a:extLst>
                    <a:ext uri="{FF2B5EF4-FFF2-40B4-BE49-F238E27FC236}">
                      <a16:creationId xmlns:a16="http://schemas.microsoft.com/office/drawing/2014/main" id="{A75ED66E-E130-4B7F-AAFF-C19EE5F79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5178" y="5802962"/>
                  <a:ext cx="1997798" cy="8338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548235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Results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100" b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5 </a:t>
                  </a:r>
                  <a:r>
                    <a:rPr lang="en-US" altLang="en-US" sz="1100" b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models </a:t>
                  </a:r>
                  <a14:m>
                    <m:oMath xmlns:m="http://schemas.openxmlformats.org/officeDocument/2006/math">
                      <m:r>
                        <a:rPr lang="en-US" alt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×</m:t>
                      </m:r>
                    </m:oMath>
                  </a14:m>
                  <a:r>
                    <a:rPr kumimoji="0" lang="en-US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2 imputers = </a:t>
                  </a:r>
                  <a:r>
                    <a:rPr lang="en-US" altLang="en-US" sz="1100" b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10</a:t>
                  </a:r>
                  <a:r>
                    <a:rPr kumimoji="0" lang="en-US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analyses</a:t>
                  </a:r>
                </a:p>
              </p:txBody>
            </p:sp>
          </mc:Choice>
          <mc:Fallback xmlns="">
            <p:sp>
              <p:nvSpPr>
                <p:cNvPr id="25" name="Rectangle: Rounded Corners 19">
                  <a:extLst>
                    <a:ext uri="{FF2B5EF4-FFF2-40B4-BE49-F238E27FC236}">
                      <a16:creationId xmlns:a16="http://schemas.microsoft.com/office/drawing/2014/main" id="{A75ED66E-E130-4B7F-AAFF-C19EE5F79C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5178" y="5802962"/>
                  <a:ext cx="1997798" cy="8338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itle 2">
            <a:extLst>
              <a:ext uri="{FF2B5EF4-FFF2-40B4-BE49-F238E27FC236}">
                <a16:creationId xmlns:a16="http://schemas.microsoft.com/office/drawing/2014/main" id="{60B6F098-E817-4E9F-BE86-52EDE0145CF2}"/>
              </a:ext>
            </a:extLst>
          </p:cNvPr>
          <p:cNvSpPr txBox="1">
            <a:spLocks/>
          </p:cNvSpPr>
          <p:nvPr/>
        </p:nvSpPr>
        <p:spPr>
          <a:xfrm>
            <a:off x="504967" y="573206"/>
            <a:ext cx="11072517" cy="6598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Modeling Pipeline</a:t>
            </a:r>
            <a:endParaRPr lang="en-US" dirty="0"/>
          </a:p>
        </p:txBody>
      </p:sp>
      <p:pic>
        <p:nvPicPr>
          <p:cNvPr id="27" name="Picture 2" descr="Image result for k-fold cross validation">
            <a:extLst>
              <a:ext uri="{FF2B5EF4-FFF2-40B4-BE49-F238E27FC236}">
                <a16:creationId xmlns:a16="http://schemas.microsoft.com/office/drawing/2014/main" id="{9064B171-4B3D-44B1-847E-7E733DAE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230432"/>
            <a:ext cx="3749040" cy="20309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D53440-E8BA-4033-995D-6D100A1A22AD}"/>
              </a:ext>
            </a:extLst>
          </p:cNvPr>
          <p:cNvCxnSpPr>
            <a:cxnSpLocks/>
          </p:cNvCxnSpPr>
          <p:nvPr/>
        </p:nvCxnSpPr>
        <p:spPr>
          <a:xfrm flipH="1" flipV="1">
            <a:off x="4419545" y="4125808"/>
            <a:ext cx="13994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17">
            <a:extLst>
              <a:ext uri="{FF2B5EF4-FFF2-40B4-BE49-F238E27FC236}">
                <a16:creationId xmlns:a16="http://schemas.microsoft.com/office/drawing/2014/main" id="{7319FF89-8EC9-4C54-9711-FA866DEE7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58" y="3400061"/>
            <a:ext cx="3490654" cy="549275"/>
          </a:xfrm>
          <a:prstGeom prst="roundRect">
            <a:avLst>
              <a:gd name="adj" fmla="val 16667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K-Fold Cross Validation Procedure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6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7067" y="490974"/>
            <a:ext cx="2395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5. EVALUATION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567680" y="18989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Evaluation and performance reporting of:</a:t>
            </a:r>
          </a:p>
          <a:p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Decision Trees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Random Forests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Extreme Gradient Boosting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SVM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Logistic Regression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A1E1A7-B7AC-460F-839D-F70519B0C2C2}"/>
              </a:ext>
            </a:extLst>
          </p:cNvPr>
          <p:cNvGrpSpPr/>
          <p:nvPr/>
        </p:nvGrpSpPr>
        <p:grpSpPr>
          <a:xfrm>
            <a:off x="174215" y="1602245"/>
            <a:ext cx="4799925" cy="4666963"/>
            <a:chOff x="966695" y="1541285"/>
            <a:chExt cx="4799925" cy="46669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0420B-08BE-47C6-A5CB-EA6ACEFF6E70}"/>
                </a:ext>
              </a:extLst>
            </p:cNvPr>
            <p:cNvSpPr/>
            <p:nvPr/>
          </p:nvSpPr>
          <p:spPr>
            <a:xfrm>
              <a:off x="1144987" y="2026417"/>
              <a:ext cx="4407408" cy="4181831"/>
            </a:xfrm>
            <a:prstGeom prst="ellipse">
              <a:avLst/>
            </a:prstGeom>
            <a:solidFill>
              <a:srgbClr val="ECE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C550AB-E22B-44C3-83D5-27C0275A4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5" t="7085" r="6796" b="16229"/>
            <a:stretch/>
          </p:blipFill>
          <p:spPr>
            <a:xfrm>
              <a:off x="966695" y="1541285"/>
              <a:ext cx="4799925" cy="4288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27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B86B45-8E38-48B5-916B-1CD0B2A01A42}"/>
              </a:ext>
            </a:extLst>
          </p:cNvPr>
          <p:cNvSpPr txBox="1"/>
          <p:nvPr/>
        </p:nvSpPr>
        <p:spPr>
          <a:xfrm>
            <a:off x="1997612" y="365759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Model Ranking as per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C8DA8-AC8E-4F84-BCCC-8E4D4B7D95A0}"/>
              </a:ext>
            </a:extLst>
          </p:cNvPr>
          <p:cNvSpPr txBox="1"/>
          <p:nvPr/>
        </p:nvSpPr>
        <p:spPr>
          <a:xfrm>
            <a:off x="1997612" y="1716258"/>
            <a:ext cx="42001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 Random Forest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Xgboost</a:t>
            </a:r>
            <a:endParaRPr lang="en-US" sz="3200" dirty="0"/>
          </a:p>
          <a:p>
            <a:r>
              <a:rPr lang="en-US" sz="3200" dirty="0"/>
              <a:t>3.Decision Tree</a:t>
            </a:r>
          </a:p>
          <a:p>
            <a:r>
              <a:rPr lang="en-US" sz="3200" dirty="0"/>
              <a:t>4.SVM</a:t>
            </a:r>
          </a:p>
          <a:p>
            <a:r>
              <a:rPr lang="en-US" sz="3200" dirty="0"/>
              <a:t>5.Logistic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878392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9CD62-B24C-458D-96B3-ECEC7CD77FC0}"/>
              </a:ext>
            </a:extLst>
          </p:cNvPr>
          <p:cNvSpPr txBox="1"/>
          <p:nvPr/>
        </p:nvSpPr>
        <p:spPr>
          <a:xfrm>
            <a:off x="993913" y="379605"/>
            <a:ext cx="83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Model evaluation metrics considered are Accuracy, Precision and </a:t>
            </a:r>
            <a:r>
              <a:rPr lang="en-US" b="1" dirty="0" err="1"/>
              <a:t>Recal</a:t>
            </a:r>
            <a:r>
              <a:rPr lang="en-US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1D517-AD66-46F6-BA3E-FD08222B4F62}"/>
              </a:ext>
            </a:extLst>
          </p:cNvPr>
          <p:cNvSpPr txBox="1"/>
          <p:nvPr/>
        </p:nvSpPr>
        <p:spPr>
          <a:xfrm>
            <a:off x="1404730" y="99391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1.Imputer selected –Mean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345D-FC5F-4420-B6AC-E22BC15128BE}"/>
              </a:ext>
            </a:extLst>
          </p:cNvPr>
          <p:cNvSpPr txBox="1"/>
          <p:nvPr/>
        </p:nvSpPr>
        <p:spPr>
          <a:xfrm>
            <a:off x="1404730" y="1437744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2.Model selected-</a:t>
            </a:r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177A8B6-33CB-4993-923A-021BEB560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72" y="2158574"/>
            <a:ext cx="8441621" cy="4319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28BF453-60C8-41B8-ACFB-1B13A50A0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72" y="2158574"/>
            <a:ext cx="8441621" cy="43198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6D32B8-0624-47FA-957C-585A4E31E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73" y="2158574"/>
            <a:ext cx="8441620" cy="43198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14664E5-94CB-4996-96E2-767C0139C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71" y="2066578"/>
            <a:ext cx="8621394" cy="44118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67BFD3-C9B0-454A-92CA-69EEFBB92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70" y="2062183"/>
            <a:ext cx="8621395" cy="44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14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F5D859-1EDE-42C6-A7DD-C7103EAEF0BC}"/>
              </a:ext>
            </a:extLst>
          </p:cNvPr>
          <p:cNvSpPr/>
          <p:nvPr/>
        </p:nvSpPr>
        <p:spPr>
          <a:xfrm>
            <a:off x="501747" y="306365"/>
            <a:ext cx="11075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Xgboost</a:t>
            </a:r>
            <a:r>
              <a:rPr lang="en-US" sz="2800" b="1" dirty="0"/>
              <a:t> Classifier + Mean Imputation +Parameter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D85B5-D296-41B9-A9D5-370E01B90048}"/>
              </a:ext>
            </a:extLst>
          </p:cNvPr>
          <p:cNvSpPr txBox="1"/>
          <p:nvPr/>
        </p:nvSpPr>
        <p:spPr>
          <a:xfrm>
            <a:off x="501747" y="1392702"/>
            <a:ext cx="5976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Tunning</a:t>
            </a:r>
            <a:r>
              <a:rPr lang="en-US" dirty="0"/>
              <a:t> done in following rounds:</a:t>
            </a:r>
          </a:p>
          <a:p>
            <a:pPr marL="342900" indent="-342900">
              <a:buAutoNum type="arabicPeriod"/>
            </a:pPr>
            <a:r>
              <a:rPr lang="en-US" dirty="0"/>
              <a:t>Round 1: Tune </a:t>
            </a:r>
            <a:r>
              <a:rPr lang="en-US" dirty="0" err="1"/>
              <a:t>max_depth</a:t>
            </a:r>
            <a:r>
              <a:rPr lang="en-US" dirty="0"/>
              <a:t> and </a:t>
            </a:r>
            <a:r>
              <a:rPr lang="en-US" dirty="0" err="1"/>
              <a:t>min_child_weigh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Round 2: Tune subsample and </a:t>
            </a:r>
            <a:r>
              <a:rPr lang="en-US" dirty="0" err="1"/>
              <a:t>colsample_bytree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Round 3: Tune </a:t>
            </a:r>
            <a:r>
              <a:rPr lang="en-US" dirty="0" err="1"/>
              <a:t>reg_alpha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Round 4: Tune  estimators</a:t>
            </a:r>
          </a:p>
          <a:p>
            <a:pPr marL="342900" indent="-342900">
              <a:buAutoNum type="arabicPeriod"/>
            </a:pPr>
            <a:r>
              <a:rPr lang="en-US" dirty="0"/>
              <a:t>Round 5: Tune </a:t>
            </a:r>
            <a:r>
              <a:rPr lang="en-US" dirty="0" err="1"/>
              <a:t>learning_rate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64C3E0-18A8-49B7-B6D1-2A995E29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3147028"/>
            <a:ext cx="5017643" cy="3518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6A70C6-515E-43EF-9E1E-6BA3347E6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67" y="3147028"/>
            <a:ext cx="4763585" cy="35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8302D8-E502-4DB6-8022-CECC33286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5" y="404408"/>
            <a:ext cx="8725727" cy="6049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CEC9D9-694A-4F92-AA13-B1A53B971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4" y="404408"/>
            <a:ext cx="8725728" cy="60491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2A06D8-7412-41A2-ABB8-94C83ACAA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4" y="404408"/>
            <a:ext cx="8725728" cy="60491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3A479E-8E29-43B0-96F9-066817BEF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3" y="404408"/>
            <a:ext cx="8725727" cy="60491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178E20-1D9F-4DC4-91BA-0D9570BD8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47" y="404408"/>
            <a:ext cx="9060438" cy="62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D977A-F22E-439F-A305-A500CAE34B23}"/>
              </a:ext>
            </a:extLst>
          </p:cNvPr>
          <p:cNvSpPr txBox="1"/>
          <p:nvPr/>
        </p:nvSpPr>
        <p:spPr>
          <a:xfrm>
            <a:off x="844022" y="473490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915CD-F28D-4EBE-8DFF-31A23CF55729}"/>
              </a:ext>
            </a:extLst>
          </p:cNvPr>
          <p:cNvSpPr txBox="1"/>
          <p:nvPr/>
        </p:nvSpPr>
        <p:spPr>
          <a:xfrm>
            <a:off x="844022" y="1574235"/>
            <a:ext cx="1135439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 the concluding note:</a:t>
            </a:r>
          </a:p>
          <a:p>
            <a:endParaRPr lang="en-US" sz="2000" dirty="0"/>
          </a:p>
          <a:p>
            <a:r>
              <a:rPr lang="en-US" sz="2000" dirty="0"/>
              <a:t>1.Successfully determine best </a:t>
            </a:r>
            <a:r>
              <a:rPr lang="en-US" sz="2000" dirty="0" err="1"/>
              <a:t>model+imputer</a:t>
            </a:r>
            <a:r>
              <a:rPr lang="en-US" sz="2000" dirty="0"/>
              <a:t>  on the basis of metrics -</a:t>
            </a:r>
            <a:r>
              <a:rPr lang="en-US" sz="2000" dirty="0" err="1"/>
              <a:t>Presision</a:t>
            </a:r>
            <a:r>
              <a:rPr lang="en-US" sz="2000" dirty="0"/>
              <a:t> and Recall.</a:t>
            </a:r>
          </a:p>
          <a:p>
            <a:endParaRPr lang="en-US" sz="2000" dirty="0"/>
          </a:p>
          <a:p>
            <a:r>
              <a:rPr lang="en-US" sz="2000" dirty="0"/>
              <a:t>2.Successfully </a:t>
            </a:r>
            <a:r>
              <a:rPr lang="en-US" sz="2000" dirty="0" err="1"/>
              <a:t>tunned</a:t>
            </a:r>
            <a:r>
              <a:rPr lang="en-US" sz="2000" dirty="0"/>
              <a:t> the parameters of best model and increased required metrics.</a:t>
            </a:r>
          </a:p>
          <a:p>
            <a:endParaRPr lang="en-US" sz="2000" dirty="0"/>
          </a:p>
          <a:p>
            <a:r>
              <a:rPr lang="en-US" sz="2000" dirty="0"/>
              <a:t>3.Our model was able to  predict company is bankrupt  40-80% of the times </a:t>
            </a:r>
            <a:r>
              <a:rPr lang="en-US" sz="2000" dirty="0" err="1"/>
              <a:t>coreectly</a:t>
            </a:r>
            <a:r>
              <a:rPr lang="en-US" sz="2000" dirty="0"/>
              <a:t> in </a:t>
            </a:r>
          </a:p>
          <a:p>
            <a:r>
              <a:rPr lang="en-US" sz="2000" dirty="0"/>
              <a:t>   context of 5 different years.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4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E7AF6-7131-4748-AA3A-0ECE0BFE857B}"/>
              </a:ext>
            </a:extLst>
          </p:cNvPr>
          <p:cNvSpPr/>
          <p:nvPr/>
        </p:nvSpPr>
        <p:spPr>
          <a:xfrm>
            <a:off x="3765989" y="281259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592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9280" y="358894"/>
            <a:ext cx="8676640" cy="864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Project pipeline</a:t>
            </a:r>
          </a:p>
          <a:p>
            <a:pPr algn="ctr"/>
            <a:endParaRPr lang="en-US" sz="2800" b="1" dirty="0"/>
          </a:p>
          <a:p>
            <a:pPr lvl="0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1.Import and understand the Polish bankruptcy data.</a:t>
            </a:r>
          </a:p>
          <a:p>
            <a:endParaRPr lang="en-US" sz="2800" b="1" dirty="0"/>
          </a:p>
          <a:p>
            <a:pPr lvl="0"/>
            <a:r>
              <a:rPr lang="en-US" sz="2400" dirty="0"/>
              <a:t>2.</a:t>
            </a:r>
            <a:r>
              <a:rPr lang="en-US" sz="2800" b="1" dirty="0">
                <a:solidFill>
                  <a:prstClr val="whit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See if the data has any shortcomings like missing data  or imbalance, and fix them.</a:t>
            </a:r>
          </a:p>
          <a:p>
            <a:pPr lvl="0"/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3.Train models on the data using K-Fold Cross Validation.</a:t>
            </a:r>
          </a:p>
          <a:p>
            <a:pPr lvl="0"/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0"/>
            <a:r>
              <a:rPr lang="en-US" sz="2400" dirty="0">
                <a:solidFill>
                  <a:prstClr val="whit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4.Evaluate the performance of the models using various metrics.</a:t>
            </a:r>
          </a:p>
          <a:p>
            <a:pPr lvl="0"/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5.Rank the models based on their performances and visualize the results.</a:t>
            </a:r>
          </a:p>
          <a:p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US" sz="2400" dirty="0">
                <a:solidFill>
                  <a:prstClr val="whit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6.Fine tune the best model to get better performance measure.</a:t>
            </a:r>
          </a:p>
          <a:p>
            <a:pPr lvl="0"/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0" algn="ctr"/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US" sz="2400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419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6832" y="766047"/>
            <a:ext cx="5166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1. BUSINESS UNDERSTANDING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6609" y="1406987"/>
            <a:ext cx="92209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Bankruptcy?</a:t>
            </a:r>
          </a:p>
          <a:p>
            <a:endParaRPr lang="en-US" dirty="0"/>
          </a:p>
          <a:p>
            <a:r>
              <a:rPr lang="en-US" dirty="0"/>
              <a:t>Bankruptcy is a legal status of a person or other entity that cannot repay debts to creditors.</a:t>
            </a:r>
          </a:p>
          <a:p>
            <a:endParaRPr lang="en-US" dirty="0"/>
          </a:p>
          <a:p>
            <a:r>
              <a:rPr lang="en-US" dirty="0"/>
              <a:t>Upon the successful completion of bankruptcy proceedings, the debtor is relieved of the debt obligations incurred prior to filing for bankruptcy.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7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8400" y="910164"/>
            <a:ext cx="95097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Bankruptcy Prediction?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Bankruptcy prediction is the art of predicting bankruptcy and various measures of financial distress of public firms.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vast area of finance and accounting research and is important due in part to the relevance for creditors and investors in evaluating the likelihood that a firm may go bankrupt.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of bankruptcy prediction includes application of numerous statistical tools which gradually became available, and involves deepening appreciation of various pitfalls in early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area is well-suited for testing of increasingly sophisticated, data-intensive forecasting approaches.</a:t>
            </a:r>
          </a:p>
        </p:txBody>
      </p:sp>
    </p:spTree>
    <p:extLst>
      <p:ext uri="{BB962C8B-B14F-4D97-AF65-F5344CB8AC3E}">
        <p14:creationId xmlns:p14="http://schemas.microsoft.com/office/powerpoint/2010/main" val="24664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3920" y="536367"/>
            <a:ext cx="95605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Challenges in Bankruptcy Prediction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about bankrupt and solvent companies is difficult to collect and in most of the successful collection scenarios, it ends up being sparse.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quantity of research is a function of the availability of data: for public firms which went bankrupt or did not, numerous accounting ratios that might indicate danger can be calculated, and numerous other potential explanatory variables are also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all the companies don’t operate on the same timelines, it is difficult to gather meaningful data about bankrupt companies or otherwise.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on which the bankruptcy prediction is based, are not as straightforward as the financial ratios found on the balance sheets of the companies. </a:t>
            </a:r>
            <a:r>
              <a:rPr lang="en-US" dirty="0" err="1"/>
              <a:t>Also,Some</a:t>
            </a:r>
            <a:r>
              <a:rPr lang="en-US" dirty="0"/>
              <a:t> companies might go bankrupt in the first year itself, while others perform well in the first 2 years but might go bankrupt in the 3rd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7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A9317-CF68-4C4F-8782-D3A80AAA5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3" t="50216" r="25856" b="24000"/>
          <a:stretch/>
        </p:blipFill>
        <p:spPr>
          <a:xfrm>
            <a:off x="752729" y="1458206"/>
            <a:ext cx="4527186" cy="50259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8641" y="480814"/>
            <a:ext cx="4724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2. DATA UNDERSTANDING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5920" y="152618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about bankruptcy prediction of Polish companies.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collected from Emerging Markets Information Service (EMIS), which is a database containing information on emerging markets around the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bankrupt companies were analyzed in the period 2000-2012, while the still operating companies were evaluated from 2007 to 2013.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data files have multivariate data and is intended to be used for classification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features are numeric (Real) values and data set has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13761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09138"/>
              </p:ext>
            </p:extLst>
          </p:nvPr>
        </p:nvGraphicFramePr>
        <p:xfrm>
          <a:off x="615633" y="1829118"/>
          <a:ext cx="1097279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9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Bankrupt instances in this forecasting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Non-Bankrupt instances in this forecasting period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1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5 years.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2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nd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4 years.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3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rd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3 years.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4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th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2 years.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5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th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1 year.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0400" y="393115"/>
            <a:ext cx="700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Basing on the collected data five classification cases were distinguished, that depends on the forecasting period:</a:t>
            </a:r>
          </a:p>
        </p:txBody>
      </p:sp>
    </p:spTree>
    <p:extLst>
      <p:ext uri="{BB962C8B-B14F-4D97-AF65-F5344CB8AC3E}">
        <p14:creationId xmlns:p14="http://schemas.microsoft.com/office/powerpoint/2010/main" val="393065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280" y="765294"/>
            <a:ext cx="1099312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Features:</a:t>
            </a:r>
          </a:p>
          <a:p>
            <a:pPr algn="ctr"/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a total of 64 features in the dataset, where each feature is constructed using two or more core econometric indicators.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Hence each feature is actually a </a:t>
            </a:r>
            <a:r>
              <a:rPr lang="en-US" sz="2000" b="1" dirty="0"/>
              <a:t>synthetic feature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synthetic features are formulated by performing arithmetic operation(s) on the core indicators.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purpose of the synthetic features is to combine the econometric indicators into complex features.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synthetic features can be seen as hidden features extracted by the neural networks but the fashion they are extracted is different. 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683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1603</TotalTime>
  <Words>2061</Words>
  <Application>Microsoft Office PowerPoint</Application>
  <PresentationFormat>Widescreen</PresentationFormat>
  <Paragraphs>416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CMU Serif</vt:lpstr>
      <vt:lpstr>Roboto</vt:lpstr>
      <vt:lpstr>Wingdings 3</vt:lpstr>
      <vt:lpstr>Ion</vt:lpstr>
      <vt:lpstr>Bankruptcy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Prediction</dc:title>
  <dc:creator>Prachi Dhamale</dc:creator>
  <cp:lastModifiedBy>falgunee</cp:lastModifiedBy>
  <cp:revision>52</cp:revision>
  <dcterms:created xsi:type="dcterms:W3CDTF">2019-01-19T03:58:38Z</dcterms:created>
  <dcterms:modified xsi:type="dcterms:W3CDTF">2019-01-21T11:17:16Z</dcterms:modified>
</cp:coreProperties>
</file>