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0" r:id="rId6"/>
    <p:sldId id="265" r:id="rId7"/>
    <p:sldId id="266" r:id="rId8"/>
    <p:sldId id="261" r:id="rId9"/>
    <p:sldId id="267" r:id="rId10"/>
    <p:sldId id="268" r:id="rId11"/>
    <p:sldId id="270" r:id="rId12"/>
    <p:sldId id="272" r:id="rId13"/>
    <p:sldId id="273" r:id="rId14"/>
    <p:sldId id="281" r:id="rId15"/>
    <p:sldId id="282" r:id="rId16"/>
    <p:sldId id="283" r:id="rId17"/>
    <p:sldId id="284" r:id="rId18"/>
    <p:sldId id="285" r:id="rId19"/>
    <p:sldId id="286" r:id="rId20"/>
    <p:sldId id="287" r:id="rId21"/>
    <p:sldId id="288" r:id="rId22"/>
    <p:sldId id="263" r:id="rId23"/>
    <p:sldId id="289" r:id="rId24"/>
    <p:sldId id="290" r:id="rId25"/>
    <p:sldId id="291" r:id="rId26"/>
    <p:sldId id="300" r:id="rId27"/>
    <p:sldId id="292" r:id="rId28"/>
    <p:sldId id="293" r:id="rId29"/>
    <p:sldId id="294" r:id="rId30"/>
    <p:sldId id="295" r:id="rId31"/>
    <p:sldId id="296" r:id="rId32"/>
    <p:sldId id="297" r:id="rId33"/>
    <p:sldId id="298" r:id="rId34"/>
    <p:sldId id="278" r:id="rId35"/>
    <p:sldId id="262" r:id="rId36"/>
    <p:sldId id="276" r:id="rId37"/>
    <p:sldId id="279" r:id="rId38"/>
    <p:sldId id="299" r:id="rId39"/>
    <p:sldId id="302"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8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94713"/>
  </p:normalViewPr>
  <p:slideViewPr>
    <p:cSldViewPr snapToGrid="0">
      <p:cViewPr varScale="1">
        <p:scale>
          <a:sx n="145" d="100"/>
          <a:sy n="145"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188-01B1-D111-227E-26884A8439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8A0922-9F30-C94E-6618-3D1A92085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9EE239-359F-4F7B-E9A5-C170C6E46BFC}"/>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7DD852A2-DEFF-4CC9-93EA-6D75D295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46364-682C-2B3A-0E4F-A0423ED5B0A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3346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567-06D7-CCAC-2AA0-3F6D5C87E4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B87B1F-A48D-ECAB-A90A-2015F599C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76A964-2DDA-5039-8E0B-8F1BD6DAA814}"/>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AA492F35-724A-3FFC-C118-FE011FD5A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1BA6-22E0-EDE3-0884-FDB77F76972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663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20DFB-E513-CD29-3EB8-7D35949EB4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E911E8-84A7-844A-0390-488A1BCE4D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376B36-F6F0-5612-6A69-036231FFFB74}"/>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CEAD00E9-C9D9-0800-F301-4D236CFE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1380-5805-7360-7EFA-AC9636DA310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10344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DFC1-20AF-AF28-5385-628467E492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22F57C-F271-A65C-0F54-D977591F57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190C5-EB92-CF2C-C915-EB0CA80E2F4C}"/>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2CC981F4-7627-C26D-18A6-6B0A18A6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D57A-AD20-8676-5F15-4AF54D9D4734}"/>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3859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51B-4B4F-9DA5-5EF0-ECE6740437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1112DC-B592-22E6-2D2D-7CE219E6C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020A31-6D06-86B0-B0F4-8A44E8B0800E}"/>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081529C3-CB07-712B-B026-C34BFD78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F7AF-725F-1436-20F3-798EDF8FF8A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083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BD2-762A-34C1-9DCA-1C9C0E7B78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7BEF39-A326-A9F1-8BA5-7BF3CB8DFC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1D68B2-CEA9-195E-CA67-B42A01AAB4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FC2176-1140-8DCF-29A3-8DD11907FA68}"/>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6" name="Footer Placeholder 5">
            <a:extLst>
              <a:ext uri="{FF2B5EF4-FFF2-40B4-BE49-F238E27FC236}">
                <a16:creationId xmlns:a16="http://schemas.microsoft.com/office/drawing/2014/main" id="{3CABFA5F-ECF3-1137-37FB-7DC91BD93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A988-2041-AF55-54C0-3772E8D4F930}"/>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0662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666-E589-238E-78AC-F195FD69BD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825098-FB00-729B-969D-F82B6955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D40DD-22D6-9E8C-7D9C-4569A2F527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F3219F-BCAD-8286-2698-79F64B9EC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9B8A49-3981-F53D-DA1E-2C156D55DB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38E7A0-223C-7C39-23A9-1D508DB401C0}"/>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8" name="Footer Placeholder 7">
            <a:extLst>
              <a:ext uri="{FF2B5EF4-FFF2-40B4-BE49-F238E27FC236}">
                <a16:creationId xmlns:a16="http://schemas.microsoft.com/office/drawing/2014/main" id="{DEFF1324-9A75-7307-46A1-D28C9677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6C323-3837-CFA2-52BB-B9202E42B479}"/>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2904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BEB-432B-F3A5-0E6F-A33CA60A7B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3F46D8-DBA4-FD8E-E233-2DAD7C2698DE}"/>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4" name="Footer Placeholder 3">
            <a:extLst>
              <a:ext uri="{FF2B5EF4-FFF2-40B4-BE49-F238E27FC236}">
                <a16:creationId xmlns:a16="http://schemas.microsoft.com/office/drawing/2014/main" id="{7A6F8030-EFD0-B1A3-67CB-44CF5A84B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7B993-C8CD-C372-7D16-B70A58D5F597}"/>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6852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7A72-2E2B-3BBD-FC52-E468B1C582F2}"/>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3" name="Footer Placeholder 2">
            <a:extLst>
              <a:ext uri="{FF2B5EF4-FFF2-40B4-BE49-F238E27FC236}">
                <a16:creationId xmlns:a16="http://schemas.microsoft.com/office/drawing/2014/main" id="{B6DC47F3-7998-EF98-86CD-D7AD1E3EA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A85E0-37C8-E3FD-B66F-8D6FB665EC25}"/>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312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02-6CAD-3573-66C0-46BD08F1AD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26587EE-D5EC-5429-2DED-D508ED3AF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9D11F9-F013-E2A9-1D6A-699BD8F1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6B79A4-B492-79A6-BCF8-935A672C1328}"/>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6" name="Footer Placeholder 5">
            <a:extLst>
              <a:ext uri="{FF2B5EF4-FFF2-40B4-BE49-F238E27FC236}">
                <a16:creationId xmlns:a16="http://schemas.microsoft.com/office/drawing/2014/main" id="{F6E31696-85C7-1EDB-6D47-B69CE204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F09B-AEC4-B930-78EA-FFB906D4D3F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352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7E7-2168-C344-B797-648E9AEE1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515A6-4F15-7187-D2B9-B054EB555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53EC4-4E53-F62E-E576-F873250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496EFB-AB1B-5537-AD2E-BB5256002364}"/>
              </a:ext>
            </a:extLst>
          </p:cNvPr>
          <p:cNvSpPr>
            <a:spLocks noGrp="1"/>
          </p:cNvSpPr>
          <p:nvPr>
            <p:ph type="dt" sz="half" idx="10"/>
          </p:nvPr>
        </p:nvSpPr>
        <p:spPr/>
        <p:txBody>
          <a:bodyPr/>
          <a:lstStyle/>
          <a:p>
            <a:fld id="{2F00D1CE-BAFE-864F-AF39-FC444A398547}" type="datetimeFigureOut">
              <a:rPr lang="en-US" smtClean="0"/>
              <a:t>2/7/24</a:t>
            </a:fld>
            <a:endParaRPr lang="en-US"/>
          </a:p>
        </p:txBody>
      </p:sp>
      <p:sp>
        <p:nvSpPr>
          <p:cNvPr id="6" name="Footer Placeholder 5">
            <a:extLst>
              <a:ext uri="{FF2B5EF4-FFF2-40B4-BE49-F238E27FC236}">
                <a16:creationId xmlns:a16="http://schemas.microsoft.com/office/drawing/2014/main" id="{881028B7-60B8-304E-BAB1-DEE75C649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8478-8BB4-D9A0-7056-9D9ED58EDF4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79587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87B1-29D4-C4DE-0ADB-3CCB61DA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128A63-9922-87F7-BD32-3DEA48E5F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CBE90-8493-54EB-FBFF-D7B7385D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D1CE-BAFE-864F-AF39-FC444A398547}" type="datetimeFigureOut">
              <a:rPr lang="en-US" smtClean="0"/>
              <a:t>2/7/24</a:t>
            </a:fld>
            <a:endParaRPr lang="en-US"/>
          </a:p>
        </p:txBody>
      </p:sp>
      <p:sp>
        <p:nvSpPr>
          <p:cNvPr id="5" name="Footer Placeholder 4">
            <a:extLst>
              <a:ext uri="{FF2B5EF4-FFF2-40B4-BE49-F238E27FC236}">
                <a16:creationId xmlns:a16="http://schemas.microsoft.com/office/drawing/2014/main" id="{7E804516-3863-3B02-0D18-0E1CF170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3C9F8-A785-3B28-7D60-4F3884E8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B1765-15C1-8844-9208-77245C0D5C4D}" type="slidenum">
              <a:rPr lang="en-US" smtClean="0"/>
              <a:t>‹#›</a:t>
            </a:fld>
            <a:endParaRPr lang="en-US"/>
          </a:p>
        </p:txBody>
      </p:sp>
    </p:spTree>
    <p:extLst>
      <p:ext uri="{BB962C8B-B14F-4D97-AF65-F5344CB8AC3E}">
        <p14:creationId xmlns:p14="http://schemas.microsoft.com/office/powerpoint/2010/main" val="352177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F472-7E95-E4F5-4166-8AE5AFCA04D1}"/>
              </a:ext>
            </a:extLst>
          </p:cNvPr>
          <p:cNvSpPr>
            <a:spLocks noGrp="1"/>
          </p:cNvSpPr>
          <p:nvPr>
            <p:ph type="ctrTitle"/>
          </p:nvPr>
        </p:nvSpPr>
        <p:spPr>
          <a:xfrm>
            <a:off x="838199" y="1093788"/>
            <a:ext cx="10506455" cy="2967208"/>
          </a:xfrm>
        </p:spPr>
        <p:txBody>
          <a:bodyPr>
            <a:normAutofit/>
          </a:bodyPr>
          <a:lstStyle/>
          <a:p>
            <a:pPr algn="l"/>
            <a:r>
              <a:rPr lang="en-US" sz="8000" dirty="0">
                <a:solidFill>
                  <a:srgbClr val="ED7D31"/>
                </a:solidFill>
              </a:rPr>
              <a:t>Lending Club </a:t>
            </a:r>
            <a:r>
              <a:rPr lang="en-US" sz="8000" dirty="0"/>
              <a:t>Case Study</a:t>
            </a:r>
          </a:p>
        </p:txBody>
      </p:sp>
      <p:sp>
        <p:nvSpPr>
          <p:cNvPr id="3" name="Subtitle 2">
            <a:extLst>
              <a:ext uri="{FF2B5EF4-FFF2-40B4-BE49-F238E27FC236}">
                <a16:creationId xmlns:a16="http://schemas.microsoft.com/office/drawing/2014/main" id="{F3FD1C6F-7A5A-A7D8-D80B-A52D6B442F71}"/>
              </a:ext>
            </a:extLst>
          </p:cNvPr>
          <p:cNvSpPr>
            <a:spLocks noGrp="1"/>
          </p:cNvSpPr>
          <p:nvPr>
            <p:ph type="subTitle" idx="1"/>
          </p:nvPr>
        </p:nvSpPr>
        <p:spPr>
          <a:xfrm>
            <a:off x="7400924" y="4619624"/>
            <a:ext cx="3946779" cy="1038225"/>
          </a:xfrm>
        </p:spPr>
        <p:txBody>
          <a:bodyPr>
            <a:normAutofit/>
          </a:bodyPr>
          <a:lstStyle/>
          <a:p>
            <a:pPr algn="r"/>
            <a:r>
              <a:rPr lang="en-US" dirty="0"/>
              <a:t>Prachi </a:t>
            </a:r>
            <a:r>
              <a:rPr lang="en-US" dirty="0" err="1"/>
              <a:t>Goliwadekar</a:t>
            </a:r>
            <a:endParaRPr lang="en-US" dirty="0"/>
          </a:p>
          <a:p>
            <a:pPr algn="r"/>
            <a:r>
              <a:rPr lang="en-US" dirty="0"/>
              <a:t>Rathnagiri Nagarajan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CEE68-5059-EE9D-F1E9-A44355AEB8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165A7AF-2B91-648D-1511-724D19E8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762B19-7DCE-D08F-7AC5-DBD2797B630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Funded Amount</a:t>
            </a:r>
          </a:p>
        </p:txBody>
      </p:sp>
      <p:sp>
        <p:nvSpPr>
          <p:cNvPr id="1035" name="Arc 1034">
            <a:extLst>
              <a:ext uri="{FF2B5EF4-FFF2-40B4-BE49-F238E27FC236}">
                <a16:creationId xmlns:a16="http://schemas.microsoft.com/office/drawing/2014/main" id="{1CF98B28-A05F-BDE2-8A38-79CC96301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F50ACA3-FDE2-29DE-0A18-8C517CCA5E97}"/>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peaks at 10000 and so on, indicating the most common loan funded amount is around the modal clusters of 5,000 and 10000.</a:t>
            </a:r>
          </a:p>
          <a:p>
            <a:pPr marL="285750">
              <a:spcAft>
                <a:spcPts val="600"/>
              </a:spcAft>
            </a:pPr>
            <a:r>
              <a:rPr lang="en-US" sz="1600" dirty="0"/>
              <a:t>The median is 9600,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funded amounts greater than 15000, pulling the median towards higher value despite the majority number of loans funded being smaller.</a:t>
            </a:r>
          </a:p>
          <a:p>
            <a:pPr>
              <a:spcAft>
                <a:spcPts val="600"/>
              </a:spcAft>
            </a:pPr>
            <a:endParaRPr lang="en-US" sz="1100" dirty="0"/>
          </a:p>
        </p:txBody>
      </p:sp>
      <p:pic>
        <p:nvPicPr>
          <p:cNvPr id="3076" name="Picture 4">
            <a:extLst>
              <a:ext uri="{FF2B5EF4-FFF2-40B4-BE49-F238E27FC236}">
                <a16:creationId xmlns:a16="http://schemas.microsoft.com/office/drawing/2014/main" id="{F99744EF-29D7-0728-D3C2-4DC09CBAA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1" y="347935"/>
            <a:ext cx="11580778" cy="2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21AE02-40CB-E6BF-E497-F18EF2874A99}"/>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93C14A7-A565-7E47-8DC2-0B6D906CD744}"/>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kern="1200">
                <a:latin typeface="+mj-lt"/>
                <a:ea typeface="+mj-ea"/>
                <a:cs typeface="+mj-cs"/>
              </a:rPr>
              <a:t>Univariate Analysis – Interest Rate</a:t>
            </a:r>
          </a:p>
        </p:txBody>
      </p:sp>
      <p:sp>
        <p:nvSpPr>
          <p:cNvPr id="5129" name="Arc 51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C727466C-4E42-510C-2C7F-4AB4D7978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A6E11287-35F4-44AE-1E52-DEA449B77C6E}"/>
              </a:ext>
            </a:extLst>
          </p:cNvPr>
          <p:cNvSpPr>
            <a:spLocks noGrp="1"/>
          </p:cNvSpPr>
          <p:nvPr>
            <p:ph idx="1"/>
          </p:nvPr>
        </p:nvSpPr>
        <p:spPr>
          <a:xfrm>
            <a:off x="3911600" y="3627120"/>
            <a:ext cx="7442201" cy="2587411"/>
          </a:xfrm>
        </p:spPr>
        <p:txBody>
          <a:bodyPr vert="horz" lIns="91440" tIns="45720" rIns="91440" bIns="45720" rtlCol="0">
            <a:normAutofit lnSpcReduction="10000"/>
          </a:bodyPr>
          <a:lstStyle/>
          <a:p>
            <a:pPr>
              <a:spcAft>
                <a:spcPts val="600"/>
              </a:spcAft>
            </a:pPr>
            <a:r>
              <a:rPr lang="en-US" sz="1600" dirty="0"/>
              <a:t>The KDE curve indicates there is multi-modal clusters, With the peak of the KDE line is at 10.8 and further smaller peaks at 7.5, 13.40 and so on, indicating the most common Interest rate is around the modal clusters of 10.8 and 13.40.</a:t>
            </a:r>
          </a:p>
          <a:p>
            <a:pPr>
              <a:spcAft>
                <a:spcPts val="600"/>
              </a:spcAft>
            </a:pPr>
            <a:r>
              <a:rPr lang="en-US" sz="1600" dirty="0"/>
              <a:t>The median is 11.8, signifying that half of the Interest rates are below 11.8 and half are above.</a:t>
            </a:r>
          </a:p>
          <a:p>
            <a:pPr>
              <a:spcAft>
                <a:spcPts val="600"/>
              </a:spcAft>
            </a:pPr>
            <a:r>
              <a:rPr lang="en-US" sz="1600" dirty="0"/>
              <a:t>While the box plot indicates that most of the Interest rates is in range of 8.90 and 14.40, the difference between the smaller mode 7.5 or 10.8 or 13.40 and median from box plot confirms that the plot is rightward skew, with the "tail" of higher *Interest rate amounts greater than 14.0, pulling the median towards higher value despite the majority number of Interest rates being smaller.</a:t>
            </a:r>
          </a:p>
          <a:p>
            <a:pPr>
              <a:spcAft>
                <a:spcPts val="600"/>
              </a:spcAft>
            </a:pPr>
            <a:endParaRPr lang="en-US" sz="1100" dirty="0"/>
          </a:p>
        </p:txBody>
      </p:sp>
    </p:spTree>
    <p:extLst>
      <p:ext uri="{BB962C8B-B14F-4D97-AF65-F5344CB8AC3E}">
        <p14:creationId xmlns:p14="http://schemas.microsoft.com/office/powerpoint/2010/main" val="325857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6503A-8FB4-39CB-C420-9B5FCBF7210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55427EA-DDB5-B873-8CE8-6C077FB97556}"/>
              </a:ext>
            </a:extLst>
          </p:cNvPr>
          <p:cNvSpPr>
            <a:spLocks noGrp="1"/>
          </p:cNvSpPr>
          <p:nvPr>
            <p:ph type="title"/>
          </p:nvPr>
        </p:nvSpPr>
        <p:spPr>
          <a:xfrm>
            <a:off x="659914" y="3429000"/>
            <a:ext cx="3981854" cy="2216513"/>
          </a:xfrm>
        </p:spPr>
        <p:txBody>
          <a:bodyPr vert="horz" lIns="91440" tIns="45720" rIns="91440" bIns="45720" rtlCol="0">
            <a:normAutofit/>
          </a:bodyPr>
          <a:lstStyle/>
          <a:p>
            <a:r>
              <a:rPr lang="en-US" kern="1200" dirty="0">
                <a:latin typeface="+mj-lt"/>
                <a:ea typeface="+mj-ea"/>
                <a:cs typeface="+mj-cs"/>
              </a:rPr>
              <a:t>Univariate Analysis – Annual Income</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3E05B284-4FA2-842A-D091-F510246A9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1149" y="222634"/>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AAAE98D-24B7-A2B1-3502-81B45B32875F}"/>
              </a:ext>
            </a:extLst>
          </p:cNvPr>
          <p:cNvSpPr>
            <a:spLocks noGrp="1"/>
          </p:cNvSpPr>
          <p:nvPr>
            <p:ph idx="1"/>
          </p:nvPr>
        </p:nvSpPr>
        <p:spPr>
          <a:xfrm>
            <a:off x="4140982" y="3340172"/>
            <a:ext cx="7391104" cy="2867588"/>
          </a:xfrm>
        </p:spPr>
        <p:txBody>
          <a:bodyPr vert="horz" lIns="91440" tIns="45720" rIns="91440" bIns="45720" rtlCol="0">
            <a:normAutofit fontScale="55000" lnSpcReduction="20000"/>
          </a:bodyPr>
          <a:lstStyle/>
          <a:p>
            <a:pPr>
              <a:spcAft>
                <a:spcPts val="600"/>
              </a:spcAft>
            </a:pPr>
            <a:r>
              <a:rPr lang="en-US" sz="2500" dirty="0"/>
              <a:t>Before removal of outliers, Most of the annual income was between 5 lacs to 10 lacs and therefore This column required major outlier treatment. So, the Annual income corresponding to bottom 5% and top 15% were removed and only data between 5% to 85% were considered.</a:t>
            </a:r>
          </a:p>
          <a:p>
            <a:pPr>
              <a:spcAft>
                <a:spcPts val="600"/>
              </a:spcAft>
            </a:pPr>
            <a:r>
              <a:rPr lang="en-US" sz="2500" dirty="0"/>
              <a:t>The KDE curve indicates there is multi-modal clusters, With the peak of the KDE line is at 50000 and further smaller peaks at 40000 and 60000 and so on, indicating the most common Annual Income  is around the modal clusters of 40000 and 60000.</a:t>
            </a:r>
          </a:p>
          <a:p>
            <a:pPr>
              <a:spcAft>
                <a:spcPts val="600"/>
              </a:spcAft>
            </a:pPr>
            <a:r>
              <a:rPr lang="en-US" sz="2500" dirty="0"/>
              <a:t>The median is 55000, signifying that half of the Annual Income are below 55k and half are above.</a:t>
            </a:r>
          </a:p>
          <a:p>
            <a:pPr>
              <a:spcAft>
                <a:spcPts val="600"/>
              </a:spcAft>
            </a:pPr>
            <a:r>
              <a:rPr lang="en-US" sz="2500" dirty="0"/>
              <a:t>While the box plot indicates that most of the Annual Income is in range of 42000 and 72000, the difference between the smaller mode values of 50000 or 40000 or 60000 and median from box plot confirms that the plot is rightward skew, with the "tail" of higher *Annual Income* amounts greater than 72000, pulling the median towards higher value despite the majority number of Annual Income being smaller.</a:t>
            </a:r>
          </a:p>
          <a:p>
            <a:pPr>
              <a:spcAft>
                <a:spcPts val="600"/>
              </a:spcAft>
            </a:pPr>
            <a:endParaRPr lang="en-US" sz="900" dirty="0"/>
          </a:p>
        </p:txBody>
      </p:sp>
      <p:sp>
        <p:nvSpPr>
          <p:cNvPr id="3" name="TextBox 2">
            <a:extLst>
              <a:ext uri="{FF2B5EF4-FFF2-40B4-BE49-F238E27FC236}">
                <a16:creationId xmlns:a16="http://schemas.microsoft.com/office/drawing/2014/main" id="{5C1B2AA3-0F53-3AD5-6F89-3CD40D69A87C}"/>
              </a:ext>
            </a:extLst>
          </p:cNvPr>
          <p:cNvSpPr txBox="1"/>
          <p:nvPr/>
        </p:nvSpPr>
        <p:spPr>
          <a:xfrm>
            <a:off x="559155" y="2784681"/>
            <a:ext cx="7906764" cy="584775"/>
          </a:xfrm>
          <a:prstGeom prst="rect">
            <a:avLst/>
          </a:prstGeom>
          <a:noFill/>
        </p:spPr>
        <p:txBody>
          <a:bodyPr wrap="square" rtlCol="0">
            <a:spAutoFit/>
          </a:bodyPr>
          <a:lstStyle/>
          <a:p>
            <a:r>
              <a:rPr lang="en-US" sz="1400" i="1" dirty="0"/>
              <a:t>* Due to large number of outliers the quantiles of bottom 5% and top 85% were excluded from the analysis</a:t>
            </a:r>
          </a:p>
          <a:p>
            <a:endParaRPr lang="en-US" dirty="0"/>
          </a:p>
        </p:txBody>
      </p:sp>
    </p:spTree>
    <p:extLst>
      <p:ext uri="{BB962C8B-B14F-4D97-AF65-F5344CB8AC3E}">
        <p14:creationId xmlns:p14="http://schemas.microsoft.com/office/powerpoint/2010/main" val="95707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E347AA-F6F7-A4CB-9860-7BFA1316471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38438F-8048-5DC4-8220-4118FE3124C1}"/>
              </a:ext>
            </a:extLst>
          </p:cNvPr>
          <p:cNvSpPr>
            <a:spLocks noGrp="1"/>
          </p:cNvSpPr>
          <p:nvPr>
            <p:ph type="title"/>
          </p:nvPr>
        </p:nvSpPr>
        <p:spPr>
          <a:xfrm>
            <a:off x="537392" y="3517876"/>
            <a:ext cx="3981854" cy="2216513"/>
          </a:xfrm>
        </p:spPr>
        <p:txBody>
          <a:bodyPr vert="horz" lIns="91440" tIns="45720" rIns="91440" bIns="45720" rtlCol="0">
            <a:normAutofit fontScale="90000"/>
          </a:bodyPr>
          <a:lstStyle/>
          <a:p>
            <a:r>
              <a:rPr lang="en-US" kern="1200" dirty="0">
                <a:latin typeface="+mj-lt"/>
                <a:ea typeface="+mj-ea"/>
                <a:cs typeface="+mj-cs"/>
              </a:rPr>
              <a:t>Univariate Analysis – Debt to Income (DTI) Ratio </a:t>
            </a:r>
          </a:p>
        </p:txBody>
      </p:sp>
      <p:sp>
        <p:nvSpPr>
          <p:cNvPr id="8201" name="Arc 820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A graph with a blue line&#10;&#10;Description automatically generated">
            <a:extLst>
              <a:ext uri="{FF2B5EF4-FFF2-40B4-BE49-F238E27FC236}">
                <a16:creationId xmlns:a16="http://schemas.microsoft.com/office/drawing/2014/main" id="{D0651FD8-455B-F5CD-72B2-674CC35B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391" y="225284"/>
            <a:ext cx="11346919" cy="277999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FC5907B-6B72-57D1-13FF-38D4B302ADD7}"/>
              </a:ext>
            </a:extLst>
          </p:cNvPr>
          <p:cNvSpPr>
            <a:spLocks noGrp="1"/>
          </p:cNvSpPr>
          <p:nvPr>
            <p:ph idx="1"/>
          </p:nvPr>
        </p:nvSpPr>
        <p:spPr>
          <a:xfrm>
            <a:off x="4610686" y="3531323"/>
            <a:ext cx="6535616" cy="2800633"/>
          </a:xfrm>
        </p:spPr>
        <p:txBody>
          <a:bodyPr vert="horz" lIns="91440" tIns="45720" rIns="91440" bIns="45720" rtlCol="0">
            <a:normAutofit/>
          </a:bodyPr>
          <a:lstStyle/>
          <a:p>
            <a:pPr>
              <a:spcAft>
                <a:spcPts val="600"/>
              </a:spcAft>
            </a:pPr>
            <a:r>
              <a:rPr lang="en-US" sz="1600" dirty="0"/>
              <a:t>The KDE graph and histogram plot now shows a central tendency and single modal with most of the applicant debt to income ratio were in the range of 8.49% and 17% approximately.</a:t>
            </a:r>
          </a:p>
          <a:p>
            <a:pPr>
              <a:spcAft>
                <a:spcPts val="600"/>
              </a:spcAft>
            </a:pPr>
            <a:r>
              <a:rPr lang="en-US" sz="1600" dirty="0"/>
              <a:t>The single modal cluster seems to be concentrated around the 12% which shows most loans are being given to applicants with Low DTI (0-15%).</a:t>
            </a:r>
          </a:p>
          <a:p>
            <a:pPr>
              <a:spcAft>
                <a:spcPts val="600"/>
              </a:spcAft>
            </a:pPr>
            <a:r>
              <a:rPr lang="en-US" sz="1600" dirty="0"/>
              <a:t>This suggests most applicants have a strong financial position and a lower to medium risk of defaulting on debt obligations</a:t>
            </a:r>
          </a:p>
          <a:p>
            <a:pPr>
              <a:spcAft>
                <a:spcPts val="600"/>
              </a:spcAft>
            </a:pPr>
            <a:endParaRPr lang="en-US" sz="1100" dirty="0"/>
          </a:p>
          <a:p>
            <a:pPr>
              <a:spcAft>
                <a:spcPts val="600"/>
              </a:spcAft>
            </a:pPr>
            <a:endParaRPr lang="en-US" sz="1100" dirty="0"/>
          </a:p>
          <a:p>
            <a:pPr>
              <a:spcAft>
                <a:spcPts val="600"/>
              </a:spcAft>
            </a:pPr>
            <a:endParaRPr lang="en-US" sz="1100" dirty="0"/>
          </a:p>
        </p:txBody>
      </p:sp>
      <p:sp>
        <p:nvSpPr>
          <p:cNvPr id="3" name="TextBox 2">
            <a:extLst>
              <a:ext uri="{FF2B5EF4-FFF2-40B4-BE49-F238E27FC236}">
                <a16:creationId xmlns:a16="http://schemas.microsoft.com/office/drawing/2014/main" id="{1B41831E-56C0-9F05-1B54-3F96D921D5D2}"/>
              </a:ext>
            </a:extLst>
          </p:cNvPr>
          <p:cNvSpPr txBox="1"/>
          <p:nvPr/>
        </p:nvSpPr>
        <p:spPr>
          <a:xfrm>
            <a:off x="711200" y="3016958"/>
            <a:ext cx="7172960" cy="584775"/>
          </a:xfrm>
          <a:prstGeom prst="rect">
            <a:avLst/>
          </a:prstGeom>
          <a:noFill/>
        </p:spPr>
        <p:txBody>
          <a:bodyPr wrap="square" rtlCol="0">
            <a:spAutoFit/>
          </a:bodyPr>
          <a:lstStyle/>
          <a:p>
            <a:r>
              <a:rPr lang="en-US" sz="1400" i="1" dirty="0"/>
              <a:t>* Due to large number of outliers the bottom 5% and top 10% were excluded from the analysis</a:t>
            </a:r>
          </a:p>
          <a:p>
            <a:endParaRPr lang="en-US" dirty="0"/>
          </a:p>
        </p:txBody>
      </p:sp>
    </p:spTree>
    <p:extLst>
      <p:ext uri="{BB962C8B-B14F-4D97-AF65-F5344CB8AC3E}">
        <p14:creationId xmlns:p14="http://schemas.microsoft.com/office/powerpoint/2010/main" val="41620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A523E6-1AD0-2077-1A77-84E398030E6D}"/>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D3A1B72-4F17-CACC-7010-210F05454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71578E-3AEF-A53D-4147-3A375F50B864}"/>
              </a:ext>
            </a:extLst>
          </p:cNvPr>
          <p:cNvSpPr>
            <a:spLocks noGrp="1"/>
          </p:cNvSpPr>
          <p:nvPr>
            <p:ph type="title"/>
          </p:nvPr>
        </p:nvSpPr>
        <p:spPr>
          <a:xfrm>
            <a:off x="713237" y="176800"/>
            <a:ext cx="10066131" cy="882848"/>
          </a:xfrm>
          <a:ln w="76200">
            <a:solidFill>
              <a:schemeClr val="accent4"/>
            </a:solidFill>
          </a:ln>
        </p:spPr>
        <p:txBody>
          <a:bodyPr vert="horz" lIns="91440" tIns="45720" rIns="91440" bIns="45720" rtlCol="0">
            <a:normAutofit/>
          </a:bodyPr>
          <a:lstStyle/>
          <a:p>
            <a:r>
              <a:rPr lang="en-US" kern="1200" dirty="0">
                <a:latin typeface="+mj-lt"/>
                <a:ea typeface="+mj-ea"/>
                <a:cs typeface="+mj-cs"/>
              </a:rPr>
              <a:t>Unordered Categorical Variable Analysis</a:t>
            </a:r>
          </a:p>
        </p:txBody>
      </p:sp>
      <p:sp>
        <p:nvSpPr>
          <p:cNvPr id="8201" name="Arc 8200">
            <a:extLst>
              <a:ext uri="{FF2B5EF4-FFF2-40B4-BE49-F238E27FC236}">
                <a16:creationId xmlns:a16="http://schemas.microsoft.com/office/drawing/2014/main" id="{1D39B4C2-0545-719A-33DE-6A5C5934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CA75C026-659D-21F3-3463-F4691041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81" y="2081183"/>
            <a:ext cx="4743035" cy="3984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35593-DDAC-B16E-3E90-E41078199381}"/>
              </a:ext>
            </a:extLst>
          </p:cNvPr>
          <p:cNvSpPr txBox="1"/>
          <p:nvPr/>
        </p:nvSpPr>
        <p:spPr>
          <a:xfrm>
            <a:off x="1062556" y="1390137"/>
            <a:ext cx="3868175" cy="646331"/>
          </a:xfrm>
          <a:prstGeom prst="rect">
            <a:avLst/>
          </a:prstGeom>
          <a:noFill/>
        </p:spPr>
        <p:txBody>
          <a:bodyPr wrap="none" rtlCol="0">
            <a:spAutoFit/>
          </a:bodyPr>
          <a:lstStyle/>
          <a:p>
            <a:r>
              <a:rPr lang="en-US" dirty="0"/>
              <a:t>Majority of the homeowner status are </a:t>
            </a:r>
          </a:p>
          <a:p>
            <a:r>
              <a:rPr lang="en-US" dirty="0"/>
              <a:t>in status of RENT and MORTGAGE</a:t>
            </a:r>
          </a:p>
        </p:txBody>
      </p:sp>
      <p:pic>
        <p:nvPicPr>
          <p:cNvPr id="4100" name="Picture 4">
            <a:extLst>
              <a:ext uri="{FF2B5EF4-FFF2-40B4-BE49-F238E27FC236}">
                <a16:creationId xmlns:a16="http://schemas.microsoft.com/office/drawing/2014/main" id="{288F2678-4763-1F2E-D189-4E9DF47A7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46" y="1970426"/>
            <a:ext cx="4743035" cy="44846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FD645C-3B1C-672C-41C1-7A9DE7E955B8}"/>
              </a:ext>
            </a:extLst>
          </p:cNvPr>
          <p:cNvSpPr txBox="1"/>
          <p:nvPr/>
        </p:nvSpPr>
        <p:spPr>
          <a:xfrm>
            <a:off x="5844782" y="1462594"/>
            <a:ext cx="6097656" cy="369332"/>
          </a:xfrm>
          <a:prstGeom prst="rect">
            <a:avLst/>
          </a:prstGeom>
          <a:noFill/>
        </p:spPr>
        <p:txBody>
          <a:bodyPr wrap="square">
            <a:spAutoFit/>
          </a:bodyPr>
          <a:lstStyle/>
          <a:p>
            <a:r>
              <a:rPr lang="en-US" dirty="0"/>
              <a:t>Majority of the purposes of loan is debt consolidation</a:t>
            </a:r>
          </a:p>
        </p:txBody>
      </p:sp>
    </p:spTree>
    <p:extLst>
      <p:ext uri="{BB962C8B-B14F-4D97-AF65-F5344CB8AC3E}">
        <p14:creationId xmlns:p14="http://schemas.microsoft.com/office/powerpoint/2010/main" val="108925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E4011-4B54-4175-B3A2-59E97C67AB1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0C63F2C-EC31-2534-7F93-2247EB8E0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735BF0B-086A-1069-841C-72F2E44AD9FF}"/>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a:latin typeface="+mj-lt"/>
                <a:ea typeface="+mj-ea"/>
                <a:cs typeface="+mj-cs"/>
              </a:rPr>
              <a:t>Unordered Categorical Variable Analysis</a:t>
            </a:r>
            <a:endParaRPr lang="en-US" kern="1200" dirty="0">
              <a:latin typeface="+mj-lt"/>
              <a:ea typeface="+mj-ea"/>
              <a:cs typeface="+mj-cs"/>
            </a:endParaRPr>
          </a:p>
        </p:txBody>
      </p:sp>
      <p:sp>
        <p:nvSpPr>
          <p:cNvPr id="8201" name="Arc 8200">
            <a:extLst>
              <a:ext uri="{FF2B5EF4-FFF2-40B4-BE49-F238E27FC236}">
                <a16:creationId xmlns:a16="http://schemas.microsoft.com/office/drawing/2014/main" id="{E5C9AF3F-6C00-CFBE-1B31-E35FB0CA6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03B3DF4-3AD5-9790-CA24-57886ADDC39C}"/>
              </a:ext>
            </a:extLst>
          </p:cNvPr>
          <p:cNvSpPr txBox="1"/>
          <p:nvPr/>
        </p:nvSpPr>
        <p:spPr>
          <a:xfrm>
            <a:off x="2908276" y="1390137"/>
            <a:ext cx="5377113" cy="369332"/>
          </a:xfrm>
          <a:prstGeom prst="rect">
            <a:avLst/>
          </a:prstGeom>
          <a:noFill/>
        </p:spPr>
        <p:txBody>
          <a:bodyPr wrap="none" rtlCol="0">
            <a:spAutoFit/>
          </a:bodyPr>
          <a:lstStyle/>
          <a:p>
            <a:r>
              <a:rPr lang="en-US" dirty="0"/>
              <a:t>CA State has the maximum amount of loan applications</a:t>
            </a:r>
          </a:p>
        </p:txBody>
      </p:sp>
      <p:pic>
        <p:nvPicPr>
          <p:cNvPr id="6146" name="Picture 2">
            <a:extLst>
              <a:ext uri="{FF2B5EF4-FFF2-40B4-BE49-F238E27FC236}">
                <a16:creationId xmlns:a16="http://schemas.microsoft.com/office/drawing/2014/main" id="{93A1EE8A-692F-394B-4A65-C048FB25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535" y="1743885"/>
            <a:ext cx="6221131" cy="471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3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ECE4E-CE29-C551-C200-96C459606420}"/>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F8D6636-9E52-6010-023A-981A09CC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1DFC8C-58BC-4B89-7F91-6203880B8F06}"/>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CCBB9882-400E-12E4-8E80-59D5E4281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D5AF68-EA47-E7B6-893F-94F70157D72A}"/>
              </a:ext>
            </a:extLst>
          </p:cNvPr>
          <p:cNvSpPr txBox="1"/>
          <p:nvPr/>
        </p:nvSpPr>
        <p:spPr>
          <a:xfrm>
            <a:off x="768810" y="1647260"/>
            <a:ext cx="4339521" cy="369332"/>
          </a:xfrm>
          <a:prstGeom prst="rect">
            <a:avLst/>
          </a:prstGeom>
          <a:noFill/>
        </p:spPr>
        <p:txBody>
          <a:bodyPr wrap="none" rtlCol="0">
            <a:spAutoFit/>
          </a:bodyPr>
          <a:lstStyle/>
          <a:p>
            <a:r>
              <a:rPr lang="en-US" dirty="0"/>
              <a:t>Most of the loans are of 36 months duration</a:t>
            </a:r>
          </a:p>
        </p:txBody>
      </p:sp>
      <p:sp>
        <p:nvSpPr>
          <p:cNvPr id="5" name="TextBox 4">
            <a:extLst>
              <a:ext uri="{FF2B5EF4-FFF2-40B4-BE49-F238E27FC236}">
                <a16:creationId xmlns:a16="http://schemas.microsoft.com/office/drawing/2014/main" id="{26E31825-631F-F640-AE50-18A9C8EBE800}"/>
              </a:ext>
            </a:extLst>
          </p:cNvPr>
          <p:cNvSpPr txBox="1"/>
          <p:nvPr/>
        </p:nvSpPr>
        <p:spPr>
          <a:xfrm>
            <a:off x="6675971" y="1623982"/>
            <a:ext cx="3914882" cy="646331"/>
          </a:xfrm>
          <a:prstGeom prst="rect">
            <a:avLst/>
          </a:prstGeom>
          <a:noFill/>
        </p:spPr>
        <p:txBody>
          <a:bodyPr wrap="square">
            <a:spAutoFit/>
          </a:bodyPr>
          <a:lstStyle/>
          <a:p>
            <a:r>
              <a:rPr lang="en-US" dirty="0"/>
              <a:t>Most of the loans are of Grade B</a:t>
            </a:r>
          </a:p>
          <a:p>
            <a:endParaRPr lang="en-US" dirty="0"/>
          </a:p>
        </p:txBody>
      </p:sp>
      <p:pic>
        <p:nvPicPr>
          <p:cNvPr id="8194" name="Picture 2">
            <a:extLst>
              <a:ext uri="{FF2B5EF4-FFF2-40B4-BE49-F238E27FC236}">
                <a16:creationId xmlns:a16="http://schemas.microsoft.com/office/drawing/2014/main" id="{0C2A4225-FEC6-689D-DEB4-C0AA00B8C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7" y="2081183"/>
            <a:ext cx="4948254" cy="37916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F257BD1-5E91-798D-B396-012D33B9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302" y="2016592"/>
            <a:ext cx="4864394" cy="372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C7C20-3F63-8348-8254-19C4D1078BE3}"/>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350C764-889D-8776-EC43-75DF5754A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B99FA6-B742-BE57-A17C-E25C47127F68}"/>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A3F0B7F4-EF1A-54A5-9C44-2D6DA9B3A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101E949-95F9-6BB7-C137-98C2D8333661}"/>
              </a:ext>
            </a:extLst>
          </p:cNvPr>
          <p:cNvSpPr txBox="1"/>
          <p:nvPr/>
        </p:nvSpPr>
        <p:spPr>
          <a:xfrm>
            <a:off x="786394" y="1623982"/>
            <a:ext cx="4102128" cy="923330"/>
          </a:xfrm>
          <a:prstGeom prst="rect">
            <a:avLst/>
          </a:prstGeom>
          <a:noFill/>
        </p:spPr>
        <p:txBody>
          <a:bodyPr wrap="square" rtlCol="0">
            <a:spAutoFit/>
          </a:bodyPr>
          <a:lstStyle/>
          <a:p>
            <a:r>
              <a:rPr lang="en-US" dirty="0"/>
              <a:t>Majority of the employment length of the customers are 10+ years and then in the range of 0-2 years</a:t>
            </a:r>
          </a:p>
        </p:txBody>
      </p:sp>
      <p:sp>
        <p:nvSpPr>
          <p:cNvPr id="5" name="TextBox 4">
            <a:extLst>
              <a:ext uri="{FF2B5EF4-FFF2-40B4-BE49-F238E27FC236}">
                <a16:creationId xmlns:a16="http://schemas.microsoft.com/office/drawing/2014/main" id="{C3B126EE-B47D-C3FD-305D-D9E0FA82C83E}"/>
              </a:ext>
            </a:extLst>
          </p:cNvPr>
          <p:cNvSpPr txBox="1"/>
          <p:nvPr/>
        </p:nvSpPr>
        <p:spPr>
          <a:xfrm>
            <a:off x="6330462" y="1623982"/>
            <a:ext cx="4167240" cy="1200329"/>
          </a:xfrm>
          <a:prstGeom prst="rect">
            <a:avLst/>
          </a:prstGeom>
          <a:noFill/>
        </p:spPr>
        <p:txBody>
          <a:bodyPr wrap="square">
            <a:spAutoFit/>
          </a:bodyPr>
          <a:lstStyle/>
          <a:p>
            <a:r>
              <a:rPr lang="en-US" dirty="0"/>
              <a:t>Majority of the loan applicants are in the category of not having a public record of bankruptcies</a:t>
            </a:r>
          </a:p>
          <a:p>
            <a:endParaRPr lang="en-US" dirty="0"/>
          </a:p>
        </p:txBody>
      </p:sp>
      <p:pic>
        <p:nvPicPr>
          <p:cNvPr id="10242" name="Picture 2">
            <a:extLst>
              <a:ext uri="{FF2B5EF4-FFF2-40B4-BE49-F238E27FC236}">
                <a16:creationId xmlns:a16="http://schemas.microsoft.com/office/drawing/2014/main" id="{E3EAB319-EC22-FC5B-A024-BE85424E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8" y="2681792"/>
            <a:ext cx="4550572" cy="36485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FFEC38F-5D98-5D5B-E551-F3395AB51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02" y="2587163"/>
            <a:ext cx="4951773" cy="383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4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5D83D-B5EA-1029-2AF8-3778FFC5AEE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366FA7E-2F80-D734-A2D6-D2E6D3173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97AE673-53E5-B165-52E8-B3A90A5A94ED}"/>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4FE7F6CC-DEEB-6408-EDE7-7121B06F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6628B88-5E56-0512-E6BA-B544DD7F4FC0}"/>
              </a:ext>
            </a:extLst>
          </p:cNvPr>
          <p:cNvSpPr txBox="1"/>
          <p:nvPr/>
        </p:nvSpPr>
        <p:spPr>
          <a:xfrm>
            <a:off x="5837233" y="1386679"/>
            <a:ext cx="4266274" cy="646331"/>
          </a:xfrm>
          <a:prstGeom prst="rect">
            <a:avLst/>
          </a:prstGeom>
          <a:noFill/>
        </p:spPr>
        <p:txBody>
          <a:bodyPr wrap="square" rtlCol="0">
            <a:spAutoFit/>
          </a:bodyPr>
          <a:lstStyle/>
          <a:p>
            <a:r>
              <a:rPr lang="en-US" dirty="0"/>
              <a:t>Loan application counts highest in year end</a:t>
            </a:r>
          </a:p>
          <a:p>
            <a:endParaRPr lang="en-US" dirty="0"/>
          </a:p>
        </p:txBody>
      </p:sp>
      <p:sp>
        <p:nvSpPr>
          <p:cNvPr id="5" name="TextBox 4">
            <a:extLst>
              <a:ext uri="{FF2B5EF4-FFF2-40B4-BE49-F238E27FC236}">
                <a16:creationId xmlns:a16="http://schemas.microsoft.com/office/drawing/2014/main" id="{FE41A928-122D-2306-472A-E3E860F94D47}"/>
              </a:ext>
            </a:extLst>
          </p:cNvPr>
          <p:cNvSpPr txBox="1"/>
          <p:nvPr/>
        </p:nvSpPr>
        <p:spPr>
          <a:xfrm>
            <a:off x="672127" y="1466885"/>
            <a:ext cx="4167240" cy="646331"/>
          </a:xfrm>
          <a:prstGeom prst="rect">
            <a:avLst/>
          </a:prstGeom>
          <a:noFill/>
        </p:spPr>
        <p:txBody>
          <a:bodyPr wrap="square">
            <a:spAutoFit/>
          </a:bodyPr>
          <a:lstStyle/>
          <a:p>
            <a:r>
              <a:rPr lang="en-US" dirty="0"/>
              <a:t>Loan application count year over year</a:t>
            </a:r>
          </a:p>
          <a:p>
            <a:endParaRPr lang="en-US" dirty="0"/>
          </a:p>
        </p:txBody>
      </p:sp>
      <p:pic>
        <p:nvPicPr>
          <p:cNvPr id="12290" name="Picture 2">
            <a:extLst>
              <a:ext uri="{FF2B5EF4-FFF2-40B4-BE49-F238E27FC236}">
                <a16:creationId xmlns:a16="http://schemas.microsoft.com/office/drawing/2014/main" id="{1CA9BCA0-0CDF-8607-0D38-14F450DA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21" y="1901136"/>
            <a:ext cx="3640257" cy="27765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27DEE04E-AC6B-A363-37FB-A76255D6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738" y="1770729"/>
            <a:ext cx="4167240" cy="3103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3BCE4E-1B7D-C068-2A29-B00DBDE4B6D1}"/>
              </a:ext>
            </a:extLst>
          </p:cNvPr>
          <p:cNvSpPr txBox="1"/>
          <p:nvPr/>
        </p:nvSpPr>
        <p:spPr>
          <a:xfrm>
            <a:off x="713237" y="4946228"/>
            <a:ext cx="9861998" cy="1477328"/>
          </a:xfrm>
          <a:prstGeom prst="rect">
            <a:avLst/>
          </a:prstGeom>
          <a:noFill/>
        </p:spPr>
        <p:txBody>
          <a:bodyPr wrap="square">
            <a:spAutoFit/>
          </a:bodyPr>
          <a:lstStyle/>
          <a:p>
            <a:r>
              <a:rPr lang="en-US" dirty="0"/>
              <a:t>The lowest loans application count are in the month of Jan/Feb/March and highest counts are in 10/11/12.</a:t>
            </a:r>
          </a:p>
          <a:p>
            <a:pPr marL="285750" indent="-285750">
              <a:buFont typeface="Arial" panose="020B0604020202020204" pitchFamily="34" charset="0"/>
              <a:buChar char="•"/>
            </a:pPr>
            <a:r>
              <a:rPr lang="en-US" dirty="0"/>
              <a:t>Possibly because by year ends people face the financial challenges</a:t>
            </a:r>
          </a:p>
          <a:p>
            <a:pPr marL="285750" indent="-285750">
              <a:buFont typeface="Arial" panose="020B0604020202020204" pitchFamily="34" charset="0"/>
              <a:buChar char="•"/>
            </a:pPr>
            <a:r>
              <a:rPr lang="en-US" dirty="0"/>
              <a:t>Possibly because of festive seasons</a:t>
            </a:r>
          </a:p>
          <a:p>
            <a:pPr marL="285750" indent="-285750">
              <a:buFont typeface="Arial" panose="020B0604020202020204" pitchFamily="34" charset="0"/>
              <a:buChar char="•"/>
            </a:pPr>
            <a:r>
              <a:rPr lang="en-US" dirty="0"/>
              <a:t>Possibly because they are consolidating debt by year end</a:t>
            </a:r>
          </a:p>
        </p:txBody>
      </p:sp>
    </p:spTree>
    <p:extLst>
      <p:ext uri="{BB962C8B-B14F-4D97-AF65-F5344CB8AC3E}">
        <p14:creationId xmlns:p14="http://schemas.microsoft.com/office/powerpoint/2010/main" val="346155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40D64-11B4-CF95-04E9-20529A68DAB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80770535-2F6D-94BE-11E8-51A5D77C6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4CEA85B-6012-0FA3-6439-463FC3424F47}"/>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148A5A90-FE93-D61F-91B3-C96C66B06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926BE7E-29BA-DDED-5C9E-9F944E68A265}"/>
              </a:ext>
            </a:extLst>
          </p:cNvPr>
          <p:cNvSpPr txBox="1"/>
          <p:nvPr/>
        </p:nvSpPr>
        <p:spPr>
          <a:xfrm>
            <a:off x="6259819" y="1541204"/>
            <a:ext cx="4266274" cy="646331"/>
          </a:xfrm>
          <a:prstGeom prst="rect">
            <a:avLst/>
          </a:prstGeom>
          <a:noFill/>
        </p:spPr>
        <p:txBody>
          <a:bodyPr wrap="square" rtlCol="0">
            <a:spAutoFit/>
          </a:bodyPr>
          <a:lstStyle/>
          <a:p>
            <a:r>
              <a:rPr lang="en-US" dirty="0"/>
              <a:t>Highest loan amount applications fall in the range of 5k to 10k</a:t>
            </a:r>
          </a:p>
        </p:txBody>
      </p:sp>
      <p:sp>
        <p:nvSpPr>
          <p:cNvPr id="5" name="TextBox 4">
            <a:extLst>
              <a:ext uri="{FF2B5EF4-FFF2-40B4-BE49-F238E27FC236}">
                <a16:creationId xmlns:a16="http://schemas.microsoft.com/office/drawing/2014/main" id="{886DFB98-50CE-03DB-D650-C1D9309EF887}"/>
              </a:ext>
            </a:extLst>
          </p:cNvPr>
          <p:cNvSpPr txBox="1"/>
          <p:nvPr/>
        </p:nvSpPr>
        <p:spPr>
          <a:xfrm>
            <a:off x="672127" y="1466885"/>
            <a:ext cx="4167240" cy="923330"/>
          </a:xfrm>
          <a:prstGeom prst="rect">
            <a:avLst/>
          </a:prstGeom>
          <a:noFill/>
        </p:spPr>
        <p:txBody>
          <a:bodyPr wrap="square">
            <a:spAutoFit/>
          </a:bodyPr>
          <a:lstStyle/>
          <a:p>
            <a:r>
              <a:rPr lang="en-US" dirty="0"/>
              <a:t>Highest loan application volume in Quarter 4 of a year</a:t>
            </a:r>
          </a:p>
          <a:p>
            <a:endParaRPr lang="en-US" dirty="0"/>
          </a:p>
        </p:txBody>
      </p:sp>
      <p:pic>
        <p:nvPicPr>
          <p:cNvPr id="14338" name="Picture 2">
            <a:extLst>
              <a:ext uri="{FF2B5EF4-FFF2-40B4-BE49-F238E27FC236}">
                <a16:creationId xmlns:a16="http://schemas.microsoft.com/office/drawing/2014/main" id="{A6D3DC81-62F4-EA2C-B0B6-6165CFD8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5" y="2254355"/>
            <a:ext cx="5246323" cy="386328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388F965-D748-9A8E-C7C8-A89D2229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826" y="2254355"/>
            <a:ext cx="4915526" cy="416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627E-8F7A-7DF9-739F-2A2399CC42C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latin typeface="+mj-lt"/>
                <a:ea typeface="+mj-ea"/>
                <a:cs typeface="+mj-cs"/>
              </a:rPr>
              <a:t>General Info</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C4C07-23B5-D238-0B0B-61235D61B63B}"/>
              </a:ext>
            </a:extLst>
          </p:cNvPr>
          <p:cNvSpPr>
            <a:spLocks noGrp="1"/>
          </p:cNvSpPr>
          <p:nvPr>
            <p:ph idx="1"/>
          </p:nvPr>
        </p:nvSpPr>
        <p:spPr>
          <a:xfrm>
            <a:off x="793660" y="2599509"/>
            <a:ext cx="10143668" cy="3435531"/>
          </a:xfrm>
        </p:spPr>
        <p:txBody>
          <a:bodyPr vert="horz" lIns="91440" tIns="45720" rIns="91440" bIns="45720" rtlCol="0" anchor="t">
            <a:normAutofit/>
          </a:bodyPr>
          <a:lstStyle/>
          <a:p>
            <a:pPr marL="0" indent="0">
              <a:buNone/>
            </a:pPr>
            <a:r>
              <a:rPr lang="en-US" sz="2400" kern="1200" dirty="0">
                <a:latin typeface="+mn-lt"/>
                <a:ea typeface="+mn-ea"/>
                <a:cs typeface="+mn-cs"/>
              </a:rPr>
              <a:t>During the EPGP course, this case study serves as an assignment aimed at comprehending the given scenario, applying EDA techniques acquired throughout the coursework, and offering insights into data patterns to address business objectives.</a:t>
            </a:r>
          </a:p>
        </p:txBody>
      </p:sp>
    </p:spTree>
    <p:extLst>
      <p:ext uri="{BB962C8B-B14F-4D97-AF65-F5344CB8AC3E}">
        <p14:creationId xmlns:p14="http://schemas.microsoft.com/office/powerpoint/2010/main" val="37787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70228-06FF-6EB4-AE40-3C42A9BF3E75}"/>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3C314CC-6E48-3C74-698C-91ABDEA4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6F175BA-728E-9E13-440E-55A018392C9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8DAC2652-600A-307A-0E20-3E58A6872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FE6C502-BDB1-8AE6-1C16-5EE6F3990A2F}"/>
              </a:ext>
            </a:extLst>
          </p:cNvPr>
          <p:cNvSpPr txBox="1"/>
          <p:nvPr/>
        </p:nvSpPr>
        <p:spPr>
          <a:xfrm>
            <a:off x="6259819" y="1427431"/>
            <a:ext cx="4830778" cy="646331"/>
          </a:xfrm>
          <a:prstGeom prst="rect">
            <a:avLst/>
          </a:prstGeom>
          <a:noFill/>
        </p:spPr>
        <p:txBody>
          <a:bodyPr wrap="square" rtlCol="0">
            <a:spAutoFit/>
          </a:bodyPr>
          <a:lstStyle/>
          <a:p>
            <a:r>
              <a:rPr lang="en-US" dirty="0"/>
              <a:t>Most applicants have Very low or Moderate DTI ratio indicating financially stable applicants</a:t>
            </a:r>
          </a:p>
        </p:txBody>
      </p:sp>
      <p:sp>
        <p:nvSpPr>
          <p:cNvPr id="5" name="TextBox 4">
            <a:extLst>
              <a:ext uri="{FF2B5EF4-FFF2-40B4-BE49-F238E27FC236}">
                <a16:creationId xmlns:a16="http://schemas.microsoft.com/office/drawing/2014/main" id="{05D73744-DC50-E4D3-23F3-26A0007AC6E1}"/>
              </a:ext>
            </a:extLst>
          </p:cNvPr>
          <p:cNvSpPr txBox="1"/>
          <p:nvPr/>
        </p:nvSpPr>
        <p:spPr>
          <a:xfrm>
            <a:off x="750771" y="1600439"/>
            <a:ext cx="4665186" cy="369332"/>
          </a:xfrm>
          <a:prstGeom prst="rect">
            <a:avLst/>
          </a:prstGeom>
          <a:noFill/>
        </p:spPr>
        <p:txBody>
          <a:bodyPr wrap="square">
            <a:spAutoFit/>
          </a:bodyPr>
          <a:lstStyle/>
          <a:p>
            <a:r>
              <a:rPr lang="en-US" dirty="0"/>
              <a:t>Highest loan applicant income is 80k and above</a:t>
            </a:r>
          </a:p>
        </p:txBody>
      </p:sp>
      <p:pic>
        <p:nvPicPr>
          <p:cNvPr id="16386" name="Picture 2">
            <a:extLst>
              <a:ext uri="{FF2B5EF4-FFF2-40B4-BE49-F238E27FC236}">
                <a16:creationId xmlns:a16="http://schemas.microsoft.com/office/drawing/2014/main" id="{C9ED3565-FE72-1801-82EA-5A79A3922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69" y="2073762"/>
            <a:ext cx="5058088" cy="434453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54B3D79-8F2B-E7B5-7BDE-76745D6F5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96" y="2073763"/>
            <a:ext cx="4925162" cy="409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8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E1D967-1C05-3A81-3D5F-3CE5522B17F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078B911-3FE7-CF68-AA34-91DEC100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A7AD6EC-4FEC-5D45-A939-646828364EF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Derived Variable Analysis – </a:t>
            </a:r>
            <a:r>
              <a:rPr lang="en-US" kern="1200" dirty="0">
                <a:solidFill>
                  <a:schemeClr val="accent2"/>
                </a:solidFill>
                <a:latin typeface="+mj-lt"/>
                <a:ea typeface="+mj-ea"/>
                <a:cs typeface="+mj-cs"/>
              </a:rPr>
              <a:t>Identify Key correlations</a:t>
            </a:r>
          </a:p>
        </p:txBody>
      </p:sp>
      <p:sp>
        <p:nvSpPr>
          <p:cNvPr id="8201" name="Arc 8200">
            <a:extLst>
              <a:ext uri="{FF2B5EF4-FFF2-40B4-BE49-F238E27FC236}">
                <a16:creationId xmlns:a16="http://schemas.microsoft.com/office/drawing/2014/main" id="{90E3C997-91D6-7251-3BD1-7921E2FD6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9A432D4-BF5A-7310-CAEF-ADC029DECE93}"/>
              </a:ext>
            </a:extLst>
          </p:cNvPr>
          <p:cNvSpPr txBox="1"/>
          <p:nvPr/>
        </p:nvSpPr>
        <p:spPr>
          <a:xfrm>
            <a:off x="8670013" y="2669822"/>
            <a:ext cx="2622458" cy="2031325"/>
          </a:xfrm>
          <a:prstGeom prst="rect">
            <a:avLst/>
          </a:prstGeom>
          <a:noFill/>
        </p:spPr>
        <p:txBody>
          <a:bodyPr wrap="square" rtlCol="0">
            <a:spAutoFit/>
          </a:bodyPr>
          <a:lstStyle/>
          <a:p>
            <a:r>
              <a:rPr lang="en-US" dirty="0"/>
              <a:t>Loan Amount, investors funded amount and the funded amount all have high correlation – indicating most people get funded their loan amount</a:t>
            </a:r>
          </a:p>
        </p:txBody>
      </p:sp>
      <p:pic>
        <p:nvPicPr>
          <p:cNvPr id="18434" name="Picture 2">
            <a:extLst>
              <a:ext uri="{FF2B5EF4-FFF2-40B4-BE49-F238E27FC236}">
                <a16:creationId xmlns:a16="http://schemas.microsoft.com/office/drawing/2014/main" id="{BBC5B247-6F4A-4D59-ADEE-B6A8F6E1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9" y="1427431"/>
            <a:ext cx="7776955" cy="468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9247C-9897-2650-9EF2-9056D6E0D1B9}"/>
              </a:ext>
            </a:extLst>
          </p:cNvPr>
          <p:cNvSpPr>
            <a:spLocks noGrp="1"/>
          </p:cNvSpPr>
          <p:nvPr>
            <p:ph type="title"/>
          </p:nvPr>
        </p:nvSpPr>
        <p:spPr>
          <a:xfrm>
            <a:off x="808638" y="386930"/>
            <a:ext cx="9236700" cy="1188950"/>
          </a:xfrm>
        </p:spPr>
        <p:txBody>
          <a:bodyPr anchor="b">
            <a:normAutofit/>
          </a:bodyPr>
          <a:lstStyle/>
          <a:p>
            <a:r>
              <a:rPr lang="en-US" sz="5400"/>
              <a:t>Bivariate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E25545-8BD4-10F3-6096-61CAE3A87352}"/>
              </a:ext>
            </a:extLst>
          </p:cNvPr>
          <p:cNvSpPr>
            <a:spLocks noGrp="1"/>
          </p:cNvSpPr>
          <p:nvPr>
            <p:ph idx="1"/>
          </p:nvPr>
        </p:nvSpPr>
        <p:spPr>
          <a:xfrm>
            <a:off x="793660" y="2599509"/>
            <a:ext cx="10143668" cy="3435531"/>
          </a:xfrm>
        </p:spPr>
        <p:txBody>
          <a:bodyPr anchor="t">
            <a:normAutofit/>
          </a:bodyPr>
          <a:lstStyle/>
          <a:p>
            <a:r>
              <a:rPr lang="en-US" sz="2400" dirty="0"/>
              <a:t>A Statistical Method used to analyze the relationship between two variables.</a:t>
            </a:r>
          </a:p>
          <a:p>
            <a:r>
              <a:rPr lang="en-US" sz="2400" dirty="0"/>
              <a:t>We Analyze the “Charges off” loan status against different relevant attributes of loan dataset.</a:t>
            </a:r>
          </a:p>
        </p:txBody>
      </p:sp>
    </p:spTree>
    <p:extLst>
      <p:ext uri="{BB962C8B-B14F-4D97-AF65-F5344CB8AC3E}">
        <p14:creationId xmlns:p14="http://schemas.microsoft.com/office/powerpoint/2010/main" val="192615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F61150-655C-A9E1-A934-7132BDFE2FCE}"/>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150FBCF-AD33-215A-E38F-C0942595A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4C650DF-E536-EA7D-8500-5DA7002CB36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Term Limit Vs Loan Status</a:t>
            </a:r>
          </a:p>
        </p:txBody>
      </p:sp>
      <p:sp>
        <p:nvSpPr>
          <p:cNvPr id="8201" name="Arc 8200">
            <a:extLst>
              <a:ext uri="{FF2B5EF4-FFF2-40B4-BE49-F238E27FC236}">
                <a16:creationId xmlns:a16="http://schemas.microsoft.com/office/drawing/2014/main" id="{CFF99EAA-2477-0904-E85D-921985375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AA3133AE-25B0-3A55-4C06-4DF19302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17" y="1476461"/>
            <a:ext cx="3790278" cy="3073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15D38C-4D7F-884A-3C25-0731FD874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857" y="1403909"/>
            <a:ext cx="6932832" cy="3145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677128-BD43-30EB-023D-EF46CB8DBEEB}"/>
              </a:ext>
            </a:extLst>
          </p:cNvPr>
          <p:cNvSpPr txBox="1"/>
          <p:nvPr/>
        </p:nvSpPr>
        <p:spPr>
          <a:xfrm>
            <a:off x="817685" y="4549730"/>
            <a:ext cx="9912714" cy="1846659"/>
          </a:xfrm>
          <a:prstGeom prst="rect">
            <a:avLst/>
          </a:prstGeom>
          <a:noFill/>
        </p:spPr>
        <p:txBody>
          <a:bodyPr wrap="non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term = 36</a:t>
            </a:r>
          </a:p>
          <a:p>
            <a:pPr marL="285750" indent="-285750">
              <a:buFont typeface="Arial" panose="020B0604020202020204" pitchFamily="34" charset="0"/>
              <a:buChar char="•"/>
            </a:pPr>
            <a:r>
              <a:rPr lang="en-US" sz="1600" dirty="0"/>
              <a:t>The overall percentage of volume of </a:t>
            </a:r>
            <a:r>
              <a:rPr lang="en-US" sz="1600" dirty="0">
                <a:solidFill>
                  <a:schemeClr val="accent2"/>
                </a:solidFill>
              </a:rPr>
              <a:t>Charge Off's is slightly higher in term = 36 (8%) as compared to term=60 (6%)</a:t>
            </a:r>
          </a:p>
          <a:p>
            <a:pPr marL="285750" indent="-285750">
              <a:buFont typeface="Arial" panose="020B0604020202020204" pitchFamily="34" charset="0"/>
              <a:buChar char="•"/>
            </a:pPr>
            <a:r>
              <a:rPr lang="en-US" sz="1600" dirty="0"/>
              <a:t>If we calculate the ratio of Charge Off's within a category</a:t>
            </a:r>
          </a:p>
          <a:p>
            <a:pPr marL="742950" lvl="1" indent="-285750">
              <a:buFont typeface="Arial" panose="020B0604020202020204" pitchFamily="34" charset="0"/>
              <a:buChar char="•"/>
            </a:pPr>
            <a:r>
              <a:rPr lang="en-US" sz="1600" dirty="0">
                <a:solidFill>
                  <a:schemeClr val="accent2"/>
                </a:solidFill>
              </a:rPr>
              <a:t>Charge Offs ratio</a:t>
            </a:r>
            <a:r>
              <a:rPr lang="en-US" sz="1600" dirty="0"/>
              <a:t> is for the </a:t>
            </a:r>
            <a:r>
              <a:rPr lang="en-US" sz="1600" dirty="0">
                <a:solidFill>
                  <a:schemeClr val="accent2"/>
                </a:solidFill>
              </a:rPr>
              <a:t>term=60 is 25%</a:t>
            </a:r>
            <a:r>
              <a:rPr lang="en-US" sz="1600" dirty="0"/>
              <a:t> which is much higher than </a:t>
            </a:r>
            <a:r>
              <a:rPr lang="en-US" sz="1600" dirty="0">
                <a:solidFill>
                  <a:schemeClr val="accent2"/>
                </a:solidFill>
              </a:rPr>
              <a:t>term=36 (10%)</a:t>
            </a:r>
          </a:p>
          <a:p>
            <a:pPr marL="742950" lvl="1" indent="-285750">
              <a:buFont typeface="Arial" panose="020B0604020202020204" pitchFamily="34" charset="0"/>
              <a:buChar char="•"/>
            </a:pPr>
            <a:r>
              <a:rPr lang="en-US" sz="1600" dirty="0">
                <a:solidFill>
                  <a:schemeClr val="accent2"/>
                </a:solidFill>
              </a:rPr>
              <a:t>term=60 is the loan applications which require more scrutiny</a:t>
            </a:r>
            <a:endParaRPr lang="en-US" sz="1600" dirty="0"/>
          </a:p>
          <a:p>
            <a:pPr marL="742950" lvl="1" indent="-285750">
              <a:buFont typeface="Arial" panose="020B0604020202020204" pitchFamily="34" charset="0"/>
              <a:buChar char="•"/>
            </a:pPr>
            <a:r>
              <a:rPr lang="en-US" sz="1600" dirty="0"/>
              <a:t>Most of the applicants with </a:t>
            </a:r>
            <a:r>
              <a:rPr lang="en-US" sz="1600" dirty="0">
                <a:solidFill>
                  <a:schemeClr val="accent2"/>
                </a:solidFill>
              </a:rPr>
              <a:t>term=60 potentially will have high Charge Offs</a:t>
            </a:r>
          </a:p>
          <a:p>
            <a:endParaRPr lang="en-US" dirty="0"/>
          </a:p>
        </p:txBody>
      </p:sp>
    </p:spTree>
    <p:extLst>
      <p:ext uri="{BB962C8B-B14F-4D97-AF65-F5344CB8AC3E}">
        <p14:creationId xmlns:p14="http://schemas.microsoft.com/office/powerpoint/2010/main" val="326148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9889E8-B6A6-695E-C720-201CCA3A653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FF17B17-67C8-B960-0CF3-A76575E9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D6FE47E-A35F-B59F-6B89-59751941147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LC Grade Vs Loan Status</a:t>
            </a:r>
          </a:p>
        </p:txBody>
      </p:sp>
      <p:sp>
        <p:nvSpPr>
          <p:cNvPr id="8201" name="Arc 8200">
            <a:extLst>
              <a:ext uri="{FF2B5EF4-FFF2-40B4-BE49-F238E27FC236}">
                <a16:creationId xmlns:a16="http://schemas.microsoft.com/office/drawing/2014/main" id="{51E63A70-E848-C8F2-BD73-091D1CC93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EA4FAC0-7DEE-85E0-0FD5-09AF3378C837}"/>
              </a:ext>
            </a:extLst>
          </p:cNvPr>
          <p:cNvSpPr txBox="1"/>
          <p:nvPr/>
        </p:nvSpPr>
        <p:spPr>
          <a:xfrm>
            <a:off x="160077" y="4145532"/>
            <a:ext cx="5871022"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of the loan volume is in grade=B</a:t>
            </a:r>
          </a:p>
          <a:p>
            <a:pPr marL="285750" indent="-285750">
              <a:buFont typeface="Arial" panose="020B0604020202020204" pitchFamily="34" charset="0"/>
              <a:buChar char="•"/>
            </a:pPr>
            <a:r>
              <a:rPr lang="en-US" sz="1600" dirty="0"/>
              <a:t>Highest percentage of overall Charge Offs are in grade B (3.7%) and C(3.6%)</a:t>
            </a:r>
          </a:p>
          <a:p>
            <a:pPr marL="285750" indent="-285750">
              <a:buFont typeface="Arial" panose="020B0604020202020204" pitchFamily="34" charset="0"/>
              <a:buChar char="•"/>
            </a:pPr>
            <a:r>
              <a:rPr lang="en-US" sz="1600" dirty="0"/>
              <a:t>If we analyze the Charge Off Ratio to loan status within a category</a:t>
            </a:r>
          </a:p>
          <a:p>
            <a:pPr marL="742950" lvl="1" indent="-285750">
              <a:buFont typeface="Arial" panose="020B0604020202020204" pitchFamily="34" charset="0"/>
              <a:buChar char="•"/>
            </a:pPr>
            <a:r>
              <a:rPr lang="en-US" sz="1600" dirty="0"/>
              <a:t>The highest percentage of Charge Offs are in the </a:t>
            </a:r>
            <a:r>
              <a:rPr lang="en-US" sz="1600" dirty="0">
                <a:solidFill>
                  <a:schemeClr val="accent2"/>
                </a:solidFill>
              </a:rPr>
              <a:t>grade=G</a:t>
            </a:r>
          </a:p>
          <a:p>
            <a:pPr marL="742950" lvl="1" indent="-285750">
              <a:buFont typeface="Arial" panose="020B0604020202020204" pitchFamily="34" charset="0"/>
              <a:buChar char="•"/>
            </a:pPr>
            <a:r>
              <a:rPr lang="en-US" sz="1600" dirty="0">
                <a:solidFill>
                  <a:schemeClr val="accent2"/>
                </a:solidFill>
              </a:rPr>
              <a:t>Highest cluster of Charge Offs are in the grades G,F (&gt; 30%)</a:t>
            </a:r>
          </a:p>
          <a:p>
            <a:pPr marL="742950" lvl="1" indent="-285750">
              <a:buFont typeface="Arial" panose="020B0604020202020204" pitchFamily="34" charset="0"/>
              <a:buChar char="•"/>
            </a:pPr>
            <a:r>
              <a:rPr lang="en-US" sz="1600" dirty="0">
                <a:solidFill>
                  <a:schemeClr val="accent2"/>
                </a:solidFill>
              </a:rPr>
              <a:t>The volume of Grade G is extremely low 158 thus it does not contribute to overall risk significantly</a:t>
            </a:r>
          </a:p>
          <a:p>
            <a:endParaRPr lang="en-US" dirty="0"/>
          </a:p>
        </p:txBody>
      </p:sp>
      <p:pic>
        <p:nvPicPr>
          <p:cNvPr id="3" name="Picture 2">
            <a:extLst>
              <a:ext uri="{FF2B5EF4-FFF2-40B4-BE49-F238E27FC236}">
                <a16:creationId xmlns:a16="http://schemas.microsoft.com/office/drawing/2014/main" id="{C8506955-CA53-4A5E-DECD-79BDD9D298EA}"/>
              </a:ext>
            </a:extLst>
          </p:cNvPr>
          <p:cNvPicPr>
            <a:picLocks noChangeAspect="1"/>
          </p:cNvPicPr>
          <p:nvPr/>
        </p:nvPicPr>
        <p:blipFill>
          <a:blip r:embed="rId2"/>
          <a:stretch>
            <a:fillRect/>
          </a:stretch>
        </p:blipFill>
        <p:spPr>
          <a:xfrm>
            <a:off x="397334" y="1320479"/>
            <a:ext cx="3980683" cy="2761814"/>
          </a:xfrm>
          <a:prstGeom prst="rect">
            <a:avLst/>
          </a:prstGeom>
        </p:spPr>
      </p:pic>
      <p:pic>
        <p:nvPicPr>
          <p:cNvPr id="3076" name="Picture 4">
            <a:extLst>
              <a:ext uri="{FF2B5EF4-FFF2-40B4-BE49-F238E27FC236}">
                <a16:creationId xmlns:a16="http://schemas.microsoft.com/office/drawing/2014/main" id="{A4C1F871-C7B4-3ADE-65E5-54C14720C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273" y="1274140"/>
            <a:ext cx="7232631" cy="2871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8F5BDC-EB2A-1DEC-4547-D49AFBC34096}"/>
              </a:ext>
            </a:extLst>
          </p:cNvPr>
          <p:cNvSpPr txBox="1"/>
          <p:nvPr/>
        </p:nvSpPr>
        <p:spPr>
          <a:xfrm>
            <a:off x="6246020" y="4190335"/>
            <a:ext cx="5382763" cy="2092881"/>
          </a:xfrm>
          <a:prstGeom prst="rect">
            <a:avLst/>
          </a:prstGeom>
          <a:noFill/>
          <a:ln w="57150">
            <a:noFill/>
            <a:extLst>
              <a:ext uri="{C807C97D-BFC1-408E-A445-0C87EB9F89A2}">
                <ask:lineSketchStyleProps xmlns:ask="http://schemas.microsoft.com/office/drawing/2018/sketchyshapes" sd="1219033472">
                  <a:custGeom>
                    <a:avLst/>
                    <a:gdLst>
                      <a:gd name="connsiteX0" fmla="*/ 0 w 5382763"/>
                      <a:gd name="connsiteY0" fmla="*/ 0 h 1846659"/>
                      <a:gd name="connsiteX1" fmla="*/ 544257 w 5382763"/>
                      <a:gd name="connsiteY1" fmla="*/ 0 h 1846659"/>
                      <a:gd name="connsiteX2" fmla="*/ 980859 w 5382763"/>
                      <a:gd name="connsiteY2" fmla="*/ 0 h 1846659"/>
                      <a:gd name="connsiteX3" fmla="*/ 1686599 w 5382763"/>
                      <a:gd name="connsiteY3" fmla="*/ 0 h 1846659"/>
                      <a:gd name="connsiteX4" fmla="*/ 2230856 w 5382763"/>
                      <a:gd name="connsiteY4" fmla="*/ 0 h 1846659"/>
                      <a:gd name="connsiteX5" fmla="*/ 2775113 w 5382763"/>
                      <a:gd name="connsiteY5" fmla="*/ 0 h 1846659"/>
                      <a:gd name="connsiteX6" fmla="*/ 3480853 w 5382763"/>
                      <a:gd name="connsiteY6" fmla="*/ 0 h 1846659"/>
                      <a:gd name="connsiteX7" fmla="*/ 3971283 w 5382763"/>
                      <a:gd name="connsiteY7" fmla="*/ 0 h 1846659"/>
                      <a:gd name="connsiteX8" fmla="*/ 4677023 w 5382763"/>
                      <a:gd name="connsiteY8" fmla="*/ 0 h 1846659"/>
                      <a:gd name="connsiteX9" fmla="*/ 5382763 w 5382763"/>
                      <a:gd name="connsiteY9" fmla="*/ 0 h 1846659"/>
                      <a:gd name="connsiteX10" fmla="*/ 5382763 w 5382763"/>
                      <a:gd name="connsiteY10" fmla="*/ 461665 h 1846659"/>
                      <a:gd name="connsiteX11" fmla="*/ 5382763 w 5382763"/>
                      <a:gd name="connsiteY11" fmla="*/ 923330 h 1846659"/>
                      <a:gd name="connsiteX12" fmla="*/ 5382763 w 5382763"/>
                      <a:gd name="connsiteY12" fmla="*/ 1403461 h 1846659"/>
                      <a:gd name="connsiteX13" fmla="*/ 5382763 w 5382763"/>
                      <a:gd name="connsiteY13" fmla="*/ 1846659 h 1846659"/>
                      <a:gd name="connsiteX14" fmla="*/ 4784678 w 5382763"/>
                      <a:gd name="connsiteY14" fmla="*/ 1846659 h 1846659"/>
                      <a:gd name="connsiteX15" fmla="*/ 4294249 w 5382763"/>
                      <a:gd name="connsiteY15" fmla="*/ 1846659 h 1846659"/>
                      <a:gd name="connsiteX16" fmla="*/ 3696164 w 5382763"/>
                      <a:gd name="connsiteY16" fmla="*/ 1846659 h 1846659"/>
                      <a:gd name="connsiteX17" fmla="*/ 2990424 w 5382763"/>
                      <a:gd name="connsiteY17" fmla="*/ 1846659 h 1846659"/>
                      <a:gd name="connsiteX18" fmla="*/ 2392339 w 5382763"/>
                      <a:gd name="connsiteY18" fmla="*/ 1846659 h 1846659"/>
                      <a:gd name="connsiteX19" fmla="*/ 1955737 w 5382763"/>
                      <a:gd name="connsiteY19" fmla="*/ 1846659 h 1846659"/>
                      <a:gd name="connsiteX20" fmla="*/ 1465308 w 5382763"/>
                      <a:gd name="connsiteY20" fmla="*/ 1846659 h 1846659"/>
                      <a:gd name="connsiteX21" fmla="*/ 759568 w 5382763"/>
                      <a:gd name="connsiteY21" fmla="*/ 1846659 h 1846659"/>
                      <a:gd name="connsiteX22" fmla="*/ 0 w 5382763"/>
                      <a:gd name="connsiteY22" fmla="*/ 1846659 h 1846659"/>
                      <a:gd name="connsiteX23" fmla="*/ 0 w 5382763"/>
                      <a:gd name="connsiteY23" fmla="*/ 1421927 h 1846659"/>
                      <a:gd name="connsiteX24" fmla="*/ 0 w 5382763"/>
                      <a:gd name="connsiteY24" fmla="*/ 978729 h 1846659"/>
                      <a:gd name="connsiteX25" fmla="*/ 0 w 5382763"/>
                      <a:gd name="connsiteY25" fmla="*/ 572464 h 1846659"/>
                      <a:gd name="connsiteX26" fmla="*/ 0 w 5382763"/>
                      <a:gd name="connsiteY26"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2763" h="1846659" extrusionOk="0">
                        <a:moveTo>
                          <a:pt x="0" y="0"/>
                        </a:moveTo>
                        <a:cubicBezTo>
                          <a:pt x="249534" y="-29474"/>
                          <a:pt x="368891" y="35977"/>
                          <a:pt x="544257" y="0"/>
                        </a:cubicBezTo>
                        <a:cubicBezTo>
                          <a:pt x="719623" y="-35977"/>
                          <a:pt x="828742" y="24673"/>
                          <a:pt x="980859" y="0"/>
                        </a:cubicBezTo>
                        <a:cubicBezTo>
                          <a:pt x="1132976" y="-24673"/>
                          <a:pt x="1503562" y="40495"/>
                          <a:pt x="1686599" y="0"/>
                        </a:cubicBezTo>
                        <a:cubicBezTo>
                          <a:pt x="1869636" y="-40495"/>
                          <a:pt x="2100673" y="44146"/>
                          <a:pt x="2230856" y="0"/>
                        </a:cubicBezTo>
                        <a:cubicBezTo>
                          <a:pt x="2361039" y="-44146"/>
                          <a:pt x="2575989" y="33727"/>
                          <a:pt x="2775113" y="0"/>
                        </a:cubicBezTo>
                        <a:cubicBezTo>
                          <a:pt x="2974237" y="-33727"/>
                          <a:pt x="3255520" y="32753"/>
                          <a:pt x="3480853" y="0"/>
                        </a:cubicBezTo>
                        <a:cubicBezTo>
                          <a:pt x="3706186" y="-32753"/>
                          <a:pt x="3817299" y="14288"/>
                          <a:pt x="3971283" y="0"/>
                        </a:cubicBezTo>
                        <a:cubicBezTo>
                          <a:pt x="4125267" y="-14288"/>
                          <a:pt x="4363921" y="15159"/>
                          <a:pt x="4677023" y="0"/>
                        </a:cubicBezTo>
                        <a:cubicBezTo>
                          <a:pt x="4990125" y="-15159"/>
                          <a:pt x="5140439" y="58388"/>
                          <a:pt x="5382763" y="0"/>
                        </a:cubicBezTo>
                        <a:cubicBezTo>
                          <a:pt x="5410963" y="178584"/>
                          <a:pt x="5349688" y="304996"/>
                          <a:pt x="5382763" y="461665"/>
                        </a:cubicBezTo>
                        <a:cubicBezTo>
                          <a:pt x="5415838" y="618335"/>
                          <a:pt x="5362133" y="747153"/>
                          <a:pt x="5382763" y="923330"/>
                        </a:cubicBezTo>
                        <a:cubicBezTo>
                          <a:pt x="5403393" y="1099507"/>
                          <a:pt x="5363055" y="1234501"/>
                          <a:pt x="5382763" y="1403461"/>
                        </a:cubicBezTo>
                        <a:cubicBezTo>
                          <a:pt x="5402471" y="1572421"/>
                          <a:pt x="5370423" y="1703314"/>
                          <a:pt x="5382763" y="1846659"/>
                        </a:cubicBezTo>
                        <a:cubicBezTo>
                          <a:pt x="5121317" y="1860978"/>
                          <a:pt x="5062090" y="1822214"/>
                          <a:pt x="4784678" y="1846659"/>
                        </a:cubicBezTo>
                        <a:cubicBezTo>
                          <a:pt x="4507267" y="1871104"/>
                          <a:pt x="4518518" y="1801192"/>
                          <a:pt x="4294249" y="1846659"/>
                        </a:cubicBezTo>
                        <a:cubicBezTo>
                          <a:pt x="4069980" y="1892126"/>
                          <a:pt x="3972845" y="1832380"/>
                          <a:pt x="3696164" y="1846659"/>
                        </a:cubicBezTo>
                        <a:cubicBezTo>
                          <a:pt x="3419483" y="1860938"/>
                          <a:pt x="3179640" y="1787174"/>
                          <a:pt x="2990424" y="1846659"/>
                        </a:cubicBezTo>
                        <a:cubicBezTo>
                          <a:pt x="2801208" y="1906144"/>
                          <a:pt x="2658758" y="1827601"/>
                          <a:pt x="2392339" y="1846659"/>
                        </a:cubicBezTo>
                        <a:cubicBezTo>
                          <a:pt x="2125921" y="1865717"/>
                          <a:pt x="2144824" y="1812581"/>
                          <a:pt x="1955737" y="1846659"/>
                        </a:cubicBezTo>
                        <a:cubicBezTo>
                          <a:pt x="1766650" y="1880737"/>
                          <a:pt x="1619575" y="1827037"/>
                          <a:pt x="1465308" y="1846659"/>
                        </a:cubicBezTo>
                        <a:cubicBezTo>
                          <a:pt x="1311041" y="1866281"/>
                          <a:pt x="995047" y="1819769"/>
                          <a:pt x="759568" y="1846659"/>
                        </a:cubicBezTo>
                        <a:cubicBezTo>
                          <a:pt x="524089" y="1873549"/>
                          <a:pt x="192068" y="1810224"/>
                          <a:pt x="0" y="1846659"/>
                        </a:cubicBezTo>
                        <a:cubicBezTo>
                          <a:pt x="-20433" y="1654289"/>
                          <a:pt x="40476" y="1562937"/>
                          <a:pt x="0" y="1421927"/>
                        </a:cubicBezTo>
                        <a:cubicBezTo>
                          <a:pt x="-40476" y="1280917"/>
                          <a:pt x="42186" y="1129387"/>
                          <a:pt x="0" y="978729"/>
                        </a:cubicBezTo>
                        <a:cubicBezTo>
                          <a:pt x="-42186" y="828071"/>
                          <a:pt x="30622" y="669053"/>
                          <a:pt x="0" y="572464"/>
                        </a:cubicBezTo>
                        <a:cubicBezTo>
                          <a:pt x="-30622" y="475876"/>
                          <a:pt x="6810" y="180132"/>
                          <a:pt x="0" y="0"/>
                        </a:cubicBezTo>
                        <a:close/>
                      </a:path>
                    </a:pathLst>
                  </a:custGeom>
                  <ask:type>
                    <ask:lineSketchNone/>
                  </ask:type>
                </ask:lineSketchStyleProps>
              </a:ext>
            </a:extLst>
          </a:ln>
        </p:spPr>
        <p:txBody>
          <a:bodyPr wrap="square" rtlCol="0">
            <a:spAutoFit/>
          </a:bodyPr>
          <a:lstStyle/>
          <a:p>
            <a:r>
              <a:rPr lang="en-US" sz="1600" dirty="0"/>
              <a:t>Inferences</a:t>
            </a:r>
          </a:p>
          <a:p>
            <a:pPr marL="285750" indent="-285750">
              <a:buFont typeface="Arial" panose="020B0604020202020204" pitchFamily="34" charset="0"/>
              <a:buChar char="•"/>
            </a:pPr>
            <a:r>
              <a:rPr lang="en-US" sz="1600" dirty="0"/>
              <a:t>Highest risk of charge offs are in the </a:t>
            </a:r>
            <a:r>
              <a:rPr lang="en-US" sz="1600" dirty="0">
                <a:solidFill>
                  <a:schemeClr val="accent2"/>
                </a:solidFill>
              </a:rPr>
              <a:t>grades of B and C in terms of volume</a:t>
            </a:r>
          </a:p>
          <a:p>
            <a:pPr marL="285750" indent="-285750">
              <a:buFont typeface="Arial" panose="020B0604020202020204" pitchFamily="34" charset="0"/>
              <a:buChar char="•"/>
            </a:pPr>
            <a:r>
              <a:rPr lang="en-US" sz="1600" dirty="0"/>
              <a:t>But, In terms of ratio percentages, </a:t>
            </a:r>
            <a:r>
              <a:rPr lang="en-US" sz="1600" dirty="0">
                <a:solidFill>
                  <a:schemeClr val="accent2"/>
                </a:solidFill>
              </a:rPr>
              <a:t>Grade "F" and "G" have very high chances of charged off.</a:t>
            </a:r>
            <a:r>
              <a:rPr lang="en-US" sz="1600" dirty="0"/>
              <a:t> Grade "A" has very less chances of charged off.</a:t>
            </a:r>
          </a:p>
          <a:p>
            <a:pPr marL="285750" indent="-285750">
              <a:buFont typeface="Arial" panose="020B0604020202020204" pitchFamily="34" charset="0"/>
              <a:buChar char="•"/>
            </a:pPr>
            <a:r>
              <a:rPr lang="en-US" sz="1600" dirty="0"/>
              <a:t>Probability of </a:t>
            </a:r>
            <a:r>
              <a:rPr lang="en-US" sz="1600" dirty="0">
                <a:solidFill>
                  <a:schemeClr val="accent2"/>
                </a:solidFill>
              </a:rPr>
              <a:t>charged off is increasing from "A" to "G"</a:t>
            </a:r>
          </a:p>
          <a:p>
            <a:endParaRPr lang="en-US" dirty="0"/>
          </a:p>
        </p:txBody>
      </p:sp>
    </p:spTree>
    <p:extLst>
      <p:ext uri="{BB962C8B-B14F-4D97-AF65-F5344CB8AC3E}">
        <p14:creationId xmlns:p14="http://schemas.microsoft.com/office/powerpoint/2010/main" val="308763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0B5339-EE4B-72E3-21EC-C21384759F8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A2DBB28-C6E7-DCAF-7833-753F3F292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EDC95BB-103A-FBB7-CA46-C9F4A4F9F95C}"/>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Home Ownership Vs Loan Status</a:t>
            </a:r>
          </a:p>
        </p:txBody>
      </p:sp>
      <p:sp>
        <p:nvSpPr>
          <p:cNvPr id="8201" name="Arc 8200">
            <a:extLst>
              <a:ext uri="{FF2B5EF4-FFF2-40B4-BE49-F238E27FC236}">
                <a16:creationId xmlns:a16="http://schemas.microsoft.com/office/drawing/2014/main" id="{D14807F5-4101-4225-1DA7-C7FA31791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6D380A0D-C36C-A369-94A7-9EFD9FB17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276263"/>
            <a:ext cx="4201795" cy="29140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43867E3-A6FA-BB83-C9EC-FA3E9408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158" y="1273367"/>
            <a:ext cx="6733625" cy="28121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3C92694-6223-B07F-656F-119E48312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82" y="4074703"/>
            <a:ext cx="5786999" cy="2639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3B8259-AAE0-3DC5-258A-96FF81089859}"/>
              </a:ext>
            </a:extLst>
          </p:cNvPr>
          <p:cNvSpPr txBox="1"/>
          <p:nvPr/>
        </p:nvSpPr>
        <p:spPr>
          <a:xfrm>
            <a:off x="6171010" y="4149569"/>
            <a:ext cx="5281211" cy="2062103"/>
          </a:xfrm>
          <a:prstGeom prst="rect">
            <a:avLst/>
          </a:prstGeom>
          <a:noFill/>
        </p:spPr>
        <p:txBody>
          <a:bodyPr wrap="square">
            <a:spAutoFit/>
          </a:bodyPr>
          <a:lstStyle/>
          <a:p>
            <a:pPr marL="285750" indent="-285750">
              <a:buFont typeface="Arial" panose="020B0604020202020204" pitchFamily="34" charset="0"/>
              <a:buChar char="•"/>
            </a:pPr>
            <a:r>
              <a:rPr lang="en-US" sz="1600" dirty="0"/>
              <a:t>Overall </a:t>
            </a:r>
            <a:r>
              <a:rPr lang="en-US" sz="1600" dirty="0">
                <a:solidFill>
                  <a:schemeClr val="accent2"/>
                </a:solidFill>
              </a:rPr>
              <a:t>highest Charge Off </a:t>
            </a:r>
            <a:r>
              <a:rPr lang="en-US" sz="1600" dirty="0"/>
              <a:t>numbers are in the category of </a:t>
            </a:r>
            <a:r>
              <a:rPr lang="en-US" sz="1600" dirty="0">
                <a:solidFill>
                  <a:schemeClr val="accent2"/>
                </a:solidFill>
              </a:rPr>
              <a:t>RENT and MORTGAGE</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Within each homeownership category the ratio of Charge Off’s is higher (ignoring Others) on </a:t>
            </a:r>
            <a:r>
              <a:rPr lang="en-US" sz="1600" dirty="0">
                <a:solidFill>
                  <a:schemeClr val="accent2"/>
                </a:solidFill>
              </a:rPr>
              <a:t>Rented applicants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The homeownership status of </a:t>
            </a:r>
            <a:r>
              <a:rPr lang="en-US" sz="1600" dirty="0">
                <a:solidFill>
                  <a:schemeClr val="accent2"/>
                </a:solidFill>
              </a:rPr>
              <a:t>RENT and MORTGAGE </a:t>
            </a:r>
            <a:r>
              <a:rPr lang="en-US" sz="1600" dirty="0"/>
              <a:t>are at the highest risk of Charge Offs</a:t>
            </a:r>
          </a:p>
        </p:txBody>
      </p:sp>
    </p:spTree>
    <p:extLst>
      <p:ext uri="{BB962C8B-B14F-4D97-AF65-F5344CB8AC3E}">
        <p14:creationId xmlns:p14="http://schemas.microsoft.com/office/powerpoint/2010/main" val="3905453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33DE5B-8F53-81FB-DD06-195342CDCCC2}"/>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6EF507D-2BDF-DD0B-5E73-500B241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7F11A7A-137D-C4A6-E5F7-EC0AAE6D1E73}"/>
              </a:ext>
            </a:extLst>
          </p:cNvPr>
          <p:cNvSpPr>
            <a:spLocks noGrp="1"/>
          </p:cNvSpPr>
          <p:nvPr>
            <p:ph type="title"/>
          </p:nvPr>
        </p:nvSpPr>
        <p:spPr>
          <a:xfrm>
            <a:off x="5114606" y="176799"/>
            <a:ext cx="6819265" cy="1036539"/>
          </a:xfrm>
          <a:ln w="76200">
            <a:solidFill>
              <a:schemeClr val="accent4"/>
            </a:solidFill>
          </a:ln>
        </p:spPr>
        <p:txBody>
          <a:bodyPr vert="horz" lIns="91440" tIns="45720" rIns="91440" bIns="45720" rtlCol="0">
            <a:normAutofit/>
          </a:bodyPr>
          <a:lstStyle/>
          <a:p>
            <a:r>
              <a:rPr lang="en-US" sz="2400" kern="1200" dirty="0">
                <a:latin typeface="+mj-lt"/>
                <a:ea typeface="+mj-ea"/>
                <a:cs typeface="+mj-cs"/>
              </a:rPr>
              <a:t>Bivariate Analysis – </a:t>
            </a:r>
            <a:r>
              <a:rPr lang="en-US" sz="2400" kern="1200" dirty="0">
                <a:solidFill>
                  <a:schemeClr val="accent2"/>
                </a:solidFill>
                <a:latin typeface="+mj-lt"/>
                <a:ea typeface="+mj-ea"/>
                <a:cs typeface="+mj-cs"/>
              </a:rPr>
              <a:t>Verification Status Vs Loan Status</a:t>
            </a:r>
          </a:p>
        </p:txBody>
      </p:sp>
      <p:sp>
        <p:nvSpPr>
          <p:cNvPr id="8201" name="Arc 8200">
            <a:extLst>
              <a:ext uri="{FF2B5EF4-FFF2-40B4-BE49-F238E27FC236}">
                <a16:creationId xmlns:a16="http://schemas.microsoft.com/office/drawing/2014/main" id="{B6C3FB73-40AE-8307-4E09-36F1AFD48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7648FAA-D0CE-A8FC-3862-102946B4B66B}"/>
              </a:ext>
            </a:extLst>
          </p:cNvPr>
          <p:cNvSpPr txBox="1"/>
          <p:nvPr/>
        </p:nvSpPr>
        <p:spPr>
          <a:xfrm>
            <a:off x="4856479" y="4508251"/>
            <a:ext cx="6531893" cy="2308324"/>
          </a:xfrm>
          <a:prstGeom prst="rect">
            <a:avLst/>
          </a:prstGeom>
          <a:noFill/>
        </p:spPr>
        <p:txBody>
          <a:bodyPr wrap="square">
            <a:spAutoFit/>
          </a:bodyPr>
          <a:lstStyle/>
          <a:p>
            <a:pPr marL="285750" indent="-285750">
              <a:buFont typeface="Arial" panose="020B0604020202020204" pitchFamily="34" charset="0"/>
              <a:buChar char="•"/>
            </a:pPr>
            <a:r>
              <a:rPr lang="en-US" sz="1600" dirty="0"/>
              <a:t>Overall number of applications that have not been verified, when status is source verified or LC verified, the</a:t>
            </a:r>
            <a:r>
              <a:rPr lang="en-US" sz="1600" dirty="0">
                <a:solidFill>
                  <a:schemeClr val="accent2"/>
                </a:solidFill>
              </a:rPr>
              <a:t> </a:t>
            </a:r>
            <a:r>
              <a:rPr lang="en-US" sz="1600" dirty="0"/>
              <a:t>highest number is in the Status of </a:t>
            </a:r>
            <a:r>
              <a:rPr lang="en-US" sz="1600" dirty="0">
                <a:solidFill>
                  <a:schemeClr val="accent2"/>
                </a:solidFill>
              </a:rPr>
              <a:t>Not Verified </a:t>
            </a:r>
            <a:r>
              <a:rPr lang="en-US" sz="1600" dirty="0"/>
              <a:t>Status</a:t>
            </a:r>
          </a:p>
          <a:p>
            <a:pPr marL="285750" indent="-285750">
              <a:buFont typeface="Arial" panose="020B0604020202020204" pitchFamily="34" charset="0"/>
              <a:buChar char="•"/>
            </a:pPr>
            <a:r>
              <a:rPr lang="en-US" sz="1600" dirty="0">
                <a:solidFill>
                  <a:schemeClr val="accent2"/>
                </a:solidFill>
              </a:rPr>
              <a:t>When Status of Source Verified and LC Verified is combined as a single Verified Status, then number of charged off customers are higher in Verified status</a:t>
            </a:r>
          </a:p>
          <a:p>
            <a:pPr marL="285750" indent="-285750">
              <a:buFont typeface="Arial" panose="020B0604020202020204" pitchFamily="34" charset="0"/>
              <a:buChar char="•"/>
            </a:pPr>
            <a:r>
              <a:rPr lang="en-US" sz="1600" dirty="0"/>
              <a:t>However, the number of charged off customer in terms of charged off ratio are</a:t>
            </a:r>
            <a:r>
              <a:rPr lang="en-US" sz="1600" dirty="0">
                <a:solidFill>
                  <a:schemeClr val="accent2"/>
                </a:solidFill>
              </a:rPr>
              <a:t> </a:t>
            </a:r>
            <a:r>
              <a:rPr lang="en-US" sz="1600" u="sng" dirty="0">
                <a:solidFill>
                  <a:schemeClr val="accent2"/>
                </a:solidFill>
              </a:rPr>
              <a:t>not significantly </a:t>
            </a:r>
            <a:r>
              <a:rPr lang="en-US" sz="1600" dirty="0"/>
              <a:t>impacting with the status of being </a:t>
            </a:r>
            <a:r>
              <a:rPr lang="en-US" sz="1600" dirty="0">
                <a:solidFill>
                  <a:schemeClr val="accent2"/>
                </a:solidFill>
              </a:rPr>
              <a:t>Verified or Not Verified.</a:t>
            </a:r>
          </a:p>
        </p:txBody>
      </p:sp>
      <p:pic>
        <p:nvPicPr>
          <p:cNvPr id="22530" name="Picture 2">
            <a:extLst>
              <a:ext uri="{FF2B5EF4-FFF2-40B4-BE49-F238E27FC236}">
                <a16:creationId xmlns:a16="http://schemas.microsoft.com/office/drawing/2014/main" id="{47CF676F-1367-5687-46E5-D9AE9D92E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8" y="172510"/>
            <a:ext cx="4598351" cy="349856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B9B3BE7-8652-82F0-987D-E72A94877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27" y="3699740"/>
            <a:ext cx="3715674" cy="3129599"/>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52BC0A29-746B-CC9C-065A-CACF1295D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080" y="1404956"/>
            <a:ext cx="6583533" cy="259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3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5DD3B6-D176-2B3F-E7A7-BCF0832C873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24C4DF4-45A2-9F92-4AB9-55EF50FCF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BF65FB-FCB0-C6BC-8E35-68249B6AFB19}"/>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Loan Purpose Vs Loan Status</a:t>
            </a:r>
          </a:p>
        </p:txBody>
      </p:sp>
      <p:sp>
        <p:nvSpPr>
          <p:cNvPr id="8201" name="Arc 8200">
            <a:extLst>
              <a:ext uri="{FF2B5EF4-FFF2-40B4-BE49-F238E27FC236}">
                <a16:creationId xmlns:a16="http://schemas.microsoft.com/office/drawing/2014/main" id="{C773DF6D-CDA6-F1EB-A89B-108BF27A9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2F08D1-59BF-1A4C-D1D6-C8C4C55A0761}"/>
              </a:ext>
            </a:extLst>
          </p:cNvPr>
          <p:cNvSpPr txBox="1"/>
          <p:nvPr/>
        </p:nvSpPr>
        <p:spPr>
          <a:xfrm>
            <a:off x="6796567" y="4032875"/>
            <a:ext cx="5235356" cy="2677656"/>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accent2"/>
                </a:solidFill>
              </a:rPr>
              <a:t>Highest risk of Charge Offs</a:t>
            </a:r>
            <a:r>
              <a:rPr lang="en-US" sz="1400" dirty="0"/>
              <a:t> are the category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Highest probability </a:t>
            </a:r>
            <a:r>
              <a:rPr lang="en-US" sz="1400" dirty="0"/>
              <a:t>of Charge Offs within a category are </a:t>
            </a:r>
            <a:r>
              <a:rPr lang="en-US" sz="1400" dirty="0">
                <a:solidFill>
                  <a:schemeClr val="accent2"/>
                </a:solidFill>
              </a:rPr>
              <a:t>small business </a:t>
            </a:r>
            <a:r>
              <a:rPr lang="en-US" sz="1400" dirty="0"/>
              <a:t>but the volume is extremely low</a:t>
            </a:r>
          </a:p>
          <a:p>
            <a:pPr marL="285750" indent="-285750">
              <a:buFont typeface="Arial" panose="020B0604020202020204" pitchFamily="34" charset="0"/>
              <a:buChar char="•"/>
            </a:pPr>
            <a:r>
              <a:rPr lang="en-US" sz="1400" dirty="0">
                <a:solidFill>
                  <a:schemeClr val="accent2"/>
                </a:solidFill>
              </a:rPr>
              <a:t>Highest loan amount ranges </a:t>
            </a:r>
            <a:r>
              <a:rPr lang="en-US" sz="1400" dirty="0"/>
              <a:t>are in </a:t>
            </a:r>
            <a:r>
              <a:rPr lang="en-US" sz="1400" dirty="0">
                <a:solidFill>
                  <a:schemeClr val="accent2"/>
                </a:solidFill>
              </a:rPr>
              <a:t>small business, debt consolidation and house</a:t>
            </a:r>
          </a:p>
          <a:p>
            <a:endParaRPr lang="en-US" sz="1400" dirty="0">
              <a:solidFill>
                <a:schemeClr val="accent2"/>
              </a:solidFill>
            </a:endParaRPr>
          </a:p>
          <a:p>
            <a:r>
              <a:rPr lang="en-US" sz="1400" dirty="0"/>
              <a:t>Inferences</a:t>
            </a:r>
          </a:p>
          <a:p>
            <a:pPr marL="285750" indent="-285750">
              <a:buFont typeface="Arial" panose="020B0604020202020204" pitchFamily="34" charset="0"/>
              <a:buChar char="•"/>
            </a:pPr>
            <a:r>
              <a:rPr lang="en-US" sz="1400" dirty="0">
                <a:solidFill>
                  <a:schemeClr val="accent2"/>
                </a:solidFill>
              </a:rPr>
              <a:t>Highest risk of Charge Off's </a:t>
            </a:r>
            <a:r>
              <a:rPr lang="en-US" sz="1400" dirty="0"/>
              <a:t>are the purpose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Small Business applicants </a:t>
            </a:r>
            <a:r>
              <a:rPr lang="en-US" sz="1400" dirty="0"/>
              <a:t>have high chances of getting charged off.</a:t>
            </a:r>
          </a:p>
          <a:p>
            <a:pPr marL="285750" indent="-285750">
              <a:buFont typeface="Arial" panose="020B0604020202020204" pitchFamily="34" charset="0"/>
              <a:buChar char="•"/>
            </a:pPr>
            <a:r>
              <a:rPr lang="en-US" sz="1400" dirty="0">
                <a:solidFill>
                  <a:schemeClr val="accent2"/>
                </a:solidFill>
              </a:rPr>
              <a:t>Renewable energy </a:t>
            </a:r>
            <a:r>
              <a:rPr lang="en-US" sz="1400" dirty="0"/>
              <a:t>has lowest risk of Charge Off's in volume</a:t>
            </a:r>
          </a:p>
          <a:p>
            <a:pPr marL="285750" indent="-285750">
              <a:buFont typeface="Arial" panose="020B0604020202020204" pitchFamily="34" charset="0"/>
              <a:buChar char="•"/>
            </a:pPr>
            <a:endParaRPr lang="en-US" sz="1400" dirty="0"/>
          </a:p>
        </p:txBody>
      </p:sp>
      <p:pic>
        <p:nvPicPr>
          <p:cNvPr id="7170" name="Picture 2">
            <a:extLst>
              <a:ext uri="{FF2B5EF4-FFF2-40B4-BE49-F238E27FC236}">
                <a16:creationId xmlns:a16="http://schemas.microsoft.com/office/drawing/2014/main" id="{BC3AE9A7-984E-FA79-3DB3-3D4193C3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7" y="1372667"/>
            <a:ext cx="6862472" cy="25019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86B7CF1-81D9-3ED6-5FC6-D72F7274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3911795"/>
            <a:ext cx="6772521" cy="279625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64302F4-1036-CD89-B3C2-CC8EB88D6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847" y="1372667"/>
            <a:ext cx="5235356" cy="250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62338-0124-A7C7-BDF6-B8EC5146E0E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1FE3465-AED7-B5FA-E953-592263F38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742475-637E-AEA7-68B5-DB8E42386A2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Address State Vs Loan Status</a:t>
            </a:r>
          </a:p>
        </p:txBody>
      </p:sp>
      <p:sp>
        <p:nvSpPr>
          <p:cNvPr id="8201" name="Arc 8200">
            <a:extLst>
              <a:ext uri="{FF2B5EF4-FFF2-40B4-BE49-F238E27FC236}">
                <a16:creationId xmlns:a16="http://schemas.microsoft.com/office/drawing/2014/main" id="{F8B6FEA5-9D77-8B95-8882-E7E3C835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218" name="Picture 2">
            <a:extLst>
              <a:ext uri="{FF2B5EF4-FFF2-40B4-BE49-F238E27FC236}">
                <a16:creationId xmlns:a16="http://schemas.microsoft.com/office/drawing/2014/main" id="{2B56228C-9B00-8E7B-B0AD-3936B625219F}"/>
              </a:ext>
            </a:extLst>
          </p:cNvPr>
          <p:cNvPicPr>
            <a:picLocks noChangeAspect="1" noChangeArrowheads="1"/>
          </p:cNvPicPr>
          <p:nvPr/>
        </p:nvPicPr>
        <p:blipFill rotWithShape="1">
          <a:blip r:embed="rId2">
            <a:alphaModFix amt="75000"/>
            <a:extLst>
              <a:ext uri="{28A0092B-C50C-407E-A947-70E740481C1C}">
                <a14:useLocalDpi xmlns:a14="http://schemas.microsoft.com/office/drawing/2010/main" val="0"/>
              </a:ext>
            </a:extLst>
          </a:blip>
          <a:srcRect r="6000"/>
          <a:stretch/>
        </p:blipFill>
        <p:spPr bwMode="auto">
          <a:xfrm>
            <a:off x="160077" y="4299650"/>
            <a:ext cx="11460480" cy="235370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BE9BB73-298F-123E-5E12-5ACE76B6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3" y="1496216"/>
            <a:ext cx="6922044" cy="2748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EAD534-E91F-052F-5A1D-DD45D5FE15D0}"/>
              </a:ext>
            </a:extLst>
          </p:cNvPr>
          <p:cNvSpPr txBox="1"/>
          <p:nvPr/>
        </p:nvSpPr>
        <p:spPr>
          <a:xfrm>
            <a:off x="7026127" y="1551563"/>
            <a:ext cx="4708673" cy="4062651"/>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accent2"/>
                </a:solidFill>
              </a:rPr>
              <a:t>Highest volume </a:t>
            </a:r>
            <a:r>
              <a:rPr lang="en-US" sz="1600" dirty="0"/>
              <a:t>of loans is from </a:t>
            </a:r>
            <a:r>
              <a:rPr lang="en-US" sz="1600" dirty="0">
                <a:solidFill>
                  <a:schemeClr val="accent2"/>
                </a:solidFill>
              </a:rPr>
              <a:t>CA</a:t>
            </a:r>
            <a:r>
              <a:rPr lang="en-US" sz="1600" dirty="0"/>
              <a:t> and purely based on volumes the </a:t>
            </a:r>
            <a:r>
              <a:rPr lang="en-US" sz="1600" dirty="0">
                <a:solidFill>
                  <a:schemeClr val="accent2"/>
                </a:solidFill>
              </a:rPr>
              <a:t>highest Charge Off's </a:t>
            </a:r>
            <a:r>
              <a:rPr lang="en-US" sz="1600" dirty="0"/>
              <a:t>are </a:t>
            </a:r>
            <a:r>
              <a:rPr lang="en-US" sz="1600" dirty="0">
                <a:solidFill>
                  <a:schemeClr val="accent2"/>
                </a:solidFill>
              </a:rPr>
              <a:t>from CA</a:t>
            </a:r>
          </a:p>
          <a:p>
            <a:pPr marL="285750" indent="-285750">
              <a:buFont typeface="Arial" panose="020B0604020202020204" pitchFamily="34" charset="0"/>
              <a:buChar char="•"/>
            </a:pPr>
            <a:r>
              <a:rPr lang="en-US" sz="1600" dirty="0"/>
              <a:t>Within each state </a:t>
            </a:r>
            <a:r>
              <a:rPr lang="en-US" sz="1600" dirty="0">
                <a:solidFill>
                  <a:schemeClr val="accent2"/>
                </a:solidFill>
              </a:rPr>
              <a:t>NE and NV </a:t>
            </a:r>
            <a:r>
              <a:rPr lang="en-US" sz="1600" dirty="0"/>
              <a:t>has the highest Charge Offs</a:t>
            </a:r>
          </a:p>
          <a:p>
            <a:pPr marL="285750" indent="-285750">
              <a:buFont typeface="Arial" panose="020B0604020202020204" pitchFamily="34" charset="0"/>
              <a:buChar char="•"/>
            </a:pPr>
            <a:r>
              <a:rPr lang="en-US" sz="1600" dirty="0">
                <a:solidFill>
                  <a:schemeClr val="accent2"/>
                </a:solidFill>
              </a:rPr>
              <a:t>NE has very low volume this cannot be considered</a:t>
            </a:r>
          </a:p>
          <a:p>
            <a:pPr marL="285750" indent="-285750">
              <a:buFont typeface="Arial" panose="020B0604020202020204" pitchFamily="34" charset="0"/>
              <a:buChar char="•"/>
            </a:pPr>
            <a:r>
              <a:rPr lang="en-US" sz="1600" dirty="0"/>
              <a:t>Loan applications from </a:t>
            </a:r>
            <a:r>
              <a:rPr lang="en-US" sz="1600" dirty="0">
                <a:solidFill>
                  <a:schemeClr val="accent2"/>
                </a:solidFill>
              </a:rPr>
              <a:t>NV will have high risk</a:t>
            </a:r>
          </a:p>
          <a:p>
            <a:endParaRPr lang="en-US" sz="1600" dirty="0"/>
          </a:p>
          <a:p>
            <a:r>
              <a:rPr lang="en-US" sz="2000" dirty="0">
                <a:solidFill>
                  <a:schemeClr val="accent2"/>
                </a:solidFill>
              </a:rPr>
              <a:t>Inferences</a:t>
            </a:r>
          </a:p>
          <a:p>
            <a:endParaRPr lang="en-US" sz="1600" dirty="0"/>
          </a:p>
          <a:p>
            <a:pPr marL="285750" indent="-285750">
              <a:buFont typeface="Arial" panose="020B0604020202020204" pitchFamily="34" charset="0"/>
              <a:buChar char="•"/>
            </a:pPr>
            <a:r>
              <a:rPr lang="en-US" sz="1600" dirty="0"/>
              <a:t>Loan applications from </a:t>
            </a:r>
            <a:r>
              <a:rPr lang="en-US" sz="1600" dirty="0">
                <a:solidFill>
                  <a:schemeClr val="accent2"/>
                </a:solidFill>
              </a:rPr>
              <a:t>NV (Nevada) have high risk of Charge Offs</a:t>
            </a:r>
          </a:p>
          <a:p>
            <a:pPr marL="285750" indent="-285750">
              <a:buFont typeface="Arial" panose="020B0604020202020204" pitchFamily="34" charset="0"/>
              <a:buChar char="•"/>
            </a:pPr>
            <a:r>
              <a:rPr lang="en-US" sz="1600" dirty="0">
                <a:solidFill>
                  <a:schemeClr val="accent2"/>
                </a:solidFill>
              </a:rPr>
              <a:t>NE has very high probability of Charge Offs</a:t>
            </a:r>
            <a:r>
              <a:rPr lang="en-US" sz="1600" dirty="0"/>
              <a:t>. Volume too low</a:t>
            </a:r>
          </a:p>
          <a:p>
            <a:pPr marL="285750" indent="-285750">
              <a:buFont typeface="Arial" panose="020B0604020202020204" pitchFamily="34" charset="0"/>
              <a:buChar char="•"/>
            </a:pPr>
            <a:r>
              <a:rPr lang="en-US" sz="1600" dirty="0">
                <a:solidFill>
                  <a:schemeClr val="accent2"/>
                </a:solidFill>
              </a:rPr>
              <a:t>NV,CA and FL </a:t>
            </a:r>
            <a:r>
              <a:rPr lang="en-US" sz="1600" dirty="0"/>
              <a:t>have high percentage of Charge Off's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037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7119A-267D-7764-AACB-8E8C5138D55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90750086-4B0F-413F-B283-3266CE0C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98415BB-7891-3910-906F-6FF5B09ED0A6}"/>
              </a:ext>
            </a:extLst>
          </p:cNvPr>
          <p:cNvSpPr>
            <a:spLocks noGrp="1"/>
          </p:cNvSpPr>
          <p:nvPr>
            <p:ph type="title"/>
          </p:nvPr>
        </p:nvSpPr>
        <p:spPr>
          <a:xfrm>
            <a:off x="264160" y="176799"/>
            <a:ext cx="11633200" cy="1036539"/>
          </a:xfrm>
          <a:ln w="76200">
            <a:solidFill>
              <a:schemeClr val="accent4"/>
            </a:solidFill>
          </a:ln>
        </p:spPr>
        <p:txBody>
          <a:bodyPr vert="horz" lIns="91440" tIns="45720" rIns="91440" bIns="45720" rtlCol="0">
            <a:normAutofit/>
          </a:bodyPr>
          <a:lstStyle/>
          <a:p>
            <a:r>
              <a:rPr lang="en-US" sz="3600" kern="1200" dirty="0">
                <a:latin typeface="+mj-lt"/>
                <a:ea typeface="+mj-ea"/>
                <a:cs typeface="+mj-cs"/>
              </a:rPr>
              <a:t>Bivariate Analysis – </a:t>
            </a:r>
            <a:r>
              <a:rPr lang="en-US" sz="3600" dirty="0">
                <a:solidFill>
                  <a:schemeClr val="accent2"/>
                </a:solidFill>
              </a:rPr>
              <a:t>P</a:t>
            </a:r>
            <a:r>
              <a:rPr lang="en-US" sz="3600" kern="1200" dirty="0">
                <a:solidFill>
                  <a:schemeClr val="accent2"/>
                </a:solidFill>
                <a:latin typeface="+mj-lt"/>
                <a:ea typeface="+mj-ea"/>
                <a:cs typeface="+mj-cs"/>
              </a:rPr>
              <a:t>ublic Bankruptcy</a:t>
            </a:r>
            <a:r>
              <a:rPr lang="en-US" sz="3600" dirty="0">
                <a:solidFill>
                  <a:schemeClr val="accent2"/>
                </a:solidFill>
              </a:rPr>
              <a:t> Record </a:t>
            </a:r>
            <a:r>
              <a:rPr lang="en-US" sz="36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086ADDE4-6E64-79C0-016B-30508499E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1266" name="Picture 2">
            <a:extLst>
              <a:ext uri="{FF2B5EF4-FFF2-40B4-BE49-F238E27FC236}">
                <a16:creationId xmlns:a16="http://schemas.microsoft.com/office/drawing/2014/main" id="{4664F3F0-550E-874A-A93B-1487608AE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6" y="1298898"/>
            <a:ext cx="4498975" cy="342839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287B268-243E-C0D9-C9B4-39CB7A8D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135" y="1298898"/>
            <a:ext cx="6749826" cy="3365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6717A-B609-D345-EDCD-D3F0BA0E6A89}"/>
              </a:ext>
            </a:extLst>
          </p:cNvPr>
          <p:cNvSpPr txBox="1"/>
          <p:nvPr/>
        </p:nvSpPr>
        <p:spPr>
          <a:xfrm>
            <a:off x="822961" y="4889637"/>
            <a:ext cx="1033272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no Bankruptcies</a:t>
            </a:r>
          </a:p>
          <a:p>
            <a:pPr marL="285750" indent="-285750">
              <a:buFont typeface="Arial" panose="020B0604020202020204" pitchFamily="34" charset="0"/>
              <a:buChar char="•"/>
            </a:pPr>
            <a:r>
              <a:rPr lang="en-US" sz="1600" dirty="0"/>
              <a:t>The overall percentage ratio of </a:t>
            </a:r>
            <a:r>
              <a:rPr lang="en-US" sz="1600" dirty="0">
                <a:solidFill>
                  <a:schemeClr val="accent2"/>
                </a:solidFill>
              </a:rPr>
              <a:t>Charge Off's is slightly higher with one bankruptcy (22%) or more as compared to no bankruptcy (14%)</a:t>
            </a:r>
          </a:p>
          <a:p>
            <a:pPr marL="285750" indent="-285750">
              <a:buFont typeface="Arial" panose="020B0604020202020204" pitchFamily="34" charset="0"/>
              <a:buChar char="•"/>
            </a:pPr>
            <a:r>
              <a:rPr lang="en-US" sz="1600" dirty="0">
                <a:solidFill>
                  <a:schemeClr val="accent2"/>
                </a:solidFill>
              </a:rPr>
              <a:t>Therefore, the lender needs to be very careful with people having bankruptcy record, since they have very high chance of defaulting</a:t>
            </a:r>
          </a:p>
          <a:p>
            <a:endParaRPr lang="en-US" dirty="0"/>
          </a:p>
        </p:txBody>
      </p:sp>
    </p:spTree>
    <p:extLst>
      <p:ext uri="{BB962C8B-B14F-4D97-AF65-F5344CB8AC3E}">
        <p14:creationId xmlns:p14="http://schemas.microsoft.com/office/powerpoint/2010/main" val="38526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4BF3C-F811-DFAA-B5FA-96B4A19533D4}"/>
              </a:ext>
            </a:extLst>
          </p:cNvPr>
          <p:cNvSpPr>
            <a:spLocks noGrp="1"/>
          </p:cNvSpPr>
          <p:nvPr>
            <p:ph type="title"/>
          </p:nvPr>
        </p:nvSpPr>
        <p:spPr>
          <a:xfrm>
            <a:off x="808638" y="386930"/>
            <a:ext cx="9236700" cy="1188950"/>
          </a:xfrm>
        </p:spPr>
        <p:txBody>
          <a:bodyPr anchor="b">
            <a:normAutofit/>
          </a:bodyPr>
          <a:lstStyle/>
          <a:p>
            <a:r>
              <a:rPr lang="en-US" sz="5400" dirty="0"/>
              <a:t>Background of Lending Club</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2530A-BA46-8232-A8F9-9642640FE14F}"/>
              </a:ext>
            </a:extLst>
          </p:cNvPr>
          <p:cNvSpPr>
            <a:spLocks noGrp="1"/>
          </p:cNvSpPr>
          <p:nvPr>
            <p:ph idx="1"/>
          </p:nvPr>
        </p:nvSpPr>
        <p:spPr>
          <a:xfrm>
            <a:off x="793660" y="2599509"/>
            <a:ext cx="10143668" cy="3435531"/>
          </a:xfrm>
        </p:spPr>
        <p:txBody>
          <a:bodyPr anchor="t">
            <a:normAutofit fontScale="92500" lnSpcReduction="10000"/>
          </a:bodyPr>
          <a:lstStyle/>
          <a:p>
            <a:r>
              <a:rPr lang="en-US" sz="2400" dirty="0"/>
              <a:t>Lending Club is a consumer finance company which specializes in lending various types of loans to urban customers.</a:t>
            </a:r>
          </a:p>
          <a:p>
            <a:r>
              <a:rPr lang="en-US" sz="2400" dirty="0"/>
              <a:t>The company could face the following issues if it doesn’t evaluate the loan applicant diligently:</a:t>
            </a:r>
          </a:p>
          <a:p>
            <a:pPr lvl="1"/>
            <a:r>
              <a:rPr lang="en-US" sz="2000" dirty="0"/>
              <a:t>Credit Loss:</a:t>
            </a:r>
          </a:p>
          <a:p>
            <a:pPr lvl="2"/>
            <a:r>
              <a:rPr lang="en-US" sz="1600" dirty="0"/>
              <a:t>Common financial loss for lending companies</a:t>
            </a:r>
          </a:p>
          <a:p>
            <a:pPr lvl="2"/>
            <a:r>
              <a:rPr lang="en-US" sz="1600" dirty="0"/>
              <a:t>Arises from lending to 'risky' applicants</a:t>
            </a:r>
          </a:p>
          <a:p>
            <a:pPr lvl="2"/>
            <a:r>
              <a:rPr lang="en-US" sz="1600" dirty="0"/>
              <a:t>Occurs when borrowers fail to pay or default on their loans</a:t>
            </a:r>
          </a:p>
          <a:p>
            <a:pPr lvl="1"/>
            <a:r>
              <a:rPr lang="en-US" sz="2000" dirty="0"/>
              <a:t>Defaulters ('Charged-Off' Customers):</a:t>
            </a:r>
          </a:p>
          <a:p>
            <a:pPr lvl="2"/>
            <a:r>
              <a:rPr lang="en-US" sz="1600" dirty="0"/>
              <a:t>Borrowers who cause the largest amount of loss to lenders</a:t>
            </a:r>
          </a:p>
          <a:p>
            <a:pPr lvl="2"/>
            <a:r>
              <a:rPr lang="en-US" sz="1600" dirty="0"/>
              <a:t>Organization aims to identify and stay away from such borrowers</a:t>
            </a:r>
          </a:p>
          <a:p>
            <a:pPr lvl="2"/>
            <a:r>
              <a:rPr lang="en-US" sz="1600" dirty="0"/>
              <a:t>Goal is to minimize credit loss and financial risks</a:t>
            </a:r>
          </a:p>
          <a:p>
            <a:pPr lvl="1"/>
            <a:endParaRPr lang="en-US" sz="2000" dirty="0"/>
          </a:p>
          <a:p>
            <a:endParaRPr lang="en-US" sz="2400" dirty="0"/>
          </a:p>
        </p:txBody>
      </p:sp>
    </p:spTree>
    <p:extLst>
      <p:ext uri="{BB962C8B-B14F-4D97-AF65-F5344CB8AC3E}">
        <p14:creationId xmlns:p14="http://schemas.microsoft.com/office/powerpoint/2010/main" val="226683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E8F0E7-1137-1880-D425-61C2455F517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7580B1A-6125-2B2D-8452-DF2D49261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BF5780-C290-C1A3-F034-07672BEF7077}"/>
              </a:ext>
            </a:extLst>
          </p:cNvPr>
          <p:cNvSpPr>
            <a:spLocks noGrp="1"/>
          </p:cNvSpPr>
          <p:nvPr>
            <p:ph type="title"/>
          </p:nvPr>
        </p:nvSpPr>
        <p:spPr>
          <a:xfrm>
            <a:off x="5827784" y="122787"/>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Annual Income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D36E0D52-D9A8-AE8F-DB53-01C201DA6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BCC1B3-8929-0F98-7CDC-CCC160D7D3E9}"/>
              </a:ext>
            </a:extLst>
          </p:cNvPr>
          <p:cNvSpPr txBox="1"/>
          <p:nvPr/>
        </p:nvSpPr>
        <p:spPr>
          <a:xfrm>
            <a:off x="5941736" y="3875292"/>
            <a:ext cx="547624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Highest number of loans are disbursed to applicants with annual income of </a:t>
            </a:r>
            <a:r>
              <a:rPr lang="en-US" sz="1600" dirty="0">
                <a:solidFill>
                  <a:schemeClr val="accent2"/>
                </a:solidFill>
              </a:rPr>
              <a:t>40k or below</a:t>
            </a:r>
          </a:p>
          <a:p>
            <a:pPr marL="285750" indent="-285750">
              <a:buFont typeface="Arial" panose="020B0604020202020204" pitchFamily="34" charset="0"/>
              <a:buChar char="•"/>
            </a:pPr>
            <a:r>
              <a:rPr lang="en-US" sz="1600" dirty="0"/>
              <a:t>The percentage </a:t>
            </a:r>
            <a:r>
              <a:rPr lang="en-US" sz="1600" dirty="0">
                <a:solidFill>
                  <a:schemeClr val="accent2"/>
                </a:solidFill>
              </a:rPr>
              <a:t>ratio of Charge Off's </a:t>
            </a:r>
            <a:r>
              <a:rPr lang="en-US" sz="1600" dirty="0"/>
              <a:t>is higher for applicants with </a:t>
            </a:r>
            <a:r>
              <a:rPr lang="en-US" sz="1600" dirty="0">
                <a:solidFill>
                  <a:schemeClr val="accent2"/>
                </a:solidFill>
              </a:rPr>
              <a:t>annual income of 0-40K and 50-60K</a:t>
            </a:r>
          </a:p>
          <a:p>
            <a:endParaRPr lang="en-US" sz="1600" dirty="0">
              <a:solidFill>
                <a:schemeClr val="accent2"/>
              </a:solidFill>
            </a:endParaRPr>
          </a:p>
          <a:p>
            <a:r>
              <a:rPr lang="en-US" sz="1600" dirty="0">
                <a:solidFill>
                  <a:schemeClr val="accent2"/>
                </a:solidFill>
              </a:rPr>
              <a:t>Inference</a:t>
            </a:r>
          </a:p>
          <a:p>
            <a:pPr marL="285750" indent="-285750">
              <a:buFont typeface="Arial" panose="020B0604020202020204" pitchFamily="34" charset="0"/>
              <a:buChar char="•"/>
            </a:pPr>
            <a:r>
              <a:rPr lang="en-US" sz="1600" dirty="0">
                <a:solidFill>
                  <a:schemeClr val="accent2"/>
                </a:solidFill>
              </a:rPr>
              <a:t>The Lending Company should be careful </a:t>
            </a:r>
            <a:r>
              <a:rPr lang="en-US" sz="1600" dirty="0"/>
              <a:t>to approve loans for applicants with </a:t>
            </a:r>
            <a:r>
              <a:rPr lang="en-US" sz="1600" dirty="0">
                <a:solidFill>
                  <a:schemeClr val="accent2"/>
                </a:solidFill>
              </a:rPr>
              <a:t>annual income of less than 40k or even better anybody less than 60k</a:t>
            </a:r>
          </a:p>
          <a:p>
            <a:pPr marL="285750" indent="-285750">
              <a:buFont typeface="Arial" panose="020B0604020202020204" pitchFamily="34" charset="0"/>
              <a:buChar char="•"/>
            </a:pPr>
            <a:r>
              <a:rPr lang="en-US" sz="1600" dirty="0"/>
              <a:t>Income range </a:t>
            </a:r>
            <a:r>
              <a:rPr lang="en-US" sz="1600" dirty="0">
                <a:solidFill>
                  <a:schemeClr val="accent2"/>
                </a:solidFill>
              </a:rPr>
              <a:t>80000+ </a:t>
            </a:r>
            <a:r>
              <a:rPr lang="en-US" sz="1600" dirty="0"/>
              <a:t>has less chances of charged off</a:t>
            </a:r>
          </a:p>
          <a:p>
            <a:pPr marL="285750" indent="-285750">
              <a:buFont typeface="Arial" panose="020B0604020202020204" pitchFamily="34" charset="0"/>
              <a:buChar char="•"/>
            </a:pPr>
            <a:r>
              <a:rPr lang="en-US" sz="1600" dirty="0">
                <a:solidFill>
                  <a:schemeClr val="accent2"/>
                </a:solidFill>
              </a:rPr>
              <a:t>Increase in annual income charged off proportion decreases.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p>
        </p:txBody>
      </p:sp>
      <p:pic>
        <p:nvPicPr>
          <p:cNvPr id="13328" name="Picture 16">
            <a:extLst>
              <a:ext uri="{FF2B5EF4-FFF2-40B4-BE49-F238E27FC236}">
                <a16:creationId xmlns:a16="http://schemas.microsoft.com/office/drawing/2014/main" id="{209DDFA7-112C-B46E-6639-7B3596E6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087"/>
            <a:ext cx="5638514" cy="3130550"/>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a:extLst>
              <a:ext uri="{FF2B5EF4-FFF2-40B4-BE49-F238E27FC236}">
                <a16:creationId xmlns:a16="http://schemas.microsoft.com/office/drawing/2014/main" id="{C7905184-FD55-5D38-55F1-0936F2DE2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514" y="1226220"/>
            <a:ext cx="6404310" cy="2522531"/>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a:extLst>
              <a:ext uri="{FF2B5EF4-FFF2-40B4-BE49-F238E27FC236}">
                <a16:creationId xmlns:a16="http://schemas.microsoft.com/office/drawing/2014/main" id="{EC9DDF2A-9887-E0E2-539B-D84215BDC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57" y="3656607"/>
            <a:ext cx="5688376" cy="2800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606665-ECE5-7C36-8EEB-EB35159AD5B9}"/>
              </a:ext>
            </a:extLst>
          </p:cNvPr>
          <p:cNvSpPr txBox="1"/>
          <p:nvPr/>
        </p:nvSpPr>
        <p:spPr>
          <a:xfrm>
            <a:off x="139757" y="6512843"/>
            <a:ext cx="5878212" cy="276999"/>
          </a:xfrm>
          <a:prstGeom prst="rect">
            <a:avLst/>
          </a:prstGeom>
          <a:noFill/>
        </p:spPr>
        <p:txBody>
          <a:bodyPr wrap="none" rtlCol="0">
            <a:spAutoFit/>
          </a:bodyPr>
          <a:lstStyle/>
          <a:p>
            <a:r>
              <a:rPr lang="en-US" sz="1200" i="1" dirty="0"/>
              <a:t>* Annual Income data filtered with quantiles range between 5% and 90% to remove outliers</a:t>
            </a:r>
          </a:p>
        </p:txBody>
      </p:sp>
    </p:spTree>
    <p:extLst>
      <p:ext uri="{BB962C8B-B14F-4D97-AF65-F5344CB8AC3E}">
        <p14:creationId xmlns:p14="http://schemas.microsoft.com/office/powerpoint/2010/main" val="338629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BE5E5-89A0-CDF5-C4CA-EA8E34AECB9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43A7A6F-54D0-1219-AF2A-6761B6C99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B880ED5-D14D-B04C-54DC-66649A80F615}"/>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Loan Amount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7F70785-921A-8E9E-3EB6-3E3A71846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364" name="Picture 4">
            <a:extLst>
              <a:ext uri="{FF2B5EF4-FFF2-40B4-BE49-F238E27FC236}">
                <a16:creationId xmlns:a16="http://schemas.microsoft.com/office/drawing/2014/main" id="{4FB14BA3-1267-2E1E-E1CC-CAC1B6FA8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7" y="181941"/>
            <a:ext cx="5225886" cy="3374059"/>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1089617C-1678-4530-C679-4F01D855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945" y="1050254"/>
            <a:ext cx="6823618" cy="2687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6FFDEE-FC4B-6681-2B6A-EEA31142706A}"/>
              </a:ext>
            </a:extLst>
          </p:cNvPr>
          <p:cNvSpPr txBox="1"/>
          <p:nvPr/>
        </p:nvSpPr>
        <p:spPr>
          <a:xfrm>
            <a:off x="5214917" y="6513592"/>
            <a:ext cx="6988052" cy="307777"/>
          </a:xfrm>
          <a:prstGeom prst="rect">
            <a:avLst/>
          </a:prstGeom>
          <a:noFill/>
        </p:spPr>
        <p:txBody>
          <a:bodyPr wrap="square">
            <a:spAutoFit/>
          </a:bodyPr>
          <a:lstStyle/>
          <a:p>
            <a:r>
              <a:rPr lang="en-US" sz="1400" i="1" dirty="0"/>
              <a:t>* Loan Amount data filtered with quantiles range between 5% and 90% to remove outliers</a:t>
            </a:r>
          </a:p>
        </p:txBody>
      </p:sp>
      <p:sp>
        <p:nvSpPr>
          <p:cNvPr id="8" name="TextBox 7">
            <a:extLst>
              <a:ext uri="{FF2B5EF4-FFF2-40B4-BE49-F238E27FC236}">
                <a16:creationId xmlns:a16="http://schemas.microsoft.com/office/drawing/2014/main" id="{6D52A777-4934-82EF-4985-C8EF637B4551}"/>
              </a:ext>
            </a:extLst>
          </p:cNvPr>
          <p:cNvSpPr txBox="1"/>
          <p:nvPr/>
        </p:nvSpPr>
        <p:spPr>
          <a:xfrm>
            <a:off x="314960" y="4094560"/>
            <a:ext cx="11181010"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5K to 10k </a:t>
            </a:r>
            <a:r>
              <a:rPr lang="en-US" dirty="0"/>
              <a:t>of loan amount</a:t>
            </a:r>
          </a:p>
          <a:p>
            <a:pPr marL="285750" indent="-285750">
              <a:buFont typeface="Arial" panose="020B0604020202020204" pitchFamily="34" charset="0"/>
              <a:buChar char="•"/>
            </a:pPr>
            <a:r>
              <a:rPr lang="en-US" dirty="0"/>
              <a:t>The Charge Off ratio of all the customers within the loan amount of </a:t>
            </a:r>
            <a:r>
              <a:rPr lang="en-US" dirty="0">
                <a:solidFill>
                  <a:schemeClr val="accent2"/>
                </a:solidFill>
              </a:rPr>
              <a:t>15K and above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loan amount 15K and above </a:t>
            </a:r>
            <a:r>
              <a:rPr lang="en-US" dirty="0"/>
              <a:t>is at the highest risk</a:t>
            </a:r>
          </a:p>
          <a:p>
            <a:endParaRPr lang="en-US" dirty="0"/>
          </a:p>
        </p:txBody>
      </p:sp>
    </p:spTree>
    <p:extLst>
      <p:ext uri="{BB962C8B-B14F-4D97-AF65-F5344CB8AC3E}">
        <p14:creationId xmlns:p14="http://schemas.microsoft.com/office/powerpoint/2010/main" val="366019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6867FA-A758-B256-C997-2DFFCCB2929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B58047-0563-527E-F731-5C33C9F2A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9436B8F-BA60-9658-EF9B-0FC8AA320DB3}"/>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Interest Rate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0627073-99E7-1F84-4D95-B8E8A3FDC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480634-3D93-C904-E4E8-7D32CB657134}"/>
              </a:ext>
            </a:extLst>
          </p:cNvPr>
          <p:cNvSpPr txBox="1"/>
          <p:nvPr/>
        </p:nvSpPr>
        <p:spPr>
          <a:xfrm>
            <a:off x="386080" y="3979546"/>
            <a:ext cx="10662791"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Very High Interest Rate</a:t>
            </a:r>
            <a:endParaRPr lang="en-US" dirty="0"/>
          </a:p>
          <a:p>
            <a:pPr marL="285750" indent="-285750">
              <a:buFont typeface="Arial" panose="020B0604020202020204" pitchFamily="34" charset="0"/>
              <a:buChar char="•"/>
            </a:pPr>
            <a:r>
              <a:rPr lang="en-US" dirty="0"/>
              <a:t>The Charge Off ratio of all the customers within the </a:t>
            </a:r>
            <a:r>
              <a:rPr lang="en-US" dirty="0">
                <a:solidFill>
                  <a:schemeClr val="accent2"/>
                </a:solidFill>
              </a:rPr>
              <a:t>interest rates </a:t>
            </a:r>
            <a:r>
              <a:rPr lang="en-US" dirty="0"/>
              <a:t>of </a:t>
            </a:r>
            <a:r>
              <a:rPr lang="en-US" dirty="0">
                <a:solidFill>
                  <a:schemeClr val="accent2"/>
                </a:solidFill>
              </a:rPr>
              <a:t>Very high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Very High Interest Rate of 15% and above </a:t>
            </a:r>
            <a:r>
              <a:rPr lang="en-US" dirty="0"/>
              <a:t>is at the highest risk</a:t>
            </a:r>
          </a:p>
          <a:p>
            <a:endParaRPr lang="en-US" dirty="0"/>
          </a:p>
        </p:txBody>
      </p:sp>
      <p:pic>
        <p:nvPicPr>
          <p:cNvPr id="18434" name="Picture 2">
            <a:extLst>
              <a:ext uri="{FF2B5EF4-FFF2-40B4-BE49-F238E27FC236}">
                <a16:creationId xmlns:a16="http://schemas.microsoft.com/office/drawing/2014/main" id="{B81783BA-2A03-8702-22D9-7BD3E2C0C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6" y="188297"/>
            <a:ext cx="5019339" cy="3240703"/>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9AE610D4-3F99-63DF-780F-484901E08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454" y="1027113"/>
            <a:ext cx="6910546" cy="272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3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C71E1E-BB41-9153-F714-60EC4435FCE0}"/>
            </a:ext>
          </a:extLst>
        </p:cNvPr>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CABEBF-8629-3962-D7CF-D75A96ACE62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Correlation Analysis</a:t>
            </a:r>
          </a:p>
        </p:txBody>
      </p:sp>
      <p:grpSp>
        <p:nvGrpSpPr>
          <p:cNvPr id="20489" name="Group 2048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490" name="Rectangle 2048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93" name="Rectangle 2049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E4A6D93-8E16-D2D4-4C29-115D54380346}"/>
              </a:ext>
            </a:extLst>
          </p:cNvPr>
          <p:cNvSpPr txBox="1"/>
          <p:nvPr/>
        </p:nvSpPr>
        <p:spPr>
          <a:xfrm>
            <a:off x="233680" y="2330505"/>
            <a:ext cx="5323839" cy="3979585"/>
          </a:xfrm>
          <a:prstGeom prst="rect">
            <a:avLst/>
          </a:prstGeom>
        </p:spPr>
        <p:txBody>
          <a:bodyPr vert="horz" lIns="91440" tIns="45720" rIns="91440" bIns="45720" rtlCol="0" anchor="t">
            <a:normAutofit/>
          </a:bodyPr>
          <a:lstStyle/>
          <a:p>
            <a:pPr>
              <a:lnSpc>
                <a:spcPct val="90000"/>
              </a:lnSpc>
              <a:spcAft>
                <a:spcPts val="600"/>
              </a:spcAft>
            </a:pPr>
            <a:r>
              <a:rPr lang="en-US" sz="1600" u="sng" dirty="0"/>
              <a:t>Negative Correlation</a:t>
            </a:r>
          </a:p>
          <a:p>
            <a:pPr indent="-228600">
              <a:lnSpc>
                <a:spcPct val="90000"/>
              </a:lnSpc>
              <a:spcAft>
                <a:spcPts val="600"/>
              </a:spcAft>
              <a:buFont typeface="Arial" panose="020B0604020202020204" pitchFamily="34" charset="0"/>
              <a:buChar char="•"/>
            </a:pPr>
            <a:r>
              <a:rPr lang="en-US" sz="1600" dirty="0"/>
              <a:t>Loan amount has negative correlation with those with public record of bankruptcies</a:t>
            </a:r>
          </a:p>
          <a:p>
            <a:pPr indent="-228600">
              <a:lnSpc>
                <a:spcPct val="90000"/>
              </a:lnSpc>
              <a:spcAft>
                <a:spcPts val="600"/>
              </a:spcAft>
              <a:buFont typeface="Arial" panose="020B0604020202020204" pitchFamily="34" charset="0"/>
              <a:buChar char="•"/>
            </a:pPr>
            <a:r>
              <a:rPr lang="en-US" sz="1600" dirty="0"/>
              <a:t>annual income has a negative correlation with </a:t>
            </a:r>
            <a:r>
              <a:rPr lang="en-US" sz="1600" dirty="0" err="1"/>
              <a:t>dti</a:t>
            </a:r>
            <a:endParaRPr lang="en-US" sz="1600" dirty="0"/>
          </a:p>
          <a:p>
            <a:pPr>
              <a:lnSpc>
                <a:spcPct val="90000"/>
              </a:lnSpc>
              <a:spcAft>
                <a:spcPts val="600"/>
              </a:spcAft>
            </a:pPr>
            <a:endParaRPr lang="en-US" sz="1600" dirty="0"/>
          </a:p>
          <a:p>
            <a:pPr>
              <a:lnSpc>
                <a:spcPct val="90000"/>
              </a:lnSpc>
              <a:spcAft>
                <a:spcPts val="600"/>
              </a:spcAft>
            </a:pPr>
            <a:r>
              <a:rPr lang="en-US" sz="1600" u="sng" dirty="0"/>
              <a:t>Strong Correlation</a:t>
            </a:r>
          </a:p>
          <a:p>
            <a:pPr indent="-228600">
              <a:lnSpc>
                <a:spcPct val="90000"/>
              </a:lnSpc>
              <a:spcAft>
                <a:spcPts val="600"/>
              </a:spcAft>
              <a:buFont typeface="Arial" panose="020B0604020202020204" pitchFamily="34" charset="0"/>
              <a:buChar char="•"/>
            </a:pPr>
            <a:r>
              <a:rPr lang="en-US" sz="1600" dirty="0"/>
              <a:t>term has a strong correlation with loan amount</a:t>
            </a:r>
          </a:p>
          <a:p>
            <a:pPr indent="-228600">
              <a:lnSpc>
                <a:spcPct val="90000"/>
              </a:lnSpc>
              <a:spcAft>
                <a:spcPts val="600"/>
              </a:spcAft>
              <a:buFont typeface="Arial" panose="020B0604020202020204" pitchFamily="34" charset="0"/>
              <a:buChar char="•"/>
            </a:pPr>
            <a:r>
              <a:rPr lang="en-US" sz="1600" dirty="0"/>
              <a:t>term has a strong correlation with interest rate</a:t>
            </a:r>
          </a:p>
          <a:p>
            <a:pPr indent="-228600">
              <a:lnSpc>
                <a:spcPct val="90000"/>
              </a:lnSpc>
              <a:spcAft>
                <a:spcPts val="600"/>
              </a:spcAft>
              <a:buFont typeface="Arial" panose="020B0604020202020204" pitchFamily="34" charset="0"/>
              <a:buChar char="•"/>
            </a:pPr>
            <a:r>
              <a:rPr lang="en-US" sz="1600" dirty="0"/>
              <a:t>annual income has a strong correlation with </a:t>
            </a:r>
            <a:r>
              <a:rPr lang="en-US" sz="1600" dirty="0" err="1"/>
              <a:t>loan_amount</a:t>
            </a:r>
            <a:endParaRPr lang="en-US" sz="1600" dirty="0"/>
          </a:p>
          <a:p>
            <a:pPr>
              <a:lnSpc>
                <a:spcPct val="90000"/>
              </a:lnSpc>
              <a:spcAft>
                <a:spcPts val="600"/>
              </a:spcAft>
            </a:pPr>
            <a:endParaRPr lang="en-US" sz="1600" dirty="0"/>
          </a:p>
          <a:p>
            <a:pPr>
              <a:lnSpc>
                <a:spcPct val="90000"/>
              </a:lnSpc>
              <a:spcAft>
                <a:spcPts val="600"/>
              </a:spcAft>
            </a:pPr>
            <a:r>
              <a:rPr lang="en-US" sz="1600" u="sng" dirty="0"/>
              <a:t>Weak Correlation</a:t>
            </a:r>
          </a:p>
          <a:p>
            <a:pPr indent="-228600">
              <a:lnSpc>
                <a:spcPct val="90000"/>
              </a:lnSpc>
              <a:spcAft>
                <a:spcPts val="600"/>
              </a:spcAft>
              <a:buFont typeface="Arial" panose="020B0604020202020204" pitchFamily="34" charset="0"/>
              <a:buChar char="•"/>
            </a:pPr>
            <a:r>
              <a:rPr lang="en-US" sz="1600" dirty="0"/>
              <a:t>public record of bankruptcies has weak correlation with most of the fields</a:t>
            </a:r>
          </a:p>
          <a:p>
            <a:pPr indent="-228600">
              <a:lnSpc>
                <a:spcPct val="90000"/>
              </a:lnSpc>
              <a:spcAft>
                <a:spcPts val="600"/>
              </a:spcAft>
              <a:buFont typeface="Arial" panose="020B0604020202020204" pitchFamily="34" charset="0"/>
              <a:buChar char="•"/>
            </a:pPr>
            <a:endParaRPr lang="en-US" sz="1600" dirty="0"/>
          </a:p>
        </p:txBody>
      </p:sp>
      <p:sp>
        <p:nvSpPr>
          <p:cNvPr id="20495" name="Rectangle 2049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7" name="Rectangle 204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A screenshot of a computer screen&#10;&#10;Description automatically generated">
            <a:extLst>
              <a:ext uri="{FF2B5EF4-FFF2-40B4-BE49-F238E27FC236}">
                <a16:creationId xmlns:a16="http://schemas.microsoft.com/office/drawing/2014/main" id="{EB1C313C-95F1-A212-8BF7-B25AFB8FC3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58" r="-1"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8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697E2B4-8AF6-B04F-BAFD-DB012F59AB1A}"/>
              </a:ext>
            </a:extLst>
          </p:cNvPr>
          <p:cNvSpPr>
            <a:spLocks noGrp="1"/>
          </p:cNvSpPr>
          <p:nvPr>
            <p:ph type="title"/>
          </p:nvPr>
        </p:nvSpPr>
        <p:spPr>
          <a:xfrm>
            <a:off x="1804988" y="1442172"/>
            <a:ext cx="8582025" cy="2177328"/>
          </a:xfrm>
          <a:ln w="76200">
            <a:solidFill>
              <a:schemeClr val="accent4"/>
            </a:solidFill>
          </a:ln>
        </p:spPr>
        <p:txBody>
          <a:bodyPr vert="horz" lIns="91440" tIns="45720" rIns="91440" bIns="45720" rtlCol="0" anchor="ctr">
            <a:normAutofit/>
          </a:bodyPr>
          <a:lstStyle/>
          <a:p>
            <a:pPr algn="ctr"/>
            <a:r>
              <a:rPr lang="en-US" sz="6600" kern="1200" dirty="0">
                <a:solidFill>
                  <a:schemeClr val="tx1"/>
                </a:solidFill>
                <a:latin typeface="+mj-lt"/>
                <a:ea typeface="+mj-ea"/>
                <a:cs typeface="+mj-cs"/>
              </a:rPr>
              <a:t>Conclusion Summary</a:t>
            </a:r>
          </a:p>
        </p:txBody>
      </p:sp>
      <p:sp>
        <p:nvSpPr>
          <p:cNvPr id="16"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842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4A823A-3EBF-3A79-048A-E413D1D70C36}"/>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Customer Demographics</a:t>
            </a:r>
            <a:endParaRPr lang="en-US" sz="3200" dirty="0"/>
          </a:p>
        </p:txBody>
      </p:sp>
      <p:sp>
        <p:nvSpPr>
          <p:cNvPr id="5" name="Arc 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D9238A-C625-D364-BFED-47CE588947DF}"/>
              </a:ext>
            </a:extLst>
          </p:cNvPr>
          <p:cNvSpPr>
            <a:spLocks noGrp="1"/>
          </p:cNvSpPr>
          <p:nvPr>
            <p:ph idx="1"/>
          </p:nvPr>
        </p:nvSpPr>
        <p:spPr>
          <a:xfrm>
            <a:off x="838200" y="1784985"/>
            <a:ext cx="10515600" cy="4351338"/>
          </a:xfrm>
        </p:spPr>
        <p:txBody>
          <a:bodyPr>
            <a:normAutofit fontScale="92500" lnSpcReduction="20000"/>
          </a:bodyPr>
          <a:lstStyle/>
          <a:p>
            <a:pPr lvl="1"/>
            <a:r>
              <a:rPr lang="en-US" sz="2000" dirty="0"/>
              <a:t>Majority of the loan applicants are in the range of </a:t>
            </a:r>
            <a:r>
              <a:rPr lang="en-US" sz="2000" dirty="0">
                <a:solidFill>
                  <a:schemeClr val="accent2"/>
                </a:solidFill>
              </a:rPr>
              <a:t>40000- 75000 annual income</a:t>
            </a:r>
          </a:p>
          <a:p>
            <a:pPr lvl="1"/>
            <a:endParaRPr lang="en-US" sz="2000" dirty="0">
              <a:solidFill>
                <a:schemeClr val="accent2"/>
              </a:solidFill>
            </a:endParaRPr>
          </a:p>
          <a:p>
            <a:pPr lvl="1"/>
            <a:r>
              <a:rPr lang="en-US" sz="2000" dirty="0"/>
              <a:t>Majority of the </a:t>
            </a:r>
            <a:r>
              <a:rPr lang="en-US" sz="2000" dirty="0">
                <a:solidFill>
                  <a:schemeClr val="accent2"/>
                </a:solidFill>
              </a:rPr>
              <a:t>debt-to-income ratio </a:t>
            </a:r>
            <a:r>
              <a:rPr lang="en-US" sz="2000" dirty="0"/>
              <a:t>is in the range of </a:t>
            </a:r>
            <a:r>
              <a:rPr lang="en-US" sz="2000" dirty="0">
                <a:solidFill>
                  <a:schemeClr val="accent2"/>
                </a:solidFill>
              </a:rPr>
              <a:t>8% to 17% </a:t>
            </a:r>
            <a:r>
              <a:rPr lang="en-US" sz="2000" dirty="0"/>
              <a:t>indicating</a:t>
            </a:r>
            <a:r>
              <a:rPr lang="en-US" sz="2000" dirty="0">
                <a:solidFill>
                  <a:schemeClr val="accent2"/>
                </a:solidFill>
              </a:rPr>
              <a:t> low (0-15% to moderate DTI (15%-20%) </a:t>
            </a:r>
            <a:r>
              <a:rPr lang="en-US" sz="2000" dirty="0"/>
              <a:t>which suggests strong to acceptable financial position and lower risk of defaulting on debt obligations</a:t>
            </a:r>
          </a:p>
          <a:p>
            <a:pPr lvl="1"/>
            <a:endParaRPr lang="en-US" sz="2000" dirty="0"/>
          </a:p>
          <a:p>
            <a:pPr lvl="1"/>
            <a:r>
              <a:rPr lang="en-US" sz="2000" dirty="0"/>
              <a:t>Majority of the </a:t>
            </a:r>
            <a:r>
              <a:rPr lang="en-US" sz="2000" dirty="0">
                <a:solidFill>
                  <a:schemeClr val="accent2"/>
                </a:solidFill>
              </a:rPr>
              <a:t>homeowner status</a:t>
            </a:r>
            <a:r>
              <a:rPr lang="en-US" sz="2000" dirty="0"/>
              <a:t> are in status of </a:t>
            </a:r>
            <a:r>
              <a:rPr lang="en-US" sz="2000" dirty="0">
                <a:solidFill>
                  <a:schemeClr val="accent2"/>
                </a:solidFill>
              </a:rPr>
              <a:t>RENT</a:t>
            </a:r>
            <a:r>
              <a:rPr lang="en-US" sz="2000" dirty="0"/>
              <a:t> and </a:t>
            </a:r>
            <a:r>
              <a:rPr lang="en-US" sz="2000" dirty="0">
                <a:solidFill>
                  <a:schemeClr val="accent2"/>
                </a:solidFill>
              </a:rPr>
              <a:t>MORTGAGE</a:t>
            </a:r>
          </a:p>
          <a:p>
            <a:pPr lvl="1"/>
            <a:endParaRPr lang="en-US" sz="2000" dirty="0"/>
          </a:p>
          <a:p>
            <a:pPr lvl="1"/>
            <a:r>
              <a:rPr lang="en-US" sz="2000" dirty="0"/>
              <a:t>Highest loan applications are in the category of </a:t>
            </a:r>
            <a:r>
              <a:rPr lang="en-US" sz="2000" dirty="0">
                <a:solidFill>
                  <a:schemeClr val="accent2"/>
                </a:solidFill>
              </a:rPr>
              <a:t>debt consolidation</a:t>
            </a:r>
          </a:p>
          <a:p>
            <a:pPr lvl="1"/>
            <a:endParaRPr lang="en-US" sz="2000" dirty="0">
              <a:solidFill>
                <a:schemeClr val="accent2"/>
              </a:solidFill>
            </a:endParaRPr>
          </a:p>
          <a:p>
            <a:pPr lvl="1"/>
            <a:r>
              <a:rPr lang="en-US" sz="2000" dirty="0">
                <a:solidFill>
                  <a:schemeClr val="accent2"/>
                </a:solidFill>
              </a:rPr>
              <a:t>CA (California) state </a:t>
            </a:r>
            <a:r>
              <a:rPr lang="en-US" sz="2000" dirty="0"/>
              <a:t>has the maximum amount of loan applications</a:t>
            </a:r>
          </a:p>
          <a:p>
            <a:pPr lvl="1"/>
            <a:endParaRPr lang="en-US" sz="2000" dirty="0"/>
          </a:p>
          <a:p>
            <a:pPr lvl="1"/>
            <a:r>
              <a:rPr lang="en-US" sz="2000" dirty="0"/>
              <a:t>Majority of the loan applicants are in the category of not having any public record of bankruptcies, which indicates </a:t>
            </a:r>
            <a:r>
              <a:rPr lang="en-US" sz="2000" dirty="0">
                <a:solidFill>
                  <a:schemeClr val="accent2"/>
                </a:solidFill>
              </a:rPr>
              <a:t>positive financial stability, good credit history and low risk</a:t>
            </a:r>
          </a:p>
          <a:p>
            <a:pPr lvl="1"/>
            <a:endParaRPr lang="en-US" sz="2000" dirty="0"/>
          </a:p>
          <a:p>
            <a:pPr lvl="1"/>
            <a:r>
              <a:rPr lang="en-US" sz="2000" dirty="0"/>
              <a:t>Majority of the employment length of the customers are 10+ years and then in the range of 0-2 years</a:t>
            </a:r>
          </a:p>
        </p:txBody>
      </p:sp>
    </p:spTree>
    <p:extLst>
      <p:ext uri="{BB962C8B-B14F-4D97-AF65-F5344CB8AC3E}">
        <p14:creationId xmlns:p14="http://schemas.microsoft.com/office/powerpoint/2010/main" val="207710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1FE64E-60A6-80DC-3253-C587871683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735004-9ED1-2E32-F72D-61E02D0F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76CCCAB-ED72-2CB2-3117-ABE524DCF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338C8B-2AA0-F1D6-777C-217317242D2C}"/>
              </a:ext>
            </a:extLst>
          </p:cNvPr>
          <p:cNvSpPr>
            <a:spLocks noGrp="1"/>
          </p:cNvSpPr>
          <p:nvPr>
            <p:ph type="title"/>
          </p:nvPr>
        </p:nvSpPr>
        <p:spPr>
          <a:xfrm>
            <a:off x="838200" y="365126"/>
            <a:ext cx="10515600" cy="869156"/>
          </a:xfrm>
          <a:ln w="76200">
            <a:solidFill>
              <a:schemeClr val="accent4"/>
            </a:solidFill>
          </a:ln>
        </p:spPr>
        <p:txBody>
          <a:bodyPr>
            <a:normAutofit/>
          </a:bodyPr>
          <a:lstStyle/>
          <a:p>
            <a:r>
              <a:rPr lang="en-US" sz="3200" dirty="0"/>
              <a:t>Univariate Analysis Summary </a:t>
            </a:r>
          </a:p>
        </p:txBody>
      </p:sp>
      <p:sp>
        <p:nvSpPr>
          <p:cNvPr id="5" name="Arc 4">
            <a:extLst>
              <a:ext uri="{FF2B5EF4-FFF2-40B4-BE49-F238E27FC236}">
                <a16:creationId xmlns:a16="http://schemas.microsoft.com/office/drawing/2014/main" id="{A85F2D61-8225-051B-F27A-08CF22A9F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3B4994-4A28-1AEA-58B7-74B2CFD823E1}"/>
              </a:ext>
            </a:extLst>
          </p:cNvPr>
          <p:cNvSpPr>
            <a:spLocks noGrp="1"/>
          </p:cNvSpPr>
          <p:nvPr>
            <p:ph idx="1"/>
          </p:nvPr>
        </p:nvSpPr>
        <p:spPr>
          <a:xfrm>
            <a:off x="838200" y="1426938"/>
            <a:ext cx="10515600" cy="4750025"/>
          </a:xfrm>
        </p:spPr>
        <p:txBody>
          <a:bodyPr>
            <a:normAutofit fontScale="92500" lnSpcReduction="20000"/>
          </a:bodyPr>
          <a:lstStyle/>
          <a:p>
            <a:pPr marL="0" indent="0">
              <a:buNone/>
            </a:pPr>
            <a:r>
              <a:rPr lang="en-US" sz="2600" dirty="0">
                <a:solidFill>
                  <a:schemeClr val="accent2"/>
                </a:solidFill>
              </a:rPr>
              <a:t>Loan Demographics</a:t>
            </a:r>
          </a:p>
          <a:p>
            <a:pPr lvl="1"/>
            <a:r>
              <a:rPr lang="en-US" dirty="0"/>
              <a:t>Highest </a:t>
            </a:r>
            <a:r>
              <a:rPr lang="en-US" dirty="0">
                <a:solidFill>
                  <a:schemeClr val="accent2"/>
                </a:solidFill>
              </a:rPr>
              <a:t>loan amount</a:t>
            </a:r>
            <a:r>
              <a:rPr lang="en-US" dirty="0"/>
              <a:t> applications fall in the range of </a:t>
            </a:r>
            <a:r>
              <a:rPr lang="en-US" dirty="0">
                <a:solidFill>
                  <a:schemeClr val="accent2"/>
                </a:solidFill>
              </a:rPr>
              <a:t>5k to 10k</a:t>
            </a:r>
          </a:p>
          <a:p>
            <a:pPr lvl="1"/>
            <a:r>
              <a:rPr lang="en-US" dirty="0"/>
              <a:t>Majority of the </a:t>
            </a:r>
            <a:r>
              <a:rPr lang="en-US" dirty="0">
                <a:solidFill>
                  <a:schemeClr val="accent2"/>
                </a:solidFill>
              </a:rPr>
              <a:t>interest rate </a:t>
            </a:r>
            <a:r>
              <a:rPr lang="en-US" dirty="0"/>
              <a:t>is in the range of </a:t>
            </a:r>
            <a:r>
              <a:rPr lang="en-US" dirty="0">
                <a:solidFill>
                  <a:schemeClr val="accent2"/>
                </a:solidFill>
              </a:rPr>
              <a:t>8% to 15%</a:t>
            </a:r>
          </a:p>
          <a:p>
            <a:pPr lvl="1"/>
            <a:r>
              <a:rPr lang="en-US" dirty="0"/>
              <a:t>Majority of the </a:t>
            </a:r>
            <a:r>
              <a:rPr lang="en-US" dirty="0">
                <a:solidFill>
                  <a:schemeClr val="accent2"/>
                </a:solidFill>
              </a:rPr>
              <a:t>installment amount </a:t>
            </a:r>
            <a:r>
              <a:rPr lang="en-US" dirty="0"/>
              <a:t>is in the range of </a:t>
            </a:r>
            <a:r>
              <a:rPr lang="en-US" dirty="0">
                <a:solidFill>
                  <a:schemeClr val="accent2"/>
                </a:solidFill>
              </a:rPr>
              <a:t>180 to 400</a:t>
            </a:r>
          </a:p>
          <a:p>
            <a:pPr lvl="1"/>
            <a:r>
              <a:rPr lang="en-US" dirty="0"/>
              <a:t>Majority of the </a:t>
            </a:r>
            <a:r>
              <a:rPr lang="en-US" dirty="0">
                <a:solidFill>
                  <a:schemeClr val="accent2"/>
                </a:solidFill>
              </a:rPr>
              <a:t>loan applications </a:t>
            </a:r>
            <a:r>
              <a:rPr lang="en-US" dirty="0"/>
              <a:t>counts are in the </a:t>
            </a:r>
            <a:r>
              <a:rPr lang="en-US" dirty="0">
                <a:solidFill>
                  <a:schemeClr val="accent2"/>
                </a:solidFill>
              </a:rPr>
              <a:t>term of 36 months</a:t>
            </a:r>
          </a:p>
          <a:p>
            <a:pPr lvl="1"/>
            <a:r>
              <a:rPr lang="en-US" dirty="0"/>
              <a:t>Majority of </a:t>
            </a:r>
            <a:r>
              <a:rPr lang="en-US" dirty="0">
                <a:solidFill>
                  <a:schemeClr val="accent2"/>
                </a:solidFill>
              </a:rPr>
              <a:t>loan application </a:t>
            </a:r>
            <a:r>
              <a:rPr lang="en-US" dirty="0"/>
              <a:t>counts fall under the category of </a:t>
            </a:r>
            <a:r>
              <a:rPr lang="en-US" dirty="0">
                <a:solidFill>
                  <a:schemeClr val="accent2"/>
                </a:solidFill>
              </a:rPr>
              <a:t>Grade B</a:t>
            </a:r>
          </a:p>
          <a:p>
            <a:pPr marL="457200" lvl="1" indent="0">
              <a:buNone/>
            </a:pPr>
            <a:endParaRPr lang="en-US" dirty="0">
              <a:solidFill>
                <a:schemeClr val="accent2"/>
              </a:solidFill>
            </a:endParaRPr>
          </a:p>
          <a:p>
            <a:pPr marL="0" indent="0">
              <a:buNone/>
            </a:pPr>
            <a:r>
              <a:rPr lang="en-US" sz="2600" dirty="0">
                <a:solidFill>
                  <a:schemeClr val="accent2"/>
                </a:solidFill>
              </a:rPr>
              <a:t>Time Based Analysis</a:t>
            </a:r>
          </a:p>
          <a:p>
            <a:pPr lvl="1"/>
            <a:r>
              <a:rPr lang="en-US" dirty="0">
                <a:solidFill>
                  <a:schemeClr val="accent2"/>
                </a:solidFill>
              </a:rPr>
              <a:t>Loan application counts </a:t>
            </a:r>
            <a:r>
              <a:rPr lang="en-US" dirty="0"/>
              <a:t>are increasing </a:t>
            </a:r>
            <a:r>
              <a:rPr lang="en-US" dirty="0">
                <a:solidFill>
                  <a:schemeClr val="accent2"/>
                </a:solidFill>
              </a:rPr>
              <a:t>year over year</a:t>
            </a:r>
          </a:p>
          <a:p>
            <a:pPr lvl="1"/>
            <a:r>
              <a:rPr lang="en-US" dirty="0">
                <a:solidFill>
                  <a:schemeClr val="accent2"/>
                </a:solidFill>
              </a:rPr>
              <a:t>Highest</a:t>
            </a:r>
            <a:r>
              <a:rPr lang="en-US" dirty="0"/>
              <a:t> loan application volume in </a:t>
            </a:r>
            <a:r>
              <a:rPr lang="en-US" dirty="0">
                <a:solidFill>
                  <a:schemeClr val="accent2"/>
                </a:solidFill>
              </a:rPr>
              <a:t>Quarter 4 </a:t>
            </a:r>
            <a:r>
              <a:rPr lang="en-US" dirty="0"/>
              <a:t>of every year</a:t>
            </a:r>
          </a:p>
          <a:p>
            <a:pPr lvl="1"/>
            <a:r>
              <a:rPr lang="en-US" dirty="0">
                <a:solidFill>
                  <a:schemeClr val="accent2"/>
                </a:solidFill>
              </a:rPr>
              <a:t>Lowest </a:t>
            </a:r>
            <a:r>
              <a:rPr lang="en-US" dirty="0"/>
              <a:t>loan applications are in </a:t>
            </a:r>
            <a:r>
              <a:rPr lang="en-US" dirty="0">
                <a:solidFill>
                  <a:schemeClr val="accent2"/>
                </a:solidFill>
              </a:rPr>
              <a:t>Q1</a:t>
            </a:r>
          </a:p>
          <a:p>
            <a:pPr lvl="1"/>
            <a:r>
              <a:rPr lang="en-US" dirty="0"/>
              <a:t>Possibly because by year ends people face the financial challenges</a:t>
            </a:r>
          </a:p>
          <a:p>
            <a:pPr lvl="1"/>
            <a:r>
              <a:rPr lang="en-US" dirty="0"/>
              <a:t>Possibly because of festive seasons</a:t>
            </a:r>
          </a:p>
          <a:p>
            <a:pPr lvl="1"/>
            <a:r>
              <a:rPr lang="en-US" dirty="0"/>
              <a:t>Possibly because they are consolidating debt by year end</a:t>
            </a:r>
          </a:p>
          <a:p>
            <a:pPr lvl="1"/>
            <a:endParaRPr lang="en-US" dirty="0">
              <a:solidFill>
                <a:schemeClr val="accent2"/>
              </a:solidFill>
            </a:endParaRPr>
          </a:p>
          <a:p>
            <a:pPr lvl="1"/>
            <a:endParaRPr lang="en-US" dirty="0"/>
          </a:p>
        </p:txBody>
      </p:sp>
    </p:spTree>
    <p:extLst>
      <p:ext uri="{BB962C8B-B14F-4D97-AF65-F5344CB8AC3E}">
        <p14:creationId xmlns:p14="http://schemas.microsoft.com/office/powerpoint/2010/main" val="1082882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37898-0609-50EC-52FB-CE87B7371E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6A021-C9F5-558C-BEE9-718C68B2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4EBDE8-724E-71C0-F99B-3B6BC3BFD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008CCC-5F59-097C-3943-AF91F5240A1F}"/>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DE88F49D-577E-1AAF-B053-D7B2FB24A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8E472B-6A3C-F1E9-8E29-AA357AF721CA}"/>
              </a:ext>
            </a:extLst>
          </p:cNvPr>
          <p:cNvSpPr>
            <a:spLocks noGrp="1"/>
          </p:cNvSpPr>
          <p:nvPr>
            <p:ph idx="1"/>
          </p:nvPr>
        </p:nvSpPr>
        <p:spPr>
          <a:xfrm>
            <a:off x="838200" y="1825625"/>
            <a:ext cx="10515600" cy="4351338"/>
          </a:xfrm>
        </p:spPr>
        <p:txBody>
          <a:bodyPr>
            <a:normAutofit/>
          </a:bodyPr>
          <a:lstStyle/>
          <a:p>
            <a:r>
              <a:rPr lang="en-US" dirty="0"/>
              <a:t>The customer demographic data shows which segment of customers to target for highest volume of loan and not default</a:t>
            </a:r>
          </a:p>
          <a:p>
            <a:r>
              <a:rPr lang="en-US" dirty="0"/>
              <a:t>Indicates more analysis is needed why other categories are not as high as other few</a:t>
            </a:r>
          </a:p>
          <a:p>
            <a:r>
              <a:rPr lang="en-US" dirty="0"/>
              <a:t>Indicates the Lending Club to be prepared to handle high volume in Q4</a:t>
            </a:r>
          </a:p>
          <a:p>
            <a:r>
              <a:rPr lang="en-US" dirty="0"/>
              <a:t>Indicates the Lending Club to target customers in other quarters to increase sales</a:t>
            </a:r>
          </a:p>
          <a:p>
            <a:pPr marL="0" indent="0">
              <a:buNone/>
            </a:pPr>
            <a:endParaRPr lang="en-US" dirty="0"/>
          </a:p>
        </p:txBody>
      </p:sp>
    </p:spTree>
    <p:extLst>
      <p:ext uri="{BB962C8B-B14F-4D97-AF65-F5344CB8AC3E}">
        <p14:creationId xmlns:p14="http://schemas.microsoft.com/office/powerpoint/2010/main" val="170507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F2A02B-123A-A41F-3972-B20A042B6D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B31CF-249F-58BB-0318-F4A22825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32CE44-76E7-D73C-76E1-87A436A7A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ACC4C3-D494-0A1F-6319-D4F22C93CC5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34FFA76D-67BB-6443-BB59-75E029F29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A6A4AD-DCEE-FEE2-A2E0-5E6CE6CBB99B}"/>
              </a:ext>
            </a:extLst>
          </p:cNvPr>
          <p:cNvSpPr>
            <a:spLocks noGrp="1"/>
          </p:cNvSpPr>
          <p:nvPr>
            <p:ph idx="1"/>
          </p:nvPr>
        </p:nvSpPr>
        <p:spPr>
          <a:xfrm>
            <a:off x="838200" y="1825625"/>
            <a:ext cx="10515600" cy="4351338"/>
          </a:xfrm>
        </p:spPr>
        <p:txBody>
          <a:bodyPr>
            <a:normAutofit fontScale="55000" lnSpcReduction="20000"/>
          </a:bodyPr>
          <a:lstStyle/>
          <a:p>
            <a:pPr marL="0" indent="0">
              <a:buNone/>
            </a:pPr>
            <a:r>
              <a:rPr lang="en-US" sz="3300" dirty="0">
                <a:solidFill>
                  <a:schemeClr val="accent2"/>
                </a:solidFill>
              </a:rPr>
              <a:t>Lending Club Company </a:t>
            </a:r>
            <a:r>
              <a:rPr lang="en-US" sz="3300" dirty="0"/>
              <a:t>need to be aware of the following </a:t>
            </a:r>
            <a:r>
              <a:rPr lang="en-US" sz="3300" dirty="0">
                <a:solidFill>
                  <a:schemeClr val="accent2"/>
                </a:solidFill>
              </a:rPr>
              <a:t>driver variables</a:t>
            </a:r>
            <a:r>
              <a:rPr lang="en-US" sz="3300" dirty="0"/>
              <a:t> about:</a:t>
            </a:r>
          </a:p>
          <a:p>
            <a:pPr marL="0" indent="0">
              <a:buNone/>
            </a:pPr>
            <a:r>
              <a:rPr lang="en-US" sz="3300" dirty="0">
                <a:solidFill>
                  <a:schemeClr val="accent2"/>
                </a:solidFill>
              </a:rPr>
              <a:t>1. Term Limit</a:t>
            </a:r>
          </a:p>
          <a:p>
            <a:pPr marL="0" indent="0">
              <a:buNone/>
            </a:pPr>
            <a:r>
              <a:rPr lang="en-US" sz="3300" dirty="0"/>
              <a:t>Individuals seeking 60-month loan terms require more rigorous evaluation due to the increased default risk (25%) compared to those with shorter 36-month terms.</a:t>
            </a:r>
          </a:p>
          <a:p>
            <a:pPr marL="0" indent="0">
              <a:buNone/>
            </a:pPr>
            <a:r>
              <a:rPr lang="en-US" sz="3300" dirty="0">
                <a:solidFill>
                  <a:schemeClr val="accent2"/>
                </a:solidFill>
              </a:rPr>
              <a:t>2. Grades</a:t>
            </a:r>
          </a:p>
          <a:p>
            <a:pPr lvl="1"/>
            <a:r>
              <a:rPr lang="en-US" sz="3300" dirty="0"/>
              <a:t>Charge-off volume is highest for grades B and C.</a:t>
            </a:r>
          </a:p>
          <a:p>
            <a:pPr lvl="1"/>
            <a:r>
              <a:rPr lang="en-US" sz="3300" dirty="0"/>
              <a:t>However, grades F and G have the highest charge-off ratios.</a:t>
            </a:r>
          </a:p>
          <a:p>
            <a:pPr lvl="1"/>
            <a:r>
              <a:rPr lang="en-US" sz="3300" dirty="0"/>
              <a:t>Probability of charge-off increases steadily from A to 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300" dirty="0">
                <a:solidFill>
                  <a:schemeClr val="accent2"/>
                </a:solidFill>
              </a:rPr>
              <a:t>3. Applicants Homeownership</a:t>
            </a:r>
          </a:p>
          <a:p>
            <a:pPr lvl="1">
              <a:defRPr/>
            </a:pPr>
            <a:r>
              <a:rPr lang="en-US" sz="3300" dirty="0"/>
              <a:t>The homeownership status of RENT and MORTGAGE are at the highest risk of Charge Offs</a:t>
            </a:r>
          </a:p>
          <a:p>
            <a:pPr marL="0" indent="0">
              <a:buNone/>
              <a:defRPr/>
            </a:pPr>
            <a:r>
              <a:rPr lang="en-US" sz="3300" dirty="0">
                <a:solidFill>
                  <a:schemeClr val="accent2"/>
                </a:solidFill>
              </a:rPr>
              <a:t>4. Verification Status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3300" dirty="0"/>
              <a:t>Charge-off rate is not significantly impacted by verification status (Verified or Not Verified), though purely in terms of volume Not Verified applicants are higher.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3300" dirty="0"/>
              <a:t>Focus on other factors to improve lending decisions.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3300" dirty="0"/>
              <a:t>Investigate potential flaws in the verification process.</a:t>
            </a:r>
          </a:p>
          <a:p>
            <a:endParaRPr lang="en-US" sz="3300" dirty="0"/>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900999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CCBAB0-415D-55B3-C5DF-805851AB7F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0D309E-1B9B-0F30-C86A-3CDC3DC6E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E73A838-F779-8F7E-D4C7-C02496E18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EA4E3-A5A8-D708-AC63-3286640D13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180727A0-0391-5025-3D07-282DD19A7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0D22AB-68EB-1FA5-5859-E756E7A6516A}"/>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US" sz="2600" dirty="0">
                <a:solidFill>
                  <a:schemeClr val="accent2"/>
                </a:solidFill>
              </a:rPr>
              <a:t>5. Loan Purpose</a:t>
            </a:r>
          </a:p>
          <a:p>
            <a:pPr lvl="1"/>
            <a:r>
              <a:rPr lang="en-US" sz="2600" dirty="0"/>
              <a:t>Debt consolidation has the highest volume of charge-offs.</a:t>
            </a:r>
          </a:p>
          <a:p>
            <a:pPr lvl="1"/>
            <a:r>
              <a:rPr lang="en-US" sz="2600" dirty="0"/>
              <a:t>Small business loans carry a higher risk of charge-off.</a:t>
            </a:r>
          </a:p>
          <a:p>
            <a:pPr lvl="1"/>
            <a:r>
              <a:rPr lang="en-US" sz="2600" dirty="0"/>
              <a:t>Renewable energy projects experience the lowest volume of charge-offs.</a:t>
            </a:r>
          </a:p>
          <a:p>
            <a:pPr marL="0" indent="0">
              <a:buNone/>
            </a:pPr>
            <a:r>
              <a:rPr lang="en-US" sz="2600" dirty="0">
                <a:solidFill>
                  <a:schemeClr val="accent2"/>
                </a:solidFill>
              </a:rPr>
              <a:t>6. Address State</a:t>
            </a:r>
          </a:p>
          <a:p>
            <a:pPr lvl="1"/>
            <a:r>
              <a:rPr lang="en-US" sz="2600" dirty="0"/>
              <a:t>Highest volume of loans is from CA and purely based on volumes the highest Charge Off's are from CA</a:t>
            </a:r>
          </a:p>
          <a:p>
            <a:pPr lvl="1"/>
            <a:r>
              <a:rPr lang="en-US" sz="2600" dirty="0"/>
              <a:t>Loan applications from the state NV are having high risk of defaulting, </a:t>
            </a:r>
          </a:p>
          <a:p>
            <a:pPr lvl="1"/>
            <a:r>
              <a:rPr lang="en-US" sz="2600" dirty="0"/>
              <a:t>The lending company needs to be cautious about lending to applicants from NV</a:t>
            </a:r>
          </a:p>
          <a:p>
            <a:pPr marL="0" indent="0">
              <a:buNone/>
            </a:pPr>
            <a:r>
              <a:rPr lang="en-US" sz="2600" dirty="0">
                <a:solidFill>
                  <a:schemeClr val="accent2"/>
                </a:solidFill>
              </a:rPr>
              <a:t>7. Public Bankruptcy Records</a:t>
            </a:r>
          </a:p>
          <a:p>
            <a:pPr marL="0" indent="0">
              <a:buNone/>
            </a:pPr>
            <a:r>
              <a:rPr lang="en-US" sz="2900" dirty="0"/>
              <a:t>The lender needs to be very careful with people having any public bankruptcy record in their name, since they have very high chance of defaulting.</a:t>
            </a:r>
          </a:p>
          <a:p>
            <a:pPr marL="0" indent="0">
              <a:buNone/>
            </a:pPr>
            <a:r>
              <a:rPr lang="en-US" sz="2900" dirty="0">
                <a:solidFill>
                  <a:schemeClr val="accent2"/>
                </a:solidFill>
              </a:rPr>
              <a:t>8. Annual Income</a:t>
            </a:r>
          </a:p>
          <a:p>
            <a:pPr lvl="1"/>
            <a:r>
              <a:rPr lang="en-US" sz="2500" dirty="0"/>
              <a:t>The Lending Company should be careful to approve loans for applicants with annual income of less than 40k or even better anybody less than 60k.</a:t>
            </a:r>
          </a:p>
          <a:p>
            <a:pPr lvl="1"/>
            <a:r>
              <a:rPr lang="en-US" sz="2500" dirty="0"/>
              <a:t>Income range 80k+ has less chances of charged off</a:t>
            </a:r>
          </a:p>
          <a:p>
            <a:pPr lvl="1"/>
            <a:r>
              <a:rPr lang="en-US" sz="2500" dirty="0"/>
              <a:t>Increase in annual income charged off proportion decreases.</a:t>
            </a:r>
          </a:p>
          <a:p>
            <a:pPr lvl="1"/>
            <a:endParaRPr lang="en-US" sz="2000" dirty="0"/>
          </a:p>
        </p:txBody>
      </p:sp>
    </p:spTree>
    <p:extLst>
      <p:ext uri="{BB962C8B-B14F-4D97-AF65-F5344CB8AC3E}">
        <p14:creationId xmlns:p14="http://schemas.microsoft.com/office/powerpoint/2010/main" val="405480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1C1D-1ECF-9E04-95E6-6BE77107A621}"/>
              </a:ext>
            </a:extLst>
          </p:cNvPr>
          <p:cNvSpPr>
            <a:spLocks noGrp="1"/>
          </p:cNvSpPr>
          <p:nvPr>
            <p:ph type="title"/>
          </p:nvPr>
        </p:nvSpPr>
        <p:spPr>
          <a:xfrm>
            <a:off x="808638" y="386930"/>
            <a:ext cx="9236700" cy="1188950"/>
          </a:xfrm>
        </p:spPr>
        <p:txBody>
          <a:bodyPr anchor="b">
            <a:normAutofit/>
          </a:bodyPr>
          <a:lstStyle/>
          <a:p>
            <a:r>
              <a:rPr lang="en-US" sz="5400" dirty="0"/>
              <a:t>Objective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B9572-4654-72D4-2FC3-F16D9B084B14}"/>
              </a:ext>
            </a:extLst>
          </p:cNvPr>
          <p:cNvSpPr>
            <a:spLocks noGrp="1"/>
          </p:cNvSpPr>
          <p:nvPr>
            <p:ph idx="1"/>
          </p:nvPr>
        </p:nvSpPr>
        <p:spPr>
          <a:xfrm>
            <a:off x="793660" y="2599509"/>
            <a:ext cx="10143668" cy="3435531"/>
          </a:xfrm>
        </p:spPr>
        <p:txBody>
          <a:bodyPr anchor="t">
            <a:normAutofit/>
          </a:bodyPr>
          <a:lstStyle/>
          <a:p>
            <a:r>
              <a:rPr lang="en-US" sz="2400" dirty="0">
                <a:latin typeface="Arial" panose="020B0604020202020204" pitchFamily="34" charset="0"/>
                <a:cs typeface="Arial" panose="020B0604020202020204" pitchFamily="34" charset="0"/>
              </a:rPr>
              <a:t>The objective is to use EDA techniques against past loan applicant’s data to:</a:t>
            </a:r>
          </a:p>
          <a:p>
            <a:pPr lvl="1" fontAlgn="base"/>
            <a:r>
              <a:rPr lang="en-US" b="0" i="0" dirty="0">
                <a:effectLst/>
                <a:latin typeface="Arial" panose="020B0604020202020204" pitchFamily="34" charset="0"/>
                <a:cs typeface="Arial" panose="020B0604020202020204" pitchFamily="34" charset="0"/>
              </a:rPr>
              <a:t>Determine </a:t>
            </a:r>
            <a:r>
              <a:rPr lang="en-US" dirty="0">
                <a:latin typeface="Arial" panose="020B0604020202020204" pitchFamily="34" charset="0"/>
                <a:cs typeface="Arial" panose="020B0604020202020204" pitchFamily="34" charset="0"/>
              </a:rPr>
              <a:t>critical factors that will </a:t>
            </a:r>
            <a:r>
              <a:rPr lang="en-US" b="0" i="0" dirty="0">
                <a:effectLst/>
                <a:latin typeface="Arial" panose="020B0604020202020204" pitchFamily="34" charset="0"/>
                <a:cs typeface="Arial" panose="020B0604020202020204" pitchFamily="34" charset="0"/>
              </a:rPr>
              <a:t>Improve ability to identify High-risk applicants and take precautionary actions </a:t>
            </a:r>
          </a:p>
          <a:p>
            <a:pPr lvl="1" fontAlgn="base"/>
            <a:r>
              <a:rPr lang="en-US" b="0" i="0" dirty="0">
                <a:effectLst/>
                <a:latin typeface="Arial" panose="020B0604020202020204" pitchFamily="34" charset="0"/>
                <a:cs typeface="Arial" panose="020B0604020202020204" pitchFamily="34" charset="0"/>
              </a:rPr>
              <a:t>Cut down credit loss by identifying High Risk applicants driving attributes (or driver variables) that may lead to loan default </a:t>
            </a:r>
          </a:p>
          <a:p>
            <a:pPr lvl="1" fontAlgn="base"/>
            <a:r>
              <a:rPr lang="en-US" b="0" i="0" dirty="0">
                <a:effectLst/>
                <a:latin typeface="Arial" panose="020B0604020202020204" pitchFamily="34" charset="0"/>
                <a:cs typeface="Arial" panose="020B0604020202020204" pitchFamily="34" charset="0"/>
              </a:rPr>
              <a:t>Improve Business portfolio and risk assessment </a:t>
            </a:r>
          </a:p>
        </p:txBody>
      </p:sp>
    </p:spTree>
    <p:extLst>
      <p:ext uri="{BB962C8B-B14F-4D97-AF65-F5344CB8AC3E}">
        <p14:creationId xmlns:p14="http://schemas.microsoft.com/office/powerpoint/2010/main" val="133809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6DA521-BE5F-9C41-5063-876DA655B3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8CA46A-59A4-A854-66DC-902235D9F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073AEE-3763-781B-C3BE-B422EAA46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5CB7EA-6489-20C7-638F-177AE2EBA00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E1683449-9416-D220-AB6F-510D0EE7F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5DD6C9-ACAB-64FF-335F-87CA11D5B52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9. Loan Amount</a:t>
            </a:r>
          </a:p>
          <a:p>
            <a:r>
              <a:rPr lang="en-US" sz="2000" dirty="0"/>
              <a:t>For loan amount, the highest volume of charge-offs falls within the $5,000 to $10,000 category.</a:t>
            </a:r>
          </a:p>
          <a:p>
            <a:r>
              <a:rPr lang="en-US" sz="2000" dirty="0"/>
              <a:t>However, customers with loan amounts of $15,000 and above have the highest charge-off ratio, indicating a greater risk per loan.</a:t>
            </a:r>
          </a:p>
          <a:p>
            <a:pPr marL="0" indent="0">
              <a:buNone/>
            </a:pPr>
            <a:endParaRPr lang="en-US" sz="1500" dirty="0"/>
          </a:p>
          <a:p>
            <a:pPr marL="0" indent="0">
              <a:buNone/>
            </a:pPr>
            <a:r>
              <a:rPr lang="en-US" dirty="0">
                <a:solidFill>
                  <a:schemeClr val="accent2"/>
                </a:solidFill>
              </a:rPr>
              <a:t>10. Interest Rates</a:t>
            </a:r>
          </a:p>
          <a:p>
            <a:r>
              <a:rPr lang="en-US" sz="2000" dirty="0"/>
              <a:t>High interest rates are associated with increased charge-off risk. This could be due to affordability issues or applicants with high need regardless of interest rate.</a:t>
            </a:r>
          </a:p>
          <a:p>
            <a:r>
              <a:rPr lang="en-US" sz="2000" dirty="0"/>
              <a:t>Loans with interest rates of 15% and above face the highest charge-off risk.</a:t>
            </a:r>
          </a:p>
          <a:p>
            <a:pPr marL="0" indent="0">
              <a:buNone/>
            </a:pPr>
            <a:endParaRPr lang="en-US" sz="1500" dirty="0"/>
          </a:p>
        </p:txBody>
      </p:sp>
    </p:spTree>
    <p:extLst>
      <p:ext uri="{BB962C8B-B14F-4D97-AF65-F5344CB8AC3E}">
        <p14:creationId xmlns:p14="http://schemas.microsoft.com/office/powerpoint/2010/main" val="37299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E4963-3F1A-267F-3A34-3B90BBC6F3D9}"/>
              </a:ext>
            </a:extLst>
          </p:cNvPr>
          <p:cNvSpPr>
            <a:spLocks noGrp="1"/>
          </p:cNvSpPr>
          <p:nvPr>
            <p:ph type="title"/>
          </p:nvPr>
        </p:nvSpPr>
        <p:spPr>
          <a:xfrm>
            <a:off x="808638" y="386930"/>
            <a:ext cx="9236700" cy="1188950"/>
          </a:xfrm>
        </p:spPr>
        <p:txBody>
          <a:bodyPr anchor="b">
            <a:normAutofit fontScale="90000"/>
          </a:bodyPr>
          <a:lstStyle/>
          <a:p>
            <a:r>
              <a:rPr lang="en-US" sz="5400" dirty="0"/>
              <a:t>EDA Techniques used in evaluating 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EF7E1C-52BE-C44D-B678-14F6921A3C7C}"/>
              </a:ext>
            </a:extLst>
          </p:cNvPr>
          <p:cNvSpPr>
            <a:spLocks noGrp="1"/>
          </p:cNvSpPr>
          <p:nvPr>
            <p:ph idx="1"/>
          </p:nvPr>
        </p:nvSpPr>
        <p:spPr>
          <a:xfrm>
            <a:off x="793660" y="2599509"/>
            <a:ext cx="10143668" cy="3435531"/>
          </a:xfrm>
        </p:spPr>
        <p:txBody>
          <a:bodyPr anchor="t">
            <a:normAutofit/>
          </a:bodyPr>
          <a:lstStyle/>
          <a:p>
            <a:r>
              <a:rPr lang="en-US" sz="2400" dirty="0"/>
              <a:t>Analyze, clean and prepare data for statistical analysis</a:t>
            </a:r>
          </a:p>
          <a:p>
            <a:r>
              <a:rPr lang="en-US" sz="2400" dirty="0"/>
              <a:t>Univariate analysis</a:t>
            </a:r>
          </a:p>
          <a:p>
            <a:r>
              <a:rPr lang="en-US" sz="2400" dirty="0"/>
              <a:t>Unordered Categorical Variable Analysis</a:t>
            </a:r>
          </a:p>
          <a:p>
            <a:r>
              <a:rPr lang="en-US" sz="2400" dirty="0"/>
              <a:t>Ordered Categorical Variable Analysis</a:t>
            </a:r>
          </a:p>
          <a:p>
            <a:r>
              <a:rPr lang="en-US" sz="2400" dirty="0"/>
              <a:t>Derived Variable Analysis</a:t>
            </a:r>
          </a:p>
          <a:p>
            <a:r>
              <a:rPr lang="en-US" sz="2400" dirty="0"/>
              <a:t>Bivariate Analysis</a:t>
            </a:r>
          </a:p>
          <a:p>
            <a:r>
              <a:rPr lang="en-US" sz="2400" dirty="0"/>
              <a:t>Correlation Analysis</a:t>
            </a:r>
          </a:p>
        </p:txBody>
      </p:sp>
    </p:spTree>
    <p:extLst>
      <p:ext uri="{BB962C8B-B14F-4D97-AF65-F5344CB8AC3E}">
        <p14:creationId xmlns:p14="http://schemas.microsoft.com/office/powerpoint/2010/main" val="28682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B0B4-7012-BE99-178B-6415053480D6}"/>
              </a:ext>
            </a:extLst>
          </p:cNvPr>
          <p:cNvSpPr>
            <a:spLocks noGrp="1"/>
          </p:cNvSpPr>
          <p:nvPr>
            <p:ph type="title"/>
          </p:nvPr>
        </p:nvSpPr>
        <p:spPr>
          <a:xfrm>
            <a:off x="808638" y="386930"/>
            <a:ext cx="9236700" cy="1188950"/>
          </a:xfrm>
        </p:spPr>
        <p:txBody>
          <a:bodyPr anchor="b">
            <a:normAutofit/>
          </a:bodyPr>
          <a:lstStyle/>
          <a:p>
            <a:r>
              <a:rPr lang="en-US" sz="5400" dirty="0"/>
              <a:t>Analyze Dataset and Clean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D4709-6D7D-2E6F-D3CB-8C508FB9924B}"/>
              </a:ext>
            </a:extLst>
          </p:cNvPr>
          <p:cNvSpPr>
            <a:spLocks noGrp="1"/>
          </p:cNvSpPr>
          <p:nvPr>
            <p:ph idx="1"/>
          </p:nvPr>
        </p:nvSpPr>
        <p:spPr>
          <a:xfrm>
            <a:off x="793660" y="2599509"/>
            <a:ext cx="10143668" cy="3435531"/>
          </a:xfrm>
        </p:spPr>
        <p:txBody>
          <a:bodyPr anchor="t">
            <a:normAutofit lnSpcReduction="10000"/>
          </a:bodyPr>
          <a:lstStyle/>
          <a:p>
            <a:r>
              <a:rPr lang="en-US" sz="2400" dirty="0"/>
              <a:t>Following methods were employed to prepare dataset for analysis</a:t>
            </a:r>
          </a:p>
          <a:p>
            <a:pPr lvl="1"/>
            <a:r>
              <a:rPr lang="en-US" sz="2000" dirty="0"/>
              <a:t>Find and drop the columns with all Null Values</a:t>
            </a:r>
          </a:p>
          <a:p>
            <a:pPr lvl="1"/>
            <a:r>
              <a:rPr lang="en-US" sz="2000" dirty="0"/>
              <a:t>Drop columns with few values or not be useful for analysis</a:t>
            </a:r>
          </a:p>
          <a:p>
            <a:pPr lvl="1"/>
            <a:r>
              <a:rPr lang="en-US" sz="2000" dirty="0"/>
              <a:t>Exclude rows that has outliers</a:t>
            </a:r>
          </a:p>
          <a:p>
            <a:pPr lvl="1"/>
            <a:r>
              <a:rPr lang="en-US" sz="2000" dirty="0"/>
              <a:t>Clean and Correct the datatype of columns </a:t>
            </a:r>
          </a:p>
          <a:p>
            <a:pPr lvl="2"/>
            <a:r>
              <a:rPr lang="en-US" sz="1600" dirty="0"/>
              <a:t>by removing trailing characters like “%” and converting it into relevant datatypes</a:t>
            </a:r>
          </a:p>
          <a:p>
            <a:pPr lvl="2"/>
            <a:r>
              <a:rPr lang="en-US" sz="1600" dirty="0"/>
              <a:t>split date string column into day, month and year columns</a:t>
            </a:r>
          </a:p>
          <a:p>
            <a:pPr lvl="2"/>
            <a:r>
              <a:rPr lang="en-US" sz="1600" dirty="0"/>
              <a:t>Rounding off columns to 2 decimal places</a:t>
            </a:r>
          </a:p>
          <a:p>
            <a:pPr lvl="1"/>
            <a:r>
              <a:rPr lang="en-US" sz="2000" dirty="0"/>
              <a:t>Consider only the rows with </a:t>
            </a:r>
            <a:r>
              <a:rPr lang="en-US" sz="2000" dirty="0" err="1"/>
              <a:t>loan_status</a:t>
            </a:r>
            <a:r>
              <a:rPr lang="en-US" sz="2000" dirty="0"/>
              <a:t> != “Current”, the reason being they are already paying customers</a:t>
            </a:r>
          </a:p>
          <a:p>
            <a:pPr lvl="1"/>
            <a:r>
              <a:rPr lang="en-US" sz="2000" dirty="0"/>
              <a:t>Drop text columns that may not be useful</a:t>
            </a:r>
            <a:endParaRPr lang="en-US" sz="1600" dirty="0"/>
          </a:p>
          <a:p>
            <a:pPr lvl="1"/>
            <a:endParaRPr lang="en-US" sz="2000" dirty="0"/>
          </a:p>
          <a:p>
            <a:pPr lvl="1"/>
            <a:endParaRPr lang="en-US" sz="2000" dirty="0"/>
          </a:p>
        </p:txBody>
      </p:sp>
    </p:spTree>
    <p:extLst>
      <p:ext uri="{BB962C8B-B14F-4D97-AF65-F5344CB8AC3E}">
        <p14:creationId xmlns:p14="http://schemas.microsoft.com/office/powerpoint/2010/main" val="428189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9E22-AECE-B84F-F535-D129AB3C61AC}"/>
              </a:ext>
            </a:extLst>
          </p:cNvPr>
          <p:cNvSpPr>
            <a:spLocks noGrp="1"/>
          </p:cNvSpPr>
          <p:nvPr>
            <p:ph type="title"/>
          </p:nvPr>
        </p:nvSpPr>
        <p:spPr>
          <a:xfrm>
            <a:off x="808638" y="386930"/>
            <a:ext cx="9236700" cy="1188950"/>
          </a:xfrm>
        </p:spPr>
        <p:txBody>
          <a:bodyPr anchor="b">
            <a:normAutofit/>
          </a:bodyPr>
          <a:lstStyle/>
          <a:p>
            <a:r>
              <a:rPr lang="en-US" sz="5400" dirty="0"/>
              <a:t>Analyze Dataset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EA144-E26B-79C5-9F8E-42EF28F0EE61}"/>
              </a:ext>
            </a:extLst>
          </p:cNvPr>
          <p:cNvSpPr>
            <a:spLocks noGrp="1"/>
          </p:cNvSpPr>
          <p:nvPr>
            <p:ph idx="1"/>
          </p:nvPr>
        </p:nvSpPr>
        <p:spPr>
          <a:xfrm>
            <a:off x="793660" y="2599509"/>
            <a:ext cx="10143668" cy="3435531"/>
          </a:xfrm>
        </p:spPr>
        <p:txBody>
          <a:bodyPr anchor="t">
            <a:normAutofit/>
          </a:bodyPr>
          <a:lstStyle/>
          <a:p>
            <a:r>
              <a:rPr lang="en-US" sz="2400" dirty="0"/>
              <a:t>Create and Add derived columns especially the following for histograms bins (buckets)</a:t>
            </a:r>
          </a:p>
          <a:p>
            <a:pPr lvl="1"/>
            <a:r>
              <a:rPr lang="en-US" sz="2000" dirty="0"/>
              <a:t>Loans Issue month bins as follows: Q1, Q2, Q3, Q4</a:t>
            </a:r>
          </a:p>
          <a:p>
            <a:pPr lvl="1"/>
            <a:r>
              <a:rPr lang="en-US" sz="2000" dirty="0"/>
              <a:t>Debt to Income ratio bucket: Very Low, Low, Moderate, High and Very High</a:t>
            </a:r>
          </a:p>
          <a:p>
            <a:pPr lvl="1"/>
            <a:r>
              <a:rPr lang="en-US" sz="2000" dirty="0"/>
              <a:t>Loan Amount bucket:0-5k, 5K – 10K, 10K-15K, 15K-above</a:t>
            </a:r>
          </a:p>
        </p:txBody>
      </p:sp>
    </p:spTree>
    <p:extLst>
      <p:ext uri="{BB962C8B-B14F-4D97-AF65-F5344CB8AC3E}">
        <p14:creationId xmlns:p14="http://schemas.microsoft.com/office/powerpoint/2010/main" val="243837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B2E0-77C2-3F49-1F93-DABC361665FF}"/>
              </a:ext>
            </a:extLst>
          </p:cNvPr>
          <p:cNvSpPr>
            <a:spLocks noGrp="1"/>
          </p:cNvSpPr>
          <p:nvPr>
            <p:ph type="title"/>
          </p:nvPr>
        </p:nvSpPr>
        <p:spPr>
          <a:xfrm>
            <a:off x="808638" y="386930"/>
            <a:ext cx="9236700" cy="1188950"/>
          </a:xfrm>
        </p:spPr>
        <p:txBody>
          <a:bodyPr anchor="b">
            <a:normAutofit/>
          </a:bodyPr>
          <a:lstStyle/>
          <a:p>
            <a:r>
              <a:rPr lang="en-US" sz="5400" dirty="0"/>
              <a:t>Univariate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91181-4F9C-6A9C-3BA3-C6616E75B5C3}"/>
              </a:ext>
            </a:extLst>
          </p:cNvPr>
          <p:cNvSpPr>
            <a:spLocks noGrp="1"/>
          </p:cNvSpPr>
          <p:nvPr>
            <p:ph idx="1"/>
          </p:nvPr>
        </p:nvSpPr>
        <p:spPr>
          <a:xfrm>
            <a:off x="793660" y="2599509"/>
            <a:ext cx="10143668" cy="3435531"/>
          </a:xfrm>
        </p:spPr>
        <p:txBody>
          <a:bodyPr anchor="t">
            <a:normAutofit/>
          </a:bodyPr>
          <a:lstStyle/>
          <a:p>
            <a:r>
              <a:rPr lang="en-US" sz="2400" dirty="0"/>
              <a:t>The following variables were considered for Univariate Analysis:</a:t>
            </a:r>
          </a:p>
          <a:p>
            <a:pPr lvl="1"/>
            <a:r>
              <a:rPr lang="en-US" sz="2000" dirty="0"/>
              <a:t>Loan amount</a:t>
            </a:r>
          </a:p>
          <a:p>
            <a:pPr lvl="1"/>
            <a:r>
              <a:rPr lang="en-US" sz="2000" dirty="0"/>
              <a:t>Funded amount</a:t>
            </a:r>
          </a:p>
          <a:p>
            <a:pPr lvl="1"/>
            <a:r>
              <a:rPr lang="en-US" sz="2000" dirty="0"/>
              <a:t>Investors funded amount</a:t>
            </a:r>
          </a:p>
          <a:p>
            <a:pPr lvl="1"/>
            <a:r>
              <a:rPr lang="en-US" sz="2000" dirty="0"/>
              <a:t>Interest Rate</a:t>
            </a:r>
          </a:p>
          <a:p>
            <a:pPr lvl="1"/>
            <a:r>
              <a:rPr lang="en-US" sz="2000" dirty="0"/>
              <a:t>Installment amount</a:t>
            </a:r>
          </a:p>
          <a:p>
            <a:pPr lvl="1"/>
            <a:r>
              <a:rPr lang="en-US" sz="2000" dirty="0"/>
              <a:t>Annual Income of applicants</a:t>
            </a:r>
          </a:p>
          <a:p>
            <a:pPr lvl="1"/>
            <a:r>
              <a:rPr lang="en-US" sz="2000" dirty="0"/>
              <a:t>Debt to Income Ratio</a:t>
            </a:r>
          </a:p>
          <a:p>
            <a:pPr lvl="1"/>
            <a:endParaRPr lang="en-US" sz="2000" dirty="0"/>
          </a:p>
        </p:txBody>
      </p:sp>
    </p:spTree>
    <p:extLst>
      <p:ext uri="{BB962C8B-B14F-4D97-AF65-F5344CB8AC3E}">
        <p14:creationId xmlns:p14="http://schemas.microsoft.com/office/powerpoint/2010/main" val="8746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8F62D-9E98-1B32-F62D-64F1651672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B75EC2-5064-6E00-551D-B344B867528C}"/>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Loan amount</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2D9328F-4D11-0B9C-F973-CF68ACB2B73C}"/>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 at 10000 and so on, indicating the most common loan amount is around the modal clusters of 5,000 and 10000.</a:t>
            </a:r>
          </a:p>
          <a:p>
            <a:pPr marL="285750">
              <a:spcAft>
                <a:spcPts val="600"/>
              </a:spcAft>
            </a:pPr>
            <a:r>
              <a:rPr lang="en-US" sz="1600" dirty="0"/>
              <a:t>The median is 10000, signifying that half of the loans are below 10000 and half are above.</a:t>
            </a:r>
          </a:p>
          <a:p>
            <a:pPr marL="285750">
              <a:spcAft>
                <a:spcPts val="600"/>
              </a:spcAft>
            </a:pPr>
            <a:r>
              <a:rPr lang="en-US" sz="1600" dirty="0"/>
              <a:t>While the box plot indicates that most of the loan amount is in range of 5600 and 13000, the difference between the smaller modes from modal clusters 5000 or 10000 and median from box plot confirms that the plot is rightward skew, with the "tail" of higher loan amounts greater than 15000, pulling the median towards higher value despite the majority number of loans provided being smaller.</a:t>
            </a:r>
          </a:p>
          <a:p>
            <a:pPr>
              <a:spcAft>
                <a:spcPts val="600"/>
              </a:spcAft>
            </a:pPr>
            <a:endParaRPr lang="en-US" sz="1100" dirty="0"/>
          </a:p>
        </p:txBody>
      </p:sp>
      <p:pic>
        <p:nvPicPr>
          <p:cNvPr id="16386" name="Picture 2">
            <a:extLst>
              <a:ext uri="{FF2B5EF4-FFF2-40B4-BE49-F238E27FC236}">
                <a16:creationId xmlns:a16="http://schemas.microsoft.com/office/drawing/2014/main" id="{8CE5CBD6-34DB-884C-631B-953BC7735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437723"/>
            <a:ext cx="11145519" cy="2680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2AA1C6-E50D-449F-368F-5FDE44A0BE6E}"/>
              </a:ext>
            </a:extLst>
          </p:cNvPr>
          <p:cNvSpPr txBox="1"/>
          <p:nvPr/>
        </p:nvSpPr>
        <p:spPr>
          <a:xfrm>
            <a:off x="880741" y="3133403"/>
            <a:ext cx="7578228" cy="276999"/>
          </a:xfrm>
          <a:prstGeom prst="rect">
            <a:avLst/>
          </a:prstGeom>
          <a:noFill/>
        </p:spPr>
        <p:txBody>
          <a:bodyPr wrap="none" rtlCol="0">
            <a:spAutoFit/>
          </a:bodyPr>
          <a:lstStyle/>
          <a:p>
            <a:r>
              <a:rPr lang="en-US" sz="1200" i="1" dirty="0"/>
              <a:t>* The loan amount has been treated to remove outliers and accordingly the quantiles bottom 5% and top 90% removed</a:t>
            </a:r>
          </a:p>
        </p:txBody>
      </p:sp>
    </p:spTree>
    <p:extLst>
      <p:ext uri="{BB962C8B-B14F-4D97-AF65-F5344CB8AC3E}">
        <p14:creationId xmlns:p14="http://schemas.microsoft.com/office/powerpoint/2010/main" val="12706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3476</TotalTime>
  <Words>3225</Words>
  <Application>Microsoft Macintosh PowerPoint</Application>
  <PresentationFormat>Widescreen</PresentationFormat>
  <Paragraphs>269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Lending Club Case Study</vt:lpstr>
      <vt:lpstr>General Info</vt:lpstr>
      <vt:lpstr>Background of Lending Club</vt:lpstr>
      <vt:lpstr>Objective</vt:lpstr>
      <vt:lpstr>EDA Techniques used in evaluating case study</vt:lpstr>
      <vt:lpstr>Analyze Dataset and Clean data</vt:lpstr>
      <vt:lpstr>Analyze Dataset Contd..,</vt:lpstr>
      <vt:lpstr>Univariate Analysis</vt:lpstr>
      <vt:lpstr>Univariate Analysis - Loan amount</vt:lpstr>
      <vt:lpstr>Univariate Analysis – Funded Amount</vt:lpstr>
      <vt:lpstr>Univariate Analysis – Interest Rate</vt:lpstr>
      <vt:lpstr>Univariate Analysis – Annual Income</vt:lpstr>
      <vt:lpstr>Univariate Analysis – Debt to Income (DTI) Ratio </vt:lpstr>
      <vt:lpstr>Unordered Categorical Variable Analysis</vt:lpstr>
      <vt:lpstr>Unordered Categorical Variable Analysis</vt:lpstr>
      <vt:lpstr>Ordered Categorical Variable Analysis</vt:lpstr>
      <vt:lpstr>Ordered Categorical Variable Analysis</vt:lpstr>
      <vt:lpstr>Derived Variable Analysis</vt:lpstr>
      <vt:lpstr>Derived Variable Analysis</vt:lpstr>
      <vt:lpstr>Derived Variable Analysis</vt:lpstr>
      <vt:lpstr>Derived Variable Analysis – Identify Key correlations</vt:lpstr>
      <vt:lpstr>Bivariate Analysis</vt:lpstr>
      <vt:lpstr>Bivariate Analysis – Term Limit Vs Loan Status</vt:lpstr>
      <vt:lpstr>Bivariate Analysis – LC Grade Vs Loan Status</vt:lpstr>
      <vt:lpstr>Bivariate Analysis – Home Ownership Vs Loan Status</vt:lpstr>
      <vt:lpstr>Bivariate Analysis – Verification Status Vs Loan Status</vt:lpstr>
      <vt:lpstr>Bivariate Analysis – Loan Purpose Vs Loan Status</vt:lpstr>
      <vt:lpstr>Bivariate Analysis – Address State Vs Loan Status</vt:lpstr>
      <vt:lpstr>Bivariate Analysis – Public Bankruptcy Record Vs Loan Status</vt:lpstr>
      <vt:lpstr>Bivariate Analysis –  Annual Income Vs Loan Status</vt:lpstr>
      <vt:lpstr>Bivariate Analysis –  Loan Amount Vs Loan Status</vt:lpstr>
      <vt:lpstr>Bivariate Analysis –  Interest Rate Vs Loan Status</vt:lpstr>
      <vt:lpstr>Correlation Analysis</vt:lpstr>
      <vt:lpstr>Conclusion Summary</vt:lpstr>
      <vt:lpstr>Univariate Analysis Summary - Customer Demographics</vt:lpstr>
      <vt:lpstr>Univariate Analysis Summary </vt:lpstr>
      <vt:lpstr>Univariate Analysis Summary – Inferences</vt:lpstr>
      <vt:lpstr>Bivariate Analysis Summary – Inferences</vt:lpstr>
      <vt:lpstr>Bivariate Analysis Summary – Inferences</vt:lpstr>
      <vt:lpstr>Bivariate Analysis Summary – 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Rathnagiri Nagarajan</dc:creator>
  <cp:lastModifiedBy>Rathnagiri Nagarajan</cp:lastModifiedBy>
  <cp:revision>17</cp:revision>
  <dcterms:created xsi:type="dcterms:W3CDTF">2024-02-03T21:24:02Z</dcterms:created>
  <dcterms:modified xsi:type="dcterms:W3CDTF">2024-02-07T12:10:11Z</dcterms:modified>
</cp:coreProperties>
</file>