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0" r:id="rId6"/>
    <p:sldId id="265" r:id="rId7"/>
    <p:sldId id="266" r:id="rId8"/>
    <p:sldId id="261" r:id="rId9"/>
    <p:sldId id="267" r:id="rId10"/>
    <p:sldId id="268" r:id="rId11"/>
    <p:sldId id="269" r:id="rId12"/>
    <p:sldId id="270" r:id="rId13"/>
    <p:sldId id="271" r:id="rId14"/>
    <p:sldId id="272" r:id="rId15"/>
    <p:sldId id="273" r:id="rId16"/>
    <p:sldId id="281" r:id="rId17"/>
    <p:sldId id="282" r:id="rId18"/>
    <p:sldId id="283" r:id="rId19"/>
    <p:sldId id="284" r:id="rId20"/>
    <p:sldId id="285" r:id="rId21"/>
    <p:sldId id="286" r:id="rId22"/>
    <p:sldId id="287" r:id="rId23"/>
    <p:sldId id="288" r:id="rId24"/>
    <p:sldId id="263" r:id="rId25"/>
    <p:sldId id="278" r:id="rId26"/>
    <p:sldId id="262" r:id="rId27"/>
    <p:sldId id="276" r:id="rId28"/>
    <p:sldId id="274" r:id="rId29"/>
    <p:sldId id="279" r:id="rId30"/>
    <p:sldId id="264"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8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7"/>
    <p:restoredTop sz="94713"/>
  </p:normalViewPr>
  <p:slideViewPr>
    <p:cSldViewPr snapToGrid="0">
      <p:cViewPr varScale="1">
        <p:scale>
          <a:sx n="128" d="100"/>
          <a:sy n="128" d="100"/>
        </p:scale>
        <p:origin x="16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9188-01B1-D111-227E-26884A8439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8A0922-9F30-C94E-6618-3D1A92085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C9EE239-359F-4F7B-E9A5-C170C6E46BFC}"/>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5" name="Footer Placeholder 4">
            <a:extLst>
              <a:ext uri="{FF2B5EF4-FFF2-40B4-BE49-F238E27FC236}">
                <a16:creationId xmlns:a16="http://schemas.microsoft.com/office/drawing/2014/main" id="{7DD852A2-DEFF-4CC9-93EA-6D75D295B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46364-682C-2B3A-0E4F-A0423ED5B0A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3346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2567-06D7-CCAC-2AA0-3F6D5C87E4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B87B1F-A48D-ECAB-A90A-2015F599C9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76A964-2DDA-5039-8E0B-8F1BD6DAA814}"/>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5" name="Footer Placeholder 4">
            <a:extLst>
              <a:ext uri="{FF2B5EF4-FFF2-40B4-BE49-F238E27FC236}">
                <a16:creationId xmlns:a16="http://schemas.microsoft.com/office/drawing/2014/main" id="{AA492F35-724A-3FFC-C118-FE011FD5A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1BA6-22E0-EDE3-0884-FDB77F76972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6634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20DFB-E513-CD29-3EB8-7D35949EB4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E911E8-84A7-844A-0390-488A1BCE4D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376B36-F6F0-5612-6A69-036231FFFB74}"/>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5" name="Footer Placeholder 4">
            <a:extLst>
              <a:ext uri="{FF2B5EF4-FFF2-40B4-BE49-F238E27FC236}">
                <a16:creationId xmlns:a16="http://schemas.microsoft.com/office/drawing/2014/main" id="{CEAD00E9-C9D9-0800-F301-4D236CFEC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01380-5805-7360-7EFA-AC9636DA310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103443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DFC1-20AF-AF28-5385-628467E492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22F57C-F271-A65C-0F54-D977591F57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F190C5-EB92-CF2C-C915-EB0CA80E2F4C}"/>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5" name="Footer Placeholder 4">
            <a:extLst>
              <a:ext uri="{FF2B5EF4-FFF2-40B4-BE49-F238E27FC236}">
                <a16:creationId xmlns:a16="http://schemas.microsoft.com/office/drawing/2014/main" id="{2CC981F4-7627-C26D-18A6-6B0A18A69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9D57A-AD20-8676-5F15-4AF54D9D4734}"/>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3859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951B-4B4F-9DA5-5EF0-ECE6740437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1112DC-B592-22E6-2D2D-7CE219E6C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020A31-6D06-86B0-B0F4-8A44E8B0800E}"/>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5" name="Footer Placeholder 4">
            <a:extLst>
              <a:ext uri="{FF2B5EF4-FFF2-40B4-BE49-F238E27FC236}">
                <a16:creationId xmlns:a16="http://schemas.microsoft.com/office/drawing/2014/main" id="{081529C3-CB07-712B-B026-C34BFD786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4F7AF-725F-1436-20F3-798EDF8FF8A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0832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BD2-762A-34C1-9DCA-1C9C0E7B78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7BEF39-A326-A9F1-8BA5-7BF3CB8DFC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1D68B2-CEA9-195E-CA67-B42A01AAB4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FC2176-1140-8DCF-29A3-8DD11907FA68}"/>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6" name="Footer Placeholder 5">
            <a:extLst>
              <a:ext uri="{FF2B5EF4-FFF2-40B4-BE49-F238E27FC236}">
                <a16:creationId xmlns:a16="http://schemas.microsoft.com/office/drawing/2014/main" id="{3CABFA5F-ECF3-1137-37FB-7DC91BD93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0A988-2041-AF55-54C0-3772E8D4F930}"/>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0662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666-E589-238E-78AC-F195FD69BDE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825098-FB00-729B-969D-F82B69556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4D40DD-22D6-9E8C-7D9C-4569A2F527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F3219F-BCAD-8286-2698-79F64B9EC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9B8A49-3981-F53D-DA1E-2C156D55DBB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38E7A0-223C-7C39-23A9-1D508DB401C0}"/>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8" name="Footer Placeholder 7">
            <a:extLst>
              <a:ext uri="{FF2B5EF4-FFF2-40B4-BE49-F238E27FC236}">
                <a16:creationId xmlns:a16="http://schemas.microsoft.com/office/drawing/2014/main" id="{DEFF1324-9A75-7307-46A1-D28C96779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6C323-3837-CFA2-52BB-B9202E42B479}"/>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2904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0BEB-432B-F3A5-0E6F-A33CA60A7B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B3F46D8-DBA4-FD8E-E233-2DAD7C2698DE}"/>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4" name="Footer Placeholder 3">
            <a:extLst>
              <a:ext uri="{FF2B5EF4-FFF2-40B4-BE49-F238E27FC236}">
                <a16:creationId xmlns:a16="http://schemas.microsoft.com/office/drawing/2014/main" id="{7A6F8030-EFD0-B1A3-67CB-44CF5A84B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7B993-C8CD-C372-7D16-B70A58D5F597}"/>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68521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37A72-2E2B-3BBD-FC52-E468B1C582F2}"/>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3" name="Footer Placeholder 2">
            <a:extLst>
              <a:ext uri="{FF2B5EF4-FFF2-40B4-BE49-F238E27FC236}">
                <a16:creationId xmlns:a16="http://schemas.microsoft.com/office/drawing/2014/main" id="{B6DC47F3-7998-EF98-86CD-D7AD1E3EA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A85E0-37C8-E3FD-B66F-8D6FB665EC25}"/>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312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5B02-6CAD-3573-66C0-46BD08F1AD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26587EE-D5EC-5429-2DED-D508ED3AF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9D11F9-F013-E2A9-1D6A-699BD8F1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6B79A4-B492-79A6-BCF8-935A672C1328}"/>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6" name="Footer Placeholder 5">
            <a:extLst>
              <a:ext uri="{FF2B5EF4-FFF2-40B4-BE49-F238E27FC236}">
                <a16:creationId xmlns:a16="http://schemas.microsoft.com/office/drawing/2014/main" id="{F6E31696-85C7-1EDB-6D47-B69CE2047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F09B-AEC4-B930-78EA-FFB906D4D3F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352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B7E7-2168-C344-B797-648E9AEE1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6A515A6-4F15-7187-D2B9-B054EB555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753EC4-4E53-F62E-E576-F87325099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496EFB-AB1B-5537-AD2E-BB5256002364}"/>
              </a:ext>
            </a:extLst>
          </p:cNvPr>
          <p:cNvSpPr>
            <a:spLocks noGrp="1"/>
          </p:cNvSpPr>
          <p:nvPr>
            <p:ph type="dt" sz="half" idx="10"/>
          </p:nvPr>
        </p:nvSpPr>
        <p:spPr/>
        <p:txBody>
          <a:bodyPr/>
          <a:lstStyle/>
          <a:p>
            <a:fld id="{2F00D1CE-BAFE-864F-AF39-FC444A398547}" type="datetimeFigureOut">
              <a:rPr lang="en-US" smtClean="0"/>
              <a:t>2/5/24</a:t>
            </a:fld>
            <a:endParaRPr lang="en-US"/>
          </a:p>
        </p:txBody>
      </p:sp>
      <p:sp>
        <p:nvSpPr>
          <p:cNvPr id="6" name="Footer Placeholder 5">
            <a:extLst>
              <a:ext uri="{FF2B5EF4-FFF2-40B4-BE49-F238E27FC236}">
                <a16:creationId xmlns:a16="http://schemas.microsoft.com/office/drawing/2014/main" id="{881028B7-60B8-304E-BAB1-DEE75C649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C8478-8BB4-D9A0-7056-9D9ED58EDF4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79587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987B1-29D4-C4DE-0ADB-3CCB61DA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128A63-9922-87F7-BD32-3DEA48E5F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8CBE90-8493-54EB-FBFF-D7B7385D0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D1CE-BAFE-864F-AF39-FC444A398547}" type="datetimeFigureOut">
              <a:rPr lang="en-US" smtClean="0"/>
              <a:t>2/5/24</a:t>
            </a:fld>
            <a:endParaRPr lang="en-US"/>
          </a:p>
        </p:txBody>
      </p:sp>
      <p:sp>
        <p:nvSpPr>
          <p:cNvPr id="5" name="Footer Placeholder 4">
            <a:extLst>
              <a:ext uri="{FF2B5EF4-FFF2-40B4-BE49-F238E27FC236}">
                <a16:creationId xmlns:a16="http://schemas.microsoft.com/office/drawing/2014/main" id="{7E804516-3863-3B02-0D18-0E1CF1706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3C9F8-A785-3B28-7D60-4F3884E84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B1765-15C1-8844-9208-77245C0D5C4D}" type="slidenum">
              <a:rPr lang="en-US" smtClean="0"/>
              <a:t>‹#›</a:t>
            </a:fld>
            <a:endParaRPr lang="en-US"/>
          </a:p>
        </p:txBody>
      </p:sp>
    </p:spTree>
    <p:extLst>
      <p:ext uri="{BB962C8B-B14F-4D97-AF65-F5344CB8AC3E}">
        <p14:creationId xmlns:p14="http://schemas.microsoft.com/office/powerpoint/2010/main" val="3521771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3F472-7E95-E4F5-4166-8AE5AFCA04D1}"/>
              </a:ext>
            </a:extLst>
          </p:cNvPr>
          <p:cNvSpPr>
            <a:spLocks noGrp="1"/>
          </p:cNvSpPr>
          <p:nvPr>
            <p:ph type="ctrTitle"/>
          </p:nvPr>
        </p:nvSpPr>
        <p:spPr>
          <a:xfrm>
            <a:off x="838199" y="1093788"/>
            <a:ext cx="10506455" cy="2967208"/>
          </a:xfrm>
        </p:spPr>
        <p:txBody>
          <a:bodyPr>
            <a:normAutofit/>
          </a:bodyPr>
          <a:lstStyle/>
          <a:p>
            <a:pPr algn="l"/>
            <a:r>
              <a:rPr lang="en-US" sz="8000" dirty="0">
                <a:solidFill>
                  <a:srgbClr val="ED7D31"/>
                </a:solidFill>
              </a:rPr>
              <a:t>Lending Club </a:t>
            </a:r>
            <a:r>
              <a:rPr lang="en-US" sz="8000" dirty="0"/>
              <a:t>Case Study</a:t>
            </a:r>
          </a:p>
        </p:txBody>
      </p:sp>
      <p:sp>
        <p:nvSpPr>
          <p:cNvPr id="3" name="Subtitle 2">
            <a:extLst>
              <a:ext uri="{FF2B5EF4-FFF2-40B4-BE49-F238E27FC236}">
                <a16:creationId xmlns:a16="http://schemas.microsoft.com/office/drawing/2014/main" id="{F3FD1C6F-7A5A-A7D8-D80B-A52D6B442F71}"/>
              </a:ext>
            </a:extLst>
          </p:cNvPr>
          <p:cNvSpPr>
            <a:spLocks noGrp="1"/>
          </p:cNvSpPr>
          <p:nvPr>
            <p:ph type="subTitle" idx="1"/>
          </p:nvPr>
        </p:nvSpPr>
        <p:spPr>
          <a:xfrm>
            <a:off x="7400924" y="4619624"/>
            <a:ext cx="3946779" cy="1038225"/>
          </a:xfrm>
        </p:spPr>
        <p:txBody>
          <a:bodyPr>
            <a:normAutofit/>
          </a:bodyPr>
          <a:lstStyle/>
          <a:p>
            <a:pPr algn="r"/>
            <a:r>
              <a:rPr lang="en-US" dirty="0"/>
              <a:t>Prachi </a:t>
            </a:r>
            <a:r>
              <a:rPr lang="en-US" dirty="0" err="1"/>
              <a:t>Goliwadekar</a:t>
            </a:r>
            <a:endParaRPr lang="en-US" dirty="0"/>
          </a:p>
          <a:p>
            <a:pPr algn="r"/>
            <a:r>
              <a:rPr lang="en-US" dirty="0"/>
              <a:t>Rathnagiri Nagarajan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1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6CEE68-5059-EE9D-F1E9-A44355AEB8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165A7AF-2B91-648D-1511-724D19E86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762B19-7DCE-D08F-7AC5-DBD2797B6301}"/>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Funded Amount</a:t>
            </a:r>
          </a:p>
        </p:txBody>
      </p:sp>
      <p:sp>
        <p:nvSpPr>
          <p:cNvPr id="1035" name="Arc 1034">
            <a:extLst>
              <a:ext uri="{FF2B5EF4-FFF2-40B4-BE49-F238E27FC236}">
                <a16:creationId xmlns:a16="http://schemas.microsoft.com/office/drawing/2014/main" id="{1CF98B28-A05F-BDE2-8A38-79CC96301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F50ACA3-FDE2-29DE-0A18-8C517CCA5E97}"/>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peaks at 10000 and so on, indicating the most common loan funded amount is around the modal clusters of 5,000 and 10000.</a:t>
            </a:r>
          </a:p>
          <a:p>
            <a:pPr marL="285750">
              <a:spcAft>
                <a:spcPts val="600"/>
              </a:spcAft>
            </a:pPr>
            <a:r>
              <a:rPr lang="en-US" sz="1600" dirty="0"/>
              <a:t>The median is 9600, signifying that half of the loans are below 10000 and half are above.</a:t>
            </a:r>
          </a:p>
          <a:p>
            <a:pPr marL="285750">
              <a:spcAft>
                <a:spcPts val="600"/>
              </a:spcAft>
            </a:pPr>
            <a:r>
              <a:rPr lang="en-US" sz="1600" dirty="0"/>
              <a:t>While the box plot indicates that most of the loan amount is in range of 5000 and 15000, the difference between the smaller mode 5000 and median from box plot confirms that the plot is rightward skew, with the "tail" of higher loan funded amounts greater than 15000, pulling the median towards higher value despite the majority number of loans funded being smaller.</a:t>
            </a:r>
          </a:p>
          <a:p>
            <a:pPr>
              <a:spcAft>
                <a:spcPts val="600"/>
              </a:spcAft>
            </a:pPr>
            <a:endParaRPr lang="en-US" sz="1100" dirty="0"/>
          </a:p>
        </p:txBody>
      </p:sp>
      <p:pic>
        <p:nvPicPr>
          <p:cNvPr id="3076" name="Picture 4">
            <a:extLst>
              <a:ext uri="{FF2B5EF4-FFF2-40B4-BE49-F238E27FC236}">
                <a16:creationId xmlns:a16="http://schemas.microsoft.com/office/drawing/2014/main" id="{F99744EF-29D7-0728-D3C2-4DC09CBAA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11" y="347935"/>
            <a:ext cx="11580778" cy="284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7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63C665-2BEB-E6E0-2224-77A9AE454E37}"/>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E39B298-8041-5D05-A4F7-565D91B05AF6}"/>
              </a:ext>
            </a:extLst>
          </p:cNvPr>
          <p:cNvSpPr>
            <a:spLocks noGrp="1"/>
          </p:cNvSpPr>
          <p:nvPr>
            <p:ph type="title"/>
          </p:nvPr>
        </p:nvSpPr>
        <p:spPr>
          <a:xfrm>
            <a:off x="838201" y="3998018"/>
            <a:ext cx="3981854" cy="2216513"/>
          </a:xfrm>
        </p:spPr>
        <p:txBody>
          <a:bodyPr vert="horz" lIns="91440" tIns="45720" rIns="91440" bIns="45720" rtlCol="0">
            <a:normAutofit/>
          </a:bodyPr>
          <a:lstStyle/>
          <a:p>
            <a:r>
              <a:rPr lang="en-US" sz="3700" kern="1200">
                <a:latin typeface="+mj-lt"/>
                <a:ea typeface="+mj-ea"/>
                <a:cs typeface="+mj-cs"/>
              </a:rPr>
              <a:t>Univariate Analysis – Investors Funded Amount</a:t>
            </a:r>
          </a:p>
        </p:txBody>
      </p:sp>
      <p:sp>
        <p:nvSpPr>
          <p:cNvPr id="4105" name="Arc 410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C0FAB233-67C8-6AE3-7747-44112F2E54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C6D589D5-FB20-A8E1-3826-17E8A8E3DCE0}"/>
              </a:ext>
            </a:extLst>
          </p:cNvPr>
          <p:cNvSpPr>
            <a:spLocks noGrp="1"/>
          </p:cNvSpPr>
          <p:nvPr>
            <p:ph idx="1"/>
          </p:nvPr>
        </p:nvSpPr>
        <p:spPr>
          <a:xfrm>
            <a:off x="4970835" y="3998019"/>
            <a:ext cx="6382966" cy="2216512"/>
          </a:xfrm>
        </p:spPr>
        <p:txBody>
          <a:bodyPr vert="horz" lIns="91440" tIns="45720" rIns="91440" bIns="45720" rtlCol="0">
            <a:normAutofit/>
          </a:bodyPr>
          <a:lstStyle/>
          <a:p>
            <a:pPr>
              <a:spcAft>
                <a:spcPts val="600"/>
              </a:spcAft>
            </a:pPr>
            <a:r>
              <a:rPr lang="en-US"/>
              <a:t>Most of the loan funded amounts inv are between 5K to 14 K</a:t>
            </a:r>
          </a:p>
          <a:p>
            <a:pPr>
              <a:spcAft>
                <a:spcPts val="600"/>
              </a:spcAft>
            </a:pPr>
            <a:endParaRPr lang="en-US"/>
          </a:p>
        </p:txBody>
      </p:sp>
    </p:spTree>
    <p:extLst>
      <p:ext uri="{BB962C8B-B14F-4D97-AF65-F5344CB8AC3E}">
        <p14:creationId xmlns:p14="http://schemas.microsoft.com/office/powerpoint/2010/main" val="312020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21AE02-40CB-E6BF-E497-F18EF2874A99}"/>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93C14A7-A565-7E47-8DC2-0B6D906CD744}"/>
              </a:ext>
            </a:extLst>
          </p:cNvPr>
          <p:cNvSpPr>
            <a:spLocks noGrp="1"/>
          </p:cNvSpPr>
          <p:nvPr>
            <p:ph type="title"/>
          </p:nvPr>
        </p:nvSpPr>
        <p:spPr>
          <a:xfrm>
            <a:off x="838201" y="3998018"/>
            <a:ext cx="3981854" cy="2216513"/>
          </a:xfrm>
        </p:spPr>
        <p:txBody>
          <a:bodyPr vert="horz" lIns="91440" tIns="45720" rIns="91440" bIns="45720" rtlCol="0">
            <a:normAutofit/>
          </a:bodyPr>
          <a:lstStyle/>
          <a:p>
            <a:r>
              <a:rPr lang="en-US" kern="1200">
                <a:latin typeface="+mj-lt"/>
                <a:ea typeface="+mj-ea"/>
                <a:cs typeface="+mj-cs"/>
              </a:rPr>
              <a:t>Univariate Analysis – Interest Rate</a:t>
            </a:r>
          </a:p>
        </p:txBody>
      </p:sp>
      <p:sp>
        <p:nvSpPr>
          <p:cNvPr id="5129" name="Arc 512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C727466C-4E42-510C-2C7F-4AB4D7978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A6E11287-35F4-44AE-1E52-DEA449B77C6E}"/>
              </a:ext>
            </a:extLst>
          </p:cNvPr>
          <p:cNvSpPr>
            <a:spLocks noGrp="1"/>
          </p:cNvSpPr>
          <p:nvPr>
            <p:ph idx="1"/>
          </p:nvPr>
        </p:nvSpPr>
        <p:spPr>
          <a:xfrm>
            <a:off x="4970835" y="3998019"/>
            <a:ext cx="6382966" cy="2216512"/>
          </a:xfrm>
        </p:spPr>
        <p:txBody>
          <a:bodyPr vert="horz" lIns="91440" tIns="45720" rIns="91440" bIns="45720" rtlCol="0">
            <a:normAutofit/>
          </a:bodyPr>
          <a:lstStyle/>
          <a:p>
            <a:pPr>
              <a:spcAft>
                <a:spcPts val="600"/>
              </a:spcAft>
            </a:pPr>
            <a:r>
              <a:rPr lang="en-US" sz="1100"/>
              <a:t>The KDE curve indicates there is multi-modal clusters, With the peak of the KDE line is at 10.8 and further smaller peaks at 7.5, 13.40 and so on, indicating the most common Interest rate is around the modal clusters of 10.8 and 13.40.</a:t>
            </a:r>
          </a:p>
          <a:p>
            <a:pPr>
              <a:spcAft>
                <a:spcPts val="600"/>
              </a:spcAft>
            </a:pPr>
            <a:r>
              <a:rPr lang="en-US" sz="1100"/>
              <a:t>The median is 11.8, signifying that half of the Interest rates are below 11.8 and half are above.</a:t>
            </a:r>
          </a:p>
          <a:p>
            <a:pPr>
              <a:spcAft>
                <a:spcPts val="600"/>
              </a:spcAft>
            </a:pPr>
            <a:r>
              <a:rPr lang="en-US" sz="1100"/>
              <a:t>While the box plot indicates that most of the Interest rates is in range of 8.90 and 14.40, the difference between the smaller mode 7.5 or 10.8 or 13.40 and median from box plot confirms that the plot is rightward skew, with the "tail" of higher *Interest rate amounts greater than 14.0, pulling the median towards higher value despite the majority number of Interest rates being smaller.</a:t>
            </a:r>
          </a:p>
          <a:p>
            <a:pPr>
              <a:spcAft>
                <a:spcPts val="600"/>
              </a:spcAft>
            </a:pPr>
            <a:endParaRPr lang="en-US" sz="1100" dirty="0"/>
          </a:p>
        </p:txBody>
      </p:sp>
    </p:spTree>
    <p:extLst>
      <p:ext uri="{BB962C8B-B14F-4D97-AF65-F5344CB8AC3E}">
        <p14:creationId xmlns:p14="http://schemas.microsoft.com/office/powerpoint/2010/main" val="325857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18B49F-2D2D-6665-FF56-807D0AA0C829}"/>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8AE1BE3-55CF-6492-3837-C8C23D595CFF}"/>
              </a:ext>
            </a:extLst>
          </p:cNvPr>
          <p:cNvSpPr>
            <a:spLocks noGrp="1"/>
          </p:cNvSpPr>
          <p:nvPr>
            <p:ph type="title"/>
          </p:nvPr>
        </p:nvSpPr>
        <p:spPr>
          <a:xfrm>
            <a:off x="838201" y="3998018"/>
            <a:ext cx="3981854" cy="2216513"/>
          </a:xfrm>
        </p:spPr>
        <p:txBody>
          <a:bodyPr vert="horz" lIns="91440" tIns="45720" rIns="91440" bIns="45720" rtlCol="0">
            <a:normAutofit/>
          </a:bodyPr>
          <a:lstStyle/>
          <a:p>
            <a:r>
              <a:rPr lang="en-US" kern="1200">
                <a:latin typeface="+mj-lt"/>
                <a:ea typeface="+mj-ea"/>
                <a:cs typeface="+mj-cs"/>
              </a:rPr>
              <a:t>Univariate Analysis – Interest Rate</a:t>
            </a:r>
          </a:p>
        </p:txBody>
      </p:sp>
      <p:sp>
        <p:nvSpPr>
          <p:cNvPr id="6153" name="Arc 615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146" name="Picture 2">
            <a:extLst>
              <a:ext uri="{FF2B5EF4-FFF2-40B4-BE49-F238E27FC236}">
                <a16:creationId xmlns:a16="http://schemas.microsoft.com/office/drawing/2014/main" id="{5E4CE244-638C-3DE0-2BA3-953F7062D0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7EB847CD-9635-9526-990C-778A15595FFC}"/>
              </a:ext>
            </a:extLst>
          </p:cNvPr>
          <p:cNvSpPr>
            <a:spLocks noGrp="1"/>
          </p:cNvSpPr>
          <p:nvPr>
            <p:ph idx="1"/>
          </p:nvPr>
        </p:nvSpPr>
        <p:spPr>
          <a:xfrm>
            <a:off x="4970835" y="3998019"/>
            <a:ext cx="6382966" cy="2216512"/>
          </a:xfrm>
        </p:spPr>
        <p:txBody>
          <a:bodyPr vert="horz" lIns="91440" tIns="45720" rIns="91440" bIns="45720" rtlCol="0">
            <a:normAutofit/>
          </a:bodyPr>
          <a:lstStyle/>
          <a:p>
            <a:pPr>
              <a:spcAft>
                <a:spcPts val="600"/>
              </a:spcAft>
            </a:pPr>
            <a:r>
              <a:rPr lang="en-US"/>
              <a:t>Most of the installments are between 180 to 420</a:t>
            </a:r>
          </a:p>
          <a:p>
            <a:pPr>
              <a:spcAft>
                <a:spcPts val="600"/>
              </a:spcAft>
            </a:pPr>
            <a:endParaRPr lang="en-US"/>
          </a:p>
        </p:txBody>
      </p:sp>
    </p:spTree>
    <p:extLst>
      <p:ext uri="{BB962C8B-B14F-4D97-AF65-F5344CB8AC3E}">
        <p14:creationId xmlns:p14="http://schemas.microsoft.com/office/powerpoint/2010/main" val="70770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76503A-8FB4-39CB-C420-9B5FCBF7210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55427EA-DDB5-B873-8CE8-6C077FB97556}"/>
              </a:ext>
            </a:extLst>
          </p:cNvPr>
          <p:cNvSpPr>
            <a:spLocks noGrp="1"/>
          </p:cNvSpPr>
          <p:nvPr>
            <p:ph type="title"/>
          </p:nvPr>
        </p:nvSpPr>
        <p:spPr>
          <a:xfrm>
            <a:off x="659914" y="3429000"/>
            <a:ext cx="3981854" cy="2216513"/>
          </a:xfrm>
        </p:spPr>
        <p:txBody>
          <a:bodyPr vert="horz" lIns="91440" tIns="45720" rIns="91440" bIns="45720" rtlCol="0">
            <a:normAutofit/>
          </a:bodyPr>
          <a:lstStyle/>
          <a:p>
            <a:r>
              <a:rPr lang="en-US" kern="1200" dirty="0">
                <a:latin typeface="+mj-lt"/>
                <a:ea typeface="+mj-ea"/>
                <a:cs typeface="+mj-cs"/>
              </a:rPr>
              <a:t>Univariate Analysis – Annual Income</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3E05B284-4FA2-842A-D091-F510246A9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629" y="349414"/>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0AAAE98D-24B7-A2B1-3502-81B45B32875F}"/>
              </a:ext>
            </a:extLst>
          </p:cNvPr>
          <p:cNvSpPr>
            <a:spLocks noGrp="1"/>
          </p:cNvSpPr>
          <p:nvPr>
            <p:ph idx="1"/>
          </p:nvPr>
        </p:nvSpPr>
        <p:spPr>
          <a:xfrm>
            <a:off x="4273062" y="3217744"/>
            <a:ext cx="7080739" cy="2663682"/>
          </a:xfrm>
        </p:spPr>
        <p:txBody>
          <a:bodyPr vert="horz" lIns="91440" tIns="45720" rIns="91440" bIns="45720" rtlCol="0">
            <a:normAutofit fontScale="62500" lnSpcReduction="20000"/>
          </a:bodyPr>
          <a:lstStyle/>
          <a:p>
            <a:pPr>
              <a:spcAft>
                <a:spcPts val="600"/>
              </a:spcAft>
            </a:pPr>
            <a:r>
              <a:rPr lang="en-US" sz="2100" dirty="0"/>
              <a:t>Before removal of outliers, Most of the annual income was between 5 lacs to 10 lacs and therefore This column required major outlier treatment. So, the Annual income corresponding to bottom 5% and top 15% were removed and only data between 5% to 85% were considered.</a:t>
            </a:r>
          </a:p>
          <a:p>
            <a:pPr>
              <a:spcAft>
                <a:spcPts val="600"/>
              </a:spcAft>
            </a:pPr>
            <a:r>
              <a:rPr lang="en-US" sz="2100" dirty="0"/>
              <a:t>The KDE curve indicates there is multi-modal clusters, With the peak of the KDE line is at 50000 and further smaller peaks at 40000 and 55000 and so on, indicating the most common Annual Income  is around the modal clusters of 40000 and 60000.</a:t>
            </a:r>
          </a:p>
          <a:p>
            <a:pPr>
              <a:spcAft>
                <a:spcPts val="600"/>
              </a:spcAft>
            </a:pPr>
            <a:r>
              <a:rPr lang="en-US" sz="2100" dirty="0"/>
              <a:t>The median is 55000, signifying that half of the Annual Income are below 55k and half are above.</a:t>
            </a:r>
          </a:p>
          <a:p>
            <a:pPr>
              <a:spcAft>
                <a:spcPts val="600"/>
              </a:spcAft>
            </a:pPr>
            <a:r>
              <a:rPr lang="en-US" sz="2100" dirty="0"/>
              <a:t>While the box plot indicates that most of the Annual Income is in range of 42000 and 72000, the difference between the smaller mode values of 50000 or 40000 or 60000 and median from box plot confirms that the plot is rightward skew, with the "tail" of higher *Annual Income* amounts greater than 72000, pulling the median towards higher value despite the majority number of Annual Income being smaller.</a:t>
            </a:r>
          </a:p>
          <a:p>
            <a:pPr>
              <a:spcAft>
                <a:spcPts val="600"/>
              </a:spcAft>
            </a:pPr>
            <a:endParaRPr lang="en-US" sz="900" dirty="0"/>
          </a:p>
        </p:txBody>
      </p:sp>
    </p:spTree>
    <p:extLst>
      <p:ext uri="{BB962C8B-B14F-4D97-AF65-F5344CB8AC3E}">
        <p14:creationId xmlns:p14="http://schemas.microsoft.com/office/powerpoint/2010/main" val="95707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E347AA-F6F7-A4CB-9860-7BFA1316471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C38438F-8048-5DC4-8220-4118FE3124C1}"/>
              </a:ext>
            </a:extLst>
          </p:cNvPr>
          <p:cNvSpPr>
            <a:spLocks noGrp="1"/>
          </p:cNvSpPr>
          <p:nvPr>
            <p:ph type="title"/>
          </p:nvPr>
        </p:nvSpPr>
        <p:spPr>
          <a:xfrm>
            <a:off x="537392" y="3517876"/>
            <a:ext cx="3981854" cy="2216513"/>
          </a:xfrm>
        </p:spPr>
        <p:txBody>
          <a:bodyPr vert="horz" lIns="91440" tIns="45720" rIns="91440" bIns="45720" rtlCol="0">
            <a:normAutofit fontScale="90000"/>
          </a:bodyPr>
          <a:lstStyle/>
          <a:p>
            <a:r>
              <a:rPr lang="en-US" kern="1200" dirty="0">
                <a:latin typeface="+mj-lt"/>
                <a:ea typeface="+mj-ea"/>
                <a:cs typeface="+mj-cs"/>
              </a:rPr>
              <a:t>Univariate Analysis – Debt to Income (DTI) Ratio </a:t>
            </a:r>
          </a:p>
        </p:txBody>
      </p:sp>
      <p:sp>
        <p:nvSpPr>
          <p:cNvPr id="8201" name="Arc 820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A graph with a blue line&#10;&#10;Description automatically generated">
            <a:extLst>
              <a:ext uri="{FF2B5EF4-FFF2-40B4-BE49-F238E27FC236}">
                <a16:creationId xmlns:a16="http://schemas.microsoft.com/office/drawing/2014/main" id="{D0651FD8-455B-F5CD-72B2-674CC35B8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237" y="427097"/>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9FC5907B-6B72-57D1-13FF-38D4B302ADD7}"/>
              </a:ext>
            </a:extLst>
          </p:cNvPr>
          <p:cNvSpPr>
            <a:spLocks noGrp="1"/>
          </p:cNvSpPr>
          <p:nvPr>
            <p:ph idx="1"/>
          </p:nvPr>
        </p:nvSpPr>
        <p:spPr>
          <a:xfrm>
            <a:off x="4519246" y="3429000"/>
            <a:ext cx="6535616" cy="2800633"/>
          </a:xfrm>
        </p:spPr>
        <p:txBody>
          <a:bodyPr vert="horz" lIns="91440" tIns="45720" rIns="91440" bIns="45720" rtlCol="0">
            <a:normAutofit/>
          </a:bodyPr>
          <a:lstStyle/>
          <a:p>
            <a:pPr>
              <a:spcAft>
                <a:spcPts val="600"/>
              </a:spcAft>
            </a:pPr>
            <a:r>
              <a:rPr lang="en-US" sz="1600" dirty="0"/>
              <a:t>Due to large number of outliers the bottom 5% and top 10% were excluded from the analysis</a:t>
            </a:r>
          </a:p>
          <a:p>
            <a:pPr>
              <a:spcAft>
                <a:spcPts val="600"/>
              </a:spcAft>
            </a:pPr>
            <a:r>
              <a:rPr lang="en-US" sz="1600" dirty="0"/>
              <a:t>The KDE graph and histogram plot now shows a central tendency and single modal with most of the applicant debt to income ratio were in the range of 8.49% and 17% approximately.</a:t>
            </a:r>
          </a:p>
          <a:p>
            <a:pPr>
              <a:spcAft>
                <a:spcPts val="600"/>
              </a:spcAft>
            </a:pPr>
            <a:r>
              <a:rPr lang="en-US" sz="1600" dirty="0"/>
              <a:t>The single modal cluster seems to be concentrated around the 12% which shows most loans are being given to applicants with Low DTI (0-15%).</a:t>
            </a:r>
          </a:p>
          <a:p>
            <a:pPr>
              <a:spcAft>
                <a:spcPts val="600"/>
              </a:spcAft>
            </a:pPr>
            <a:r>
              <a:rPr lang="en-US" sz="1600" dirty="0"/>
              <a:t>This suggests most applicants have a strong financial position and a lower to medium risk of defaulting on debt obligations</a:t>
            </a:r>
          </a:p>
          <a:p>
            <a:pPr>
              <a:spcAft>
                <a:spcPts val="600"/>
              </a:spcAft>
            </a:pPr>
            <a:endParaRPr lang="en-US" sz="1100" dirty="0"/>
          </a:p>
          <a:p>
            <a:pPr>
              <a:spcAft>
                <a:spcPts val="600"/>
              </a:spcAft>
            </a:pPr>
            <a:endParaRPr lang="en-US" sz="1100" dirty="0"/>
          </a:p>
          <a:p>
            <a:pPr>
              <a:spcAft>
                <a:spcPts val="600"/>
              </a:spcAft>
            </a:pPr>
            <a:endParaRPr lang="en-US" sz="1100" dirty="0"/>
          </a:p>
        </p:txBody>
      </p:sp>
    </p:spTree>
    <p:extLst>
      <p:ext uri="{BB962C8B-B14F-4D97-AF65-F5344CB8AC3E}">
        <p14:creationId xmlns:p14="http://schemas.microsoft.com/office/powerpoint/2010/main" val="41620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A523E6-1AD0-2077-1A77-84E398030E6D}"/>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D3A1B72-4F17-CACC-7010-210F05454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A71578E-3AEF-A53D-4147-3A375F50B864}"/>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Unordered Categorical Variable Analysis</a:t>
            </a:r>
          </a:p>
        </p:txBody>
      </p:sp>
      <p:sp>
        <p:nvSpPr>
          <p:cNvPr id="8201" name="Arc 8200">
            <a:extLst>
              <a:ext uri="{FF2B5EF4-FFF2-40B4-BE49-F238E27FC236}">
                <a16:creationId xmlns:a16="http://schemas.microsoft.com/office/drawing/2014/main" id="{1D39B4C2-0545-719A-33DE-6A5C5934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CA75C026-659D-21F3-3463-F4691041C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81" y="2081183"/>
            <a:ext cx="4743035" cy="3984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635593-DDAC-B16E-3E90-E41078199381}"/>
              </a:ext>
            </a:extLst>
          </p:cNvPr>
          <p:cNvSpPr txBox="1"/>
          <p:nvPr/>
        </p:nvSpPr>
        <p:spPr>
          <a:xfrm>
            <a:off x="633811" y="1324095"/>
            <a:ext cx="3868175" cy="646331"/>
          </a:xfrm>
          <a:prstGeom prst="rect">
            <a:avLst/>
          </a:prstGeom>
          <a:noFill/>
        </p:spPr>
        <p:txBody>
          <a:bodyPr wrap="none" rtlCol="0">
            <a:spAutoFit/>
          </a:bodyPr>
          <a:lstStyle/>
          <a:p>
            <a:r>
              <a:rPr lang="en-US" dirty="0"/>
              <a:t>Majority of the homeowner status are </a:t>
            </a:r>
          </a:p>
          <a:p>
            <a:r>
              <a:rPr lang="en-US" dirty="0"/>
              <a:t>in status of RENT and MORTGAGE</a:t>
            </a:r>
          </a:p>
        </p:txBody>
      </p:sp>
      <p:pic>
        <p:nvPicPr>
          <p:cNvPr id="4100" name="Picture 4">
            <a:extLst>
              <a:ext uri="{FF2B5EF4-FFF2-40B4-BE49-F238E27FC236}">
                <a16:creationId xmlns:a16="http://schemas.microsoft.com/office/drawing/2014/main" id="{288F2678-4763-1F2E-D189-4E9DF47A7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846" y="1970426"/>
            <a:ext cx="4743035" cy="44846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FD645C-3B1C-672C-41C1-7A9DE7E955B8}"/>
              </a:ext>
            </a:extLst>
          </p:cNvPr>
          <p:cNvSpPr txBox="1"/>
          <p:nvPr/>
        </p:nvSpPr>
        <p:spPr>
          <a:xfrm>
            <a:off x="5844782" y="1462594"/>
            <a:ext cx="6097656" cy="369332"/>
          </a:xfrm>
          <a:prstGeom prst="rect">
            <a:avLst/>
          </a:prstGeom>
          <a:noFill/>
        </p:spPr>
        <p:txBody>
          <a:bodyPr wrap="square">
            <a:spAutoFit/>
          </a:bodyPr>
          <a:lstStyle/>
          <a:p>
            <a:r>
              <a:rPr lang="en-US" dirty="0"/>
              <a:t>Majority of the purposes of loan is debt consolidation</a:t>
            </a:r>
          </a:p>
        </p:txBody>
      </p:sp>
    </p:spTree>
    <p:extLst>
      <p:ext uri="{BB962C8B-B14F-4D97-AF65-F5344CB8AC3E}">
        <p14:creationId xmlns:p14="http://schemas.microsoft.com/office/powerpoint/2010/main" val="108925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E4011-4B54-4175-B3A2-59E97C67AB14}"/>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0C63F2C-EC31-2534-7F93-2247EB8E0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735BF0B-086A-1069-841C-72F2E44AD9FF}"/>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a:latin typeface="+mj-lt"/>
                <a:ea typeface="+mj-ea"/>
                <a:cs typeface="+mj-cs"/>
              </a:rPr>
              <a:t>Unordered Categorical Variable Analysis</a:t>
            </a:r>
            <a:endParaRPr lang="en-US" kern="1200" dirty="0">
              <a:latin typeface="+mj-lt"/>
              <a:ea typeface="+mj-ea"/>
              <a:cs typeface="+mj-cs"/>
            </a:endParaRPr>
          </a:p>
        </p:txBody>
      </p:sp>
      <p:sp>
        <p:nvSpPr>
          <p:cNvPr id="8201" name="Arc 8200">
            <a:extLst>
              <a:ext uri="{FF2B5EF4-FFF2-40B4-BE49-F238E27FC236}">
                <a16:creationId xmlns:a16="http://schemas.microsoft.com/office/drawing/2014/main" id="{E5C9AF3F-6C00-CFBE-1B31-E35FB0CA6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03B3DF4-3AD5-9790-CA24-57886ADDC39C}"/>
              </a:ext>
            </a:extLst>
          </p:cNvPr>
          <p:cNvSpPr txBox="1"/>
          <p:nvPr/>
        </p:nvSpPr>
        <p:spPr>
          <a:xfrm>
            <a:off x="3057745" y="1559219"/>
            <a:ext cx="5377113" cy="369332"/>
          </a:xfrm>
          <a:prstGeom prst="rect">
            <a:avLst/>
          </a:prstGeom>
          <a:noFill/>
        </p:spPr>
        <p:txBody>
          <a:bodyPr wrap="none" rtlCol="0">
            <a:spAutoFit/>
          </a:bodyPr>
          <a:lstStyle/>
          <a:p>
            <a:r>
              <a:rPr lang="en-US" dirty="0"/>
              <a:t>CA State has the maximum amount of loan applications</a:t>
            </a:r>
          </a:p>
        </p:txBody>
      </p:sp>
      <p:pic>
        <p:nvPicPr>
          <p:cNvPr id="6146" name="Picture 2">
            <a:extLst>
              <a:ext uri="{FF2B5EF4-FFF2-40B4-BE49-F238E27FC236}">
                <a16:creationId xmlns:a16="http://schemas.microsoft.com/office/drawing/2014/main" id="{93A1EE8A-692F-394B-4A65-C048FB25D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849" y="1971127"/>
            <a:ext cx="5950620" cy="451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30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2ECE4E-CE29-C551-C200-96C459606420}"/>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F8D6636-9E52-6010-023A-981A09CC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61DFC8C-58BC-4B89-7F91-6203880B8F06}"/>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CCBB9882-400E-12E4-8E80-59D5E4281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D5AF68-EA47-E7B6-893F-94F70157D72A}"/>
              </a:ext>
            </a:extLst>
          </p:cNvPr>
          <p:cNvSpPr txBox="1"/>
          <p:nvPr/>
        </p:nvSpPr>
        <p:spPr>
          <a:xfrm>
            <a:off x="768810" y="1647260"/>
            <a:ext cx="4339521" cy="369332"/>
          </a:xfrm>
          <a:prstGeom prst="rect">
            <a:avLst/>
          </a:prstGeom>
          <a:noFill/>
        </p:spPr>
        <p:txBody>
          <a:bodyPr wrap="none" rtlCol="0">
            <a:spAutoFit/>
          </a:bodyPr>
          <a:lstStyle/>
          <a:p>
            <a:r>
              <a:rPr lang="en-US" dirty="0"/>
              <a:t>Most of the loans are of 36 months duration</a:t>
            </a:r>
          </a:p>
        </p:txBody>
      </p:sp>
      <p:sp>
        <p:nvSpPr>
          <p:cNvPr id="5" name="TextBox 4">
            <a:extLst>
              <a:ext uri="{FF2B5EF4-FFF2-40B4-BE49-F238E27FC236}">
                <a16:creationId xmlns:a16="http://schemas.microsoft.com/office/drawing/2014/main" id="{26E31825-631F-F640-AE50-18A9C8EBE800}"/>
              </a:ext>
            </a:extLst>
          </p:cNvPr>
          <p:cNvSpPr txBox="1"/>
          <p:nvPr/>
        </p:nvSpPr>
        <p:spPr>
          <a:xfrm>
            <a:off x="6675971" y="1623982"/>
            <a:ext cx="3914882" cy="646331"/>
          </a:xfrm>
          <a:prstGeom prst="rect">
            <a:avLst/>
          </a:prstGeom>
          <a:noFill/>
        </p:spPr>
        <p:txBody>
          <a:bodyPr wrap="square">
            <a:spAutoFit/>
          </a:bodyPr>
          <a:lstStyle/>
          <a:p>
            <a:r>
              <a:rPr lang="en-US" dirty="0"/>
              <a:t>Most of the loans are of Grade B</a:t>
            </a:r>
          </a:p>
          <a:p>
            <a:endParaRPr lang="en-US" dirty="0"/>
          </a:p>
        </p:txBody>
      </p:sp>
      <p:pic>
        <p:nvPicPr>
          <p:cNvPr id="8194" name="Picture 2">
            <a:extLst>
              <a:ext uri="{FF2B5EF4-FFF2-40B4-BE49-F238E27FC236}">
                <a16:creationId xmlns:a16="http://schemas.microsoft.com/office/drawing/2014/main" id="{0C2A4225-FEC6-689D-DEB4-C0AA00B8C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7" y="2081183"/>
            <a:ext cx="4948254" cy="37916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F257BD1-5E91-798D-B396-012D33B9A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302" y="2016592"/>
            <a:ext cx="4864394" cy="372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7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C7C20-3F63-8348-8254-19C4D1078BE3}"/>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350C764-889D-8776-EC43-75DF5754A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5B99FA6-B742-BE57-A17C-E25C47127F68}"/>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Ordered Categorical Variable Analysis</a:t>
            </a:r>
          </a:p>
        </p:txBody>
      </p:sp>
      <p:sp>
        <p:nvSpPr>
          <p:cNvPr id="8201" name="Arc 8200">
            <a:extLst>
              <a:ext uri="{FF2B5EF4-FFF2-40B4-BE49-F238E27FC236}">
                <a16:creationId xmlns:a16="http://schemas.microsoft.com/office/drawing/2014/main" id="{A3F0B7F4-EF1A-54A5-9C44-2D6DA9B3A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101E949-95F9-6BB7-C137-98C2D8333661}"/>
              </a:ext>
            </a:extLst>
          </p:cNvPr>
          <p:cNvSpPr txBox="1"/>
          <p:nvPr/>
        </p:nvSpPr>
        <p:spPr>
          <a:xfrm>
            <a:off x="786394" y="1623982"/>
            <a:ext cx="4102128" cy="923330"/>
          </a:xfrm>
          <a:prstGeom prst="rect">
            <a:avLst/>
          </a:prstGeom>
          <a:noFill/>
        </p:spPr>
        <p:txBody>
          <a:bodyPr wrap="square" rtlCol="0">
            <a:spAutoFit/>
          </a:bodyPr>
          <a:lstStyle/>
          <a:p>
            <a:r>
              <a:rPr lang="en-US" dirty="0"/>
              <a:t>Majority of the employment length of the customers are 10+ years and then in the range of 0-2 years</a:t>
            </a:r>
          </a:p>
        </p:txBody>
      </p:sp>
      <p:sp>
        <p:nvSpPr>
          <p:cNvPr id="5" name="TextBox 4">
            <a:extLst>
              <a:ext uri="{FF2B5EF4-FFF2-40B4-BE49-F238E27FC236}">
                <a16:creationId xmlns:a16="http://schemas.microsoft.com/office/drawing/2014/main" id="{C3B126EE-B47D-C3FD-305D-D9E0FA82C83E}"/>
              </a:ext>
            </a:extLst>
          </p:cNvPr>
          <p:cNvSpPr txBox="1"/>
          <p:nvPr/>
        </p:nvSpPr>
        <p:spPr>
          <a:xfrm>
            <a:off x="6330462" y="1623982"/>
            <a:ext cx="4167240" cy="1200329"/>
          </a:xfrm>
          <a:prstGeom prst="rect">
            <a:avLst/>
          </a:prstGeom>
          <a:noFill/>
        </p:spPr>
        <p:txBody>
          <a:bodyPr wrap="square">
            <a:spAutoFit/>
          </a:bodyPr>
          <a:lstStyle/>
          <a:p>
            <a:r>
              <a:rPr lang="en-US" dirty="0"/>
              <a:t>Majority of the loan applicants are in the category of not having a public record of bankruptcies</a:t>
            </a:r>
          </a:p>
          <a:p>
            <a:endParaRPr lang="en-US" dirty="0"/>
          </a:p>
        </p:txBody>
      </p:sp>
      <p:pic>
        <p:nvPicPr>
          <p:cNvPr id="10242" name="Picture 2">
            <a:extLst>
              <a:ext uri="{FF2B5EF4-FFF2-40B4-BE49-F238E27FC236}">
                <a16:creationId xmlns:a16="http://schemas.microsoft.com/office/drawing/2014/main" id="{E3EAB319-EC22-FC5B-A024-BE85424EC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8" y="2681792"/>
            <a:ext cx="4550572" cy="36485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FFEC38F-5D98-5D5B-E551-F3395AB51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702" y="2587163"/>
            <a:ext cx="4951773" cy="383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4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627E-8F7A-7DF9-739F-2A2399CC42C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latin typeface="+mj-lt"/>
                <a:ea typeface="+mj-ea"/>
                <a:cs typeface="+mj-cs"/>
              </a:rPr>
              <a:t>General Info</a:t>
            </a:r>
          </a:p>
        </p:txBody>
      </p:sp>
      <p:grpSp>
        <p:nvGrpSpPr>
          <p:cNvPr id="18" name="Group 1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DC4C07-23B5-D238-0B0B-61235D61B63B}"/>
              </a:ext>
            </a:extLst>
          </p:cNvPr>
          <p:cNvSpPr>
            <a:spLocks noGrp="1"/>
          </p:cNvSpPr>
          <p:nvPr>
            <p:ph idx="1"/>
          </p:nvPr>
        </p:nvSpPr>
        <p:spPr>
          <a:xfrm>
            <a:off x="793660" y="2599509"/>
            <a:ext cx="10143668" cy="3435531"/>
          </a:xfrm>
        </p:spPr>
        <p:txBody>
          <a:bodyPr vert="horz" lIns="91440" tIns="45720" rIns="91440" bIns="45720" rtlCol="0" anchor="t">
            <a:normAutofit/>
          </a:bodyPr>
          <a:lstStyle/>
          <a:p>
            <a:pPr marL="0" indent="0">
              <a:buNone/>
            </a:pPr>
            <a:r>
              <a:rPr lang="en-US" sz="2400" kern="1200" dirty="0">
                <a:latin typeface="+mn-lt"/>
                <a:ea typeface="+mn-ea"/>
                <a:cs typeface="+mn-cs"/>
              </a:rPr>
              <a:t>During the EPGP course, this case study serves as an assignment aimed at comprehending the given scenario, applying EDA techniques acquired throughout the coursework, and offering insights into data patterns to address business objectives.</a:t>
            </a:r>
          </a:p>
        </p:txBody>
      </p:sp>
    </p:spTree>
    <p:extLst>
      <p:ext uri="{BB962C8B-B14F-4D97-AF65-F5344CB8AC3E}">
        <p14:creationId xmlns:p14="http://schemas.microsoft.com/office/powerpoint/2010/main" val="37787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65D83D-B5EA-1029-2AF8-3778FFC5AEE6}"/>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366FA7E-2F80-D734-A2D6-D2E6D3173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97AE673-53E5-B165-52E8-B3A90A5A94ED}"/>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4FE7F6CC-DEEB-6408-EDE7-7121B06F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6628B88-5E56-0512-E6BA-B544DD7F4FC0}"/>
              </a:ext>
            </a:extLst>
          </p:cNvPr>
          <p:cNvSpPr txBox="1"/>
          <p:nvPr/>
        </p:nvSpPr>
        <p:spPr>
          <a:xfrm>
            <a:off x="5837233" y="1386679"/>
            <a:ext cx="4266274" cy="646331"/>
          </a:xfrm>
          <a:prstGeom prst="rect">
            <a:avLst/>
          </a:prstGeom>
          <a:noFill/>
        </p:spPr>
        <p:txBody>
          <a:bodyPr wrap="square" rtlCol="0">
            <a:spAutoFit/>
          </a:bodyPr>
          <a:lstStyle/>
          <a:p>
            <a:r>
              <a:rPr lang="en-US" dirty="0"/>
              <a:t>Loan application counts highest in year end</a:t>
            </a:r>
          </a:p>
          <a:p>
            <a:endParaRPr lang="en-US" dirty="0"/>
          </a:p>
        </p:txBody>
      </p:sp>
      <p:sp>
        <p:nvSpPr>
          <p:cNvPr id="5" name="TextBox 4">
            <a:extLst>
              <a:ext uri="{FF2B5EF4-FFF2-40B4-BE49-F238E27FC236}">
                <a16:creationId xmlns:a16="http://schemas.microsoft.com/office/drawing/2014/main" id="{FE41A928-122D-2306-472A-E3E860F94D47}"/>
              </a:ext>
            </a:extLst>
          </p:cNvPr>
          <p:cNvSpPr txBox="1"/>
          <p:nvPr/>
        </p:nvSpPr>
        <p:spPr>
          <a:xfrm>
            <a:off x="672127" y="1466885"/>
            <a:ext cx="4167240" cy="646331"/>
          </a:xfrm>
          <a:prstGeom prst="rect">
            <a:avLst/>
          </a:prstGeom>
          <a:noFill/>
        </p:spPr>
        <p:txBody>
          <a:bodyPr wrap="square">
            <a:spAutoFit/>
          </a:bodyPr>
          <a:lstStyle/>
          <a:p>
            <a:r>
              <a:rPr lang="en-US" dirty="0"/>
              <a:t>Loan application count year over year</a:t>
            </a:r>
          </a:p>
          <a:p>
            <a:endParaRPr lang="en-US" dirty="0"/>
          </a:p>
        </p:txBody>
      </p:sp>
      <p:pic>
        <p:nvPicPr>
          <p:cNvPr id="12290" name="Picture 2">
            <a:extLst>
              <a:ext uri="{FF2B5EF4-FFF2-40B4-BE49-F238E27FC236}">
                <a16:creationId xmlns:a16="http://schemas.microsoft.com/office/drawing/2014/main" id="{1CA9BCA0-0CDF-8607-0D38-14F450DAC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21" y="1901136"/>
            <a:ext cx="3640257" cy="27765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27DEE04E-AC6B-A363-37FB-A76255D66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738" y="1770729"/>
            <a:ext cx="4167240" cy="31031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3BCE4E-1B7D-C068-2A29-B00DBDE4B6D1}"/>
              </a:ext>
            </a:extLst>
          </p:cNvPr>
          <p:cNvSpPr txBox="1"/>
          <p:nvPr/>
        </p:nvSpPr>
        <p:spPr>
          <a:xfrm>
            <a:off x="713237" y="4946228"/>
            <a:ext cx="9861998" cy="1477328"/>
          </a:xfrm>
          <a:prstGeom prst="rect">
            <a:avLst/>
          </a:prstGeom>
          <a:noFill/>
        </p:spPr>
        <p:txBody>
          <a:bodyPr wrap="square">
            <a:spAutoFit/>
          </a:bodyPr>
          <a:lstStyle/>
          <a:p>
            <a:r>
              <a:rPr lang="en-US" dirty="0"/>
              <a:t>The lowest loans application count are in the month of Jan/Feb/March and highest counts are in 10/11/12.</a:t>
            </a:r>
          </a:p>
          <a:p>
            <a:pPr marL="285750" indent="-285750">
              <a:buFont typeface="Arial" panose="020B0604020202020204" pitchFamily="34" charset="0"/>
              <a:buChar char="•"/>
            </a:pPr>
            <a:r>
              <a:rPr lang="en-US" dirty="0"/>
              <a:t>Possibly because by year ends people face the financial challenges</a:t>
            </a:r>
          </a:p>
          <a:p>
            <a:pPr marL="285750" indent="-285750">
              <a:buFont typeface="Arial" panose="020B0604020202020204" pitchFamily="34" charset="0"/>
              <a:buChar char="•"/>
            </a:pPr>
            <a:r>
              <a:rPr lang="en-US" dirty="0"/>
              <a:t>Possibly because of festive seasons</a:t>
            </a:r>
          </a:p>
          <a:p>
            <a:pPr marL="285750" indent="-285750">
              <a:buFont typeface="Arial" panose="020B0604020202020204" pitchFamily="34" charset="0"/>
              <a:buChar char="•"/>
            </a:pPr>
            <a:r>
              <a:rPr lang="en-US" dirty="0"/>
              <a:t>Possibly because they are consolidating debt by year end</a:t>
            </a:r>
          </a:p>
        </p:txBody>
      </p:sp>
    </p:spTree>
    <p:extLst>
      <p:ext uri="{BB962C8B-B14F-4D97-AF65-F5344CB8AC3E}">
        <p14:creationId xmlns:p14="http://schemas.microsoft.com/office/powerpoint/2010/main" val="346155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840D64-11B4-CF95-04E9-20529A68DAB9}"/>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80770535-2F6D-94BE-11E8-51A5D77C6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4CEA85B-6012-0FA3-6439-463FC3424F47}"/>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148A5A90-FE93-D61F-91B3-C96C66B06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926BE7E-29BA-DDED-5C9E-9F944E68A265}"/>
              </a:ext>
            </a:extLst>
          </p:cNvPr>
          <p:cNvSpPr txBox="1"/>
          <p:nvPr/>
        </p:nvSpPr>
        <p:spPr>
          <a:xfrm>
            <a:off x="6259819" y="1541204"/>
            <a:ext cx="4266274" cy="646331"/>
          </a:xfrm>
          <a:prstGeom prst="rect">
            <a:avLst/>
          </a:prstGeom>
          <a:noFill/>
        </p:spPr>
        <p:txBody>
          <a:bodyPr wrap="square" rtlCol="0">
            <a:spAutoFit/>
          </a:bodyPr>
          <a:lstStyle/>
          <a:p>
            <a:r>
              <a:rPr lang="en-US" dirty="0"/>
              <a:t>Highest loan amount applications fall in the range of 5k to 10k</a:t>
            </a:r>
          </a:p>
        </p:txBody>
      </p:sp>
      <p:sp>
        <p:nvSpPr>
          <p:cNvPr id="5" name="TextBox 4">
            <a:extLst>
              <a:ext uri="{FF2B5EF4-FFF2-40B4-BE49-F238E27FC236}">
                <a16:creationId xmlns:a16="http://schemas.microsoft.com/office/drawing/2014/main" id="{886DFB98-50CE-03DB-D650-C1D9309EF887}"/>
              </a:ext>
            </a:extLst>
          </p:cNvPr>
          <p:cNvSpPr txBox="1"/>
          <p:nvPr/>
        </p:nvSpPr>
        <p:spPr>
          <a:xfrm>
            <a:off x="672127" y="1466885"/>
            <a:ext cx="4167240" cy="923330"/>
          </a:xfrm>
          <a:prstGeom prst="rect">
            <a:avLst/>
          </a:prstGeom>
          <a:noFill/>
        </p:spPr>
        <p:txBody>
          <a:bodyPr wrap="square">
            <a:spAutoFit/>
          </a:bodyPr>
          <a:lstStyle/>
          <a:p>
            <a:r>
              <a:rPr lang="en-US" dirty="0"/>
              <a:t>Highest loan application volume in Quarter 4 of a year</a:t>
            </a:r>
          </a:p>
          <a:p>
            <a:endParaRPr lang="en-US" dirty="0"/>
          </a:p>
        </p:txBody>
      </p:sp>
      <p:pic>
        <p:nvPicPr>
          <p:cNvPr id="14338" name="Picture 2">
            <a:extLst>
              <a:ext uri="{FF2B5EF4-FFF2-40B4-BE49-F238E27FC236}">
                <a16:creationId xmlns:a16="http://schemas.microsoft.com/office/drawing/2014/main" id="{A6D3DC81-62F4-EA2C-B0B6-6165CFD8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85" y="2254355"/>
            <a:ext cx="5246323" cy="386328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E388F965-D748-9A8E-C7C8-A89D22290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826" y="2254355"/>
            <a:ext cx="4915526" cy="416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44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70228-06FF-6EB4-AE40-3C42A9BF3E75}"/>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B3C314CC-6E48-3C74-698C-91ABDEA4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6F175BA-728E-9E13-440E-55A018392C94}"/>
              </a:ext>
            </a:extLst>
          </p:cNvPr>
          <p:cNvSpPr>
            <a:spLocks noGrp="1"/>
          </p:cNvSpPr>
          <p:nvPr>
            <p:ph type="title"/>
          </p:nvPr>
        </p:nvSpPr>
        <p:spPr>
          <a:xfrm>
            <a:off x="713237" y="176799"/>
            <a:ext cx="10066131" cy="1036539"/>
          </a:xfrm>
          <a:ln w="76200">
            <a:solidFill>
              <a:schemeClr val="accent4"/>
            </a:solidFill>
          </a:ln>
        </p:spPr>
        <p:txBody>
          <a:bodyPr vert="horz" lIns="91440" tIns="45720" rIns="91440" bIns="45720" rtlCol="0">
            <a:normAutofit/>
          </a:bodyPr>
          <a:lstStyle/>
          <a:p>
            <a:r>
              <a:rPr lang="en-US" kern="1200" dirty="0">
                <a:latin typeface="+mj-lt"/>
                <a:ea typeface="+mj-ea"/>
                <a:cs typeface="+mj-cs"/>
              </a:rPr>
              <a:t>Derived Variable Analysis</a:t>
            </a:r>
          </a:p>
        </p:txBody>
      </p:sp>
      <p:sp>
        <p:nvSpPr>
          <p:cNvPr id="8201" name="Arc 8200">
            <a:extLst>
              <a:ext uri="{FF2B5EF4-FFF2-40B4-BE49-F238E27FC236}">
                <a16:creationId xmlns:a16="http://schemas.microsoft.com/office/drawing/2014/main" id="{8DAC2652-600A-307A-0E20-3E58A6872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FE6C502-BDB1-8AE6-1C16-5EE6F3990A2F}"/>
              </a:ext>
            </a:extLst>
          </p:cNvPr>
          <p:cNvSpPr txBox="1"/>
          <p:nvPr/>
        </p:nvSpPr>
        <p:spPr>
          <a:xfrm>
            <a:off x="6259819" y="1427431"/>
            <a:ext cx="4830778" cy="646331"/>
          </a:xfrm>
          <a:prstGeom prst="rect">
            <a:avLst/>
          </a:prstGeom>
          <a:noFill/>
        </p:spPr>
        <p:txBody>
          <a:bodyPr wrap="square" rtlCol="0">
            <a:spAutoFit/>
          </a:bodyPr>
          <a:lstStyle/>
          <a:p>
            <a:r>
              <a:rPr lang="en-US" dirty="0"/>
              <a:t>Most applicants have Very low or Moderate DTI ratio indicating financially stable applicants</a:t>
            </a:r>
          </a:p>
        </p:txBody>
      </p:sp>
      <p:sp>
        <p:nvSpPr>
          <p:cNvPr id="5" name="TextBox 4">
            <a:extLst>
              <a:ext uri="{FF2B5EF4-FFF2-40B4-BE49-F238E27FC236}">
                <a16:creationId xmlns:a16="http://schemas.microsoft.com/office/drawing/2014/main" id="{05D73744-DC50-E4D3-23F3-26A0007AC6E1}"/>
              </a:ext>
            </a:extLst>
          </p:cNvPr>
          <p:cNvSpPr txBox="1"/>
          <p:nvPr/>
        </p:nvSpPr>
        <p:spPr>
          <a:xfrm>
            <a:off x="750771" y="1600439"/>
            <a:ext cx="4665186" cy="369332"/>
          </a:xfrm>
          <a:prstGeom prst="rect">
            <a:avLst/>
          </a:prstGeom>
          <a:noFill/>
        </p:spPr>
        <p:txBody>
          <a:bodyPr wrap="square">
            <a:spAutoFit/>
          </a:bodyPr>
          <a:lstStyle/>
          <a:p>
            <a:r>
              <a:rPr lang="en-US" dirty="0"/>
              <a:t>Highest loan applicant income is 80k and above</a:t>
            </a:r>
          </a:p>
        </p:txBody>
      </p:sp>
      <p:pic>
        <p:nvPicPr>
          <p:cNvPr id="16386" name="Picture 2">
            <a:extLst>
              <a:ext uri="{FF2B5EF4-FFF2-40B4-BE49-F238E27FC236}">
                <a16:creationId xmlns:a16="http://schemas.microsoft.com/office/drawing/2014/main" id="{C9ED3565-FE72-1801-82EA-5A79A3922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69" y="2073762"/>
            <a:ext cx="5058088" cy="434453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54B3D79-8F2B-E7B5-7BDE-76745D6F5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96" y="2073763"/>
            <a:ext cx="4925162" cy="409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8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E1D967-1C05-3A81-3D5F-3CE5522B17F8}"/>
            </a:ext>
          </a:extLst>
        </p:cNvPr>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078B911-3FE7-CF68-AA34-91DEC100B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A7AD6EC-4FEC-5D45-A939-646828364EFD}"/>
              </a:ext>
            </a:extLst>
          </p:cNvPr>
          <p:cNvSpPr>
            <a:spLocks noGrp="1"/>
          </p:cNvSpPr>
          <p:nvPr>
            <p:ph type="title"/>
          </p:nvPr>
        </p:nvSpPr>
        <p:spPr>
          <a:xfrm>
            <a:off x="713237" y="176799"/>
            <a:ext cx="10915546" cy="1036539"/>
          </a:xfrm>
          <a:ln w="76200">
            <a:solidFill>
              <a:schemeClr val="accent4"/>
            </a:solidFill>
          </a:ln>
        </p:spPr>
        <p:txBody>
          <a:bodyPr vert="horz" lIns="91440" tIns="45720" rIns="91440" bIns="45720" rtlCol="0">
            <a:normAutofit fontScale="90000"/>
          </a:bodyPr>
          <a:lstStyle/>
          <a:p>
            <a:r>
              <a:rPr lang="en-US" kern="1200" dirty="0">
                <a:latin typeface="+mj-lt"/>
                <a:ea typeface="+mj-ea"/>
                <a:cs typeface="+mj-cs"/>
              </a:rPr>
              <a:t>Derived Variable Analysis – </a:t>
            </a:r>
            <a:r>
              <a:rPr lang="en-US" kern="1200" dirty="0">
                <a:solidFill>
                  <a:schemeClr val="accent2"/>
                </a:solidFill>
                <a:latin typeface="+mj-lt"/>
                <a:ea typeface="+mj-ea"/>
                <a:cs typeface="+mj-cs"/>
              </a:rPr>
              <a:t>Identify Key correlations</a:t>
            </a:r>
          </a:p>
        </p:txBody>
      </p:sp>
      <p:sp>
        <p:nvSpPr>
          <p:cNvPr id="8201" name="Arc 8200">
            <a:extLst>
              <a:ext uri="{FF2B5EF4-FFF2-40B4-BE49-F238E27FC236}">
                <a16:creationId xmlns:a16="http://schemas.microsoft.com/office/drawing/2014/main" id="{90E3C997-91D6-7251-3BD1-7921E2FD6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9A432D4-BF5A-7310-CAEF-ADC029DECE93}"/>
              </a:ext>
            </a:extLst>
          </p:cNvPr>
          <p:cNvSpPr txBox="1"/>
          <p:nvPr/>
        </p:nvSpPr>
        <p:spPr>
          <a:xfrm>
            <a:off x="8670013" y="2669822"/>
            <a:ext cx="2622458" cy="2031325"/>
          </a:xfrm>
          <a:prstGeom prst="rect">
            <a:avLst/>
          </a:prstGeom>
          <a:noFill/>
        </p:spPr>
        <p:txBody>
          <a:bodyPr wrap="square" rtlCol="0">
            <a:spAutoFit/>
          </a:bodyPr>
          <a:lstStyle/>
          <a:p>
            <a:r>
              <a:rPr lang="en-US" dirty="0"/>
              <a:t>Loan Amount, investors funded amount and the funded amount all have high correlation – indicating most people get funded their loan amount</a:t>
            </a:r>
          </a:p>
        </p:txBody>
      </p:sp>
      <p:pic>
        <p:nvPicPr>
          <p:cNvPr id="18434" name="Picture 2">
            <a:extLst>
              <a:ext uri="{FF2B5EF4-FFF2-40B4-BE49-F238E27FC236}">
                <a16:creationId xmlns:a16="http://schemas.microsoft.com/office/drawing/2014/main" id="{BBC5B247-6F4A-4D59-ADEE-B6A8F6E10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9" y="1427431"/>
            <a:ext cx="7776955" cy="468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9247C-9897-2650-9EF2-9056D6E0D1B9}"/>
              </a:ext>
            </a:extLst>
          </p:cNvPr>
          <p:cNvSpPr>
            <a:spLocks noGrp="1"/>
          </p:cNvSpPr>
          <p:nvPr>
            <p:ph type="title"/>
          </p:nvPr>
        </p:nvSpPr>
        <p:spPr>
          <a:xfrm>
            <a:off x="808638" y="386930"/>
            <a:ext cx="9236700" cy="1188950"/>
          </a:xfrm>
        </p:spPr>
        <p:txBody>
          <a:bodyPr anchor="b">
            <a:normAutofit/>
          </a:bodyPr>
          <a:lstStyle/>
          <a:p>
            <a:r>
              <a:rPr lang="en-US" sz="5400"/>
              <a:t>Bivariate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E25545-8BD4-10F3-6096-61CAE3A87352}"/>
              </a:ext>
            </a:extLst>
          </p:cNvPr>
          <p:cNvSpPr>
            <a:spLocks noGrp="1"/>
          </p:cNvSpPr>
          <p:nvPr>
            <p:ph idx="1"/>
          </p:nvPr>
        </p:nvSpPr>
        <p:spPr>
          <a:xfrm>
            <a:off x="793660" y="2599509"/>
            <a:ext cx="10143668" cy="3435531"/>
          </a:xfrm>
        </p:spPr>
        <p:txBody>
          <a:bodyPr anchor="ctr">
            <a:normAutofit/>
          </a:bodyPr>
          <a:lstStyle/>
          <a:p>
            <a:r>
              <a:rPr lang="en-US" sz="2400"/>
              <a:t>A</a:t>
            </a:r>
          </a:p>
        </p:txBody>
      </p:sp>
    </p:spTree>
    <p:extLst>
      <p:ext uri="{BB962C8B-B14F-4D97-AF65-F5344CB8AC3E}">
        <p14:creationId xmlns:p14="http://schemas.microsoft.com/office/powerpoint/2010/main" val="1926158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697E2B4-8AF6-B04F-BAFD-DB012F59AB1A}"/>
              </a:ext>
            </a:extLst>
          </p:cNvPr>
          <p:cNvSpPr>
            <a:spLocks noGrp="1"/>
          </p:cNvSpPr>
          <p:nvPr>
            <p:ph type="title"/>
          </p:nvPr>
        </p:nvSpPr>
        <p:spPr>
          <a:xfrm>
            <a:off x="1804988" y="1442172"/>
            <a:ext cx="8582025" cy="2177328"/>
          </a:xfrm>
          <a:ln w="76200">
            <a:solidFill>
              <a:schemeClr val="accent4"/>
            </a:solidFill>
          </a:ln>
        </p:spPr>
        <p:txBody>
          <a:bodyPr vert="horz" lIns="91440" tIns="45720" rIns="91440" bIns="45720" rtlCol="0" anchor="ctr">
            <a:normAutofit/>
          </a:bodyPr>
          <a:lstStyle/>
          <a:p>
            <a:pPr algn="ctr"/>
            <a:r>
              <a:rPr lang="en-US" sz="6600" kern="1200" dirty="0">
                <a:solidFill>
                  <a:schemeClr val="tx1"/>
                </a:solidFill>
                <a:latin typeface="+mj-lt"/>
                <a:ea typeface="+mj-ea"/>
                <a:cs typeface="+mj-cs"/>
              </a:rPr>
              <a:t>Summary Observations</a:t>
            </a:r>
          </a:p>
        </p:txBody>
      </p:sp>
      <p:sp>
        <p:nvSpPr>
          <p:cNvPr id="16"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842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4A823A-3EBF-3A79-048A-E413D1D70C36}"/>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Customer Demographics</a:t>
            </a:r>
            <a:endParaRPr lang="en-US" sz="3200" dirty="0"/>
          </a:p>
        </p:txBody>
      </p:sp>
      <p:sp>
        <p:nvSpPr>
          <p:cNvPr id="5" name="Arc 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D9238A-C625-D364-BFED-47CE588947DF}"/>
              </a:ext>
            </a:extLst>
          </p:cNvPr>
          <p:cNvSpPr>
            <a:spLocks noGrp="1"/>
          </p:cNvSpPr>
          <p:nvPr>
            <p:ph idx="1"/>
          </p:nvPr>
        </p:nvSpPr>
        <p:spPr>
          <a:xfrm>
            <a:off x="838200" y="1825625"/>
            <a:ext cx="10515600" cy="4351338"/>
          </a:xfrm>
        </p:spPr>
        <p:txBody>
          <a:bodyPr>
            <a:normAutofit lnSpcReduction="10000"/>
          </a:bodyPr>
          <a:lstStyle/>
          <a:p>
            <a:pPr lvl="1"/>
            <a:r>
              <a:rPr lang="en-US" dirty="0"/>
              <a:t>Majority of the loan applicants are in the range of </a:t>
            </a:r>
            <a:r>
              <a:rPr lang="en-US" dirty="0">
                <a:solidFill>
                  <a:schemeClr val="accent2"/>
                </a:solidFill>
              </a:rPr>
              <a:t>40000- 75000 annual income</a:t>
            </a:r>
          </a:p>
          <a:p>
            <a:pPr lvl="1"/>
            <a:r>
              <a:rPr lang="en-US" dirty="0"/>
              <a:t>Majority of the </a:t>
            </a:r>
            <a:r>
              <a:rPr lang="en-US" dirty="0">
                <a:solidFill>
                  <a:schemeClr val="accent2"/>
                </a:solidFill>
              </a:rPr>
              <a:t>debt-to-income ratio </a:t>
            </a:r>
            <a:r>
              <a:rPr lang="en-US" dirty="0"/>
              <a:t>is in the range of </a:t>
            </a:r>
            <a:r>
              <a:rPr lang="en-US" dirty="0">
                <a:solidFill>
                  <a:schemeClr val="accent2"/>
                </a:solidFill>
              </a:rPr>
              <a:t>8% to 17% </a:t>
            </a:r>
            <a:r>
              <a:rPr lang="en-US" dirty="0"/>
              <a:t>indicating</a:t>
            </a:r>
            <a:r>
              <a:rPr lang="en-US" dirty="0">
                <a:solidFill>
                  <a:schemeClr val="accent2"/>
                </a:solidFill>
              </a:rPr>
              <a:t> low (0-15% to moderate DTI (15%-20%) </a:t>
            </a:r>
            <a:r>
              <a:rPr lang="en-US" dirty="0"/>
              <a:t>which suggests strong to acceptable financial position and lower risk of defaulting on debt obligations</a:t>
            </a:r>
          </a:p>
          <a:p>
            <a:pPr lvl="1"/>
            <a:r>
              <a:rPr lang="en-US" dirty="0"/>
              <a:t>Majority of the </a:t>
            </a:r>
            <a:r>
              <a:rPr lang="en-US" dirty="0">
                <a:solidFill>
                  <a:schemeClr val="accent2"/>
                </a:solidFill>
              </a:rPr>
              <a:t>homeowner status</a:t>
            </a:r>
            <a:r>
              <a:rPr lang="en-US" dirty="0"/>
              <a:t> are in status of </a:t>
            </a:r>
            <a:r>
              <a:rPr lang="en-US" dirty="0">
                <a:solidFill>
                  <a:schemeClr val="accent2"/>
                </a:solidFill>
              </a:rPr>
              <a:t>RENT</a:t>
            </a:r>
            <a:r>
              <a:rPr lang="en-US" dirty="0"/>
              <a:t> and </a:t>
            </a:r>
            <a:r>
              <a:rPr lang="en-US" dirty="0">
                <a:solidFill>
                  <a:schemeClr val="accent2"/>
                </a:solidFill>
              </a:rPr>
              <a:t>MORTGAGE</a:t>
            </a:r>
          </a:p>
          <a:p>
            <a:pPr lvl="1"/>
            <a:r>
              <a:rPr lang="en-US" dirty="0"/>
              <a:t>Highest loan applications are in the category of </a:t>
            </a:r>
            <a:r>
              <a:rPr lang="en-US" dirty="0">
                <a:solidFill>
                  <a:schemeClr val="accent2"/>
                </a:solidFill>
              </a:rPr>
              <a:t>debt consolidation</a:t>
            </a:r>
          </a:p>
          <a:p>
            <a:pPr lvl="1"/>
            <a:r>
              <a:rPr lang="en-US" dirty="0">
                <a:solidFill>
                  <a:schemeClr val="accent2"/>
                </a:solidFill>
              </a:rPr>
              <a:t>CA (California) state </a:t>
            </a:r>
            <a:r>
              <a:rPr lang="en-US" dirty="0"/>
              <a:t>has the maximum amount of loan applications</a:t>
            </a:r>
          </a:p>
          <a:p>
            <a:pPr lvl="1"/>
            <a:r>
              <a:rPr lang="en-US" dirty="0"/>
              <a:t>Majority of the loan applicants are in the category of not having any public record of bankruptcies, which indicates </a:t>
            </a:r>
            <a:r>
              <a:rPr lang="en-US" dirty="0">
                <a:solidFill>
                  <a:schemeClr val="accent2"/>
                </a:solidFill>
              </a:rPr>
              <a:t>positive financial stability, good credit history and low risk</a:t>
            </a:r>
          </a:p>
          <a:p>
            <a:pPr lvl="1"/>
            <a:r>
              <a:rPr lang="en-US" dirty="0"/>
              <a:t>Majority of the employment length of the customers are 10+ years and then in the range of 0-2 years</a:t>
            </a:r>
          </a:p>
        </p:txBody>
      </p:sp>
    </p:spTree>
    <p:extLst>
      <p:ext uri="{BB962C8B-B14F-4D97-AF65-F5344CB8AC3E}">
        <p14:creationId xmlns:p14="http://schemas.microsoft.com/office/powerpoint/2010/main" val="2077103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1FE64E-60A6-80DC-3253-C587871683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735004-9ED1-2E32-F72D-61E02D0F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76CCCAB-ED72-2CB2-3117-ABE524DCF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338C8B-2AA0-F1D6-777C-217317242D2C}"/>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Loan Demographics</a:t>
            </a:r>
            <a:endParaRPr lang="en-US" sz="3200" dirty="0"/>
          </a:p>
        </p:txBody>
      </p:sp>
      <p:sp>
        <p:nvSpPr>
          <p:cNvPr id="5" name="Arc 4">
            <a:extLst>
              <a:ext uri="{FF2B5EF4-FFF2-40B4-BE49-F238E27FC236}">
                <a16:creationId xmlns:a16="http://schemas.microsoft.com/office/drawing/2014/main" id="{A85F2D61-8225-051B-F27A-08CF22A9F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3B4994-4A28-1AEA-58B7-74B2CFD823E1}"/>
              </a:ext>
            </a:extLst>
          </p:cNvPr>
          <p:cNvSpPr>
            <a:spLocks noGrp="1"/>
          </p:cNvSpPr>
          <p:nvPr>
            <p:ph idx="1"/>
          </p:nvPr>
        </p:nvSpPr>
        <p:spPr>
          <a:xfrm>
            <a:off x="838200" y="1825625"/>
            <a:ext cx="10515600" cy="4351338"/>
          </a:xfrm>
        </p:spPr>
        <p:txBody>
          <a:bodyPr>
            <a:normAutofit/>
          </a:bodyPr>
          <a:lstStyle/>
          <a:p>
            <a:pPr lvl="1"/>
            <a:r>
              <a:rPr lang="en-US" dirty="0"/>
              <a:t>Highest </a:t>
            </a:r>
            <a:r>
              <a:rPr lang="en-US" dirty="0">
                <a:solidFill>
                  <a:schemeClr val="accent2"/>
                </a:solidFill>
              </a:rPr>
              <a:t>loan amount</a:t>
            </a:r>
            <a:r>
              <a:rPr lang="en-US" dirty="0"/>
              <a:t> applications fall in the range of </a:t>
            </a:r>
            <a:r>
              <a:rPr lang="en-US" dirty="0">
                <a:solidFill>
                  <a:schemeClr val="accent2"/>
                </a:solidFill>
              </a:rPr>
              <a:t>5k to 10k</a:t>
            </a:r>
          </a:p>
          <a:p>
            <a:pPr lvl="1"/>
            <a:r>
              <a:rPr lang="en-US" dirty="0"/>
              <a:t>Majority of the </a:t>
            </a:r>
            <a:r>
              <a:rPr lang="en-US" dirty="0">
                <a:solidFill>
                  <a:schemeClr val="accent2"/>
                </a:solidFill>
              </a:rPr>
              <a:t>interest rate </a:t>
            </a:r>
            <a:r>
              <a:rPr lang="en-US" dirty="0"/>
              <a:t>is in the range of </a:t>
            </a:r>
            <a:r>
              <a:rPr lang="en-US" dirty="0">
                <a:solidFill>
                  <a:schemeClr val="accent2"/>
                </a:solidFill>
              </a:rPr>
              <a:t>8% to 15%</a:t>
            </a:r>
          </a:p>
          <a:p>
            <a:pPr lvl="1"/>
            <a:r>
              <a:rPr lang="en-US" dirty="0"/>
              <a:t>Majority of the </a:t>
            </a:r>
            <a:r>
              <a:rPr lang="en-US" dirty="0">
                <a:solidFill>
                  <a:schemeClr val="accent2"/>
                </a:solidFill>
              </a:rPr>
              <a:t>installment amount </a:t>
            </a:r>
            <a:r>
              <a:rPr lang="en-US" dirty="0"/>
              <a:t>is in the range of </a:t>
            </a:r>
            <a:r>
              <a:rPr lang="en-US" dirty="0">
                <a:solidFill>
                  <a:schemeClr val="accent2"/>
                </a:solidFill>
              </a:rPr>
              <a:t>180 to 400</a:t>
            </a:r>
          </a:p>
          <a:p>
            <a:pPr lvl="1"/>
            <a:r>
              <a:rPr lang="en-US" dirty="0"/>
              <a:t>Majority of the </a:t>
            </a:r>
            <a:r>
              <a:rPr lang="en-US" dirty="0">
                <a:solidFill>
                  <a:schemeClr val="accent2"/>
                </a:solidFill>
              </a:rPr>
              <a:t>loan applications </a:t>
            </a:r>
            <a:r>
              <a:rPr lang="en-US" dirty="0"/>
              <a:t>counts are in the </a:t>
            </a:r>
            <a:r>
              <a:rPr lang="en-US" dirty="0">
                <a:solidFill>
                  <a:schemeClr val="accent2"/>
                </a:solidFill>
              </a:rPr>
              <a:t>term of 36 months</a:t>
            </a:r>
          </a:p>
          <a:p>
            <a:pPr lvl="1"/>
            <a:r>
              <a:rPr lang="en-US" dirty="0"/>
              <a:t>Majority of </a:t>
            </a:r>
            <a:r>
              <a:rPr lang="en-US" dirty="0">
                <a:solidFill>
                  <a:schemeClr val="accent2"/>
                </a:solidFill>
              </a:rPr>
              <a:t>loan application </a:t>
            </a:r>
            <a:r>
              <a:rPr lang="en-US" dirty="0"/>
              <a:t>counts fall under the category of </a:t>
            </a:r>
            <a:r>
              <a:rPr lang="en-US" dirty="0">
                <a:solidFill>
                  <a:schemeClr val="accent2"/>
                </a:solidFill>
              </a:rPr>
              <a:t>Grade B</a:t>
            </a:r>
          </a:p>
          <a:p>
            <a:pPr lvl="1"/>
            <a:endParaRPr lang="en-US" dirty="0"/>
          </a:p>
        </p:txBody>
      </p:sp>
    </p:spTree>
    <p:extLst>
      <p:ext uri="{BB962C8B-B14F-4D97-AF65-F5344CB8AC3E}">
        <p14:creationId xmlns:p14="http://schemas.microsoft.com/office/powerpoint/2010/main" val="1082882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B2760C-5E98-061D-80D1-7294A86997D1}"/>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Time Based Analysis</a:t>
            </a:r>
            <a:endParaRPr lang="en-US" sz="32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203335-99FA-E606-51D5-ABC61359DDFC}"/>
              </a:ext>
            </a:extLst>
          </p:cNvPr>
          <p:cNvSpPr>
            <a:spLocks noGrp="1"/>
          </p:cNvSpPr>
          <p:nvPr>
            <p:ph idx="1"/>
          </p:nvPr>
        </p:nvSpPr>
        <p:spPr>
          <a:xfrm>
            <a:off x="838200" y="1825625"/>
            <a:ext cx="10515600" cy="4351338"/>
          </a:xfrm>
        </p:spPr>
        <p:txBody>
          <a:bodyPr>
            <a:normAutofit/>
          </a:bodyPr>
          <a:lstStyle/>
          <a:p>
            <a:r>
              <a:rPr lang="en-US" dirty="0">
                <a:solidFill>
                  <a:schemeClr val="accent2"/>
                </a:solidFill>
              </a:rPr>
              <a:t>Loan application counts </a:t>
            </a:r>
            <a:r>
              <a:rPr lang="en-US" dirty="0"/>
              <a:t>are increasing </a:t>
            </a:r>
            <a:r>
              <a:rPr lang="en-US" dirty="0">
                <a:solidFill>
                  <a:schemeClr val="accent2"/>
                </a:solidFill>
              </a:rPr>
              <a:t>year over year</a:t>
            </a:r>
          </a:p>
          <a:p>
            <a:r>
              <a:rPr lang="en-US" dirty="0">
                <a:solidFill>
                  <a:schemeClr val="accent2"/>
                </a:solidFill>
              </a:rPr>
              <a:t>Highest</a:t>
            </a:r>
            <a:r>
              <a:rPr lang="en-US" dirty="0"/>
              <a:t> loan application volume in </a:t>
            </a:r>
            <a:r>
              <a:rPr lang="en-US" dirty="0">
                <a:solidFill>
                  <a:schemeClr val="accent2"/>
                </a:solidFill>
              </a:rPr>
              <a:t>Quarter 4 </a:t>
            </a:r>
            <a:r>
              <a:rPr lang="en-US" dirty="0"/>
              <a:t>of every year</a:t>
            </a:r>
          </a:p>
          <a:p>
            <a:r>
              <a:rPr lang="en-US" dirty="0">
                <a:solidFill>
                  <a:schemeClr val="accent2"/>
                </a:solidFill>
              </a:rPr>
              <a:t>Lowest </a:t>
            </a:r>
            <a:r>
              <a:rPr lang="en-US" dirty="0"/>
              <a:t>loan applications are in </a:t>
            </a:r>
            <a:r>
              <a:rPr lang="en-US" dirty="0">
                <a:solidFill>
                  <a:schemeClr val="accent2"/>
                </a:solidFill>
              </a:rPr>
              <a:t>Q1</a:t>
            </a:r>
          </a:p>
          <a:p>
            <a:r>
              <a:rPr lang="en-US" dirty="0"/>
              <a:t>Possibly because by year ends people face the financial challenges</a:t>
            </a:r>
          </a:p>
          <a:p>
            <a:r>
              <a:rPr lang="en-US" dirty="0"/>
              <a:t>Possibly because of festive seasons</a:t>
            </a:r>
          </a:p>
          <a:p>
            <a:r>
              <a:rPr lang="en-US" dirty="0"/>
              <a:t>Possibly because they are consolidating debt by year end</a:t>
            </a:r>
          </a:p>
          <a:p>
            <a:pPr marL="0" indent="0">
              <a:buNone/>
            </a:pPr>
            <a:endParaRPr lang="en-US" dirty="0"/>
          </a:p>
        </p:txBody>
      </p:sp>
    </p:spTree>
    <p:extLst>
      <p:ext uri="{BB962C8B-B14F-4D97-AF65-F5344CB8AC3E}">
        <p14:creationId xmlns:p14="http://schemas.microsoft.com/office/powerpoint/2010/main" val="3082255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F37898-0609-50EC-52FB-CE87B7371E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6A021-C9F5-558C-BEE9-718C68B28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A4EBDE8-724E-71C0-F99B-3B6BC3BFD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008CCC-5F59-097C-3943-AF91F5240A1F}"/>
              </a:ext>
            </a:extLst>
          </p:cNvPr>
          <p:cNvSpPr>
            <a:spLocks noGrp="1"/>
          </p:cNvSpPr>
          <p:nvPr>
            <p:ph type="title"/>
          </p:nvPr>
        </p:nvSpPr>
        <p:spPr>
          <a:xfrm>
            <a:off x="838200" y="365125"/>
            <a:ext cx="10515600" cy="1325563"/>
          </a:xfrm>
          <a:ln w="76200">
            <a:solidFill>
              <a:schemeClr val="accent4"/>
            </a:solidFill>
          </a:ln>
        </p:spPr>
        <p:txBody>
          <a:bodyPr>
            <a:normAutofit/>
          </a:bodyPr>
          <a:lstStyle/>
          <a:p>
            <a:r>
              <a:rPr lang="en-US" sz="3200" dirty="0"/>
              <a:t>Univariate Analysis Summary – </a:t>
            </a:r>
            <a:r>
              <a:rPr lang="en-US" sz="3200" dirty="0">
                <a:solidFill>
                  <a:schemeClr val="accent2"/>
                </a:solidFill>
              </a:rPr>
              <a:t>Inferences</a:t>
            </a:r>
            <a:endParaRPr lang="en-US" sz="3200" dirty="0"/>
          </a:p>
        </p:txBody>
      </p:sp>
      <p:sp>
        <p:nvSpPr>
          <p:cNvPr id="12" name="Arc 11">
            <a:extLst>
              <a:ext uri="{FF2B5EF4-FFF2-40B4-BE49-F238E27FC236}">
                <a16:creationId xmlns:a16="http://schemas.microsoft.com/office/drawing/2014/main" id="{DE88F49D-577E-1AAF-B053-D7B2FB24A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8E472B-6A3C-F1E9-8E29-AA357AF721CA}"/>
              </a:ext>
            </a:extLst>
          </p:cNvPr>
          <p:cNvSpPr>
            <a:spLocks noGrp="1"/>
          </p:cNvSpPr>
          <p:nvPr>
            <p:ph idx="1"/>
          </p:nvPr>
        </p:nvSpPr>
        <p:spPr>
          <a:xfrm>
            <a:off x="838200" y="1825625"/>
            <a:ext cx="10515600" cy="4351338"/>
          </a:xfrm>
        </p:spPr>
        <p:txBody>
          <a:bodyPr>
            <a:normAutofit/>
          </a:bodyPr>
          <a:lstStyle/>
          <a:p>
            <a:r>
              <a:rPr lang="en-US" dirty="0"/>
              <a:t>The customer demographic data shows which segment of customers to target for highest volume of loan</a:t>
            </a:r>
          </a:p>
          <a:p>
            <a:r>
              <a:rPr lang="en-US" dirty="0"/>
              <a:t>Indicates more analysis is needed why other categories are not as high as other few</a:t>
            </a:r>
          </a:p>
          <a:p>
            <a:r>
              <a:rPr lang="en-US" dirty="0"/>
              <a:t>Indicates the Lending Club to be prepared to handle high volume in Q4</a:t>
            </a:r>
          </a:p>
          <a:p>
            <a:r>
              <a:rPr lang="en-US" dirty="0"/>
              <a:t>Indicates the Lending Club to target customers in other quarters to increase sales</a:t>
            </a:r>
          </a:p>
          <a:p>
            <a:pPr marL="0" indent="0">
              <a:buNone/>
            </a:pPr>
            <a:endParaRPr lang="en-US" dirty="0"/>
          </a:p>
        </p:txBody>
      </p:sp>
    </p:spTree>
    <p:extLst>
      <p:ext uri="{BB962C8B-B14F-4D97-AF65-F5344CB8AC3E}">
        <p14:creationId xmlns:p14="http://schemas.microsoft.com/office/powerpoint/2010/main" val="170507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4BF3C-F811-DFAA-B5FA-96B4A19533D4}"/>
              </a:ext>
            </a:extLst>
          </p:cNvPr>
          <p:cNvSpPr>
            <a:spLocks noGrp="1"/>
          </p:cNvSpPr>
          <p:nvPr>
            <p:ph type="title"/>
          </p:nvPr>
        </p:nvSpPr>
        <p:spPr>
          <a:xfrm>
            <a:off x="808638" y="386930"/>
            <a:ext cx="9236700" cy="1188950"/>
          </a:xfrm>
        </p:spPr>
        <p:txBody>
          <a:bodyPr anchor="b">
            <a:normAutofit/>
          </a:bodyPr>
          <a:lstStyle/>
          <a:p>
            <a:r>
              <a:rPr lang="en-US" sz="5400" dirty="0"/>
              <a:t>Background of Lending Club</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52530A-BA46-8232-A8F9-9642640FE14F}"/>
              </a:ext>
            </a:extLst>
          </p:cNvPr>
          <p:cNvSpPr>
            <a:spLocks noGrp="1"/>
          </p:cNvSpPr>
          <p:nvPr>
            <p:ph idx="1"/>
          </p:nvPr>
        </p:nvSpPr>
        <p:spPr>
          <a:xfrm>
            <a:off x="793660" y="2599509"/>
            <a:ext cx="10143668" cy="3435531"/>
          </a:xfrm>
        </p:spPr>
        <p:txBody>
          <a:bodyPr anchor="t">
            <a:normAutofit fontScale="92500" lnSpcReduction="10000"/>
          </a:bodyPr>
          <a:lstStyle/>
          <a:p>
            <a:r>
              <a:rPr lang="en-US" sz="2400" dirty="0"/>
              <a:t>Lending Club is a consumer finance company which specializes in lending various types of loans to urban customers.</a:t>
            </a:r>
          </a:p>
          <a:p>
            <a:r>
              <a:rPr lang="en-US" sz="2400" dirty="0"/>
              <a:t>The company could face the following issues if it doesn’t evaluate the loan applicant diligently:</a:t>
            </a:r>
          </a:p>
          <a:p>
            <a:pPr lvl="1"/>
            <a:r>
              <a:rPr lang="en-US" sz="2000" dirty="0"/>
              <a:t>Credit Loss:</a:t>
            </a:r>
          </a:p>
          <a:p>
            <a:pPr lvl="2"/>
            <a:r>
              <a:rPr lang="en-US" sz="1600" dirty="0"/>
              <a:t>Common financial loss for lending companies</a:t>
            </a:r>
          </a:p>
          <a:p>
            <a:pPr lvl="2"/>
            <a:r>
              <a:rPr lang="en-US" sz="1600" dirty="0"/>
              <a:t>Arises from lending to 'risky' applicants</a:t>
            </a:r>
          </a:p>
          <a:p>
            <a:pPr lvl="2"/>
            <a:r>
              <a:rPr lang="en-US" sz="1600" dirty="0"/>
              <a:t>Occurs when borrowers fail to pay or default on their loans</a:t>
            </a:r>
          </a:p>
          <a:p>
            <a:pPr lvl="1"/>
            <a:r>
              <a:rPr lang="en-US" sz="2000" dirty="0"/>
              <a:t>Defaulters ('Charged-Off' Customers):</a:t>
            </a:r>
          </a:p>
          <a:p>
            <a:pPr lvl="2"/>
            <a:r>
              <a:rPr lang="en-US" sz="1600" dirty="0"/>
              <a:t>Borrowers who cause the largest amount of loss to lenders</a:t>
            </a:r>
          </a:p>
          <a:p>
            <a:pPr lvl="2"/>
            <a:r>
              <a:rPr lang="en-US" sz="1600" dirty="0"/>
              <a:t>Organization aims to identify and stay away from such borrowers</a:t>
            </a:r>
          </a:p>
          <a:p>
            <a:pPr lvl="2"/>
            <a:r>
              <a:rPr lang="en-US" sz="1600" dirty="0"/>
              <a:t>Goal is to minimize credit loss and financial risks</a:t>
            </a:r>
          </a:p>
          <a:p>
            <a:pPr lvl="1"/>
            <a:endParaRPr lang="en-US" sz="2000" dirty="0"/>
          </a:p>
          <a:p>
            <a:endParaRPr lang="en-US" sz="2400" dirty="0"/>
          </a:p>
        </p:txBody>
      </p:sp>
    </p:spTree>
    <p:extLst>
      <p:ext uri="{BB962C8B-B14F-4D97-AF65-F5344CB8AC3E}">
        <p14:creationId xmlns:p14="http://schemas.microsoft.com/office/powerpoint/2010/main" val="2266833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DDEA-1EA9-496E-651D-5C5DD07D4FBE}"/>
              </a:ext>
            </a:extLst>
          </p:cNvPr>
          <p:cNvSpPr>
            <a:spLocks noGrp="1"/>
          </p:cNvSpPr>
          <p:nvPr>
            <p:ph type="title"/>
          </p:nvPr>
        </p:nvSpPr>
        <p:spPr>
          <a:xfrm>
            <a:off x="808638" y="386930"/>
            <a:ext cx="9236700" cy="1188950"/>
          </a:xfrm>
        </p:spPr>
        <p:txBody>
          <a:bodyPr anchor="b">
            <a:normAutofit/>
          </a:bodyPr>
          <a:lstStyle/>
          <a:p>
            <a:r>
              <a:rPr lang="en-US" sz="5400"/>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B105EC-72F8-4D81-BA92-A1047C3CFDDF}"/>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3816053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275967-ADE6-F615-C363-77FD13A02D5F}"/>
              </a:ext>
            </a:extLst>
          </p:cNvPr>
          <p:cNvSpPr>
            <a:spLocks noGrp="1"/>
          </p:cNvSpPr>
          <p:nvPr>
            <p:ph type="title"/>
          </p:nvPr>
        </p:nvSpPr>
        <p:spPr>
          <a:xfrm>
            <a:off x="838200" y="365125"/>
            <a:ext cx="105156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1E0B7B5-90EB-F437-6B92-A851300E8F9C}"/>
              </a:ext>
            </a:extLst>
          </p:cNvPr>
          <p:cNvSpPr>
            <a:spLocks noGrp="1"/>
          </p:cNvSpPr>
          <p:nvPr>
            <p:ph idx="1"/>
          </p:nvPr>
        </p:nvSpPr>
        <p:spPr>
          <a:xfrm>
            <a:off x="838200" y="1825625"/>
            <a:ext cx="10515600" cy="4351338"/>
          </a:xfrm>
        </p:spPr>
        <p:txBody>
          <a:bodyPr>
            <a:normAutofit/>
          </a:bodyPr>
          <a:lstStyle/>
          <a:p>
            <a:endParaRPr lang="en-US"/>
          </a:p>
        </p:txBody>
      </p:sp>
    </p:spTree>
    <p:extLst>
      <p:ext uri="{BB962C8B-B14F-4D97-AF65-F5344CB8AC3E}">
        <p14:creationId xmlns:p14="http://schemas.microsoft.com/office/powerpoint/2010/main" val="399307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51C1D-1ECF-9E04-95E6-6BE77107A621}"/>
              </a:ext>
            </a:extLst>
          </p:cNvPr>
          <p:cNvSpPr>
            <a:spLocks noGrp="1"/>
          </p:cNvSpPr>
          <p:nvPr>
            <p:ph type="title"/>
          </p:nvPr>
        </p:nvSpPr>
        <p:spPr>
          <a:xfrm>
            <a:off x="808638" y="386930"/>
            <a:ext cx="9236700" cy="1188950"/>
          </a:xfrm>
        </p:spPr>
        <p:txBody>
          <a:bodyPr anchor="b">
            <a:normAutofit/>
          </a:bodyPr>
          <a:lstStyle/>
          <a:p>
            <a:r>
              <a:rPr lang="en-US" sz="5400" dirty="0"/>
              <a:t>Objective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5B9572-4654-72D4-2FC3-F16D9B084B14}"/>
              </a:ext>
            </a:extLst>
          </p:cNvPr>
          <p:cNvSpPr>
            <a:spLocks noGrp="1"/>
          </p:cNvSpPr>
          <p:nvPr>
            <p:ph idx="1"/>
          </p:nvPr>
        </p:nvSpPr>
        <p:spPr>
          <a:xfrm>
            <a:off x="793660" y="2599509"/>
            <a:ext cx="10143668" cy="3435531"/>
          </a:xfrm>
        </p:spPr>
        <p:txBody>
          <a:bodyPr anchor="t">
            <a:normAutofit/>
          </a:bodyPr>
          <a:lstStyle/>
          <a:p>
            <a:r>
              <a:rPr lang="en-US" sz="2400" dirty="0">
                <a:latin typeface="Arial" panose="020B0604020202020204" pitchFamily="34" charset="0"/>
                <a:cs typeface="Arial" panose="020B0604020202020204" pitchFamily="34" charset="0"/>
              </a:rPr>
              <a:t>The objective is to use EDA techniques against past loan applicant’s data to:</a:t>
            </a:r>
          </a:p>
          <a:p>
            <a:pPr lvl="1" fontAlgn="base"/>
            <a:r>
              <a:rPr lang="en-US" b="0" i="0" dirty="0">
                <a:effectLst/>
                <a:latin typeface="Arial" panose="020B0604020202020204" pitchFamily="34" charset="0"/>
                <a:cs typeface="Arial" panose="020B0604020202020204" pitchFamily="34" charset="0"/>
              </a:rPr>
              <a:t>Determine </a:t>
            </a:r>
            <a:r>
              <a:rPr lang="en-US" dirty="0">
                <a:latin typeface="Arial" panose="020B0604020202020204" pitchFamily="34" charset="0"/>
                <a:cs typeface="Arial" panose="020B0604020202020204" pitchFamily="34" charset="0"/>
              </a:rPr>
              <a:t>critical factors that will </a:t>
            </a:r>
            <a:r>
              <a:rPr lang="en-US" b="0" i="0" dirty="0">
                <a:effectLst/>
                <a:latin typeface="Arial" panose="020B0604020202020204" pitchFamily="34" charset="0"/>
                <a:cs typeface="Arial" panose="020B0604020202020204" pitchFamily="34" charset="0"/>
              </a:rPr>
              <a:t>Improve ability to identify High-risk applicants and take precautionary actions </a:t>
            </a:r>
          </a:p>
          <a:p>
            <a:pPr lvl="1" fontAlgn="base"/>
            <a:r>
              <a:rPr lang="en-US" b="0" i="0" dirty="0">
                <a:effectLst/>
                <a:latin typeface="Arial" panose="020B0604020202020204" pitchFamily="34" charset="0"/>
                <a:cs typeface="Arial" panose="020B0604020202020204" pitchFamily="34" charset="0"/>
              </a:rPr>
              <a:t>Cut down credit loss by identifying High Risk applicants driving attributes (or driver variables) that may lead to loan default </a:t>
            </a:r>
          </a:p>
          <a:p>
            <a:pPr lvl="1" fontAlgn="base"/>
            <a:r>
              <a:rPr lang="en-US" b="0" i="0" dirty="0">
                <a:effectLst/>
                <a:latin typeface="Arial" panose="020B0604020202020204" pitchFamily="34" charset="0"/>
                <a:cs typeface="Arial" panose="020B0604020202020204" pitchFamily="34" charset="0"/>
              </a:rPr>
              <a:t>Improve Business portfolio and risk assessment </a:t>
            </a:r>
          </a:p>
        </p:txBody>
      </p:sp>
    </p:spTree>
    <p:extLst>
      <p:ext uri="{BB962C8B-B14F-4D97-AF65-F5344CB8AC3E}">
        <p14:creationId xmlns:p14="http://schemas.microsoft.com/office/powerpoint/2010/main" val="133809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E4963-3F1A-267F-3A34-3B90BBC6F3D9}"/>
              </a:ext>
            </a:extLst>
          </p:cNvPr>
          <p:cNvSpPr>
            <a:spLocks noGrp="1"/>
          </p:cNvSpPr>
          <p:nvPr>
            <p:ph type="title"/>
          </p:nvPr>
        </p:nvSpPr>
        <p:spPr>
          <a:xfrm>
            <a:off x="808638" y="386930"/>
            <a:ext cx="9236700" cy="1188950"/>
          </a:xfrm>
        </p:spPr>
        <p:txBody>
          <a:bodyPr anchor="b">
            <a:normAutofit fontScale="90000"/>
          </a:bodyPr>
          <a:lstStyle/>
          <a:p>
            <a:r>
              <a:rPr lang="en-US" sz="5400" dirty="0"/>
              <a:t>EDA Techniques used in evaluating 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EF7E1C-52BE-C44D-B678-14F6921A3C7C}"/>
              </a:ext>
            </a:extLst>
          </p:cNvPr>
          <p:cNvSpPr>
            <a:spLocks noGrp="1"/>
          </p:cNvSpPr>
          <p:nvPr>
            <p:ph idx="1"/>
          </p:nvPr>
        </p:nvSpPr>
        <p:spPr>
          <a:xfrm>
            <a:off x="793660" y="2599509"/>
            <a:ext cx="10143668" cy="3435531"/>
          </a:xfrm>
        </p:spPr>
        <p:txBody>
          <a:bodyPr anchor="t">
            <a:normAutofit/>
          </a:bodyPr>
          <a:lstStyle/>
          <a:p>
            <a:r>
              <a:rPr lang="en-US" sz="2400" dirty="0"/>
              <a:t>Analyze, clean and prepare data for statistical analysis</a:t>
            </a:r>
          </a:p>
          <a:p>
            <a:r>
              <a:rPr lang="en-US" sz="2400" dirty="0"/>
              <a:t>Univariate analysis</a:t>
            </a:r>
          </a:p>
          <a:p>
            <a:r>
              <a:rPr lang="en-US" sz="2400" dirty="0"/>
              <a:t>Unordered Categorical Variable Analysis</a:t>
            </a:r>
          </a:p>
          <a:p>
            <a:r>
              <a:rPr lang="en-US" sz="2400" dirty="0"/>
              <a:t>Ordered Categorical Variable Analysis</a:t>
            </a:r>
          </a:p>
          <a:p>
            <a:r>
              <a:rPr lang="en-US" sz="2400" dirty="0"/>
              <a:t>Derived Variable Analysis</a:t>
            </a:r>
          </a:p>
          <a:p>
            <a:r>
              <a:rPr lang="en-US" sz="2400" dirty="0"/>
              <a:t>Bivariate Analysis</a:t>
            </a:r>
          </a:p>
          <a:p>
            <a:r>
              <a:rPr lang="en-US" sz="2400" dirty="0"/>
              <a:t>Correlation Analysis</a:t>
            </a:r>
          </a:p>
        </p:txBody>
      </p:sp>
    </p:spTree>
    <p:extLst>
      <p:ext uri="{BB962C8B-B14F-4D97-AF65-F5344CB8AC3E}">
        <p14:creationId xmlns:p14="http://schemas.microsoft.com/office/powerpoint/2010/main" val="28682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9B0B4-7012-BE99-178B-6415053480D6}"/>
              </a:ext>
            </a:extLst>
          </p:cNvPr>
          <p:cNvSpPr>
            <a:spLocks noGrp="1"/>
          </p:cNvSpPr>
          <p:nvPr>
            <p:ph type="title"/>
          </p:nvPr>
        </p:nvSpPr>
        <p:spPr>
          <a:xfrm>
            <a:off x="808638" y="386930"/>
            <a:ext cx="9236700" cy="1188950"/>
          </a:xfrm>
        </p:spPr>
        <p:txBody>
          <a:bodyPr anchor="b">
            <a:normAutofit/>
          </a:bodyPr>
          <a:lstStyle/>
          <a:p>
            <a:r>
              <a:rPr lang="en-US" sz="5400" dirty="0"/>
              <a:t>Analyze Dataset and Clean data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D4709-6D7D-2E6F-D3CB-8C508FB9924B}"/>
              </a:ext>
            </a:extLst>
          </p:cNvPr>
          <p:cNvSpPr>
            <a:spLocks noGrp="1"/>
          </p:cNvSpPr>
          <p:nvPr>
            <p:ph idx="1"/>
          </p:nvPr>
        </p:nvSpPr>
        <p:spPr>
          <a:xfrm>
            <a:off x="793660" y="2599509"/>
            <a:ext cx="10143668" cy="3435531"/>
          </a:xfrm>
        </p:spPr>
        <p:txBody>
          <a:bodyPr anchor="t">
            <a:normAutofit lnSpcReduction="10000"/>
          </a:bodyPr>
          <a:lstStyle/>
          <a:p>
            <a:r>
              <a:rPr lang="en-US" sz="2400" dirty="0"/>
              <a:t>Following methods were employed to prepare dataset for analysis</a:t>
            </a:r>
          </a:p>
          <a:p>
            <a:pPr lvl="1"/>
            <a:r>
              <a:rPr lang="en-US" sz="2000" dirty="0"/>
              <a:t>Find and drop the columns with all Null Values</a:t>
            </a:r>
          </a:p>
          <a:p>
            <a:pPr lvl="1"/>
            <a:r>
              <a:rPr lang="en-US" sz="2000" dirty="0"/>
              <a:t>Drop columns with with few values or not be useful for analysis</a:t>
            </a:r>
          </a:p>
          <a:p>
            <a:pPr lvl="1"/>
            <a:r>
              <a:rPr lang="en-US" sz="2000" dirty="0"/>
              <a:t>Exclude rows that has outliers</a:t>
            </a:r>
          </a:p>
          <a:p>
            <a:pPr lvl="1"/>
            <a:r>
              <a:rPr lang="en-US" sz="2000" dirty="0"/>
              <a:t>Clean and Correct the datatype of columns </a:t>
            </a:r>
          </a:p>
          <a:p>
            <a:pPr lvl="2"/>
            <a:r>
              <a:rPr lang="en-US" sz="1600" dirty="0"/>
              <a:t>by removing trailing characters like “%” and converting it into relevant datatypes</a:t>
            </a:r>
          </a:p>
          <a:p>
            <a:pPr lvl="2"/>
            <a:r>
              <a:rPr lang="en-US" sz="1600" dirty="0"/>
              <a:t>split date string column into day, month and year columns</a:t>
            </a:r>
          </a:p>
          <a:p>
            <a:pPr lvl="2"/>
            <a:r>
              <a:rPr lang="en-US" sz="1600" dirty="0"/>
              <a:t>Rounding off columns to 2 decimal places</a:t>
            </a:r>
          </a:p>
          <a:p>
            <a:pPr lvl="1"/>
            <a:r>
              <a:rPr lang="en-US" sz="2000" dirty="0"/>
              <a:t>Consider only the rows with </a:t>
            </a:r>
            <a:r>
              <a:rPr lang="en-US" sz="2000" dirty="0" err="1"/>
              <a:t>loan_status</a:t>
            </a:r>
            <a:r>
              <a:rPr lang="en-US" sz="2000" dirty="0"/>
              <a:t> != “Current”, the reason being they are already paying customers</a:t>
            </a:r>
          </a:p>
          <a:p>
            <a:pPr lvl="1"/>
            <a:r>
              <a:rPr lang="en-US" sz="2000" dirty="0"/>
              <a:t>Drop text columns that may not be useful</a:t>
            </a:r>
            <a:endParaRPr lang="en-US" sz="1600" dirty="0"/>
          </a:p>
          <a:p>
            <a:pPr lvl="1"/>
            <a:endParaRPr lang="en-US" sz="2000" dirty="0"/>
          </a:p>
          <a:p>
            <a:pPr lvl="1"/>
            <a:endParaRPr lang="en-US" sz="2000" dirty="0"/>
          </a:p>
        </p:txBody>
      </p:sp>
    </p:spTree>
    <p:extLst>
      <p:ext uri="{BB962C8B-B14F-4D97-AF65-F5344CB8AC3E}">
        <p14:creationId xmlns:p14="http://schemas.microsoft.com/office/powerpoint/2010/main" val="428189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F9E22-AECE-B84F-F535-D129AB3C61AC}"/>
              </a:ext>
            </a:extLst>
          </p:cNvPr>
          <p:cNvSpPr>
            <a:spLocks noGrp="1"/>
          </p:cNvSpPr>
          <p:nvPr>
            <p:ph type="title"/>
          </p:nvPr>
        </p:nvSpPr>
        <p:spPr>
          <a:xfrm>
            <a:off x="808638" y="386930"/>
            <a:ext cx="9236700" cy="1188950"/>
          </a:xfrm>
        </p:spPr>
        <p:txBody>
          <a:bodyPr anchor="b">
            <a:normAutofit/>
          </a:bodyPr>
          <a:lstStyle/>
          <a:p>
            <a:r>
              <a:rPr lang="en-US" sz="5400" dirty="0"/>
              <a:t>Analyze Dataset Contd..,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BEA144-E26B-79C5-9F8E-42EF28F0EE61}"/>
              </a:ext>
            </a:extLst>
          </p:cNvPr>
          <p:cNvSpPr>
            <a:spLocks noGrp="1"/>
          </p:cNvSpPr>
          <p:nvPr>
            <p:ph idx="1"/>
          </p:nvPr>
        </p:nvSpPr>
        <p:spPr>
          <a:xfrm>
            <a:off x="793660" y="2599509"/>
            <a:ext cx="10143668" cy="3435531"/>
          </a:xfrm>
        </p:spPr>
        <p:txBody>
          <a:bodyPr anchor="t">
            <a:normAutofit/>
          </a:bodyPr>
          <a:lstStyle/>
          <a:p>
            <a:r>
              <a:rPr lang="en-US" sz="2400" dirty="0"/>
              <a:t>Create and Add derived columns especially the following for histograms bins (buckets)</a:t>
            </a:r>
          </a:p>
          <a:p>
            <a:pPr lvl="1"/>
            <a:r>
              <a:rPr lang="en-US" sz="2000" dirty="0"/>
              <a:t>Loans Issue month bins as follows: Q1, Q2, Q3, Q4</a:t>
            </a:r>
          </a:p>
          <a:p>
            <a:pPr lvl="1"/>
            <a:r>
              <a:rPr lang="en-US" sz="2000" dirty="0"/>
              <a:t>Debt to Income ratio bucket: Very Low, Low, Moderate, High and Very High</a:t>
            </a:r>
          </a:p>
          <a:p>
            <a:pPr lvl="1"/>
            <a:r>
              <a:rPr lang="en-US" sz="2000" dirty="0"/>
              <a:t>Loan Amount bucket:0-5k, 5K – 10K, 10K-15K, 15K-above</a:t>
            </a:r>
          </a:p>
        </p:txBody>
      </p:sp>
    </p:spTree>
    <p:extLst>
      <p:ext uri="{BB962C8B-B14F-4D97-AF65-F5344CB8AC3E}">
        <p14:creationId xmlns:p14="http://schemas.microsoft.com/office/powerpoint/2010/main" val="243837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0B2E0-77C2-3F49-1F93-DABC361665FF}"/>
              </a:ext>
            </a:extLst>
          </p:cNvPr>
          <p:cNvSpPr>
            <a:spLocks noGrp="1"/>
          </p:cNvSpPr>
          <p:nvPr>
            <p:ph type="title"/>
          </p:nvPr>
        </p:nvSpPr>
        <p:spPr>
          <a:xfrm>
            <a:off x="808638" y="386930"/>
            <a:ext cx="9236700" cy="1188950"/>
          </a:xfrm>
        </p:spPr>
        <p:txBody>
          <a:bodyPr anchor="b">
            <a:normAutofit/>
          </a:bodyPr>
          <a:lstStyle/>
          <a:p>
            <a:r>
              <a:rPr lang="en-US" sz="5400" dirty="0"/>
              <a:t>Univariate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91181-4F9C-6A9C-3BA3-C6616E75B5C3}"/>
              </a:ext>
            </a:extLst>
          </p:cNvPr>
          <p:cNvSpPr>
            <a:spLocks noGrp="1"/>
          </p:cNvSpPr>
          <p:nvPr>
            <p:ph idx="1"/>
          </p:nvPr>
        </p:nvSpPr>
        <p:spPr>
          <a:xfrm>
            <a:off x="793660" y="2599509"/>
            <a:ext cx="10143668" cy="3435531"/>
          </a:xfrm>
        </p:spPr>
        <p:txBody>
          <a:bodyPr anchor="t">
            <a:normAutofit/>
          </a:bodyPr>
          <a:lstStyle/>
          <a:p>
            <a:r>
              <a:rPr lang="en-US" sz="2400" dirty="0"/>
              <a:t>The following variables were considered for Univariate </a:t>
            </a:r>
            <a:r>
              <a:rPr lang="en-US" sz="2400" dirty="0" err="1"/>
              <a:t>Anlysis</a:t>
            </a:r>
            <a:r>
              <a:rPr lang="en-US" sz="2400" dirty="0"/>
              <a:t>:</a:t>
            </a:r>
          </a:p>
          <a:p>
            <a:pPr lvl="1"/>
            <a:r>
              <a:rPr lang="en-US" sz="2000" dirty="0"/>
              <a:t>Loan amount</a:t>
            </a:r>
          </a:p>
          <a:p>
            <a:pPr lvl="1"/>
            <a:r>
              <a:rPr lang="en-US" sz="2000" dirty="0"/>
              <a:t>Funded amount</a:t>
            </a:r>
          </a:p>
          <a:p>
            <a:pPr lvl="1"/>
            <a:r>
              <a:rPr lang="en-US" sz="2000" dirty="0"/>
              <a:t>Investors funded amount</a:t>
            </a:r>
          </a:p>
          <a:p>
            <a:pPr lvl="1"/>
            <a:r>
              <a:rPr lang="en-US" sz="2000" dirty="0"/>
              <a:t>Interest Rate</a:t>
            </a:r>
          </a:p>
          <a:p>
            <a:pPr lvl="1"/>
            <a:r>
              <a:rPr lang="en-US" sz="2000" dirty="0"/>
              <a:t>Installment amount</a:t>
            </a:r>
          </a:p>
          <a:p>
            <a:pPr lvl="1"/>
            <a:r>
              <a:rPr lang="en-US" sz="2000" dirty="0"/>
              <a:t>Annual Income of applicants</a:t>
            </a:r>
          </a:p>
          <a:p>
            <a:pPr lvl="1"/>
            <a:r>
              <a:rPr lang="en-US" sz="2000" dirty="0"/>
              <a:t>Debt to Income Ratio</a:t>
            </a:r>
          </a:p>
          <a:p>
            <a:pPr lvl="1"/>
            <a:endParaRPr lang="en-US" sz="2000" dirty="0"/>
          </a:p>
        </p:txBody>
      </p:sp>
    </p:spTree>
    <p:extLst>
      <p:ext uri="{BB962C8B-B14F-4D97-AF65-F5344CB8AC3E}">
        <p14:creationId xmlns:p14="http://schemas.microsoft.com/office/powerpoint/2010/main" val="87463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D8F62D-9E98-1B32-F62D-64F1651672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B75EC2-5064-6E00-551D-B344B867528C}"/>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Loan amount</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8" name="Picture 4" descr="A graph of a person and person&#10;&#10;Description automatically generated with medium confidence">
            <a:extLst>
              <a:ext uri="{FF2B5EF4-FFF2-40B4-BE49-F238E27FC236}">
                <a16:creationId xmlns:a16="http://schemas.microsoft.com/office/drawing/2014/main" id="{F40237A3-E22D-5ADC-3FEC-75FEE4088B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E2D9328F-4D11-0B9C-F973-CF68ACB2B73C}"/>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 at 10000 and so on, indicating the most common loan amount is around the modal clusters of 5,000 and 10000.</a:t>
            </a:r>
          </a:p>
          <a:p>
            <a:pPr marL="285750">
              <a:spcAft>
                <a:spcPts val="600"/>
              </a:spcAft>
            </a:pPr>
            <a:r>
              <a:rPr lang="en-US" sz="1600" dirty="0"/>
              <a:t>The median is 10000, signifying that half of the loans are below 10000 and half are above.</a:t>
            </a:r>
          </a:p>
          <a:p>
            <a:pPr marL="285750">
              <a:spcAft>
                <a:spcPts val="600"/>
              </a:spcAft>
            </a:pPr>
            <a:r>
              <a:rPr lang="en-US" sz="1600" dirty="0"/>
              <a:t>While the box plot indicates that most of the loan amount is in range of 5000 and 15000, the difference between the smaller mode 5000 and median from box plot confirms that the plot is rightward skew, with the "tail" of higher loan amounts greater than 15000, pulling the median towards higher value despite the majority number of loans being smaller.</a:t>
            </a:r>
          </a:p>
          <a:p>
            <a:pPr>
              <a:spcAft>
                <a:spcPts val="600"/>
              </a:spcAft>
            </a:pPr>
            <a:endParaRPr lang="en-US" sz="1100" dirty="0"/>
          </a:p>
        </p:txBody>
      </p:sp>
    </p:spTree>
    <p:extLst>
      <p:ext uri="{BB962C8B-B14F-4D97-AF65-F5344CB8AC3E}">
        <p14:creationId xmlns:p14="http://schemas.microsoft.com/office/powerpoint/2010/main" val="127062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2785</TotalTime>
  <Words>1787</Words>
  <Application>Microsoft Macintosh PowerPoint</Application>
  <PresentationFormat>Widescreen</PresentationFormat>
  <Paragraphs>138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Lending Club Case Study</vt:lpstr>
      <vt:lpstr>General Info</vt:lpstr>
      <vt:lpstr>Background of Lending Club</vt:lpstr>
      <vt:lpstr>Objective</vt:lpstr>
      <vt:lpstr>EDA Techniques used in evaluating case study</vt:lpstr>
      <vt:lpstr>Analyze Dataset and Clean data</vt:lpstr>
      <vt:lpstr>Analyze Dataset Contd..,</vt:lpstr>
      <vt:lpstr>Univariate Analysis</vt:lpstr>
      <vt:lpstr>Univariate Analysis - Loan amount</vt:lpstr>
      <vt:lpstr>Univariate Analysis – Funded Amount</vt:lpstr>
      <vt:lpstr>Univariate Analysis – Investors Funded Amount</vt:lpstr>
      <vt:lpstr>Univariate Analysis – Interest Rate</vt:lpstr>
      <vt:lpstr>Univariate Analysis – Interest Rate</vt:lpstr>
      <vt:lpstr>Univariate Analysis – Annual Income</vt:lpstr>
      <vt:lpstr>Univariate Analysis – Debt to Income (DTI) Ratio </vt:lpstr>
      <vt:lpstr>Unordered Categorical Variable Analysis</vt:lpstr>
      <vt:lpstr>Unordered Categorical Variable Analysis</vt:lpstr>
      <vt:lpstr>Ordered Categorical Variable Analysis</vt:lpstr>
      <vt:lpstr>Ordered Categorical Variable Analysis</vt:lpstr>
      <vt:lpstr>Derived Variable Analysis</vt:lpstr>
      <vt:lpstr>Derived Variable Analysis</vt:lpstr>
      <vt:lpstr>Derived Variable Analysis</vt:lpstr>
      <vt:lpstr>Derived Variable Analysis – Identify Key correlations</vt:lpstr>
      <vt:lpstr>Bivariate Analysis</vt:lpstr>
      <vt:lpstr>Summary Observations</vt:lpstr>
      <vt:lpstr>Univariate Analysis Summary - Customer Demographics</vt:lpstr>
      <vt:lpstr>Univariate Analysis Summary – Loan Demographics</vt:lpstr>
      <vt:lpstr>Univariate Analysis Summary – Time Based Analysis</vt:lpstr>
      <vt:lpstr>Univariate Analysis Summary – Inferences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Rathnagiri Nagarajan</dc:creator>
  <cp:lastModifiedBy>Rathnagiri Nagarajan</cp:lastModifiedBy>
  <cp:revision>8</cp:revision>
  <dcterms:created xsi:type="dcterms:W3CDTF">2024-02-03T21:24:02Z</dcterms:created>
  <dcterms:modified xsi:type="dcterms:W3CDTF">2024-02-06T11:15:44Z</dcterms:modified>
</cp:coreProperties>
</file>