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57" r:id="rId5"/>
    <p:sldId id="260" r:id="rId6"/>
    <p:sldId id="265" r:id="rId7"/>
    <p:sldId id="266" r:id="rId8"/>
    <p:sldId id="261" r:id="rId9"/>
    <p:sldId id="267" r:id="rId10"/>
    <p:sldId id="268" r:id="rId11"/>
    <p:sldId id="269" r:id="rId12"/>
    <p:sldId id="270" r:id="rId13"/>
    <p:sldId id="271" r:id="rId14"/>
    <p:sldId id="272" r:id="rId15"/>
    <p:sldId id="273"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8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1"/>
    <p:restoredTop sz="94713"/>
  </p:normalViewPr>
  <p:slideViewPr>
    <p:cSldViewPr snapToGrid="0">
      <p:cViewPr varScale="1">
        <p:scale>
          <a:sx n="127" d="100"/>
          <a:sy n="127" d="100"/>
        </p:scale>
        <p:origin x="216"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9188-01B1-D111-227E-26884A8439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8A0922-9F30-C94E-6618-3D1A92085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C9EE239-359F-4F7B-E9A5-C170C6E46BFC}"/>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5" name="Footer Placeholder 4">
            <a:extLst>
              <a:ext uri="{FF2B5EF4-FFF2-40B4-BE49-F238E27FC236}">
                <a16:creationId xmlns:a16="http://schemas.microsoft.com/office/drawing/2014/main" id="{7DD852A2-DEFF-4CC9-93EA-6D75D295B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46364-682C-2B3A-0E4F-A0423ED5B0A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3346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2567-06D7-CCAC-2AA0-3F6D5C87E4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B87B1F-A48D-ECAB-A90A-2015F599C9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76A964-2DDA-5039-8E0B-8F1BD6DAA814}"/>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5" name="Footer Placeholder 4">
            <a:extLst>
              <a:ext uri="{FF2B5EF4-FFF2-40B4-BE49-F238E27FC236}">
                <a16:creationId xmlns:a16="http://schemas.microsoft.com/office/drawing/2014/main" id="{AA492F35-724A-3FFC-C118-FE011FD5A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1BA6-22E0-EDE3-0884-FDB77F76972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6634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20DFB-E513-CD29-3EB8-7D35949EB45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E911E8-84A7-844A-0390-488A1BCE4D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376B36-F6F0-5612-6A69-036231FFFB74}"/>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5" name="Footer Placeholder 4">
            <a:extLst>
              <a:ext uri="{FF2B5EF4-FFF2-40B4-BE49-F238E27FC236}">
                <a16:creationId xmlns:a16="http://schemas.microsoft.com/office/drawing/2014/main" id="{CEAD00E9-C9D9-0800-F301-4D236CFEC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01380-5805-7360-7EFA-AC9636DA310D}"/>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103443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DFC1-20AF-AF28-5385-628467E492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C22F57C-F271-A65C-0F54-D977591F57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F190C5-EB92-CF2C-C915-EB0CA80E2F4C}"/>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5" name="Footer Placeholder 4">
            <a:extLst>
              <a:ext uri="{FF2B5EF4-FFF2-40B4-BE49-F238E27FC236}">
                <a16:creationId xmlns:a16="http://schemas.microsoft.com/office/drawing/2014/main" id="{2CC981F4-7627-C26D-18A6-6B0A18A69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9D57A-AD20-8676-5F15-4AF54D9D4734}"/>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3859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951B-4B4F-9DA5-5EF0-ECE6740437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1112DC-B592-22E6-2D2D-7CE219E6C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020A31-6D06-86B0-B0F4-8A44E8B0800E}"/>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5" name="Footer Placeholder 4">
            <a:extLst>
              <a:ext uri="{FF2B5EF4-FFF2-40B4-BE49-F238E27FC236}">
                <a16:creationId xmlns:a16="http://schemas.microsoft.com/office/drawing/2014/main" id="{081529C3-CB07-712B-B026-C34BFD786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4F7AF-725F-1436-20F3-798EDF8FF8A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0832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BD2-762A-34C1-9DCA-1C9C0E7B78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7BEF39-A326-A9F1-8BA5-7BF3CB8DFC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1D68B2-CEA9-195E-CA67-B42A01AAB4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FC2176-1140-8DCF-29A3-8DD11907FA68}"/>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6" name="Footer Placeholder 5">
            <a:extLst>
              <a:ext uri="{FF2B5EF4-FFF2-40B4-BE49-F238E27FC236}">
                <a16:creationId xmlns:a16="http://schemas.microsoft.com/office/drawing/2014/main" id="{3CABFA5F-ECF3-1137-37FB-7DC91BD93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0A988-2041-AF55-54C0-3772E8D4F930}"/>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70662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666-E589-238E-78AC-F195FD69BDE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825098-FB00-729B-969D-F82B69556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4D40DD-22D6-9E8C-7D9C-4569A2F527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F3219F-BCAD-8286-2698-79F64B9EC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9B8A49-3981-F53D-DA1E-2C156D55DBB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A38E7A0-223C-7C39-23A9-1D508DB401C0}"/>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8" name="Footer Placeholder 7">
            <a:extLst>
              <a:ext uri="{FF2B5EF4-FFF2-40B4-BE49-F238E27FC236}">
                <a16:creationId xmlns:a16="http://schemas.microsoft.com/office/drawing/2014/main" id="{DEFF1324-9A75-7307-46A1-D28C96779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6C323-3837-CFA2-52BB-B9202E42B479}"/>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2904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0BEB-432B-F3A5-0E6F-A33CA60A7B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B3F46D8-DBA4-FD8E-E233-2DAD7C2698DE}"/>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4" name="Footer Placeholder 3">
            <a:extLst>
              <a:ext uri="{FF2B5EF4-FFF2-40B4-BE49-F238E27FC236}">
                <a16:creationId xmlns:a16="http://schemas.microsoft.com/office/drawing/2014/main" id="{7A6F8030-EFD0-B1A3-67CB-44CF5A84B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7B993-C8CD-C372-7D16-B70A58D5F597}"/>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368521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37A72-2E2B-3BBD-FC52-E468B1C582F2}"/>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3" name="Footer Placeholder 2">
            <a:extLst>
              <a:ext uri="{FF2B5EF4-FFF2-40B4-BE49-F238E27FC236}">
                <a16:creationId xmlns:a16="http://schemas.microsoft.com/office/drawing/2014/main" id="{B6DC47F3-7998-EF98-86CD-D7AD1E3EAE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A85E0-37C8-E3FD-B66F-8D6FB665EC25}"/>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93123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5B02-6CAD-3573-66C0-46BD08F1AD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26587EE-D5EC-5429-2DED-D508ED3AF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9D11F9-F013-E2A9-1D6A-699BD8F1A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6B79A4-B492-79A6-BCF8-935A672C1328}"/>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6" name="Footer Placeholder 5">
            <a:extLst>
              <a:ext uri="{FF2B5EF4-FFF2-40B4-BE49-F238E27FC236}">
                <a16:creationId xmlns:a16="http://schemas.microsoft.com/office/drawing/2014/main" id="{F6E31696-85C7-1EDB-6D47-B69CE2047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F09B-AEC4-B930-78EA-FFB906D4D3F1}"/>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23523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B7E7-2168-C344-B797-648E9AEE1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6A515A6-4F15-7187-D2B9-B054EB555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753EC4-4E53-F62E-E576-F87325099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496EFB-AB1B-5537-AD2E-BB5256002364}"/>
              </a:ext>
            </a:extLst>
          </p:cNvPr>
          <p:cNvSpPr>
            <a:spLocks noGrp="1"/>
          </p:cNvSpPr>
          <p:nvPr>
            <p:ph type="dt" sz="half" idx="10"/>
          </p:nvPr>
        </p:nvSpPr>
        <p:spPr/>
        <p:txBody>
          <a:bodyPr/>
          <a:lstStyle/>
          <a:p>
            <a:fld id="{2F00D1CE-BAFE-864F-AF39-FC444A398547}" type="datetimeFigureOut">
              <a:rPr lang="en-US" smtClean="0"/>
              <a:t>2/3/24</a:t>
            </a:fld>
            <a:endParaRPr lang="en-US"/>
          </a:p>
        </p:txBody>
      </p:sp>
      <p:sp>
        <p:nvSpPr>
          <p:cNvPr id="6" name="Footer Placeholder 5">
            <a:extLst>
              <a:ext uri="{FF2B5EF4-FFF2-40B4-BE49-F238E27FC236}">
                <a16:creationId xmlns:a16="http://schemas.microsoft.com/office/drawing/2014/main" id="{881028B7-60B8-304E-BAB1-DEE75C649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C8478-8BB4-D9A0-7056-9D9ED58EDF4B}"/>
              </a:ext>
            </a:extLst>
          </p:cNvPr>
          <p:cNvSpPr>
            <a:spLocks noGrp="1"/>
          </p:cNvSpPr>
          <p:nvPr>
            <p:ph type="sldNum" sz="quarter" idx="12"/>
          </p:nvPr>
        </p:nvSpPr>
        <p:spPr/>
        <p:txBody>
          <a:bodyPr/>
          <a:lstStyle/>
          <a:p>
            <a:fld id="{2B7B1765-15C1-8844-9208-77245C0D5C4D}" type="slidenum">
              <a:rPr lang="en-US" smtClean="0"/>
              <a:t>‹#›</a:t>
            </a:fld>
            <a:endParaRPr lang="en-US"/>
          </a:p>
        </p:txBody>
      </p:sp>
    </p:spTree>
    <p:extLst>
      <p:ext uri="{BB962C8B-B14F-4D97-AF65-F5344CB8AC3E}">
        <p14:creationId xmlns:p14="http://schemas.microsoft.com/office/powerpoint/2010/main" val="79587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987B1-29D4-C4DE-0ADB-3CCB61DA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128A63-9922-87F7-BD32-3DEA48E5F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8CBE90-8493-54EB-FBFF-D7B7385D0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D1CE-BAFE-864F-AF39-FC444A398547}" type="datetimeFigureOut">
              <a:rPr lang="en-US" smtClean="0"/>
              <a:t>2/3/24</a:t>
            </a:fld>
            <a:endParaRPr lang="en-US"/>
          </a:p>
        </p:txBody>
      </p:sp>
      <p:sp>
        <p:nvSpPr>
          <p:cNvPr id="5" name="Footer Placeholder 4">
            <a:extLst>
              <a:ext uri="{FF2B5EF4-FFF2-40B4-BE49-F238E27FC236}">
                <a16:creationId xmlns:a16="http://schemas.microsoft.com/office/drawing/2014/main" id="{7E804516-3863-3B02-0D18-0E1CF1706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B3C9F8-A785-3B28-7D60-4F3884E84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B1765-15C1-8844-9208-77245C0D5C4D}" type="slidenum">
              <a:rPr lang="en-US" smtClean="0"/>
              <a:t>‹#›</a:t>
            </a:fld>
            <a:endParaRPr lang="en-US"/>
          </a:p>
        </p:txBody>
      </p:sp>
    </p:spTree>
    <p:extLst>
      <p:ext uri="{BB962C8B-B14F-4D97-AF65-F5344CB8AC3E}">
        <p14:creationId xmlns:p14="http://schemas.microsoft.com/office/powerpoint/2010/main" val="3521771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3F472-7E95-E4F5-4166-8AE5AFCA04D1}"/>
              </a:ext>
            </a:extLst>
          </p:cNvPr>
          <p:cNvSpPr>
            <a:spLocks noGrp="1"/>
          </p:cNvSpPr>
          <p:nvPr>
            <p:ph type="ctrTitle"/>
          </p:nvPr>
        </p:nvSpPr>
        <p:spPr>
          <a:xfrm>
            <a:off x="838199" y="1093788"/>
            <a:ext cx="10506455" cy="2967208"/>
          </a:xfrm>
        </p:spPr>
        <p:txBody>
          <a:bodyPr>
            <a:normAutofit/>
          </a:bodyPr>
          <a:lstStyle/>
          <a:p>
            <a:pPr algn="l"/>
            <a:r>
              <a:rPr lang="en-US" sz="8000" dirty="0">
                <a:solidFill>
                  <a:srgbClr val="ED7D31"/>
                </a:solidFill>
              </a:rPr>
              <a:t>Lending Club </a:t>
            </a:r>
            <a:r>
              <a:rPr lang="en-US" sz="8000" dirty="0"/>
              <a:t>Case Study</a:t>
            </a:r>
          </a:p>
        </p:txBody>
      </p:sp>
      <p:sp>
        <p:nvSpPr>
          <p:cNvPr id="3" name="Subtitle 2">
            <a:extLst>
              <a:ext uri="{FF2B5EF4-FFF2-40B4-BE49-F238E27FC236}">
                <a16:creationId xmlns:a16="http://schemas.microsoft.com/office/drawing/2014/main" id="{F3FD1C6F-7A5A-A7D8-D80B-A52D6B442F71}"/>
              </a:ext>
            </a:extLst>
          </p:cNvPr>
          <p:cNvSpPr>
            <a:spLocks noGrp="1"/>
          </p:cNvSpPr>
          <p:nvPr>
            <p:ph type="subTitle" idx="1"/>
          </p:nvPr>
        </p:nvSpPr>
        <p:spPr>
          <a:xfrm>
            <a:off x="7400924" y="4619624"/>
            <a:ext cx="3946779" cy="1038225"/>
          </a:xfrm>
        </p:spPr>
        <p:txBody>
          <a:bodyPr>
            <a:normAutofit/>
          </a:bodyPr>
          <a:lstStyle/>
          <a:p>
            <a:pPr algn="r"/>
            <a:r>
              <a:rPr lang="en-US"/>
              <a:t>Prachi GoliWadekar</a:t>
            </a:r>
          </a:p>
          <a:p>
            <a:pPr algn="r"/>
            <a:r>
              <a:rPr lang="en-US"/>
              <a:t>Rathnagiri Nagarajan</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41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6CEE68-5059-EE9D-F1E9-A44355AEB8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165A7AF-2B91-648D-1511-724D19E86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7762B19-7DCE-D08F-7AC5-DBD2797B6301}"/>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Funded Amount</a:t>
            </a:r>
          </a:p>
        </p:txBody>
      </p:sp>
      <p:sp>
        <p:nvSpPr>
          <p:cNvPr id="1035" name="Arc 1034">
            <a:extLst>
              <a:ext uri="{FF2B5EF4-FFF2-40B4-BE49-F238E27FC236}">
                <a16:creationId xmlns:a16="http://schemas.microsoft.com/office/drawing/2014/main" id="{1CF98B28-A05F-BDE2-8A38-79CC96301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F50ACA3-FDE2-29DE-0A18-8C517CCA5E97}"/>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peaks at 10000 and so on, indicating the most common loan funded amount is around the modal clusters of 5,000 and 10000.</a:t>
            </a:r>
          </a:p>
          <a:p>
            <a:pPr marL="285750">
              <a:spcAft>
                <a:spcPts val="600"/>
              </a:spcAft>
            </a:pPr>
            <a:r>
              <a:rPr lang="en-US" sz="1600" dirty="0"/>
              <a:t>The median is 9600, signifying that half of the loans are below 10000 and half are above.</a:t>
            </a:r>
          </a:p>
          <a:p>
            <a:pPr marL="285750">
              <a:spcAft>
                <a:spcPts val="600"/>
              </a:spcAft>
            </a:pPr>
            <a:r>
              <a:rPr lang="en-US" sz="1600" dirty="0"/>
              <a:t>While the box plot indicates that most of the loan amount is in range of 5000 and 15000, the difference between the smaller mode 5000 and median from box plot confirms that the plot is rightward skew, with the "tail" of higher loan funded amounts greater than 15000, pulling the median towards higher value despite the majority number of loans funded being smaller.</a:t>
            </a:r>
          </a:p>
          <a:p>
            <a:pPr>
              <a:spcAft>
                <a:spcPts val="600"/>
              </a:spcAft>
            </a:pPr>
            <a:endParaRPr lang="en-US" sz="1100" dirty="0"/>
          </a:p>
        </p:txBody>
      </p:sp>
      <p:pic>
        <p:nvPicPr>
          <p:cNvPr id="3076" name="Picture 4">
            <a:extLst>
              <a:ext uri="{FF2B5EF4-FFF2-40B4-BE49-F238E27FC236}">
                <a16:creationId xmlns:a16="http://schemas.microsoft.com/office/drawing/2014/main" id="{F99744EF-29D7-0728-D3C2-4DC09CBAA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11" y="347935"/>
            <a:ext cx="11580778" cy="284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47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3C665-2BEB-E6E0-2224-77A9AE454E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9B298-8041-5D05-A4F7-565D91B05AF6}"/>
              </a:ext>
            </a:extLst>
          </p:cNvPr>
          <p:cNvSpPr>
            <a:spLocks noGrp="1"/>
          </p:cNvSpPr>
          <p:nvPr>
            <p:ph type="title"/>
          </p:nvPr>
        </p:nvSpPr>
        <p:spPr>
          <a:xfrm>
            <a:off x="403545" y="3667648"/>
            <a:ext cx="3981854" cy="2216513"/>
          </a:xfrm>
        </p:spPr>
        <p:txBody>
          <a:bodyPr vert="horz" lIns="91440" tIns="45720" rIns="91440" bIns="45720" rtlCol="0" anchor="ctr">
            <a:normAutofit fontScale="90000"/>
          </a:bodyPr>
          <a:lstStyle/>
          <a:p>
            <a:r>
              <a:rPr lang="en-US" kern="1200" dirty="0">
                <a:solidFill>
                  <a:schemeClr val="tx1"/>
                </a:solidFill>
                <a:latin typeface="+mj-lt"/>
                <a:ea typeface="+mj-ea"/>
                <a:cs typeface="+mj-cs"/>
              </a:rPr>
              <a:t>Univariate Analysis – Investors Funded Amount</a:t>
            </a:r>
          </a:p>
        </p:txBody>
      </p:sp>
      <p:sp>
        <p:nvSpPr>
          <p:cNvPr id="13" name="Content Placeholder 12">
            <a:extLst>
              <a:ext uri="{FF2B5EF4-FFF2-40B4-BE49-F238E27FC236}">
                <a16:creationId xmlns:a16="http://schemas.microsoft.com/office/drawing/2014/main" id="{C6D589D5-FB20-A8E1-3826-17E8A8E3DCE0}"/>
              </a:ext>
            </a:extLst>
          </p:cNvPr>
          <p:cNvSpPr>
            <a:spLocks noGrp="1"/>
          </p:cNvSpPr>
          <p:nvPr>
            <p:ph idx="1"/>
          </p:nvPr>
        </p:nvSpPr>
        <p:spPr>
          <a:xfrm>
            <a:off x="4360985" y="3667648"/>
            <a:ext cx="6992816" cy="2546883"/>
          </a:xfrm>
        </p:spPr>
        <p:txBody>
          <a:bodyPr vert="horz" lIns="91440" tIns="45720" rIns="91440" bIns="45720" rtlCol="0">
            <a:normAutofit/>
          </a:bodyPr>
          <a:lstStyle/>
          <a:p>
            <a:pPr>
              <a:spcAft>
                <a:spcPts val="600"/>
              </a:spcAft>
            </a:pPr>
            <a:r>
              <a:rPr lang="en-US" sz="1100" dirty="0"/>
              <a:t>**Most of the loan funded amounts inv are between 5K to 14 K**</a:t>
            </a:r>
          </a:p>
          <a:p>
            <a:pPr>
              <a:spcAft>
                <a:spcPts val="600"/>
              </a:spcAft>
            </a:pPr>
            <a:endParaRPr lang="en-US" sz="1100" dirty="0"/>
          </a:p>
        </p:txBody>
      </p:sp>
      <p:pic>
        <p:nvPicPr>
          <p:cNvPr id="4098" name="Picture 2">
            <a:extLst>
              <a:ext uri="{FF2B5EF4-FFF2-40B4-BE49-F238E27FC236}">
                <a16:creationId xmlns:a16="http://schemas.microsoft.com/office/drawing/2014/main" id="{C0FAB233-67C8-6AE3-7747-44112F2E5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5" y="394591"/>
            <a:ext cx="10905811" cy="26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0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1AE02-40CB-E6BF-E497-F18EF2874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3C14A7-A565-7E47-8DC2-0B6D906CD744}"/>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Interest Rate</a:t>
            </a:r>
          </a:p>
        </p:txBody>
      </p:sp>
      <p:sp>
        <p:nvSpPr>
          <p:cNvPr id="13" name="Content Placeholder 12">
            <a:extLst>
              <a:ext uri="{FF2B5EF4-FFF2-40B4-BE49-F238E27FC236}">
                <a16:creationId xmlns:a16="http://schemas.microsoft.com/office/drawing/2014/main" id="{A6E11287-35F4-44AE-1E52-DEA449B77C6E}"/>
              </a:ext>
            </a:extLst>
          </p:cNvPr>
          <p:cNvSpPr>
            <a:spLocks noGrp="1"/>
          </p:cNvSpPr>
          <p:nvPr>
            <p:ph idx="1"/>
          </p:nvPr>
        </p:nvSpPr>
        <p:spPr>
          <a:xfrm>
            <a:off x="4360985" y="3667648"/>
            <a:ext cx="6992816" cy="2546883"/>
          </a:xfrm>
        </p:spPr>
        <p:txBody>
          <a:bodyPr vert="horz" lIns="91440" tIns="45720" rIns="91440" bIns="45720" rtlCol="0">
            <a:normAutofit fontScale="70000" lnSpcReduction="20000"/>
          </a:bodyPr>
          <a:lstStyle/>
          <a:p>
            <a:pPr>
              <a:spcAft>
                <a:spcPts val="600"/>
              </a:spcAft>
            </a:pPr>
            <a:r>
              <a:rPr lang="en-US" sz="2100" dirty="0"/>
              <a:t>The KDE curve indicates there is multi-modal clusters, With the peak of the KDE line is at **10.8** and further smaller peaks at **7.5, 13.40** and so on, indicating the most common **Interest rate** is around the modal clusters of 10.8 and 13.40.</a:t>
            </a:r>
          </a:p>
          <a:p>
            <a:pPr>
              <a:spcAft>
                <a:spcPts val="600"/>
              </a:spcAft>
            </a:pPr>
            <a:r>
              <a:rPr lang="en-US" sz="2100" dirty="0"/>
              <a:t>The median is 11.8, signifying that half of the **Interest rates** are below 11.8 and half are above.</a:t>
            </a:r>
          </a:p>
          <a:p>
            <a:pPr>
              <a:spcAft>
                <a:spcPts val="600"/>
              </a:spcAft>
            </a:pPr>
            <a:r>
              <a:rPr lang="en-US" sz="2100" dirty="0"/>
              <a:t>While the box plot indicates that most of the **Interest rates** is in range of 8.90 and 14.40, the difference between the smaller mode 7.5 or 10.8 or 13.40 and median from box plot confirms that the plot is rightward skew, with the "tail" of higher *Interest rate** amounts greater than 14.0, pulling the median towards higher value despite the majority number of **Interest rates** being smaller.</a:t>
            </a:r>
          </a:p>
          <a:p>
            <a:pPr>
              <a:spcAft>
                <a:spcPts val="600"/>
              </a:spcAft>
            </a:pPr>
            <a:endParaRPr lang="en-US" sz="1100" dirty="0"/>
          </a:p>
        </p:txBody>
      </p:sp>
      <p:pic>
        <p:nvPicPr>
          <p:cNvPr id="5122" name="Picture 2">
            <a:extLst>
              <a:ext uri="{FF2B5EF4-FFF2-40B4-BE49-F238E27FC236}">
                <a16:creationId xmlns:a16="http://schemas.microsoft.com/office/drawing/2014/main" id="{C727466C-4E42-510C-2C7F-4AB4D7978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5" y="274011"/>
            <a:ext cx="11513800" cy="282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57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8B49F-2D2D-6665-FF56-807D0AA0C8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AE1BE3-55CF-6492-3837-C8C23D595CFF}"/>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Interest Rate</a:t>
            </a:r>
          </a:p>
        </p:txBody>
      </p:sp>
      <p:sp>
        <p:nvSpPr>
          <p:cNvPr id="13" name="Content Placeholder 12">
            <a:extLst>
              <a:ext uri="{FF2B5EF4-FFF2-40B4-BE49-F238E27FC236}">
                <a16:creationId xmlns:a16="http://schemas.microsoft.com/office/drawing/2014/main" id="{7EB847CD-9635-9526-990C-778A15595FFC}"/>
              </a:ext>
            </a:extLst>
          </p:cNvPr>
          <p:cNvSpPr>
            <a:spLocks noGrp="1"/>
          </p:cNvSpPr>
          <p:nvPr>
            <p:ph idx="1"/>
          </p:nvPr>
        </p:nvSpPr>
        <p:spPr>
          <a:xfrm>
            <a:off x="4360985" y="3667648"/>
            <a:ext cx="6992816" cy="2546883"/>
          </a:xfrm>
        </p:spPr>
        <p:txBody>
          <a:bodyPr vert="horz" lIns="91440" tIns="45720" rIns="91440" bIns="45720" rtlCol="0">
            <a:normAutofit/>
          </a:bodyPr>
          <a:lstStyle/>
          <a:p>
            <a:pPr>
              <a:spcAft>
                <a:spcPts val="600"/>
              </a:spcAft>
            </a:pPr>
            <a:r>
              <a:rPr lang="en-US" sz="1100" dirty="0"/>
              <a:t>**Most of the installments are between 180 to 420**</a:t>
            </a:r>
          </a:p>
          <a:p>
            <a:pPr>
              <a:spcAft>
                <a:spcPts val="600"/>
              </a:spcAft>
            </a:pPr>
            <a:endParaRPr lang="en-US" sz="1100" dirty="0"/>
          </a:p>
        </p:txBody>
      </p:sp>
      <p:pic>
        <p:nvPicPr>
          <p:cNvPr id="6146" name="Picture 2">
            <a:extLst>
              <a:ext uri="{FF2B5EF4-FFF2-40B4-BE49-F238E27FC236}">
                <a16:creationId xmlns:a16="http://schemas.microsoft.com/office/drawing/2014/main" id="{5E4CE244-638C-3DE0-2BA3-953F7062D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2" y="425017"/>
            <a:ext cx="11788455" cy="289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0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6503A-8FB4-39CB-C420-9B5FCBF721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427EA-DDB5-B873-8CE8-6C077FB97556}"/>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Annual Income</a:t>
            </a:r>
          </a:p>
        </p:txBody>
      </p:sp>
      <p:sp>
        <p:nvSpPr>
          <p:cNvPr id="13" name="Content Placeholder 12">
            <a:extLst>
              <a:ext uri="{FF2B5EF4-FFF2-40B4-BE49-F238E27FC236}">
                <a16:creationId xmlns:a16="http://schemas.microsoft.com/office/drawing/2014/main" id="{0AAAE98D-24B7-A2B1-3502-81B45B32875F}"/>
              </a:ext>
            </a:extLst>
          </p:cNvPr>
          <p:cNvSpPr>
            <a:spLocks noGrp="1"/>
          </p:cNvSpPr>
          <p:nvPr>
            <p:ph idx="1"/>
          </p:nvPr>
        </p:nvSpPr>
        <p:spPr>
          <a:xfrm>
            <a:off x="4360985" y="3667648"/>
            <a:ext cx="6992816" cy="2546883"/>
          </a:xfrm>
        </p:spPr>
        <p:txBody>
          <a:bodyPr vert="horz" lIns="91440" tIns="45720" rIns="91440" bIns="45720" rtlCol="0">
            <a:normAutofit/>
          </a:bodyPr>
          <a:lstStyle/>
          <a:p>
            <a:pPr>
              <a:spcAft>
                <a:spcPts val="600"/>
              </a:spcAft>
            </a:pPr>
            <a:r>
              <a:rPr lang="en-US" sz="1100" dirty="0"/>
              <a:t>**Most of the annual income is between 5 lacs to 10 lacs** This column required major outlier treatment.</a:t>
            </a:r>
          </a:p>
          <a:p>
            <a:pPr>
              <a:spcAft>
                <a:spcPts val="600"/>
              </a:spcAft>
            </a:pPr>
            <a:endParaRPr lang="en-US" sz="1100" dirty="0"/>
          </a:p>
        </p:txBody>
      </p:sp>
      <p:pic>
        <p:nvPicPr>
          <p:cNvPr id="7170" name="Picture 2">
            <a:extLst>
              <a:ext uri="{FF2B5EF4-FFF2-40B4-BE49-F238E27FC236}">
                <a16:creationId xmlns:a16="http://schemas.microsoft.com/office/drawing/2014/main" id="{5771868E-BAF5-1F43-C728-AB16E3D70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17" y="331674"/>
            <a:ext cx="11622365" cy="285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7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347AA-F6F7-A4CB-9860-7BFA131647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8438F-8048-5DC4-8220-4118FE3124C1}"/>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Annual Income</a:t>
            </a:r>
          </a:p>
        </p:txBody>
      </p:sp>
      <p:sp>
        <p:nvSpPr>
          <p:cNvPr id="13" name="Content Placeholder 12">
            <a:extLst>
              <a:ext uri="{FF2B5EF4-FFF2-40B4-BE49-F238E27FC236}">
                <a16:creationId xmlns:a16="http://schemas.microsoft.com/office/drawing/2014/main" id="{9FC5907B-6B72-57D1-13FF-38D4B302ADD7}"/>
              </a:ext>
            </a:extLst>
          </p:cNvPr>
          <p:cNvSpPr>
            <a:spLocks noGrp="1"/>
          </p:cNvSpPr>
          <p:nvPr>
            <p:ph idx="1"/>
          </p:nvPr>
        </p:nvSpPr>
        <p:spPr>
          <a:xfrm>
            <a:off x="4360985" y="3667648"/>
            <a:ext cx="6992816" cy="2546883"/>
          </a:xfrm>
        </p:spPr>
        <p:txBody>
          <a:bodyPr vert="horz" lIns="91440" tIns="45720" rIns="91440" bIns="45720" rtlCol="0">
            <a:normAutofit lnSpcReduction="10000"/>
          </a:bodyPr>
          <a:lstStyle/>
          <a:p>
            <a:pPr>
              <a:spcAft>
                <a:spcPts val="600"/>
              </a:spcAft>
            </a:pPr>
            <a:r>
              <a:rPr lang="en-US" sz="1600" dirty="0"/>
              <a:t>Due to large amount of outliers the bottom 5% and top 10% were excluded from the analysis</a:t>
            </a:r>
          </a:p>
          <a:p>
            <a:pPr>
              <a:spcAft>
                <a:spcPts val="600"/>
              </a:spcAft>
            </a:pPr>
            <a:r>
              <a:rPr lang="en-US" sz="1600" dirty="0"/>
              <a:t>The KDE graph and histogram plot now shows a central tendency and single modal with most of the applicant debt to income ratio were in the range of 8.49% and 17% approximately.</a:t>
            </a:r>
          </a:p>
          <a:p>
            <a:pPr>
              <a:spcAft>
                <a:spcPts val="600"/>
              </a:spcAft>
            </a:pPr>
            <a:r>
              <a:rPr lang="en-US" sz="1600" dirty="0"/>
              <a:t>The single modal cluster seems to be concentrated around the 12% which shows most loans are being given to applicants with Low DTI (0-15%).</a:t>
            </a:r>
          </a:p>
          <a:p>
            <a:pPr>
              <a:spcAft>
                <a:spcPts val="600"/>
              </a:spcAft>
            </a:pPr>
            <a:r>
              <a:rPr lang="en-US" sz="1600" dirty="0"/>
              <a:t>This suggests most applicants have a strong financial position and a lower to medium risk of defaulting on debt obligations</a:t>
            </a:r>
          </a:p>
          <a:p>
            <a:pPr>
              <a:spcAft>
                <a:spcPts val="600"/>
              </a:spcAft>
            </a:pPr>
            <a:endParaRPr lang="en-US" sz="1100" dirty="0"/>
          </a:p>
          <a:p>
            <a:pPr>
              <a:spcAft>
                <a:spcPts val="600"/>
              </a:spcAft>
            </a:pPr>
            <a:endParaRPr lang="en-US" sz="1100" dirty="0"/>
          </a:p>
          <a:p>
            <a:pPr>
              <a:spcAft>
                <a:spcPts val="600"/>
              </a:spcAft>
            </a:pPr>
            <a:endParaRPr lang="en-US" sz="1100" dirty="0"/>
          </a:p>
        </p:txBody>
      </p:sp>
      <p:pic>
        <p:nvPicPr>
          <p:cNvPr id="8194" name="Picture 2">
            <a:extLst>
              <a:ext uri="{FF2B5EF4-FFF2-40B4-BE49-F238E27FC236}">
                <a16:creationId xmlns:a16="http://schemas.microsoft.com/office/drawing/2014/main" id="{D0651FD8-455B-F5CD-72B2-674CC35B8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2" y="418767"/>
            <a:ext cx="11788455" cy="289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0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A823A-3EBF-3A79-048A-E413D1D70C36}"/>
              </a:ext>
            </a:extLst>
          </p:cNvPr>
          <p:cNvSpPr>
            <a:spLocks noGrp="1"/>
          </p:cNvSpPr>
          <p:nvPr>
            <p:ph type="title"/>
          </p:nvPr>
        </p:nvSpPr>
        <p:spPr>
          <a:xfrm>
            <a:off x="808638" y="386930"/>
            <a:ext cx="9236700" cy="1188950"/>
          </a:xfrm>
        </p:spPr>
        <p:txBody>
          <a:bodyPr anchor="b">
            <a:normAutofit/>
          </a:bodyPr>
          <a:lstStyle/>
          <a:p>
            <a:r>
              <a:rPr lang="en-US" sz="5400"/>
              <a:t>Derived Variable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D9238A-C625-D364-BFED-47CE588947DF}"/>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207710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9247C-9897-2650-9EF2-9056D6E0D1B9}"/>
              </a:ext>
            </a:extLst>
          </p:cNvPr>
          <p:cNvSpPr>
            <a:spLocks noGrp="1"/>
          </p:cNvSpPr>
          <p:nvPr>
            <p:ph type="title"/>
          </p:nvPr>
        </p:nvSpPr>
        <p:spPr>
          <a:xfrm>
            <a:off x="808638" y="386930"/>
            <a:ext cx="9236700" cy="1188950"/>
          </a:xfrm>
        </p:spPr>
        <p:txBody>
          <a:bodyPr anchor="b">
            <a:normAutofit/>
          </a:bodyPr>
          <a:lstStyle/>
          <a:p>
            <a:r>
              <a:rPr lang="en-US" sz="5400"/>
              <a:t>Bivariate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E25545-8BD4-10F3-6096-61CAE3A87352}"/>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192615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0DDEA-1EA9-496E-651D-5C5DD07D4FBE}"/>
              </a:ext>
            </a:extLst>
          </p:cNvPr>
          <p:cNvSpPr>
            <a:spLocks noGrp="1"/>
          </p:cNvSpPr>
          <p:nvPr>
            <p:ph type="title"/>
          </p:nvPr>
        </p:nvSpPr>
        <p:spPr>
          <a:xfrm>
            <a:off x="808638" y="386930"/>
            <a:ext cx="9236700" cy="1188950"/>
          </a:xfrm>
        </p:spPr>
        <p:txBody>
          <a:bodyPr anchor="b">
            <a:normAutofit/>
          </a:bodyPr>
          <a:lstStyle/>
          <a:p>
            <a:r>
              <a:rPr lang="en-US" sz="5400"/>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B105EC-72F8-4D81-BA92-A1047C3CFDDF}"/>
              </a:ext>
            </a:extLst>
          </p:cNvPr>
          <p:cNvSpPr>
            <a:spLocks noGrp="1"/>
          </p:cNvSpPr>
          <p:nvPr>
            <p:ph idx="1"/>
          </p:nvPr>
        </p:nvSpPr>
        <p:spPr>
          <a:xfrm>
            <a:off x="793660" y="2599509"/>
            <a:ext cx="10143668" cy="3435531"/>
          </a:xfrm>
        </p:spPr>
        <p:txBody>
          <a:bodyPr anchor="ctr">
            <a:normAutofit/>
          </a:bodyPr>
          <a:lstStyle/>
          <a:p>
            <a:endParaRPr lang="en-US" sz="2400"/>
          </a:p>
        </p:txBody>
      </p:sp>
    </p:spTree>
    <p:extLst>
      <p:ext uri="{BB962C8B-B14F-4D97-AF65-F5344CB8AC3E}">
        <p14:creationId xmlns:p14="http://schemas.microsoft.com/office/powerpoint/2010/main" val="381605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627E-8F7A-7DF9-739F-2A2399CC42C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latin typeface="+mj-lt"/>
                <a:ea typeface="+mj-ea"/>
                <a:cs typeface="+mj-cs"/>
              </a:rPr>
              <a:t>General Info</a:t>
            </a:r>
          </a:p>
        </p:txBody>
      </p:sp>
      <p:grpSp>
        <p:nvGrpSpPr>
          <p:cNvPr id="18" name="Group 1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DC4C07-23B5-D238-0B0B-61235D61B63B}"/>
              </a:ext>
            </a:extLst>
          </p:cNvPr>
          <p:cNvSpPr>
            <a:spLocks noGrp="1"/>
          </p:cNvSpPr>
          <p:nvPr>
            <p:ph idx="1"/>
          </p:nvPr>
        </p:nvSpPr>
        <p:spPr>
          <a:xfrm>
            <a:off x="793660" y="2599509"/>
            <a:ext cx="10143668" cy="3435531"/>
          </a:xfrm>
        </p:spPr>
        <p:txBody>
          <a:bodyPr vert="horz" lIns="91440" tIns="45720" rIns="91440" bIns="45720" rtlCol="0" anchor="t">
            <a:normAutofit/>
          </a:bodyPr>
          <a:lstStyle/>
          <a:p>
            <a:pPr marL="0" indent="0">
              <a:buNone/>
            </a:pPr>
            <a:r>
              <a:rPr lang="en-US" sz="2400" kern="1200" dirty="0">
                <a:latin typeface="+mn-lt"/>
                <a:ea typeface="+mn-ea"/>
                <a:cs typeface="+mn-cs"/>
              </a:rPr>
              <a:t>During the EPGP course, this case study serves as an assignment aimed at comprehending the given scenario, applying EDA techniques acquired throughout the coursework, and offering insights into data patterns to address business objectives.</a:t>
            </a:r>
          </a:p>
        </p:txBody>
      </p:sp>
    </p:spTree>
    <p:extLst>
      <p:ext uri="{BB962C8B-B14F-4D97-AF65-F5344CB8AC3E}">
        <p14:creationId xmlns:p14="http://schemas.microsoft.com/office/powerpoint/2010/main" val="37787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4BF3C-F811-DFAA-B5FA-96B4A19533D4}"/>
              </a:ext>
            </a:extLst>
          </p:cNvPr>
          <p:cNvSpPr>
            <a:spLocks noGrp="1"/>
          </p:cNvSpPr>
          <p:nvPr>
            <p:ph type="title"/>
          </p:nvPr>
        </p:nvSpPr>
        <p:spPr>
          <a:xfrm>
            <a:off x="808638" y="386930"/>
            <a:ext cx="9236700" cy="1188950"/>
          </a:xfrm>
        </p:spPr>
        <p:txBody>
          <a:bodyPr anchor="b">
            <a:normAutofit/>
          </a:bodyPr>
          <a:lstStyle/>
          <a:p>
            <a:r>
              <a:rPr lang="en-US" sz="5400" dirty="0"/>
              <a:t>Background of Lending Club</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52530A-BA46-8232-A8F9-9642640FE14F}"/>
              </a:ext>
            </a:extLst>
          </p:cNvPr>
          <p:cNvSpPr>
            <a:spLocks noGrp="1"/>
          </p:cNvSpPr>
          <p:nvPr>
            <p:ph idx="1"/>
          </p:nvPr>
        </p:nvSpPr>
        <p:spPr>
          <a:xfrm>
            <a:off x="793660" y="2599509"/>
            <a:ext cx="10143668" cy="3435531"/>
          </a:xfrm>
        </p:spPr>
        <p:txBody>
          <a:bodyPr anchor="t">
            <a:normAutofit fontScale="92500" lnSpcReduction="10000"/>
          </a:bodyPr>
          <a:lstStyle/>
          <a:p>
            <a:r>
              <a:rPr lang="en-US" sz="2400" dirty="0"/>
              <a:t>Lending Club is a consumer finance company which specializes in lending various types of loans to urban customers.</a:t>
            </a:r>
          </a:p>
          <a:p>
            <a:r>
              <a:rPr lang="en-US" sz="2400" dirty="0"/>
              <a:t>The company could face the following issues if it doesn’t evaluate the loan applicant diligently:</a:t>
            </a:r>
          </a:p>
          <a:p>
            <a:pPr lvl="1"/>
            <a:r>
              <a:rPr lang="en-US" sz="2000" dirty="0"/>
              <a:t>Credit Loss:</a:t>
            </a:r>
          </a:p>
          <a:p>
            <a:pPr lvl="2"/>
            <a:r>
              <a:rPr lang="en-US" sz="1600" dirty="0"/>
              <a:t>Common financial loss for lending companies</a:t>
            </a:r>
          </a:p>
          <a:p>
            <a:pPr lvl="2"/>
            <a:r>
              <a:rPr lang="en-US" sz="1600" dirty="0"/>
              <a:t>Arises from lending to 'risky' applicants</a:t>
            </a:r>
          </a:p>
          <a:p>
            <a:pPr lvl="2"/>
            <a:r>
              <a:rPr lang="en-US" sz="1600" dirty="0"/>
              <a:t>Occurs when borrowers fail to pay or default on their loans</a:t>
            </a:r>
          </a:p>
          <a:p>
            <a:pPr lvl="1"/>
            <a:r>
              <a:rPr lang="en-US" sz="2000" dirty="0"/>
              <a:t>Defaulters ('Charged-Off' Customers):</a:t>
            </a:r>
          </a:p>
          <a:p>
            <a:pPr lvl="2"/>
            <a:r>
              <a:rPr lang="en-US" sz="1600" dirty="0"/>
              <a:t>Borrowers who cause the largest amount of loss to lenders</a:t>
            </a:r>
          </a:p>
          <a:p>
            <a:pPr lvl="2"/>
            <a:r>
              <a:rPr lang="en-US" sz="1600" dirty="0"/>
              <a:t>Organization aims to identify and stay away from such borrowers</a:t>
            </a:r>
          </a:p>
          <a:p>
            <a:pPr lvl="2"/>
            <a:r>
              <a:rPr lang="en-US" sz="1600" dirty="0"/>
              <a:t>Goal is to minimize credit loss and financial risks</a:t>
            </a:r>
          </a:p>
          <a:p>
            <a:pPr lvl="1"/>
            <a:endParaRPr lang="en-US" sz="2000" dirty="0"/>
          </a:p>
          <a:p>
            <a:endParaRPr lang="en-US" sz="2400" dirty="0"/>
          </a:p>
        </p:txBody>
      </p:sp>
    </p:spTree>
    <p:extLst>
      <p:ext uri="{BB962C8B-B14F-4D97-AF65-F5344CB8AC3E}">
        <p14:creationId xmlns:p14="http://schemas.microsoft.com/office/powerpoint/2010/main" val="226683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51C1D-1ECF-9E04-95E6-6BE77107A621}"/>
              </a:ext>
            </a:extLst>
          </p:cNvPr>
          <p:cNvSpPr>
            <a:spLocks noGrp="1"/>
          </p:cNvSpPr>
          <p:nvPr>
            <p:ph type="title"/>
          </p:nvPr>
        </p:nvSpPr>
        <p:spPr>
          <a:xfrm>
            <a:off x="808638" y="386930"/>
            <a:ext cx="9236700" cy="1188950"/>
          </a:xfrm>
        </p:spPr>
        <p:txBody>
          <a:bodyPr anchor="b">
            <a:normAutofit/>
          </a:bodyPr>
          <a:lstStyle/>
          <a:p>
            <a:r>
              <a:rPr lang="en-US" sz="5400" dirty="0"/>
              <a:t>Objective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5B9572-4654-72D4-2FC3-F16D9B084B14}"/>
              </a:ext>
            </a:extLst>
          </p:cNvPr>
          <p:cNvSpPr>
            <a:spLocks noGrp="1"/>
          </p:cNvSpPr>
          <p:nvPr>
            <p:ph idx="1"/>
          </p:nvPr>
        </p:nvSpPr>
        <p:spPr>
          <a:xfrm>
            <a:off x="793660" y="2599509"/>
            <a:ext cx="10143668" cy="3435531"/>
          </a:xfrm>
        </p:spPr>
        <p:txBody>
          <a:bodyPr anchor="t">
            <a:normAutofit/>
          </a:bodyPr>
          <a:lstStyle/>
          <a:p>
            <a:r>
              <a:rPr lang="en-US" sz="2400" dirty="0">
                <a:latin typeface="Arial" panose="020B0604020202020204" pitchFamily="34" charset="0"/>
                <a:cs typeface="Arial" panose="020B0604020202020204" pitchFamily="34" charset="0"/>
              </a:rPr>
              <a:t>The objective is to use EDA techniques against past loan applicant’s data to:</a:t>
            </a:r>
          </a:p>
          <a:p>
            <a:pPr lvl="1" fontAlgn="base"/>
            <a:r>
              <a:rPr lang="en-US" b="0" i="0" dirty="0">
                <a:effectLst/>
                <a:latin typeface="Arial" panose="020B0604020202020204" pitchFamily="34" charset="0"/>
                <a:cs typeface="Arial" panose="020B0604020202020204" pitchFamily="34" charset="0"/>
              </a:rPr>
              <a:t>Determine </a:t>
            </a:r>
            <a:r>
              <a:rPr lang="en-US" dirty="0">
                <a:latin typeface="Arial" panose="020B0604020202020204" pitchFamily="34" charset="0"/>
                <a:cs typeface="Arial" panose="020B0604020202020204" pitchFamily="34" charset="0"/>
              </a:rPr>
              <a:t>critical factors that will </a:t>
            </a:r>
            <a:r>
              <a:rPr lang="en-US" b="0" i="0" dirty="0">
                <a:effectLst/>
                <a:latin typeface="Arial" panose="020B0604020202020204" pitchFamily="34" charset="0"/>
                <a:cs typeface="Arial" panose="020B0604020202020204" pitchFamily="34" charset="0"/>
              </a:rPr>
              <a:t>Improve ability to identify High-risk applicants and take precautionary actions </a:t>
            </a:r>
          </a:p>
          <a:p>
            <a:pPr lvl="1" fontAlgn="base"/>
            <a:r>
              <a:rPr lang="en-US" b="0" i="0" dirty="0">
                <a:effectLst/>
                <a:latin typeface="Arial" panose="020B0604020202020204" pitchFamily="34" charset="0"/>
                <a:cs typeface="Arial" panose="020B0604020202020204" pitchFamily="34" charset="0"/>
              </a:rPr>
              <a:t>Cut down credit loss by identifying High Risk applicants driving attributes (or driver variables) that may lead to loan default </a:t>
            </a:r>
          </a:p>
          <a:p>
            <a:pPr lvl="1" fontAlgn="base"/>
            <a:r>
              <a:rPr lang="en-US" b="0" i="0" dirty="0">
                <a:effectLst/>
                <a:latin typeface="Arial" panose="020B0604020202020204" pitchFamily="34" charset="0"/>
                <a:cs typeface="Arial" panose="020B0604020202020204" pitchFamily="34" charset="0"/>
              </a:rPr>
              <a:t>Improve Business portfolio and risk assessment </a:t>
            </a:r>
          </a:p>
        </p:txBody>
      </p:sp>
    </p:spTree>
    <p:extLst>
      <p:ext uri="{BB962C8B-B14F-4D97-AF65-F5344CB8AC3E}">
        <p14:creationId xmlns:p14="http://schemas.microsoft.com/office/powerpoint/2010/main" val="133809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E4963-3F1A-267F-3A34-3B90BBC6F3D9}"/>
              </a:ext>
            </a:extLst>
          </p:cNvPr>
          <p:cNvSpPr>
            <a:spLocks noGrp="1"/>
          </p:cNvSpPr>
          <p:nvPr>
            <p:ph type="title"/>
          </p:nvPr>
        </p:nvSpPr>
        <p:spPr>
          <a:xfrm>
            <a:off x="808638" y="386930"/>
            <a:ext cx="9236700" cy="1188950"/>
          </a:xfrm>
        </p:spPr>
        <p:txBody>
          <a:bodyPr anchor="b">
            <a:normAutofit fontScale="90000"/>
          </a:bodyPr>
          <a:lstStyle/>
          <a:p>
            <a:r>
              <a:rPr lang="en-US" sz="5400" dirty="0"/>
              <a:t>EDA Techniques used in evaluating case study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EF7E1C-52BE-C44D-B678-14F6921A3C7C}"/>
              </a:ext>
            </a:extLst>
          </p:cNvPr>
          <p:cNvSpPr>
            <a:spLocks noGrp="1"/>
          </p:cNvSpPr>
          <p:nvPr>
            <p:ph idx="1"/>
          </p:nvPr>
        </p:nvSpPr>
        <p:spPr>
          <a:xfrm>
            <a:off x="793660" y="2599509"/>
            <a:ext cx="10143668" cy="3435531"/>
          </a:xfrm>
        </p:spPr>
        <p:txBody>
          <a:bodyPr anchor="t">
            <a:normAutofit/>
          </a:bodyPr>
          <a:lstStyle/>
          <a:p>
            <a:r>
              <a:rPr lang="en-US" sz="2400" dirty="0"/>
              <a:t>Analyze, clean and prepare data for statistical analysis</a:t>
            </a:r>
          </a:p>
          <a:p>
            <a:r>
              <a:rPr lang="en-US" sz="2400" dirty="0"/>
              <a:t>Univariate analysis</a:t>
            </a:r>
          </a:p>
          <a:p>
            <a:r>
              <a:rPr lang="en-US" sz="2400" dirty="0"/>
              <a:t>Unordered Categorical Variable Analysis</a:t>
            </a:r>
          </a:p>
          <a:p>
            <a:r>
              <a:rPr lang="en-US" sz="2400" dirty="0"/>
              <a:t>Ordered Categorical Variable Analysis</a:t>
            </a:r>
          </a:p>
          <a:p>
            <a:r>
              <a:rPr lang="en-US" sz="2400" dirty="0"/>
              <a:t>Derived Variable Analysis</a:t>
            </a:r>
          </a:p>
          <a:p>
            <a:r>
              <a:rPr lang="en-US" sz="2400" dirty="0"/>
              <a:t>Bivariate Analysis</a:t>
            </a:r>
          </a:p>
          <a:p>
            <a:r>
              <a:rPr lang="en-US" sz="2400" dirty="0"/>
              <a:t>Correlation Analysis</a:t>
            </a:r>
          </a:p>
        </p:txBody>
      </p:sp>
    </p:spTree>
    <p:extLst>
      <p:ext uri="{BB962C8B-B14F-4D97-AF65-F5344CB8AC3E}">
        <p14:creationId xmlns:p14="http://schemas.microsoft.com/office/powerpoint/2010/main" val="2868266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D9B0B4-7012-BE99-178B-6415053480D6}"/>
              </a:ext>
            </a:extLst>
          </p:cNvPr>
          <p:cNvSpPr>
            <a:spLocks noGrp="1"/>
          </p:cNvSpPr>
          <p:nvPr>
            <p:ph type="title"/>
          </p:nvPr>
        </p:nvSpPr>
        <p:spPr>
          <a:xfrm>
            <a:off x="808638" y="386930"/>
            <a:ext cx="9236700" cy="1188950"/>
          </a:xfrm>
        </p:spPr>
        <p:txBody>
          <a:bodyPr anchor="b">
            <a:normAutofit/>
          </a:bodyPr>
          <a:lstStyle/>
          <a:p>
            <a:r>
              <a:rPr lang="en-US" sz="5400" dirty="0"/>
              <a:t>Analyze Dataset and Clean data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2D4709-6D7D-2E6F-D3CB-8C508FB9924B}"/>
              </a:ext>
            </a:extLst>
          </p:cNvPr>
          <p:cNvSpPr>
            <a:spLocks noGrp="1"/>
          </p:cNvSpPr>
          <p:nvPr>
            <p:ph idx="1"/>
          </p:nvPr>
        </p:nvSpPr>
        <p:spPr>
          <a:xfrm>
            <a:off x="793660" y="2599509"/>
            <a:ext cx="10143668" cy="3435531"/>
          </a:xfrm>
        </p:spPr>
        <p:txBody>
          <a:bodyPr anchor="t">
            <a:normAutofit lnSpcReduction="10000"/>
          </a:bodyPr>
          <a:lstStyle/>
          <a:p>
            <a:r>
              <a:rPr lang="en-US" sz="2400" dirty="0"/>
              <a:t>Following methods were employed to prepare dataset for analysis</a:t>
            </a:r>
          </a:p>
          <a:p>
            <a:pPr lvl="1"/>
            <a:r>
              <a:rPr lang="en-US" sz="2000" dirty="0"/>
              <a:t>Find and drop the columns with all Null Values</a:t>
            </a:r>
          </a:p>
          <a:p>
            <a:pPr lvl="1"/>
            <a:r>
              <a:rPr lang="en-US" sz="2000" dirty="0"/>
              <a:t>Drop columns with with few values or not be useful for analysis</a:t>
            </a:r>
          </a:p>
          <a:p>
            <a:pPr lvl="1"/>
            <a:r>
              <a:rPr lang="en-US" sz="2000" dirty="0"/>
              <a:t>Exclude rows that has outliers</a:t>
            </a:r>
          </a:p>
          <a:p>
            <a:pPr lvl="1"/>
            <a:r>
              <a:rPr lang="en-US" sz="2000" dirty="0"/>
              <a:t>Clean and Correct the datatype of columns </a:t>
            </a:r>
          </a:p>
          <a:p>
            <a:pPr lvl="2"/>
            <a:r>
              <a:rPr lang="en-US" sz="1600" dirty="0"/>
              <a:t>by removing trailing characters like “%” and converting it into relevant datatypes</a:t>
            </a:r>
          </a:p>
          <a:p>
            <a:pPr lvl="2"/>
            <a:r>
              <a:rPr lang="en-US" sz="1600" dirty="0"/>
              <a:t>split date string column into day, month and year columns</a:t>
            </a:r>
          </a:p>
          <a:p>
            <a:pPr lvl="2"/>
            <a:r>
              <a:rPr lang="en-US" sz="1600" dirty="0"/>
              <a:t>Rounding off columns to 2 decimal places</a:t>
            </a:r>
          </a:p>
          <a:p>
            <a:pPr lvl="1"/>
            <a:r>
              <a:rPr lang="en-US" sz="2000" dirty="0"/>
              <a:t>Consider only the rows with </a:t>
            </a:r>
            <a:r>
              <a:rPr lang="en-US" sz="2000" dirty="0" err="1"/>
              <a:t>loan_status</a:t>
            </a:r>
            <a:r>
              <a:rPr lang="en-US" sz="2000" dirty="0"/>
              <a:t> != “Current”, the reason being they are already paying customers</a:t>
            </a:r>
          </a:p>
          <a:p>
            <a:pPr lvl="1"/>
            <a:r>
              <a:rPr lang="en-US" sz="2000" dirty="0"/>
              <a:t>Drop text columns that may not be useful</a:t>
            </a:r>
            <a:endParaRPr lang="en-US" sz="1600" dirty="0"/>
          </a:p>
          <a:p>
            <a:pPr lvl="1"/>
            <a:endParaRPr lang="en-US" sz="2000" dirty="0"/>
          </a:p>
          <a:p>
            <a:pPr lvl="1"/>
            <a:endParaRPr lang="en-US" sz="2000" dirty="0"/>
          </a:p>
        </p:txBody>
      </p:sp>
    </p:spTree>
    <p:extLst>
      <p:ext uri="{BB962C8B-B14F-4D97-AF65-F5344CB8AC3E}">
        <p14:creationId xmlns:p14="http://schemas.microsoft.com/office/powerpoint/2010/main" val="428189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F9E22-AECE-B84F-F535-D129AB3C61AC}"/>
              </a:ext>
            </a:extLst>
          </p:cNvPr>
          <p:cNvSpPr>
            <a:spLocks noGrp="1"/>
          </p:cNvSpPr>
          <p:nvPr>
            <p:ph type="title"/>
          </p:nvPr>
        </p:nvSpPr>
        <p:spPr>
          <a:xfrm>
            <a:off x="808638" y="386930"/>
            <a:ext cx="9236700" cy="1188950"/>
          </a:xfrm>
        </p:spPr>
        <p:txBody>
          <a:bodyPr anchor="b">
            <a:normAutofit/>
          </a:bodyPr>
          <a:lstStyle/>
          <a:p>
            <a:r>
              <a:rPr lang="en-US" sz="5400" dirty="0"/>
              <a:t>Analyze Dataset Contd..,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BEA144-E26B-79C5-9F8E-42EF28F0EE61}"/>
              </a:ext>
            </a:extLst>
          </p:cNvPr>
          <p:cNvSpPr>
            <a:spLocks noGrp="1"/>
          </p:cNvSpPr>
          <p:nvPr>
            <p:ph idx="1"/>
          </p:nvPr>
        </p:nvSpPr>
        <p:spPr>
          <a:xfrm>
            <a:off x="793660" y="2599509"/>
            <a:ext cx="10143668" cy="3435531"/>
          </a:xfrm>
        </p:spPr>
        <p:txBody>
          <a:bodyPr anchor="t">
            <a:normAutofit/>
          </a:bodyPr>
          <a:lstStyle/>
          <a:p>
            <a:r>
              <a:rPr lang="en-US" sz="2400" dirty="0"/>
              <a:t>Create and Add derived columns especially the following for histograms bins (buckets)</a:t>
            </a:r>
          </a:p>
          <a:p>
            <a:pPr lvl="1"/>
            <a:r>
              <a:rPr lang="en-US" sz="2000" dirty="0"/>
              <a:t>Loans Issue month bins as follows: Q1, Q2, Q3, Q4</a:t>
            </a:r>
          </a:p>
          <a:p>
            <a:pPr lvl="1"/>
            <a:r>
              <a:rPr lang="en-US" sz="2000" dirty="0"/>
              <a:t>Debt to Income ratio bucket: Very Low, Low, Moderate, High and Very High</a:t>
            </a:r>
          </a:p>
          <a:p>
            <a:pPr lvl="1"/>
            <a:r>
              <a:rPr lang="en-US" sz="2000" dirty="0"/>
              <a:t>Loan Amount bucket:0-5k, 5K – 10K, 10K-15K, 15K-above</a:t>
            </a:r>
          </a:p>
        </p:txBody>
      </p:sp>
    </p:spTree>
    <p:extLst>
      <p:ext uri="{BB962C8B-B14F-4D97-AF65-F5344CB8AC3E}">
        <p14:creationId xmlns:p14="http://schemas.microsoft.com/office/powerpoint/2010/main" val="243837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0B2E0-77C2-3F49-1F93-DABC361665FF}"/>
              </a:ext>
            </a:extLst>
          </p:cNvPr>
          <p:cNvSpPr>
            <a:spLocks noGrp="1"/>
          </p:cNvSpPr>
          <p:nvPr>
            <p:ph type="title"/>
          </p:nvPr>
        </p:nvSpPr>
        <p:spPr>
          <a:xfrm>
            <a:off x="808638" y="386930"/>
            <a:ext cx="9236700" cy="1188950"/>
          </a:xfrm>
        </p:spPr>
        <p:txBody>
          <a:bodyPr anchor="b">
            <a:normAutofit/>
          </a:bodyPr>
          <a:lstStyle/>
          <a:p>
            <a:r>
              <a:rPr lang="en-US" sz="5400" dirty="0"/>
              <a:t>Univariate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391181-4F9C-6A9C-3BA3-C6616E75B5C3}"/>
              </a:ext>
            </a:extLst>
          </p:cNvPr>
          <p:cNvSpPr>
            <a:spLocks noGrp="1"/>
          </p:cNvSpPr>
          <p:nvPr>
            <p:ph idx="1"/>
          </p:nvPr>
        </p:nvSpPr>
        <p:spPr>
          <a:xfrm>
            <a:off x="793660" y="2599509"/>
            <a:ext cx="10143668" cy="3435531"/>
          </a:xfrm>
        </p:spPr>
        <p:txBody>
          <a:bodyPr anchor="t">
            <a:normAutofit/>
          </a:bodyPr>
          <a:lstStyle/>
          <a:p>
            <a:r>
              <a:rPr lang="en-US" sz="2400" dirty="0"/>
              <a:t>The following variables were considered for Univariate </a:t>
            </a:r>
            <a:r>
              <a:rPr lang="en-US" sz="2400" dirty="0" err="1"/>
              <a:t>Anlysis</a:t>
            </a:r>
            <a:r>
              <a:rPr lang="en-US" sz="2400" dirty="0"/>
              <a:t>:</a:t>
            </a:r>
          </a:p>
          <a:p>
            <a:pPr lvl="1"/>
            <a:r>
              <a:rPr lang="en-US" sz="2000" dirty="0"/>
              <a:t>Loan amount</a:t>
            </a:r>
          </a:p>
          <a:p>
            <a:pPr lvl="1"/>
            <a:r>
              <a:rPr lang="en-US" sz="2000" dirty="0"/>
              <a:t>Funded amount</a:t>
            </a:r>
          </a:p>
          <a:p>
            <a:pPr lvl="1"/>
            <a:r>
              <a:rPr lang="en-US" sz="2000" dirty="0"/>
              <a:t>Investors funded amount</a:t>
            </a:r>
          </a:p>
          <a:p>
            <a:pPr lvl="1"/>
            <a:r>
              <a:rPr lang="en-US" sz="2000" dirty="0"/>
              <a:t>Interest Rate</a:t>
            </a:r>
          </a:p>
          <a:p>
            <a:pPr lvl="1"/>
            <a:r>
              <a:rPr lang="en-US" sz="2000" dirty="0"/>
              <a:t>Installment amount</a:t>
            </a:r>
          </a:p>
          <a:p>
            <a:pPr lvl="1"/>
            <a:r>
              <a:rPr lang="en-US" sz="2000" dirty="0"/>
              <a:t>Annual Income of applicants</a:t>
            </a:r>
          </a:p>
          <a:p>
            <a:pPr lvl="1"/>
            <a:r>
              <a:rPr lang="en-US" sz="2000" dirty="0"/>
              <a:t>Debt to Income Ratio</a:t>
            </a:r>
          </a:p>
          <a:p>
            <a:pPr lvl="1"/>
            <a:endParaRPr lang="en-US" sz="2000" dirty="0"/>
          </a:p>
        </p:txBody>
      </p:sp>
    </p:spTree>
    <p:extLst>
      <p:ext uri="{BB962C8B-B14F-4D97-AF65-F5344CB8AC3E}">
        <p14:creationId xmlns:p14="http://schemas.microsoft.com/office/powerpoint/2010/main" val="87463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D8F62D-9E98-1B32-F62D-64F165167256}"/>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CB75EC2-5064-6E00-551D-B344B867528C}"/>
              </a:ext>
            </a:extLst>
          </p:cNvPr>
          <p:cNvSpPr>
            <a:spLocks noGrp="1"/>
          </p:cNvSpPr>
          <p:nvPr>
            <p:ph type="title"/>
          </p:nvPr>
        </p:nvSpPr>
        <p:spPr>
          <a:xfrm>
            <a:off x="403545" y="3667648"/>
            <a:ext cx="3981854" cy="2216513"/>
          </a:xfrm>
        </p:spPr>
        <p:txBody>
          <a:bodyPr vert="horz" lIns="91440" tIns="45720" rIns="91440" bIns="45720" rtlCol="0" anchor="ctr">
            <a:normAutofit/>
          </a:bodyPr>
          <a:lstStyle/>
          <a:p>
            <a:r>
              <a:rPr lang="en-US" kern="1200" dirty="0">
                <a:solidFill>
                  <a:schemeClr val="tx1"/>
                </a:solidFill>
                <a:latin typeface="+mj-lt"/>
                <a:ea typeface="+mj-ea"/>
                <a:cs typeface="+mj-cs"/>
              </a:rPr>
              <a:t>Univariate Analysis - Loan amount</a:t>
            </a:r>
          </a:p>
        </p:txBody>
      </p:sp>
      <p:sp>
        <p:nvSpPr>
          <p:cNvPr id="1035" name="Arc 103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8" name="Picture 4" descr="A graph of a person and person&#10;&#10;Description automatically generated with medium confidence">
            <a:extLst>
              <a:ext uri="{FF2B5EF4-FFF2-40B4-BE49-F238E27FC236}">
                <a16:creationId xmlns:a16="http://schemas.microsoft.com/office/drawing/2014/main" id="{F40237A3-E22D-5ADC-3FEC-75FEE4088B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914" y="851399"/>
            <a:ext cx="10872172" cy="266368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E2D9328F-4D11-0B9C-F973-CF68ACB2B73C}"/>
              </a:ext>
            </a:extLst>
          </p:cNvPr>
          <p:cNvSpPr>
            <a:spLocks noGrp="1"/>
          </p:cNvSpPr>
          <p:nvPr>
            <p:ph idx="1"/>
          </p:nvPr>
        </p:nvSpPr>
        <p:spPr>
          <a:xfrm>
            <a:off x="4360985" y="3667648"/>
            <a:ext cx="6992816" cy="2546883"/>
          </a:xfrm>
        </p:spPr>
        <p:txBody>
          <a:bodyPr vert="horz" lIns="91440" tIns="45720" rIns="91440" bIns="45720" rtlCol="0">
            <a:normAutofit fontScale="92500" lnSpcReduction="10000"/>
          </a:bodyPr>
          <a:lstStyle/>
          <a:p>
            <a:pPr marL="285750">
              <a:spcAft>
                <a:spcPts val="600"/>
              </a:spcAft>
            </a:pPr>
            <a:r>
              <a:rPr lang="en-US" sz="1600" dirty="0"/>
              <a:t>The KDE curve indicates there is multi-modal clusters, With the peak of the KDE line is at 5000 and further smaller peak at 10000 and so on, indicating the most common loan amount is around the modal clusters of 5,000 and 10000.</a:t>
            </a:r>
          </a:p>
          <a:p>
            <a:pPr marL="285750">
              <a:spcAft>
                <a:spcPts val="600"/>
              </a:spcAft>
            </a:pPr>
            <a:r>
              <a:rPr lang="en-US" sz="1600" dirty="0"/>
              <a:t>The median is 10000, signifying that half of the loans are below 10000 and half are above.</a:t>
            </a:r>
          </a:p>
          <a:p>
            <a:pPr marL="285750">
              <a:spcAft>
                <a:spcPts val="600"/>
              </a:spcAft>
            </a:pPr>
            <a:r>
              <a:rPr lang="en-US" sz="1600" dirty="0"/>
              <a:t>While the box plot indicates that most of the loan amount is in range of 5000 and 15000, the difference between the smaller mode 5000 and median from box plot confirms that the plot is rightward skew, with the "tail" of higher loan amounts greater than 15000, pulling the median towards higher value despite the majority number of loans being smaller.</a:t>
            </a:r>
          </a:p>
          <a:p>
            <a:pPr>
              <a:spcAft>
                <a:spcPts val="600"/>
              </a:spcAft>
            </a:pPr>
            <a:endParaRPr lang="en-US" sz="1100" dirty="0"/>
          </a:p>
        </p:txBody>
      </p:sp>
    </p:spTree>
    <p:extLst>
      <p:ext uri="{BB962C8B-B14F-4D97-AF65-F5344CB8AC3E}">
        <p14:creationId xmlns:p14="http://schemas.microsoft.com/office/powerpoint/2010/main" val="127062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1563</TotalTime>
  <Words>1046</Words>
  <Application>Microsoft Macintosh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Lending Club Case Study</vt:lpstr>
      <vt:lpstr>General Info</vt:lpstr>
      <vt:lpstr>Background of Lending Club</vt:lpstr>
      <vt:lpstr>Objective</vt:lpstr>
      <vt:lpstr>EDA Techniques used in evaluating case study</vt:lpstr>
      <vt:lpstr>Analyze Dataset and Clean data</vt:lpstr>
      <vt:lpstr>Analyze Dataset Contd..,</vt:lpstr>
      <vt:lpstr>Univariate Analysis</vt:lpstr>
      <vt:lpstr>Univariate Analysis - Loan amount</vt:lpstr>
      <vt:lpstr>Univariate Analysis – Funded Amount</vt:lpstr>
      <vt:lpstr>Univariate Analysis – Investors Funded Amount</vt:lpstr>
      <vt:lpstr>Univariate Analysis – Interest Rate</vt:lpstr>
      <vt:lpstr>Univariate Analysis – Interest Rate</vt:lpstr>
      <vt:lpstr>Univariate Analysis – Annual Income</vt:lpstr>
      <vt:lpstr>Univariate Analysis – Annual Income</vt:lpstr>
      <vt:lpstr>Derived Variable Analysis</vt:lpstr>
      <vt:lpstr>Bivariate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Rathnagiri Nagarajan</dc:creator>
  <cp:lastModifiedBy>Rathnagiri Nagarajan</cp:lastModifiedBy>
  <cp:revision>4</cp:revision>
  <dcterms:created xsi:type="dcterms:W3CDTF">2024-02-03T21:24:02Z</dcterms:created>
  <dcterms:modified xsi:type="dcterms:W3CDTF">2024-02-04T23:27:03Z</dcterms:modified>
</cp:coreProperties>
</file>