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9" r:id="rId2"/>
    <p:sldId id="257" r:id="rId3"/>
    <p:sldId id="258" r:id="rId4"/>
    <p:sldId id="261" r:id="rId5"/>
    <p:sldId id="260" r:id="rId6"/>
    <p:sldId id="268" r:id="rId7"/>
    <p:sldId id="270" r:id="rId8"/>
    <p:sldId id="269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CEA9483-E0B8-4B2C-A64E-48E344CC076C}" type="datetimeFigureOut">
              <a:rPr lang="en-IN" smtClean="0"/>
              <a:t>19-03-2021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A48C8DC1-4C49-4C2F-B00F-CB67EC90C193}" type="slidenum">
              <a:rPr lang="en-IN" smtClean="0"/>
              <a:t>‹#›</a:t>
            </a:fld>
            <a:endParaRPr lang="en-IN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05271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A9483-E0B8-4B2C-A64E-48E344CC076C}" type="datetimeFigureOut">
              <a:rPr lang="en-IN" smtClean="0"/>
              <a:t>19-03-2021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C8DC1-4C49-4C2F-B00F-CB67EC90C1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8600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A9483-E0B8-4B2C-A64E-48E344CC076C}" type="datetimeFigureOut">
              <a:rPr lang="en-IN" smtClean="0"/>
              <a:t>19-03-2021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C8DC1-4C49-4C2F-B00F-CB67EC90C1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33338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A9483-E0B8-4B2C-A64E-48E344CC076C}" type="datetimeFigureOut">
              <a:rPr lang="en-IN" smtClean="0"/>
              <a:t>19-03-2021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C8DC1-4C49-4C2F-B00F-CB67EC90C193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034389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A9483-E0B8-4B2C-A64E-48E344CC076C}" type="datetimeFigureOut">
              <a:rPr lang="en-IN" smtClean="0"/>
              <a:t>19-03-2021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C8DC1-4C49-4C2F-B00F-CB67EC90C1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36788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A9483-E0B8-4B2C-A64E-48E344CC076C}" type="datetimeFigureOut">
              <a:rPr lang="en-IN" smtClean="0"/>
              <a:t>19-03-2021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C8DC1-4C49-4C2F-B00F-CB67EC90C1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30009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A9483-E0B8-4B2C-A64E-48E344CC076C}" type="datetimeFigureOut">
              <a:rPr lang="en-IN" smtClean="0"/>
              <a:t>19-03-2021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C8DC1-4C49-4C2F-B00F-CB67EC90C1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62050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A9483-E0B8-4B2C-A64E-48E344CC076C}" type="datetimeFigureOut">
              <a:rPr lang="en-IN" smtClean="0"/>
              <a:t>19-03-2021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C8DC1-4C49-4C2F-B00F-CB67EC90C1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769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A9483-E0B8-4B2C-A64E-48E344CC076C}" type="datetimeFigureOut">
              <a:rPr lang="en-IN" smtClean="0"/>
              <a:t>19-03-2021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C8DC1-4C49-4C2F-B00F-CB67EC90C1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6933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A9483-E0B8-4B2C-A64E-48E344CC076C}" type="datetimeFigureOut">
              <a:rPr lang="en-IN" smtClean="0"/>
              <a:t>19-03-2021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C8DC1-4C49-4C2F-B00F-CB67EC90C1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4640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A9483-E0B8-4B2C-A64E-48E344CC076C}" type="datetimeFigureOut">
              <a:rPr lang="en-IN" smtClean="0"/>
              <a:t>19-03-2021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C8DC1-4C49-4C2F-B00F-CB67EC90C1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6741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A9483-E0B8-4B2C-A64E-48E344CC076C}" type="datetimeFigureOut">
              <a:rPr lang="en-IN" smtClean="0"/>
              <a:t>19-03-2021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C8DC1-4C49-4C2F-B00F-CB67EC90C1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0906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A9483-E0B8-4B2C-A64E-48E344CC076C}" type="datetimeFigureOut">
              <a:rPr lang="en-IN" smtClean="0"/>
              <a:t>19-03-2021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C8DC1-4C49-4C2F-B00F-CB67EC90C1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3882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A9483-E0B8-4B2C-A64E-48E344CC076C}" type="datetimeFigureOut">
              <a:rPr lang="en-IN" smtClean="0"/>
              <a:t>19-03-2021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C8DC1-4C49-4C2F-B00F-CB67EC90C1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2340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A9483-E0B8-4B2C-A64E-48E344CC076C}" type="datetimeFigureOut">
              <a:rPr lang="en-IN" smtClean="0"/>
              <a:t>19-03-2021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C8DC1-4C49-4C2F-B00F-CB67EC90C1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2895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A9483-E0B8-4B2C-A64E-48E344CC076C}" type="datetimeFigureOut">
              <a:rPr lang="en-IN" smtClean="0"/>
              <a:t>19-03-2021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C8DC1-4C49-4C2F-B00F-CB67EC90C1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5082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A9483-E0B8-4B2C-A64E-48E344CC076C}" type="datetimeFigureOut">
              <a:rPr lang="en-IN" smtClean="0"/>
              <a:t>19-03-2021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C8DC1-4C49-4C2F-B00F-CB67EC90C1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8728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CEA9483-E0B8-4B2C-A64E-48E344CC076C}" type="datetimeFigureOut">
              <a:rPr lang="en-IN" smtClean="0"/>
              <a:t>19-03-2021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A48C8DC1-4C49-4C2F-B00F-CB67EC90C1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0824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65A21EF-71AA-4491-AD23-17CC2C8208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/>
              <a:t>CALCULATING CREDIT WORTHINESS FOR RURAL INDIA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692934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76047B1-5AE0-451B-8628-BB1913B04CB6}"/>
              </a:ext>
            </a:extLst>
          </p:cNvPr>
          <p:cNvSpPr txBox="1"/>
          <p:nvPr/>
        </p:nvSpPr>
        <p:spPr>
          <a:xfrm>
            <a:off x="406440" y="1230118"/>
            <a:ext cx="1105931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b="0" i="0" u="none" strike="noStrike" baseline="0" dirty="0">
                <a:solidFill>
                  <a:srgbClr val="222222"/>
                </a:solidFill>
                <a:latin typeface="ArialMT"/>
              </a:rPr>
              <a:t>In Banking industry, loan applications are generally approved after a thorough</a:t>
            </a:r>
          </a:p>
          <a:p>
            <a:pPr algn="l"/>
            <a:r>
              <a:rPr lang="en-US" sz="2400" b="0" i="0" u="none" strike="noStrike" baseline="0" dirty="0">
                <a:solidFill>
                  <a:srgbClr val="222222"/>
                </a:solidFill>
                <a:latin typeface="ArialMT"/>
              </a:rPr>
              <a:t> background check of the customer's repayment capabilities. </a:t>
            </a:r>
          </a:p>
          <a:p>
            <a:pPr algn="l"/>
            <a:r>
              <a:rPr lang="en-US" sz="2400" b="0" i="0" u="none" strike="noStrike" baseline="0" dirty="0">
                <a:solidFill>
                  <a:srgbClr val="222222"/>
                </a:solidFill>
                <a:latin typeface="ArialMT"/>
              </a:rPr>
              <a:t>Credit Score plays a significant role in identifying customer's financial</a:t>
            </a:r>
          </a:p>
          <a:p>
            <a:pPr algn="l"/>
            <a:r>
              <a:rPr lang="en-US" sz="2400" b="0" i="0" u="none" strike="noStrike" baseline="0" dirty="0">
                <a:solidFill>
                  <a:srgbClr val="222222"/>
                </a:solidFill>
                <a:latin typeface="ArialMT"/>
              </a:rPr>
              <a:t>behavior (specifically default). </a:t>
            </a:r>
          </a:p>
          <a:p>
            <a:pPr algn="l"/>
            <a:r>
              <a:rPr lang="en-US" sz="2400" b="0" i="0" u="none" strike="noStrike" baseline="0" dirty="0">
                <a:solidFill>
                  <a:srgbClr val="222222"/>
                </a:solidFill>
                <a:latin typeface="ArialMT"/>
              </a:rPr>
              <a:t>However, people belonging to rural India don't have credit score and it is difficult</a:t>
            </a:r>
          </a:p>
          <a:p>
            <a:pPr algn="l"/>
            <a:r>
              <a:rPr lang="en-IN" sz="2400" b="0" i="0" u="none" strike="noStrike" baseline="0" dirty="0">
                <a:solidFill>
                  <a:srgbClr val="222222"/>
                </a:solidFill>
                <a:latin typeface="ArialMT"/>
              </a:rPr>
              <a:t>to do a direct assessment.</a:t>
            </a:r>
            <a:endParaRPr lang="en-IN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C83C36-EAEC-45D8-89AD-67BCB7AE4FA5}"/>
              </a:ext>
            </a:extLst>
          </p:cNvPr>
          <p:cNvSpPr txBox="1"/>
          <p:nvPr/>
        </p:nvSpPr>
        <p:spPr>
          <a:xfrm>
            <a:off x="406440" y="4114800"/>
            <a:ext cx="101561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b="0" i="0" u="none" strike="noStrike" baseline="0" dirty="0">
                <a:solidFill>
                  <a:srgbClr val="222222"/>
                </a:solidFill>
                <a:latin typeface="ArialMT"/>
              </a:rPr>
              <a:t>We need to understand the maximum repayment capability of customers </a:t>
            </a:r>
          </a:p>
          <a:p>
            <a:pPr algn="l"/>
            <a:r>
              <a:rPr lang="en-US" sz="2400" b="0" i="0" u="none" strike="noStrike" baseline="0" dirty="0">
                <a:solidFill>
                  <a:srgbClr val="222222"/>
                </a:solidFill>
                <a:latin typeface="ArialMT"/>
              </a:rPr>
              <a:t>which can be used to grant them the desired amount.</a:t>
            </a:r>
            <a:endParaRPr lang="en-IN" sz="2400" dirty="0"/>
          </a:p>
        </p:txBody>
      </p:sp>
      <p:sp>
        <p:nvSpPr>
          <p:cNvPr id="4" name="CustomShape 1">
            <a:extLst>
              <a:ext uri="{FF2B5EF4-FFF2-40B4-BE49-F238E27FC236}">
                <a16:creationId xmlns:a16="http://schemas.microsoft.com/office/drawing/2014/main" id="{66EB5E46-349B-4355-BB36-8E81D2DB005A}"/>
              </a:ext>
            </a:extLst>
          </p:cNvPr>
          <p:cNvSpPr/>
          <p:nvPr/>
        </p:nvSpPr>
        <p:spPr>
          <a:xfrm>
            <a:off x="406440" y="-18360"/>
            <a:ext cx="11377440" cy="672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90000"/>
              </a:lnSpc>
            </a:pPr>
            <a:r>
              <a:rPr lang="en-US" sz="3200" b="1" strike="noStrike" spc="-1" dirty="0">
                <a:latin typeface="Arial"/>
              </a:rPr>
              <a:t>CONTEXT :</a:t>
            </a:r>
            <a:endParaRPr lang="en-IN" sz="3200" b="1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97857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D32324E-DBF2-4C0B-9084-0CF240E3311C}"/>
              </a:ext>
            </a:extLst>
          </p:cNvPr>
          <p:cNvSpPr txBox="1"/>
          <p:nvPr/>
        </p:nvSpPr>
        <p:spPr>
          <a:xfrm>
            <a:off x="265176" y="640080"/>
            <a:ext cx="1126943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sz="2000" b="0" i="0" u="none" strike="noStrike" baseline="0" dirty="0">
                <a:solidFill>
                  <a:srgbClr val="2F5497"/>
                </a:solidFill>
                <a:latin typeface="Calibri-Light"/>
              </a:rPr>
              <a:t>Description of variables:</a:t>
            </a:r>
          </a:p>
          <a:p>
            <a:pPr algn="l"/>
            <a:r>
              <a:rPr lang="en-IN" sz="2000" b="0" i="0" u="none" strike="noStrike" baseline="0" dirty="0">
                <a:solidFill>
                  <a:srgbClr val="222222"/>
                </a:solidFill>
                <a:latin typeface="SymbolMT"/>
              </a:rPr>
              <a:t>• </a:t>
            </a:r>
            <a:r>
              <a:rPr lang="en-IN" sz="2000" b="1" i="0" u="none" strike="noStrike" baseline="0" dirty="0">
                <a:solidFill>
                  <a:srgbClr val="222222"/>
                </a:solidFill>
                <a:latin typeface="Arial-BoldMT"/>
              </a:rPr>
              <a:t>Id: </a:t>
            </a:r>
            <a:r>
              <a:rPr lang="en-IN" sz="2000" b="0" i="0" u="none" strike="noStrike" baseline="0" dirty="0">
                <a:solidFill>
                  <a:srgbClr val="222222"/>
                </a:solidFill>
                <a:latin typeface="ArialMT"/>
              </a:rPr>
              <a:t>Primary Key</a:t>
            </a:r>
          </a:p>
          <a:p>
            <a:pPr algn="l"/>
            <a:r>
              <a:rPr lang="en-US" sz="2000" b="0" i="0" u="none" strike="noStrike" baseline="0" dirty="0">
                <a:solidFill>
                  <a:srgbClr val="222222"/>
                </a:solidFill>
                <a:latin typeface="SymbolMT"/>
              </a:rPr>
              <a:t>• </a:t>
            </a:r>
            <a:r>
              <a:rPr lang="en-US" sz="2000" b="1" i="0" u="none" strike="noStrike" baseline="0" dirty="0">
                <a:solidFill>
                  <a:srgbClr val="222222"/>
                </a:solidFill>
                <a:latin typeface="Arial-BoldMT"/>
              </a:rPr>
              <a:t>Personal Details: </a:t>
            </a:r>
            <a:r>
              <a:rPr lang="en-US" sz="2000" b="0" i="0" u="none" strike="noStrike" baseline="0" dirty="0">
                <a:solidFill>
                  <a:srgbClr val="222222"/>
                </a:solidFill>
                <a:latin typeface="ArialMT"/>
              </a:rPr>
              <a:t>city, age, sex, </a:t>
            </a:r>
            <a:r>
              <a:rPr lang="en-US" sz="2000" b="0" i="0" u="none" strike="noStrike" baseline="0" dirty="0" err="1">
                <a:solidFill>
                  <a:srgbClr val="222222"/>
                </a:solidFill>
                <a:latin typeface="ArialMT"/>
              </a:rPr>
              <a:t>social_class</a:t>
            </a:r>
            <a:endParaRPr lang="en-US" sz="2000" b="0" i="0" u="none" strike="noStrike" baseline="0" dirty="0">
              <a:solidFill>
                <a:srgbClr val="222222"/>
              </a:solidFill>
              <a:latin typeface="ArialMT"/>
            </a:endParaRPr>
          </a:p>
          <a:p>
            <a:pPr algn="l"/>
            <a:r>
              <a:rPr lang="en-US" sz="2000" b="0" i="0" u="none" strike="noStrike" baseline="0" dirty="0">
                <a:solidFill>
                  <a:srgbClr val="222222"/>
                </a:solidFill>
                <a:latin typeface="SymbolMT"/>
              </a:rPr>
              <a:t>• </a:t>
            </a:r>
            <a:r>
              <a:rPr lang="en-US" sz="2000" b="1" i="0" u="none" strike="noStrike" baseline="0" dirty="0">
                <a:solidFill>
                  <a:srgbClr val="222222"/>
                </a:solidFill>
                <a:latin typeface="Arial-BoldMT"/>
              </a:rPr>
              <a:t>Financial Details: </a:t>
            </a:r>
            <a:r>
              <a:rPr lang="en-US" sz="2000" b="0" i="0" u="none" strike="noStrike" baseline="0" dirty="0" err="1">
                <a:solidFill>
                  <a:srgbClr val="222222"/>
                </a:solidFill>
                <a:latin typeface="ArialMT"/>
              </a:rPr>
              <a:t>primary_business</a:t>
            </a:r>
            <a:r>
              <a:rPr lang="en-US" sz="2000" b="0" i="0" u="none" strike="noStrike" baseline="0" dirty="0">
                <a:solidFill>
                  <a:srgbClr val="222222"/>
                </a:solidFill>
                <a:latin typeface="ArialMT"/>
              </a:rPr>
              <a:t>, </a:t>
            </a:r>
            <a:r>
              <a:rPr lang="en-US" sz="2000" b="0" i="0" u="none" strike="noStrike" baseline="0" dirty="0" err="1">
                <a:solidFill>
                  <a:srgbClr val="222222"/>
                </a:solidFill>
                <a:latin typeface="ArialMT"/>
              </a:rPr>
              <a:t>secondary_business</a:t>
            </a:r>
            <a:r>
              <a:rPr lang="en-US" sz="2000" b="0" i="0" u="none" strike="noStrike" baseline="0" dirty="0">
                <a:solidFill>
                  <a:srgbClr val="222222"/>
                </a:solidFill>
                <a:latin typeface="ArialMT"/>
              </a:rPr>
              <a:t>, </a:t>
            </a:r>
            <a:r>
              <a:rPr lang="en-US" sz="2000" b="0" i="0" u="none" strike="noStrike" baseline="0" dirty="0" err="1">
                <a:solidFill>
                  <a:srgbClr val="222222"/>
                </a:solidFill>
                <a:latin typeface="ArialMT"/>
              </a:rPr>
              <a:t>annual_income</a:t>
            </a:r>
            <a:r>
              <a:rPr lang="en-US" sz="2000" b="0" i="0" u="none" strike="noStrike" baseline="0" dirty="0">
                <a:solidFill>
                  <a:srgbClr val="222222"/>
                </a:solidFill>
                <a:latin typeface="ArialMT"/>
              </a:rPr>
              <a:t>, </a:t>
            </a:r>
            <a:r>
              <a:rPr lang="en-US" sz="2000" b="0" i="0" u="none" strike="noStrike" baseline="0" dirty="0" err="1">
                <a:solidFill>
                  <a:srgbClr val="222222"/>
                </a:solidFill>
                <a:latin typeface="ArialMT"/>
              </a:rPr>
              <a:t>monthly_expenses</a:t>
            </a:r>
            <a:r>
              <a:rPr lang="en-US" sz="2000" b="0" i="0" u="none" strike="noStrike" baseline="0" dirty="0">
                <a:solidFill>
                  <a:srgbClr val="222222"/>
                </a:solidFill>
                <a:latin typeface="ArialMT"/>
              </a:rPr>
              <a:t>,</a:t>
            </a:r>
          </a:p>
          <a:p>
            <a:pPr algn="l"/>
            <a:r>
              <a:rPr lang="en-IN" sz="2000" b="0" i="0" u="none" strike="noStrike" baseline="0" dirty="0" err="1">
                <a:solidFill>
                  <a:srgbClr val="222222"/>
                </a:solidFill>
                <a:latin typeface="ArialMT"/>
              </a:rPr>
              <a:t>old_dependents</a:t>
            </a:r>
            <a:r>
              <a:rPr lang="en-IN" sz="2000" b="0" i="0" u="none" strike="noStrike" baseline="0" dirty="0">
                <a:solidFill>
                  <a:srgbClr val="222222"/>
                </a:solidFill>
                <a:latin typeface="ArialMT"/>
              </a:rPr>
              <a:t>, </a:t>
            </a:r>
            <a:r>
              <a:rPr lang="en-IN" sz="2000" b="0" i="0" u="none" strike="noStrike" baseline="0" dirty="0" err="1">
                <a:solidFill>
                  <a:srgbClr val="222222"/>
                </a:solidFill>
                <a:latin typeface="ArialMT"/>
              </a:rPr>
              <a:t>young_dependents</a:t>
            </a:r>
            <a:endParaRPr lang="en-IN" sz="2000" b="0" i="0" u="none" strike="noStrike" baseline="0" dirty="0">
              <a:solidFill>
                <a:srgbClr val="222222"/>
              </a:solidFill>
              <a:latin typeface="ArialMT"/>
            </a:endParaRPr>
          </a:p>
          <a:p>
            <a:pPr algn="l"/>
            <a:r>
              <a:rPr lang="en-US" sz="2000" b="0" i="0" u="none" strike="noStrike" baseline="0" dirty="0">
                <a:solidFill>
                  <a:srgbClr val="222222"/>
                </a:solidFill>
                <a:latin typeface="SymbolMT"/>
              </a:rPr>
              <a:t>• </a:t>
            </a:r>
            <a:r>
              <a:rPr lang="en-US" sz="2000" b="1" i="0" u="none" strike="noStrike" baseline="0" dirty="0">
                <a:solidFill>
                  <a:srgbClr val="222222"/>
                </a:solidFill>
                <a:latin typeface="Arial-BoldMT"/>
              </a:rPr>
              <a:t>House Details: </a:t>
            </a:r>
            <a:r>
              <a:rPr lang="en-US" sz="2000" b="0" i="0" u="none" strike="noStrike" baseline="0" dirty="0" err="1">
                <a:solidFill>
                  <a:srgbClr val="222222"/>
                </a:solidFill>
                <a:latin typeface="ArialMT"/>
              </a:rPr>
              <a:t>home_ownership</a:t>
            </a:r>
            <a:r>
              <a:rPr lang="en-US" sz="2000" b="0" i="0" u="none" strike="noStrike" baseline="0" dirty="0">
                <a:solidFill>
                  <a:srgbClr val="222222"/>
                </a:solidFill>
                <a:latin typeface="ArialMT"/>
              </a:rPr>
              <a:t>, </a:t>
            </a:r>
            <a:r>
              <a:rPr lang="en-US" sz="2000" b="0" i="0" u="none" strike="noStrike" baseline="0" dirty="0" err="1">
                <a:solidFill>
                  <a:srgbClr val="222222"/>
                </a:solidFill>
                <a:latin typeface="ArialMT"/>
              </a:rPr>
              <a:t>type_of_house</a:t>
            </a:r>
            <a:r>
              <a:rPr lang="en-US" sz="2000" b="0" i="0" u="none" strike="noStrike" baseline="0" dirty="0">
                <a:solidFill>
                  <a:srgbClr val="222222"/>
                </a:solidFill>
                <a:latin typeface="ArialMT"/>
              </a:rPr>
              <a:t>, </a:t>
            </a:r>
            <a:r>
              <a:rPr lang="en-US" sz="2000" b="0" i="0" u="none" strike="noStrike" baseline="0" dirty="0" err="1">
                <a:solidFill>
                  <a:srgbClr val="222222"/>
                </a:solidFill>
                <a:latin typeface="ArialMT"/>
              </a:rPr>
              <a:t>occupants_count</a:t>
            </a:r>
            <a:r>
              <a:rPr lang="en-US" sz="2000" b="0" i="0" u="none" strike="noStrike" baseline="0" dirty="0">
                <a:solidFill>
                  <a:srgbClr val="222222"/>
                </a:solidFill>
                <a:latin typeface="ArialMT"/>
              </a:rPr>
              <a:t>, </a:t>
            </a:r>
            <a:r>
              <a:rPr lang="en-US" sz="2000" b="0" i="0" u="none" strike="noStrike" baseline="0" dirty="0" err="1">
                <a:solidFill>
                  <a:srgbClr val="222222"/>
                </a:solidFill>
                <a:latin typeface="ArialMT"/>
              </a:rPr>
              <a:t>house_area</a:t>
            </a:r>
            <a:r>
              <a:rPr lang="en-US" sz="2000" b="0" i="0" u="none" strike="noStrike" baseline="0" dirty="0">
                <a:solidFill>
                  <a:srgbClr val="222222"/>
                </a:solidFill>
                <a:latin typeface="ArialMT"/>
              </a:rPr>
              <a:t>, </a:t>
            </a:r>
          </a:p>
          <a:p>
            <a:pPr algn="l"/>
            <a:r>
              <a:rPr lang="en-US" sz="2000" b="0" i="0" u="none" strike="noStrike" baseline="0" dirty="0" err="1">
                <a:solidFill>
                  <a:srgbClr val="222222"/>
                </a:solidFill>
                <a:latin typeface="ArialMT"/>
              </a:rPr>
              <a:t>sanitary_availability</a:t>
            </a:r>
            <a:r>
              <a:rPr lang="en-US" sz="2000" b="0" i="0" u="none" strike="noStrike" baseline="0" dirty="0">
                <a:solidFill>
                  <a:srgbClr val="222222"/>
                </a:solidFill>
                <a:latin typeface="ArialMT"/>
              </a:rPr>
              <a:t>, </a:t>
            </a:r>
            <a:r>
              <a:rPr lang="en-IN" sz="2000" b="0" i="0" u="none" strike="noStrike" baseline="0" dirty="0" err="1">
                <a:solidFill>
                  <a:srgbClr val="222222"/>
                </a:solidFill>
                <a:latin typeface="ArialMT"/>
              </a:rPr>
              <a:t>water_availability</a:t>
            </a:r>
            <a:endParaRPr lang="en-IN" sz="2000" b="0" i="0" u="none" strike="noStrike" baseline="0" dirty="0">
              <a:solidFill>
                <a:srgbClr val="222222"/>
              </a:solidFill>
              <a:latin typeface="ArialMT"/>
            </a:endParaRPr>
          </a:p>
          <a:p>
            <a:pPr algn="l"/>
            <a:r>
              <a:rPr lang="en-US" sz="2000" b="0" i="0" u="none" strike="noStrike" baseline="0" dirty="0">
                <a:solidFill>
                  <a:srgbClr val="222222"/>
                </a:solidFill>
                <a:latin typeface="SymbolMT"/>
              </a:rPr>
              <a:t>• </a:t>
            </a:r>
            <a:r>
              <a:rPr lang="en-US" sz="2000" b="1" i="0" u="none" strike="noStrike" baseline="0" dirty="0">
                <a:solidFill>
                  <a:srgbClr val="222222"/>
                </a:solidFill>
                <a:latin typeface="Arial-BoldMT"/>
              </a:rPr>
              <a:t>Loan Details: </a:t>
            </a:r>
            <a:r>
              <a:rPr lang="en-US" sz="2000" b="0" i="0" u="none" strike="noStrike" baseline="0" dirty="0" err="1">
                <a:solidFill>
                  <a:srgbClr val="222222"/>
                </a:solidFill>
                <a:latin typeface="ArialMT"/>
              </a:rPr>
              <a:t>loan_purpose</a:t>
            </a:r>
            <a:r>
              <a:rPr lang="en-US" sz="2000" b="0" i="0" u="none" strike="noStrike" baseline="0" dirty="0">
                <a:solidFill>
                  <a:srgbClr val="222222"/>
                </a:solidFill>
                <a:latin typeface="ArialMT"/>
              </a:rPr>
              <a:t>, </a:t>
            </a:r>
            <a:r>
              <a:rPr lang="en-US" sz="2000" b="0" i="0" u="none" strike="noStrike" baseline="0" dirty="0" err="1">
                <a:solidFill>
                  <a:srgbClr val="222222"/>
                </a:solidFill>
                <a:latin typeface="ArialMT"/>
              </a:rPr>
              <a:t>loan_tenure</a:t>
            </a:r>
            <a:r>
              <a:rPr lang="en-US" sz="2000" b="0" i="0" u="none" strike="noStrike" baseline="0" dirty="0">
                <a:solidFill>
                  <a:srgbClr val="222222"/>
                </a:solidFill>
                <a:latin typeface="ArialMT"/>
              </a:rPr>
              <a:t>, </a:t>
            </a:r>
            <a:r>
              <a:rPr lang="en-US" sz="2000" b="0" i="0" u="none" strike="noStrike" baseline="0" dirty="0" err="1">
                <a:solidFill>
                  <a:srgbClr val="222222"/>
                </a:solidFill>
                <a:latin typeface="ArialMT"/>
              </a:rPr>
              <a:t>loan_installments</a:t>
            </a:r>
            <a:r>
              <a:rPr lang="en-US" sz="2000" b="0" i="0" u="none" strike="noStrike" baseline="0" dirty="0">
                <a:solidFill>
                  <a:srgbClr val="222222"/>
                </a:solidFill>
                <a:latin typeface="ArialMT"/>
              </a:rPr>
              <a:t>, </a:t>
            </a:r>
            <a:r>
              <a:rPr lang="en-US" sz="2000" b="0" i="0" u="none" strike="noStrike" baseline="0" dirty="0" err="1">
                <a:solidFill>
                  <a:srgbClr val="222222"/>
                </a:solidFill>
                <a:latin typeface="ArialMT"/>
              </a:rPr>
              <a:t>loan_amount</a:t>
            </a:r>
            <a:r>
              <a:rPr lang="en-US" sz="2000" b="0" i="0" u="none" strike="noStrike" baseline="0" dirty="0">
                <a:solidFill>
                  <a:srgbClr val="222222"/>
                </a:solidFill>
                <a:latin typeface="ArialMT"/>
              </a:rPr>
              <a:t> (these contain loan </a:t>
            </a:r>
          </a:p>
          <a:p>
            <a:pPr algn="l"/>
            <a:r>
              <a:rPr lang="en-US" sz="2000" b="0" i="0" u="none" strike="noStrike" baseline="0" dirty="0">
                <a:solidFill>
                  <a:srgbClr val="222222"/>
                </a:solidFill>
                <a:latin typeface="ArialMT"/>
              </a:rPr>
              <a:t>Details</a:t>
            </a:r>
            <a:r>
              <a:rPr lang="en-US" sz="2000" dirty="0">
                <a:solidFill>
                  <a:srgbClr val="222222"/>
                </a:solidFill>
                <a:latin typeface="ArialMT"/>
              </a:rPr>
              <a:t> </a:t>
            </a:r>
            <a:r>
              <a:rPr lang="en-US" sz="2000" b="0" i="0" u="none" strike="noStrike" baseline="0" dirty="0">
                <a:solidFill>
                  <a:srgbClr val="222222"/>
                </a:solidFill>
                <a:latin typeface="ArialMT"/>
              </a:rPr>
              <a:t>of loans that have been previously given, and which have been repaid)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105633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CustomShape 1"/>
          <p:cNvSpPr/>
          <p:nvPr/>
        </p:nvSpPr>
        <p:spPr>
          <a:xfrm>
            <a:off x="406440" y="-18360"/>
            <a:ext cx="11377440" cy="672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90000"/>
              </a:lnSpc>
            </a:pPr>
            <a:r>
              <a:rPr lang="en-IN" sz="3200" b="1" strike="noStrike" spc="-1" dirty="0">
                <a:solidFill>
                  <a:srgbClr val="002060"/>
                </a:solidFill>
                <a:latin typeface="Calibri"/>
                <a:ea typeface="Calibri"/>
              </a:rPr>
              <a:t>Dataset &amp; Attribute Information</a:t>
            </a:r>
            <a:endParaRPr lang="en-IN" sz="3200" b="0" strike="noStrike" spc="-1" dirty="0">
              <a:latin typeface="Arial"/>
            </a:endParaRPr>
          </a:p>
        </p:txBody>
      </p:sp>
      <p:sp>
        <p:nvSpPr>
          <p:cNvPr id="226" name="CustomShape 2"/>
          <p:cNvSpPr/>
          <p:nvPr/>
        </p:nvSpPr>
        <p:spPr>
          <a:xfrm>
            <a:off x="205560" y="1935000"/>
            <a:ext cx="5106240" cy="3276360"/>
          </a:xfrm>
          <a:prstGeom prst="rect">
            <a:avLst/>
          </a:prstGeom>
          <a:solidFill>
            <a:schemeClr val="bg1"/>
          </a:solidFill>
          <a:ln w="28440">
            <a:solidFill>
              <a:srgbClr val="00206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 marL="285840" indent="-28404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IN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The dataset contains some of the information that is collected for</a:t>
            </a:r>
            <a:endParaRPr lang="en-IN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loan applications of rural customers.</a:t>
            </a:r>
            <a:endParaRPr lang="en-IN" sz="2000" b="0" strike="noStrike" spc="-1">
              <a:latin typeface="Arial"/>
            </a:endParaRPr>
          </a:p>
        </p:txBody>
      </p:sp>
      <p:sp>
        <p:nvSpPr>
          <p:cNvPr id="227" name="CustomShape 3"/>
          <p:cNvSpPr/>
          <p:nvPr/>
        </p:nvSpPr>
        <p:spPr>
          <a:xfrm>
            <a:off x="191520" y="790560"/>
            <a:ext cx="5120280" cy="33588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Dataset</a:t>
            </a:r>
            <a:endParaRPr lang="en-IN" sz="2000" b="0" strike="noStrike" spc="-1" dirty="0">
              <a:latin typeface="Arial"/>
            </a:endParaRPr>
          </a:p>
        </p:txBody>
      </p:sp>
      <p:sp>
        <p:nvSpPr>
          <p:cNvPr id="228" name="CustomShape 4"/>
          <p:cNvSpPr/>
          <p:nvPr/>
        </p:nvSpPr>
        <p:spPr>
          <a:xfrm>
            <a:off x="5938920" y="1935000"/>
            <a:ext cx="5844960" cy="3030912"/>
          </a:xfrm>
          <a:prstGeom prst="rect">
            <a:avLst/>
          </a:prstGeom>
          <a:solidFill>
            <a:schemeClr val="bg1"/>
          </a:solidFill>
          <a:ln w="28440">
            <a:solidFill>
              <a:srgbClr val="00206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9" name="CustomShape 5"/>
          <p:cNvSpPr/>
          <p:nvPr/>
        </p:nvSpPr>
        <p:spPr>
          <a:xfrm>
            <a:off x="5938920" y="790560"/>
            <a:ext cx="5928120" cy="33588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rgbClr val="00206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IN" sz="2000" b="1" strike="noStrike" spc="-1">
                <a:solidFill>
                  <a:srgbClr val="FFFFFF"/>
                </a:solidFill>
                <a:latin typeface="Calibri"/>
                <a:ea typeface="DejaVu Sans"/>
              </a:rPr>
              <a:t>Data Attribute Overview </a:t>
            </a:r>
            <a:endParaRPr lang="en-IN" sz="20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IN" sz="2000" b="0" strike="noStrike" spc="-1">
              <a:latin typeface="Arial"/>
            </a:endParaRPr>
          </a:p>
        </p:txBody>
      </p:sp>
      <p:graphicFrame>
        <p:nvGraphicFramePr>
          <p:cNvPr id="230" name="Table 6"/>
          <p:cNvGraphicFramePr/>
          <p:nvPr>
            <p:extLst>
              <p:ext uri="{D42A27DB-BD31-4B8C-83A1-F6EECF244321}">
                <p14:modId xmlns:p14="http://schemas.microsoft.com/office/powerpoint/2010/main" val="235082510"/>
              </p:ext>
            </p:extLst>
          </p:nvPr>
        </p:nvGraphicFramePr>
        <p:xfrm>
          <a:off x="5943384" y="1263240"/>
          <a:ext cx="5721984" cy="3612600"/>
        </p:xfrm>
        <a:graphic>
          <a:graphicData uri="http://schemas.openxmlformats.org/drawingml/2006/table">
            <a:tbl>
              <a:tblPr/>
              <a:tblGrid>
                <a:gridCol w="35114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05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4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20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Dataset Attribute </a:t>
                      </a:r>
                      <a:endParaRPr lang="en-IN" sz="2000" b="0" strike="noStrike" spc="-1">
                        <a:latin typeface="Arial"/>
                      </a:endParaRPr>
                    </a:p>
                  </a:txBody>
                  <a:tcPr>
                    <a:lnL w="6480">
                      <a:solidFill>
                        <a:srgbClr val="4472C4"/>
                      </a:solidFill>
                    </a:lnL>
                    <a:lnR w="6480">
                      <a:solidFill>
                        <a:srgbClr val="4472C4"/>
                      </a:solidFill>
                    </a:lnR>
                    <a:lnT w="6480">
                      <a:solidFill>
                        <a:srgbClr val="4472C4"/>
                      </a:solidFill>
                    </a:lnT>
                    <a:lnB w="6480">
                      <a:solidFill>
                        <a:srgbClr val="4472C4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20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Description</a:t>
                      </a:r>
                      <a:endParaRPr lang="en-IN" sz="2000" b="0" strike="noStrike" spc="-1">
                        <a:latin typeface="Arial"/>
                      </a:endParaRPr>
                    </a:p>
                  </a:txBody>
                  <a:tcPr>
                    <a:lnL w="6480">
                      <a:solidFill>
                        <a:srgbClr val="4472C4"/>
                      </a:solidFill>
                    </a:lnL>
                    <a:lnR w="6480">
                      <a:solidFill>
                        <a:srgbClr val="4472C4"/>
                      </a:solidFill>
                    </a:lnR>
                    <a:lnT w="6480">
                      <a:solidFill>
                        <a:srgbClr val="4472C4"/>
                      </a:solidFill>
                    </a:lnT>
                    <a:lnB w="6480">
                      <a:solidFill>
                        <a:srgbClr val="4472C4"/>
                      </a:solidFill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47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Data Set Characteristics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6480">
                      <a:solidFill>
                        <a:srgbClr val="4472C4"/>
                      </a:solidFill>
                    </a:lnL>
                    <a:lnR w="6480">
                      <a:solidFill>
                        <a:srgbClr val="4472C4"/>
                      </a:solidFill>
                    </a:lnR>
                    <a:lnT w="6480">
                      <a:solidFill>
                        <a:srgbClr val="4472C4"/>
                      </a:solidFill>
                    </a:lnT>
                    <a:lnB w="6480">
                      <a:solidFill>
                        <a:srgbClr val="4472C4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Multivariate</a:t>
                      </a:r>
                      <a:endParaRPr lang="en-IN" sz="1800" b="0" strike="noStrike" spc="-1" dirty="0">
                        <a:latin typeface="Arial"/>
                      </a:endParaRPr>
                    </a:p>
                  </a:txBody>
                  <a:tcPr>
                    <a:lnL w="6480">
                      <a:solidFill>
                        <a:srgbClr val="4472C4"/>
                      </a:solidFill>
                    </a:lnL>
                    <a:lnR w="6480">
                      <a:solidFill>
                        <a:srgbClr val="4472C4"/>
                      </a:solidFill>
                    </a:lnR>
                    <a:lnT w="6480">
                      <a:solidFill>
                        <a:srgbClr val="4472C4"/>
                      </a:solidFill>
                    </a:lnT>
                    <a:lnB w="6480">
                      <a:solidFill>
                        <a:srgbClr val="4472C4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47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Number of Instances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6480">
                      <a:solidFill>
                        <a:srgbClr val="4472C4"/>
                      </a:solidFill>
                    </a:lnL>
                    <a:lnR w="6480">
                      <a:solidFill>
                        <a:srgbClr val="4472C4"/>
                      </a:solidFill>
                    </a:lnR>
                    <a:lnT w="6480">
                      <a:solidFill>
                        <a:srgbClr val="4472C4"/>
                      </a:solidFill>
                    </a:lnT>
                    <a:lnB w="6480">
                      <a:solidFill>
                        <a:srgbClr val="4472C4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40000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6480">
                      <a:solidFill>
                        <a:srgbClr val="4472C4"/>
                      </a:solidFill>
                    </a:lnL>
                    <a:lnR w="6480">
                      <a:solidFill>
                        <a:srgbClr val="4472C4"/>
                      </a:solidFill>
                    </a:lnR>
                    <a:lnT w="6480">
                      <a:solidFill>
                        <a:srgbClr val="4472C4"/>
                      </a:solidFill>
                    </a:lnT>
                    <a:lnB w="6480">
                      <a:solidFill>
                        <a:srgbClr val="4472C4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2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Attribute Characteristics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6480">
                      <a:solidFill>
                        <a:srgbClr val="4472C4"/>
                      </a:solidFill>
                    </a:lnL>
                    <a:lnR w="6480">
                      <a:solidFill>
                        <a:srgbClr val="4472C4"/>
                      </a:solidFill>
                    </a:lnR>
                    <a:lnT w="6480">
                      <a:solidFill>
                        <a:srgbClr val="4472C4"/>
                      </a:solidFill>
                    </a:lnT>
                    <a:lnB w="6480">
                      <a:solidFill>
                        <a:srgbClr val="4472C4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Categorical, Integer ,float , object</a:t>
                      </a:r>
                      <a:endParaRPr lang="en-IN" sz="1800" b="0" strike="noStrike" spc="-1" dirty="0">
                        <a:latin typeface="Arial"/>
                      </a:endParaRPr>
                    </a:p>
                  </a:txBody>
                  <a:tcPr>
                    <a:lnL w="6480">
                      <a:solidFill>
                        <a:srgbClr val="4472C4"/>
                      </a:solidFill>
                    </a:lnL>
                    <a:lnR w="6480">
                      <a:solidFill>
                        <a:srgbClr val="4472C4"/>
                      </a:solidFill>
                    </a:lnR>
                    <a:lnT w="6480">
                      <a:solidFill>
                        <a:srgbClr val="4472C4"/>
                      </a:solidFill>
                    </a:lnT>
                    <a:lnB w="6480">
                      <a:solidFill>
                        <a:srgbClr val="4472C4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47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Number of Attributes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6480">
                      <a:solidFill>
                        <a:srgbClr val="4472C4"/>
                      </a:solidFill>
                    </a:lnL>
                    <a:lnR w="6480">
                      <a:solidFill>
                        <a:srgbClr val="4472C4"/>
                      </a:solidFill>
                    </a:lnR>
                    <a:lnT w="6480">
                      <a:solidFill>
                        <a:srgbClr val="4472C4"/>
                      </a:solidFill>
                    </a:lnT>
                    <a:lnB w="6480">
                      <a:solidFill>
                        <a:srgbClr val="4472C4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21</a:t>
                      </a:r>
                      <a:endParaRPr lang="en-IN" sz="1800" b="0" strike="noStrike" spc="-1" dirty="0">
                        <a:latin typeface="Arial"/>
                      </a:endParaRPr>
                    </a:p>
                  </a:txBody>
                  <a:tcPr>
                    <a:lnL w="6480">
                      <a:solidFill>
                        <a:srgbClr val="4472C4"/>
                      </a:solidFill>
                    </a:lnL>
                    <a:lnR w="6480">
                      <a:solidFill>
                        <a:srgbClr val="4472C4"/>
                      </a:solidFill>
                    </a:lnR>
                    <a:lnT w="6480">
                      <a:solidFill>
                        <a:srgbClr val="4472C4"/>
                      </a:solidFill>
                    </a:lnT>
                    <a:lnB w="6480">
                      <a:solidFill>
                        <a:srgbClr val="4472C4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3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Associated Tasks</a:t>
                      </a:r>
                      <a:endParaRPr lang="en-IN" sz="1800" b="0" strike="noStrike" spc="-1" dirty="0">
                        <a:latin typeface="Arial"/>
                      </a:endParaRPr>
                    </a:p>
                  </a:txBody>
                  <a:tcPr>
                    <a:lnL w="6480">
                      <a:solidFill>
                        <a:srgbClr val="4472C4"/>
                      </a:solidFill>
                    </a:lnL>
                    <a:lnR w="6480">
                      <a:solidFill>
                        <a:srgbClr val="4472C4"/>
                      </a:solidFill>
                    </a:lnR>
                    <a:lnT w="6480">
                      <a:solidFill>
                        <a:srgbClr val="4472C4"/>
                      </a:solidFill>
                    </a:lnT>
                    <a:lnB w="6480">
                      <a:solidFill>
                        <a:srgbClr val="4472C4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8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Regression</a:t>
                      </a:r>
                      <a:endParaRPr lang="en-IN" sz="1800" b="0" strike="noStrike" spc="-1" dirty="0">
                        <a:latin typeface="Arial"/>
                      </a:endParaRPr>
                    </a:p>
                  </a:txBody>
                  <a:tcPr>
                    <a:lnL w="6480">
                      <a:solidFill>
                        <a:srgbClr val="4472C4"/>
                      </a:solidFill>
                    </a:lnL>
                    <a:lnR w="6480">
                      <a:solidFill>
                        <a:srgbClr val="4472C4"/>
                      </a:solidFill>
                    </a:lnR>
                    <a:lnT w="6480">
                      <a:solidFill>
                        <a:srgbClr val="4472C4"/>
                      </a:solidFill>
                    </a:lnT>
                    <a:lnB w="6480">
                      <a:solidFill>
                        <a:srgbClr val="4472C4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31" name="CustomShape 7"/>
          <p:cNvSpPr/>
          <p:nvPr/>
        </p:nvSpPr>
        <p:spPr>
          <a:xfrm rot="5400000">
            <a:off x="4187880" y="3660120"/>
            <a:ext cx="2938320" cy="296640"/>
          </a:xfrm>
          <a:prstGeom prst="triangle">
            <a:avLst>
              <a:gd name="adj" fmla="val 50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>
            <a:extLst>
              <a:ext uri="{FF2B5EF4-FFF2-40B4-BE49-F238E27FC236}">
                <a16:creationId xmlns:a16="http://schemas.microsoft.com/office/drawing/2014/main" id="{C8F6945F-EDD7-4D93-905E-2A2742382E0B}"/>
              </a:ext>
            </a:extLst>
          </p:cNvPr>
          <p:cNvSpPr/>
          <p:nvPr/>
        </p:nvSpPr>
        <p:spPr>
          <a:xfrm>
            <a:off x="406440" y="0"/>
            <a:ext cx="11377440" cy="672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IN" sz="3200" b="1" spc="-1" dirty="0">
                <a:solidFill>
                  <a:srgbClr val="000000"/>
                </a:solidFill>
                <a:latin typeface="Calibri"/>
                <a:ea typeface="Calibri"/>
              </a:rPr>
              <a:t>Columns used for modelling (initially)</a:t>
            </a:r>
            <a:r>
              <a:rPr lang="en-IN" sz="32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:</a:t>
            </a:r>
            <a:endParaRPr lang="en-IN" sz="3200" b="0" strike="noStrike" spc="-1" dirty="0">
              <a:latin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373CA2-D769-47E8-BF35-7BF215FF23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40" y="1299344"/>
            <a:ext cx="7766027" cy="2331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86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CustomShape 1"/>
          <p:cNvSpPr/>
          <p:nvPr/>
        </p:nvSpPr>
        <p:spPr>
          <a:xfrm>
            <a:off x="406440" y="0"/>
            <a:ext cx="11377440" cy="672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IN" sz="32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Model Accuracy Result:</a:t>
            </a:r>
            <a:endParaRPr lang="en-IN" sz="3200" b="0" strike="noStrike" spc="-1" dirty="0">
              <a:latin typeface="Arial"/>
            </a:endParaRPr>
          </a:p>
        </p:txBody>
      </p:sp>
      <p:graphicFrame>
        <p:nvGraphicFramePr>
          <p:cNvPr id="260" name="Table 2"/>
          <p:cNvGraphicFramePr/>
          <p:nvPr>
            <p:extLst>
              <p:ext uri="{D42A27DB-BD31-4B8C-83A1-F6EECF244321}">
                <p14:modId xmlns:p14="http://schemas.microsoft.com/office/powerpoint/2010/main" val="3625422623"/>
              </p:ext>
            </p:extLst>
          </p:nvPr>
        </p:nvGraphicFramePr>
        <p:xfrm>
          <a:off x="406440" y="860640"/>
          <a:ext cx="5416560" cy="2568360"/>
        </p:xfrm>
        <a:graphic>
          <a:graphicData uri="http://schemas.openxmlformats.org/drawingml/2006/table">
            <a:tbl>
              <a:tblPr/>
              <a:tblGrid>
                <a:gridCol w="270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75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82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2000" b="1" strike="noStrike" spc="-1" dirty="0">
                          <a:solidFill>
                            <a:srgbClr val="FFFFFF"/>
                          </a:solidFill>
                          <a:latin typeface="Calibri"/>
                        </a:rPr>
                        <a:t>Algorithms</a:t>
                      </a:r>
                      <a:endParaRPr lang="en-IN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8FAADC"/>
                      </a:solidFill>
                    </a:lnL>
                    <a:lnR w="12240">
                      <a:solidFill>
                        <a:srgbClr val="8FAADC"/>
                      </a:solidFill>
                    </a:lnR>
                    <a:lnT w="12240">
                      <a:solidFill>
                        <a:srgbClr val="8FAADC"/>
                      </a:solidFill>
                    </a:lnT>
                    <a:lnB w="12240">
                      <a:solidFill>
                        <a:srgbClr val="8FAADC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20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Accuracy</a:t>
                      </a:r>
                      <a:endParaRPr lang="en-IN" sz="20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en-IN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8FAADC"/>
                      </a:solidFill>
                    </a:lnL>
                    <a:lnR w="12240">
                      <a:solidFill>
                        <a:srgbClr val="8FAADC"/>
                      </a:solidFill>
                    </a:lnR>
                    <a:lnT w="12240">
                      <a:solidFill>
                        <a:srgbClr val="8FAADC"/>
                      </a:solidFill>
                    </a:lnT>
                    <a:lnB w="12240">
                      <a:solidFill>
                        <a:srgbClr val="8FAADC"/>
                      </a:solidFill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24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800" b="1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Random Forest Regressor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8FAADC"/>
                      </a:solidFill>
                    </a:lnL>
                    <a:lnR w="12240">
                      <a:solidFill>
                        <a:srgbClr val="8FAADC"/>
                      </a:solidFill>
                    </a:lnR>
                    <a:lnT w="12240">
                      <a:solidFill>
                        <a:srgbClr val="8FAADC"/>
                      </a:solidFill>
                    </a:lnT>
                    <a:lnB w="12240">
                      <a:solidFill>
                        <a:srgbClr val="8FAADC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8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87.6%</a:t>
                      </a:r>
                      <a:endParaRPr lang="en-IN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8FAADC"/>
                      </a:solidFill>
                    </a:lnL>
                    <a:lnR w="12240">
                      <a:solidFill>
                        <a:srgbClr val="8FAADC"/>
                      </a:solidFill>
                    </a:lnR>
                    <a:lnT w="12240">
                      <a:solidFill>
                        <a:srgbClr val="8FAADC"/>
                      </a:solidFill>
                    </a:lnT>
                    <a:lnB w="12240">
                      <a:solidFill>
                        <a:srgbClr val="8FAADC"/>
                      </a:solidFill>
                    </a:lnB>
                    <a:solidFill>
                      <a:srgbClr val="CFD5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24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800" b="1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Decision Tree Regressor</a:t>
                      </a:r>
                      <a:endParaRPr lang="en-IN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8FAADC"/>
                      </a:solidFill>
                    </a:lnL>
                    <a:lnR w="12240">
                      <a:solidFill>
                        <a:srgbClr val="8FAADC"/>
                      </a:solidFill>
                    </a:lnR>
                    <a:lnT w="12240">
                      <a:solidFill>
                        <a:srgbClr val="8FAADC"/>
                      </a:solidFill>
                    </a:lnT>
                    <a:lnB w="12240">
                      <a:solidFill>
                        <a:srgbClr val="8FAADC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8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86.4%</a:t>
                      </a:r>
                      <a:endParaRPr lang="en-IN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8FAADC"/>
                      </a:solidFill>
                    </a:lnL>
                    <a:lnR w="12240">
                      <a:solidFill>
                        <a:srgbClr val="8FAADC"/>
                      </a:solidFill>
                    </a:lnR>
                    <a:lnT w="12240">
                      <a:solidFill>
                        <a:srgbClr val="8FAADC"/>
                      </a:solidFill>
                    </a:lnT>
                    <a:lnB w="12240">
                      <a:solidFill>
                        <a:srgbClr val="8FAADC"/>
                      </a:solidFill>
                    </a:lnB>
                    <a:solidFill>
                      <a:srgbClr val="E8EB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24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800" b="1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Linear Regression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8FAADC"/>
                      </a:solidFill>
                    </a:lnL>
                    <a:lnR w="12240">
                      <a:solidFill>
                        <a:srgbClr val="8FAADC"/>
                      </a:solidFill>
                    </a:lnR>
                    <a:lnT w="12240">
                      <a:solidFill>
                        <a:srgbClr val="8FAADC"/>
                      </a:solidFill>
                    </a:lnT>
                    <a:lnB w="12240">
                      <a:solidFill>
                        <a:srgbClr val="8FAADC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  <a:r>
                        <a:rPr lang="en-IN" sz="18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3.8%</a:t>
                      </a:r>
                      <a:endParaRPr lang="en-IN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8FAADC"/>
                      </a:solidFill>
                    </a:lnL>
                    <a:lnR w="12240">
                      <a:solidFill>
                        <a:srgbClr val="8FAADC"/>
                      </a:solidFill>
                    </a:lnR>
                    <a:lnT w="12240">
                      <a:solidFill>
                        <a:srgbClr val="8FAADC"/>
                      </a:solidFill>
                    </a:lnT>
                    <a:lnB w="12240">
                      <a:solidFill>
                        <a:srgbClr val="8FAADC"/>
                      </a:solidFill>
                    </a:lnB>
                    <a:solidFill>
                      <a:srgbClr val="CFD5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DEEB349D-DBC9-4D35-A06F-C8FBD3AEE9AD}"/>
              </a:ext>
            </a:extLst>
          </p:cNvPr>
          <p:cNvSpPr txBox="1"/>
          <p:nvPr/>
        </p:nvSpPr>
        <p:spPr>
          <a:xfrm>
            <a:off x="506027" y="3852909"/>
            <a:ext cx="816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Thus, we see that Random Forest Regressor gives us the best accuracy rate. 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CustomShape 1"/>
          <p:cNvSpPr/>
          <p:nvPr/>
        </p:nvSpPr>
        <p:spPr>
          <a:xfrm>
            <a:off x="406440" y="0"/>
            <a:ext cx="11377440" cy="672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IN" sz="32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Model Accuracy Result when we include City:</a:t>
            </a:r>
            <a:endParaRPr lang="en-IN" sz="3200" b="0" strike="noStrike" spc="-1" dirty="0">
              <a:latin typeface="Arial"/>
            </a:endParaRPr>
          </a:p>
        </p:txBody>
      </p:sp>
      <p:graphicFrame>
        <p:nvGraphicFramePr>
          <p:cNvPr id="260" name="Table 2"/>
          <p:cNvGraphicFramePr/>
          <p:nvPr>
            <p:extLst>
              <p:ext uri="{D42A27DB-BD31-4B8C-83A1-F6EECF244321}">
                <p14:modId xmlns:p14="http://schemas.microsoft.com/office/powerpoint/2010/main" val="1638672694"/>
              </p:ext>
            </p:extLst>
          </p:nvPr>
        </p:nvGraphicFramePr>
        <p:xfrm>
          <a:off x="406440" y="860640"/>
          <a:ext cx="5416560" cy="2568360"/>
        </p:xfrm>
        <a:graphic>
          <a:graphicData uri="http://schemas.openxmlformats.org/drawingml/2006/table">
            <a:tbl>
              <a:tblPr/>
              <a:tblGrid>
                <a:gridCol w="270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75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82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2000" b="1" strike="noStrike" spc="-1" dirty="0">
                          <a:solidFill>
                            <a:srgbClr val="FFFFFF"/>
                          </a:solidFill>
                          <a:latin typeface="Calibri"/>
                        </a:rPr>
                        <a:t>Algorithms</a:t>
                      </a:r>
                      <a:endParaRPr lang="en-IN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8FAADC"/>
                      </a:solidFill>
                    </a:lnL>
                    <a:lnR w="12240">
                      <a:solidFill>
                        <a:srgbClr val="8FAADC"/>
                      </a:solidFill>
                    </a:lnR>
                    <a:lnT w="12240">
                      <a:solidFill>
                        <a:srgbClr val="8FAADC"/>
                      </a:solidFill>
                    </a:lnT>
                    <a:lnB w="12240">
                      <a:solidFill>
                        <a:srgbClr val="8FAADC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20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Accuracy</a:t>
                      </a:r>
                      <a:endParaRPr lang="en-IN" sz="20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en-IN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8FAADC"/>
                      </a:solidFill>
                    </a:lnL>
                    <a:lnR w="12240">
                      <a:solidFill>
                        <a:srgbClr val="8FAADC"/>
                      </a:solidFill>
                    </a:lnR>
                    <a:lnT w="12240">
                      <a:solidFill>
                        <a:srgbClr val="8FAADC"/>
                      </a:solidFill>
                    </a:lnT>
                    <a:lnB w="12240">
                      <a:solidFill>
                        <a:srgbClr val="8FAADC"/>
                      </a:solidFill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24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800" b="1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Random Forest Regressor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8FAADC"/>
                      </a:solidFill>
                    </a:lnL>
                    <a:lnR w="12240">
                      <a:solidFill>
                        <a:srgbClr val="8FAADC"/>
                      </a:solidFill>
                    </a:lnR>
                    <a:lnT w="12240">
                      <a:solidFill>
                        <a:srgbClr val="8FAADC"/>
                      </a:solidFill>
                    </a:lnT>
                    <a:lnB w="12240">
                      <a:solidFill>
                        <a:srgbClr val="8FAADC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8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88.79%</a:t>
                      </a:r>
                      <a:endParaRPr lang="en-IN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8FAADC"/>
                      </a:solidFill>
                    </a:lnL>
                    <a:lnR w="12240">
                      <a:solidFill>
                        <a:srgbClr val="8FAADC"/>
                      </a:solidFill>
                    </a:lnR>
                    <a:lnT w="12240">
                      <a:solidFill>
                        <a:srgbClr val="8FAADC"/>
                      </a:solidFill>
                    </a:lnT>
                    <a:lnB w="12240">
                      <a:solidFill>
                        <a:srgbClr val="8FAADC"/>
                      </a:solidFill>
                    </a:lnB>
                    <a:solidFill>
                      <a:srgbClr val="CFD5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24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800" b="1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Decision Tree Regressor</a:t>
                      </a:r>
                      <a:endParaRPr lang="en-IN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8FAADC"/>
                      </a:solidFill>
                    </a:lnL>
                    <a:lnR w="12240">
                      <a:solidFill>
                        <a:srgbClr val="8FAADC"/>
                      </a:solidFill>
                    </a:lnR>
                    <a:lnT w="12240">
                      <a:solidFill>
                        <a:srgbClr val="8FAADC"/>
                      </a:solidFill>
                    </a:lnT>
                    <a:lnB w="12240">
                      <a:solidFill>
                        <a:srgbClr val="8FAADC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8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89.1%</a:t>
                      </a:r>
                      <a:endParaRPr lang="en-IN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8FAADC"/>
                      </a:solidFill>
                    </a:lnL>
                    <a:lnR w="12240">
                      <a:solidFill>
                        <a:srgbClr val="8FAADC"/>
                      </a:solidFill>
                    </a:lnR>
                    <a:lnT w="12240">
                      <a:solidFill>
                        <a:srgbClr val="8FAADC"/>
                      </a:solidFill>
                    </a:lnT>
                    <a:lnB w="12240">
                      <a:solidFill>
                        <a:srgbClr val="8FAADC"/>
                      </a:solidFill>
                    </a:lnB>
                    <a:solidFill>
                      <a:srgbClr val="E8EB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24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800" b="1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Linear Regression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8FAADC"/>
                      </a:solidFill>
                    </a:lnL>
                    <a:lnR w="12240">
                      <a:solidFill>
                        <a:srgbClr val="8FAADC"/>
                      </a:solidFill>
                    </a:lnR>
                    <a:lnT w="12240">
                      <a:solidFill>
                        <a:srgbClr val="8FAADC"/>
                      </a:solidFill>
                    </a:lnT>
                    <a:lnB w="12240">
                      <a:solidFill>
                        <a:srgbClr val="8FAADC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  <a:r>
                        <a:rPr lang="en-IN" sz="18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7.6%</a:t>
                      </a:r>
                      <a:endParaRPr lang="en-IN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8FAADC"/>
                      </a:solidFill>
                    </a:lnL>
                    <a:lnR w="12240">
                      <a:solidFill>
                        <a:srgbClr val="8FAADC"/>
                      </a:solidFill>
                    </a:lnR>
                    <a:lnT w="12240">
                      <a:solidFill>
                        <a:srgbClr val="8FAADC"/>
                      </a:solidFill>
                    </a:lnT>
                    <a:lnB w="12240">
                      <a:solidFill>
                        <a:srgbClr val="8FAADC"/>
                      </a:solidFill>
                    </a:lnB>
                    <a:solidFill>
                      <a:srgbClr val="CFD5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DEEB349D-DBC9-4D35-A06F-C8FBD3AEE9AD}"/>
              </a:ext>
            </a:extLst>
          </p:cNvPr>
          <p:cNvSpPr txBox="1"/>
          <p:nvPr/>
        </p:nvSpPr>
        <p:spPr>
          <a:xfrm>
            <a:off x="506027" y="3852909"/>
            <a:ext cx="8866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Thus, we see that City is also significant variable.(since our accuracy rate increases) 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389581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CustomShape 1"/>
          <p:cNvSpPr/>
          <p:nvPr/>
        </p:nvSpPr>
        <p:spPr>
          <a:xfrm>
            <a:off x="406440" y="0"/>
            <a:ext cx="11377440" cy="672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IN" sz="32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Model Accuracy Result when we include </a:t>
            </a:r>
            <a:r>
              <a:rPr lang="en-IN" sz="3200" b="1" strike="noStrike" spc="-1" dirty="0" err="1">
                <a:solidFill>
                  <a:srgbClr val="000000"/>
                </a:solidFill>
                <a:latin typeface="Calibri"/>
                <a:ea typeface="Calibri"/>
              </a:rPr>
              <a:t>Loan_purpose</a:t>
            </a:r>
            <a:r>
              <a:rPr lang="en-IN" sz="32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:</a:t>
            </a:r>
            <a:endParaRPr lang="en-IN" sz="3200" b="0" strike="noStrike" spc="-1" dirty="0">
              <a:latin typeface="Arial"/>
            </a:endParaRPr>
          </a:p>
        </p:txBody>
      </p:sp>
      <p:graphicFrame>
        <p:nvGraphicFramePr>
          <p:cNvPr id="260" name="Table 2"/>
          <p:cNvGraphicFramePr/>
          <p:nvPr>
            <p:extLst>
              <p:ext uri="{D42A27DB-BD31-4B8C-83A1-F6EECF244321}">
                <p14:modId xmlns:p14="http://schemas.microsoft.com/office/powerpoint/2010/main" val="1822454493"/>
              </p:ext>
            </p:extLst>
          </p:nvPr>
        </p:nvGraphicFramePr>
        <p:xfrm>
          <a:off x="406440" y="860640"/>
          <a:ext cx="5416560" cy="2568360"/>
        </p:xfrm>
        <a:graphic>
          <a:graphicData uri="http://schemas.openxmlformats.org/drawingml/2006/table">
            <a:tbl>
              <a:tblPr/>
              <a:tblGrid>
                <a:gridCol w="270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75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82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2000" b="1" strike="noStrike" spc="-1" dirty="0">
                          <a:solidFill>
                            <a:srgbClr val="FFFFFF"/>
                          </a:solidFill>
                          <a:latin typeface="Calibri"/>
                        </a:rPr>
                        <a:t>Algorithms</a:t>
                      </a:r>
                      <a:endParaRPr lang="en-IN" sz="20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8FAADC"/>
                      </a:solidFill>
                    </a:lnL>
                    <a:lnR w="12240">
                      <a:solidFill>
                        <a:srgbClr val="8FAADC"/>
                      </a:solidFill>
                    </a:lnR>
                    <a:lnT w="12240">
                      <a:solidFill>
                        <a:srgbClr val="8FAADC"/>
                      </a:solidFill>
                    </a:lnT>
                    <a:lnB w="12240">
                      <a:solidFill>
                        <a:srgbClr val="8FAADC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20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Accuracy</a:t>
                      </a:r>
                      <a:endParaRPr lang="en-IN" sz="20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en-IN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8FAADC"/>
                      </a:solidFill>
                    </a:lnL>
                    <a:lnR w="12240">
                      <a:solidFill>
                        <a:srgbClr val="8FAADC"/>
                      </a:solidFill>
                    </a:lnR>
                    <a:lnT w="12240">
                      <a:solidFill>
                        <a:srgbClr val="8FAADC"/>
                      </a:solidFill>
                    </a:lnT>
                    <a:lnB w="12240">
                      <a:solidFill>
                        <a:srgbClr val="8FAADC"/>
                      </a:solidFill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24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800" b="1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Random Forest Regressor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8FAADC"/>
                      </a:solidFill>
                    </a:lnL>
                    <a:lnR w="12240">
                      <a:solidFill>
                        <a:srgbClr val="8FAADC"/>
                      </a:solidFill>
                    </a:lnR>
                    <a:lnT w="12240">
                      <a:solidFill>
                        <a:srgbClr val="8FAADC"/>
                      </a:solidFill>
                    </a:lnT>
                    <a:lnB w="12240">
                      <a:solidFill>
                        <a:srgbClr val="8FAADC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8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87.39%</a:t>
                      </a:r>
                      <a:endParaRPr lang="en-IN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8FAADC"/>
                      </a:solidFill>
                    </a:lnL>
                    <a:lnR w="12240">
                      <a:solidFill>
                        <a:srgbClr val="8FAADC"/>
                      </a:solidFill>
                    </a:lnR>
                    <a:lnT w="12240">
                      <a:solidFill>
                        <a:srgbClr val="8FAADC"/>
                      </a:solidFill>
                    </a:lnT>
                    <a:lnB w="12240">
                      <a:solidFill>
                        <a:srgbClr val="8FAADC"/>
                      </a:solidFill>
                    </a:lnB>
                    <a:solidFill>
                      <a:srgbClr val="CFD5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24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800" b="1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Decision Tree Regressor</a:t>
                      </a:r>
                      <a:endParaRPr lang="en-IN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8FAADC"/>
                      </a:solidFill>
                    </a:lnL>
                    <a:lnR w="12240">
                      <a:solidFill>
                        <a:srgbClr val="8FAADC"/>
                      </a:solidFill>
                    </a:lnR>
                    <a:lnT w="12240">
                      <a:solidFill>
                        <a:srgbClr val="8FAADC"/>
                      </a:solidFill>
                    </a:lnT>
                    <a:lnB w="12240">
                      <a:solidFill>
                        <a:srgbClr val="8FAADC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8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88%</a:t>
                      </a:r>
                      <a:endParaRPr lang="en-IN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8FAADC"/>
                      </a:solidFill>
                    </a:lnL>
                    <a:lnR w="12240">
                      <a:solidFill>
                        <a:srgbClr val="8FAADC"/>
                      </a:solidFill>
                    </a:lnR>
                    <a:lnT w="12240">
                      <a:solidFill>
                        <a:srgbClr val="8FAADC"/>
                      </a:solidFill>
                    </a:lnT>
                    <a:lnB w="12240">
                      <a:solidFill>
                        <a:srgbClr val="8FAADC"/>
                      </a:solidFill>
                    </a:lnB>
                    <a:solidFill>
                      <a:srgbClr val="E8EB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24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800" b="1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Linear Regression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8FAADC"/>
                      </a:solidFill>
                    </a:lnL>
                    <a:lnR w="12240">
                      <a:solidFill>
                        <a:srgbClr val="8FAADC"/>
                      </a:solidFill>
                    </a:lnR>
                    <a:lnT w="12240">
                      <a:solidFill>
                        <a:srgbClr val="8FAADC"/>
                      </a:solidFill>
                    </a:lnT>
                    <a:lnB w="12240">
                      <a:solidFill>
                        <a:srgbClr val="8FAADC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  <a:r>
                        <a:rPr lang="en-IN" sz="18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5.8%</a:t>
                      </a:r>
                      <a:endParaRPr lang="en-IN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8FAADC"/>
                      </a:solidFill>
                    </a:lnL>
                    <a:lnR w="12240">
                      <a:solidFill>
                        <a:srgbClr val="8FAADC"/>
                      </a:solidFill>
                    </a:lnR>
                    <a:lnT w="12240">
                      <a:solidFill>
                        <a:srgbClr val="8FAADC"/>
                      </a:solidFill>
                    </a:lnT>
                    <a:lnB w="12240">
                      <a:solidFill>
                        <a:srgbClr val="8FAADC"/>
                      </a:solidFill>
                    </a:lnB>
                    <a:solidFill>
                      <a:srgbClr val="CFD5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DEEB349D-DBC9-4D35-A06F-C8FBD3AEE9AD}"/>
              </a:ext>
            </a:extLst>
          </p:cNvPr>
          <p:cNvSpPr txBox="1"/>
          <p:nvPr/>
        </p:nvSpPr>
        <p:spPr>
          <a:xfrm>
            <a:off x="506027" y="3852909"/>
            <a:ext cx="88665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Thus, we see that City is also significant variable.(since our accuracy rate increases) 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215158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19</TotalTime>
  <Words>383</Words>
  <Application>Microsoft Office PowerPoint</Application>
  <PresentationFormat>Widescreen</PresentationFormat>
  <Paragraphs>69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Arial-BoldMT</vt:lpstr>
      <vt:lpstr>ArialMT</vt:lpstr>
      <vt:lpstr>Calibri</vt:lpstr>
      <vt:lpstr>Calibri-Light</vt:lpstr>
      <vt:lpstr>Impact</vt:lpstr>
      <vt:lpstr>SymbolMT</vt:lpstr>
      <vt:lpstr>Wingdings</vt:lpstr>
      <vt:lpstr>Main Event</vt:lpstr>
      <vt:lpstr>CALCULATING CREDIT WORTHINESS FOR RURAL INDIA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CALCULATING CREDIT WORTHINESS FOR RURAL INDIA</dc:title>
  <dc:creator>Prachi Gupta</dc:creator>
  <cp:lastModifiedBy>Prachi Gupta</cp:lastModifiedBy>
  <cp:revision>3</cp:revision>
  <dcterms:created xsi:type="dcterms:W3CDTF">2021-03-19T15:55:51Z</dcterms:created>
  <dcterms:modified xsi:type="dcterms:W3CDTF">2021-03-19T16:15:15Z</dcterms:modified>
</cp:coreProperties>
</file>