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6" r:id="rId9"/>
    <p:sldId id="267" r:id="rId10"/>
    <p:sldId id="270" r:id="rId11"/>
    <p:sldId id="269" r:id="rId12"/>
    <p:sldId id="271" r:id="rId13"/>
    <p:sldId id="263"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A10F0-19F0-4B67-BF8F-57E83E8FBC7E}"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CF32E813-CE00-46CB-A581-85C461A1AA84}">
      <dgm:prSet phldrT="[Text]"/>
      <dgm:spPr/>
      <dgm:t>
        <a:bodyPr/>
        <a:lstStyle/>
        <a:p>
          <a:r>
            <a:rPr lang="en-US" dirty="0" smtClean="0"/>
            <a:t>Data Cleaning</a:t>
          </a:r>
          <a:endParaRPr lang="en-US" dirty="0"/>
        </a:p>
      </dgm:t>
    </dgm:pt>
    <dgm:pt modelId="{0796D492-5864-407C-B174-6C7E3BCA14D4}" type="parTrans" cxnId="{94B0204D-AE34-4C47-B95A-383F18CA3516}">
      <dgm:prSet/>
      <dgm:spPr/>
      <dgm:t>
        <a:bodyPr/>
        <a:lstStyle/>
        <a:p>
          <a:endParaRPr lang="en-US"/>
        </a:p>
      </dgm:t>
    </dgm:pt>
    <dgm:pt modelId="{80207F2A-6FE6-4522-9D32-BCAA5D0BBDE5}" type="sibTrans" cxnId="{94B0204D-AE34-4C47-B95A-383F18CA3516}">
      <dgm:prSet/>
      <dgm:spPr/>
      <dgm:t>
        <a:bodyPr/>
        <a:lstStyle/>
        <a:p>
          <a:endParaRPr lang="en-US"/>
        </a:p>
      </dgm:t>
    </dgm:pt>
    <dgm:pt modelId="{3D485243-3E68-4163-B94B-AD86EA096FDE}">
      <dgm:prSet phldrT="[Text]"/>
      <dgm:spPr/>
      <dgm:t>
        <a:bodyPr/>
        <a:lstStyle/>
        <a:p>
          <a:r>
            <a:rPr lang="en-US" dirty="0" smtClean="0"/>
            <a:t>Feature Engineering </a:t>
          </a:r>
          <a:endParaRPr lang="en-US" dirty="0"/>
        </a:p>
      </dgm:t>
    </dgm:pt>
    <dgm:pt modelId="{701AA5C3-C44D-4404-8AD9-DE729E0D89BB}" type="parTrans" cxnId="{C9C50E30-9D24-4EF7-ACA1-16B32F1DC635}">
      <dgm:prSet/>
      <dgm:spPr/>
      <dgm:t>
        <a:bodyPr/>
        <a:lstStyle/>
        <a:p>
          <a:endParaRPr lang="en-US"/>
        </a:p>
      </dgm:t>
    </dgm:pt>
    <dgm:pt modelId="{5CEF358F-FFE5-40C7-B17A-4AFCE36C5107}" type="sibTrans" cxnId="{C9C50E30-9D24-4EF7-ACA1-16B32F1DC635}">
      <dgm:prSet/>
      <dgm:spPr/>
      <dgm:t>
        <a:bodyPr/>
        <a:lstStyle/>
        <a:p>
          <a:endParaRPr lang="en-US"/>
        </a:p>
      </dgm:t>
    </dgm:pt>
    <dgm:pt modelId="{059C4047-0DD1-40D2-80BF-9B315C012B76}">
      <dgm:prSet phldrT="[Text]"/>
      <dgm:spPr/>
      <dgm:t>
        <a:bodyPr/>
        <a:lstStyle/>
        <a:p>
          <a:r>
            <a:rPr lang="en-US" dirty="0" smtClean="0"/>
            <a:t>Cross Validation</a:t>
          </a:r>
          <a:endParaRPr lang="en-US" dirty="0"/>
        </a:p>
      </dgm:t>
    </dgm:pt>
    <dgm:pt modelId="{9A0205DB-91D5-49FC-85C9-D5F434176C28}" type="parTrans" cxnId="{B554BAC3-5163-4E0C-9C90-969AE9811983}">
      <dgm:prSet/>
      <dgm:spPr/>
      <dgm:t>
        <a:bodyPr/>
        <a:lstStyle/>
        <a:p>
          <a:endParaRPr lang="en-US"/>
        </a:p>
      </dgm:t>
    </dgm:pt>
    <dgm:pt modelId="{19186893-A8C5-408A-8635-ED1DA7EC6C99}" type="sibTrans" cxnId="{B554BAC3-5163-4E0C-9C90-969AE9811983}">
      <dgm:prSet/>
      <dgm:spPr/>
      <dgm:t>
        <a:bodyPr/>
        <a:lstStyle/>
        <a:p>
          <a:endParaRPr lang="en-US"/>
        </a:p>
      </dgm:t>
    </dgm:pt>
    <dgm:pt modelId="{E05AC6A3-3D95-4FCB-985F-76E5245B70F5}">
      <dgm:prSet phldrT="[Text]"/>
      <dgm:spPr/>
      <dgm:t>
        <a:bodyPr/>
        <a:lstStyle/>
        <a:p>
          <a:r>
            <a:rPr lang="en-US" dirty="0" smtClean="0"/>
            <a:t>Prediction</a:t>
          </a:r>
          <a:endParaRPr lang="en-US" dirty="0"/>
        </a:p>
      </dgm:t>
    </dgm:pt>
    <dgm:pt modelId="{E062D09A-1907-458A-9AA9-2BDE23CB381B}" type="parTrans" cxnId="{CD8724D3-5011-4494-AEC7-CF087F717702}">
      <dgm:prSet/>
      <dgm:spPr/>
      <dgm:t>
        <a:bodyPr/>
        <a:lstStyle/>
        <a:p>
          <a:endParaRPr lang="en-US"/>
        </a:p>
      </dgm:t>
    </dgm:pt>
    <dgm:pt modelId="{AB796158-2C16-47DA-BC98-DF5D1DD12928}" type="sibTrans" cxnId="{CD8724D3-5011-4494-AEC7-CF087F717702}">
      <dgm:prSet/>
      <dgm:spPr/>
      <dgm:t>
        <a:bodyPr/>
        <a:lstStyle/>
        <a:p>
          <a:endParaRPr lang="en-US"/>
        </a:p>
      </dgm:t>
    </dgm:pt>
    <dgm:pt modelId="{650183B0-C76A-4715-9722-32124BB36FC6}" type="pres">
      <dgm:prSet presAssocID="{9B9A10F0-19F0-4B67-BF8F-57E83E8FBC7E}" presName="Name0" presStyleCnt="0">
        <dgm:presLayoutVars>
          <dgm:dir/>
          <dgm:resizeHandles val="exact"/>
        </dgm:presLayoutVars>
      </dgm:prSet>
      <dgm:spPr/>
    </dgm:pt>
    <dgm:pt modelId="{BD547901-587F-4A9A-855C-E912EA9EA905}" type="pres">
      <dgm:prSet presAssocID="{CF32E813-CE00-46CB-A581-85C461A1AA84}" presName="composite" presStyleCnt="0"/>
      <dgm:spPr/>
    </dgm:pt>
    <dgm:pt modelId="{DF9171A4-89AC-4B9C-B1E8-B35E25D12C4A}" type="pres">
      <dgm:prSet presAssocID="{CF32E813-CE00-46CB-A581-85C461A1AA84}" presName="bgChev" presStyleLbl="node1" presStyleIdx="0" presStyleCnt="4"/>
      <dgm:spPr/>
    </dgm:pt>
    <dgm:pt modelId="{5274D344-36F0-401E-AF56-D6F2BF6E2971}" type="pres">
      <dgm:prSet presAssocID="{CF32E813-CE00-46CB-A581-85C461A1AA84}" presName="txNode" presStyleLbl="fgAcc1" presStyleIdx="0" presStyleCnt="4">
        <dgm:presLayoutVars>
          <dgm:bulletEnabled val="1"/>
        </dgm:presLayoutVars>
      </dgm:prSet>
      <dgm:spPr/>
      <dgm:t>
        <a:bodyPr/>
        <a:lstStyle/>
        <a:p>
          <a:endParaRPr lang="en-US"/>
        </a:p>
      </dgm:t>
    </dgm:pt>
    <dgm:pt modelId="{1F10F560-A962-4148-AD31-0B0D5F15F90F}" type="pres">
      <dgm:prSet presAssocID="{80207F2A-6FE6-4522-9D32-BCAA5D0BBDE5}" presName="compositeSpace" presStyleCnt="0"/>
      <dgm:spPr/>
    </dgm:pt>
    <dgm:pt modelId="{B62A3FCB-E582-449E-89B7-C4E58E2A2879}" type="pres">
      <dgm:prSet presAssocID="{3D485243-3E68-4163-B94B-AD86EA096FDE}" presName="composite" presStyleCnt="0"/>
      <dgm:spPr/>
    </dgm:pt>
    <dgm:pt modelId="{51225823-7B51-4A9A-B5ED-3D39D569D7B7}" type="pres">
      <dgm:prSet presAssocID="{3D485243-3E68-4163-B94B-AD86EA096FDE}" presName="bgChev" presStyleLbl="node1" presStyleIdx="1" presStyleCnt="4"/>
      <dgm:spPr/>
    </dgm:pt>
    <dgm:pt modelId="{BAA66351-734D-49A7-9380-919ABF2AC788}" type="pres">
      <dgm:prSet presAssocID="{3D485243-3E68-4163-B94B-AD86EA096FDE}" presName="txNode" presStyleLbl="fgAcc1" presStyleIdx="1" presStyleCnt="4">
        <dgm:presLayoutVars>
          <dgm:bulletEnabled val="1"/>
        </dgm:presLayoutVars>
      </dgm:prSet>
      <dgm:spPr/>
      <dgm:t>
        <a:bodyPr/>
        <a:lstStyle/>
        <a:p>
          <a:endParaRPr lang="en-US"/>
        </a:p>
      </dgm:t>
    </dgm:pt>
    <dgm:pt modelId="{B004FAAC-B3C2-4503-A1F3-3CF36F097110}" type="pres">
      <dgm:prSet presAssocID="{5CEF358F-FFE5-40C7-B17A-4AFCE36C5107}" presName="compositeSpace" presStyleCnt="0"/>
      <dgm:spPr/>
    </dgm:pt>
    <dgm:pt modelId="{DB3F0A1A-BE55-43E2-810A-1ECB77C1D4A5}" type="pres">
      <dgm:prSet presAssocID="{059C4047-0DD1-40D2-80BF-9B315C012B76}" presName="composite" presStyleCnt="0"/>
      <dgm:spPr/>
    </dgm:pt>
    <dgm:pt modelId="{58238CAA-77A6-44D1-BADC-6B3F90153DFF}" type="pres">
      <dgm:prSet presAssocID="{059C4047-0DD1-40D2-80BF-9B315C012B76}" presName="bgChev" presStyleLbl="node1" presStyleIdx="2" presStyleCnt="4"/>
      <dgm:spPr/>
    </dgm:pt>
    <dgm:pt modelId="{C80B0C74-EE42-466B-AE84-8D1B5FF7C224}" type="pres">
      <dgm:prSet presAssocID="{059C4047-0DD1-40D2-80BF-9B315C012B76}" presName="txNode" presStyleLbl="fgAcc1" presStyleIdx="2" presStyleCnt="4">
        <dgm:presLayoutVars>
          <dgm:bulletEnabled val="1"/>
        </dgm:presLayoutVars>
      </dgm:prSet>
      <dgm:spPr/>
      <dgm:t>
        <a:bodyPr/>
        <a:lstStyle/>
        <a:p>
          <a:endParaRPr lang="en-US"/>
        </a:p>
      </dgm:t>
    </dgm:pt>
    <dgm:pt modelId="{2E33C155-0742-43A7-9158-CC9FBC7C920A}" type="pres">
      <dgm:prSet presAssocID="{19186893-A8C5-408A-8635-ED1DA7EC6C99}" presName="compositeSpace" presStyleCnt="0"/>
      <dgm:spPr/>
    </dgm:pt>
    <dgm:pt modelId="{043AAAA8-E854-4101-9650-8290895864F4}" type="pres">
      <dgm:prSet presAssocID="{E05AC6A3-3D95-4FCB-985F-76E5245B70F5}" presName="composite" presStyleCnt="0"/>
      <dgm:spPr/>
    </dgm:pt>
    <dgm:pt modelId="{E0DBB1CC-1953-4FAE-A13E-36B452E302D7}" type="pres">
      <dgm:prSet presAssocID="{E05AC6A3-3D95-4FCB-985F-76E5245B70F5}" presName="bgChev" presStyleLbl="node1" presStyleIdx="3" presStyleCnt="4"/>
      <dgm:spPr/>
    </dgm:pt>
    <dgm:pt modelId="{A9D4060B-48F1-4DDE-ADC7-F16EAF297D67}" type="pres">
      <dgm:prSet presAssocID="{E05AC6A3-3D95-4FCB-985F-76E5245B70F5}" presName="txNode" presStyleLbl="fgAcc1" presStyleIdx="3" presStyleCnt="4">
        <dgm:presLayoutVars>
          <dgm:bulletEnabled val="1"/>
        </dgm:presLayoutVars>
      </dgm:prSet>
      <dgm:spPr/>
      <dgm:t>
        <a:bodyPr/>
        <a:lstStyle/>
        <a:p>
          <a:endParaRPr lang="en-US"/>
        </a:p>
      </dgm:t>
    </dgm:pt>
  </dgm:ptLst>
  <dgm:cxnLst>
    <dgm:cxn modelId="{B554BAC3-5163-4E0C-9C90-969AE9811983}" srcId="{9B9A10F0-19F0-4B67-BF8F-57E83E8FBC7E}" destId="{059C4047-0DD1-40D2-80BF-9B315C012B76}" srcOrd="2" destOrd="0" parTransId="{9A0205DB-91D5-49FC-85C9-D5F434176C28}" sibTransId="{19186893-A8C5-408A-8635-ED1DA7EC6C99}"/>
    <dgm:cxn modelId="{94B0204D-AE34-4C47-B95A-383F18CA3516}" srcId="{9B9A10F0-19F0-4B67-BF8F-57E83E8FBC7E}" destId="{CF32E813-CE00-46CB-A581-85C461A1AA84}" srcOrd="0" destOrd="0" parTransId="{0796D492-5864-407C-B174-6C7E3BCA14D4}" sibTransId="{80207F2A-6FE6-4522-9D32-BCAA5D0BBDE5}"/>
    <dgm:cxn modelId="{0698EAD8-FFD5-4D9D-9038-84D74F50BE33}" type="presOf" srcId="{CF32E813-CE00-46CB-A581-85C461A1AA84}" destId="{5274D344-36F0-401E-AF56-D6F2BF6E2971}" srcOrd="0" destOrd="0" presId="urn:microsoft.com/office/officeart/2005/8/layout/chevronAccent+Icon"/>
    <dgm:cxn modelId="{31285CA9-EEFA-460A-9A9C-3483751E0226}" type="presOf" srcId="{3D485243-3E68-4163-B94B-AD86EA096FDE}" destId="{BAA66351-734D-49A7-9380-919ABF2AC788}" srcOrd="0" destOrd="0" presId="urn:microsoft.com/office/officeart/2005/8/layout/chevronAccent+Icon"/>
    <dgm:cxn modelId="{9BFFB3A0-B3A4-4FD9-A079-E82F6E46B04C}" type="presOf" srcId="{E05AC6A3-3D95-4FCB-985F-76E5245B70F5}" destId="{A9D4060B-48F1-4DDE-ADC7-F16EAF297D67}" srcOrd="0" destOrd="0" presId="urn:microsoft.com/office/officeart/2005/8/layout/chevronAccent+Icon"/>
    <dgm:cxn modelId="{C9C50E30-9D24-4EF7-ACA1-16B32F1DC635}" srcId="{9B9A10F0-19F0-4B67-BF8F-57E83E8FBC7E}" destId="{3D485243-3E68-4163-B94B-AD86EA096FDE}" srcOrd="1" destOrd="0" parTransId="{701AA5C3-C44D-4404-8AD9-DE729E0D89BB}" sibTransId="{5CEF358F-FFE5-40C7-B17A-4AFCE36C5107}"/>
    <dgm:cxn modelId="{2B12490B-7EC8-4D31-8550-A824CF21981A}" type="presOf" srcId="{059C4047-0DD1-40D2-80BF-9B315C012B76}" destId="{C80B0C74-EE42-466B-AE84-8D1B5FF7C224}" srcOrd="0" destOrd="0" presId="urn:microsoft.com/office/officeart/2005/8/layout/chevronAccent+Icon"/>
    <dgm:cxn modelId="{CD8724D3-5011-4494-AEC7-CF087F717702}" srcId="{9B9A10F0-19F0-4B67-BF8F-57E83E8FBC7E}" destId="{E05AC6A3-3D95-4FCB-985F-76E5245B70F5}" srcOrd="3" destOrd="0" parTransId="{E062D09A-1907-458A-9AA9-2BDE23CB381B}" sibTransId="{AB796158-2C16-47DA-BC98-DF5D1DD12928}"/>
    <dgm:cxn modelId="{C17A7AD8-6D73-4952-8B56-0A905CA210DA}" type="presOf" srcId="{9B9A10F0-19F0-4B67-BF8F-57E83E8FBC7E}" destId="{650183B0-C76A-4715-9722-32124BB36FC6}" srcOrd="0" destOrd="0" presId="urn:microsoft.com/office/officeart/2005/8/layout/chevronAccent+Icon"/>
    <dgm:cxn modelId="{2D2A3B4B-43ED-44CE-8FB1-476C12881BB0}" type="presParOf" srcId="{650183B0-C76A-4715-9722-32124BB36FC6}" destId="{BD547901-587F-4A9A-855C-E912EA9EA905}" srcOrd="0" destOrd="0" presId="urn:microsoft.com/office/officeart/2005/8/layout/chevronAccent+Icon"/>
    <dgm:cxn modelId="{946AE976-C647-45C6-B6D8-1CDAB174BE1B}" type="presParOf" srcId="{BD547901-587F-4A9A-855C-E912EA9EA905}" destId="{DF9171A4-89AC-4B9C-B1E8-B35E25D12C4A}" srcOrd="0" destOrd="0" presId="urn:microsoft.com/office/officeart/2005/8/layout/chevronAccent+Icon"/>
    <dgm:cxn modelId="{4FBADED9-BD13-4D86-BCD5-CEE4CD5F08C3}" type="presParOf" srcId="{BD547901-587F-4A9A-855C-E912EA9EA905}" destId="{5274D344-36F0-401E-AF56-D6F2BF6E2971}" srcOrd="1" destOrd="0" presId="urn:microsoft.com/office/officeart/2005/8/layout/chevronAccent+Icon"/>
    <dgm:cxn modelId="{AC5424FF-6D67-40BF-8144-0733A13B2B1D}" type="presParOf" srcId="{650183B0-C76A-4715-9722-32124BB36FC6}" destId="{1F10F560-A962-4148-AD31-0B0D5F15F90F}" srcOrd="1" destOrd="0" presId="urn:microsoft.com/office/officeart/2005/8/layout/chevronAccent+Icon"/>
    <dgm:cxn modelId="{63E433D4-6F06-4B4A-8299-E5F87B1E33C1}" type="presParOf" srcId="{650183B0-C76A-4715-9722-32124BB36FC6}" destId="{B62A3FCB-E582-449E-89B7-C4E58E2A2879}" srcOrd="2" destOrd="0" presId="urn:microsoft.com/office/officeart/2005/8/layout/chevronAccent+Icon"/>
    <dgm:cxn modelId="{BE82AC52-5D7E-4A37-B824-2298CF740D29}" type="presParOf" srcId="{B62A3FCB-E582-449E-89B7-C4E58E2A2879}" destId="{51225823-7B51-4A9A-B5ED-3D39D569D7B7}" srcOrd="0" destOrd="0" presId="urn:microsoft.com/office/officeart/2005/8/layout/chevronAccent+Icon"/>
    <dgm:cxn modelId="{680FA2AF-A19B-444B-872F-58481B9B5E3D}" type="presParOf" srcId="{B62A3FCB-E582-449E-89B7-C4E58E2A2879}" destId="{BAA66351-734D-49A7-9380-919ABF2AC788}" srcOrd="1" destOrd="0" presId="urn:microsoft.com/office/officeart/2005/8/layout/chevronAccent+Icon"/>
    <dgm:cxn modelId="{98B3562C-B8F3-4D55-9B4B-20694FB99B7B}" type="presParOf" srcId="{650183B0-C76A-4715-9722-32124BB36FC6}" destId="{B004FAAC-B3C2-4503-A1F3-3CF36F097110}" srcOrd="3" destOrd="0" presId="urn:microsoft.com/office/officeart/2005/8/layout/chevronAccent+Icon"/>
    <dgm:cxn modelId="{9A3A4404-32AE-484D-BF8B-F4984EAA506C}" type="presParOf" srcId="{650183B0-C76A-4715-9722-32124BB36FC6}" destId="{DB3F0A1A-BE55-43E2-810A-1ECB77C1D4A5}" srcOrd="4" destOrd="0" presId="urn:microsoft.com/office/officeart/2005/8/layout/chevronAccent+Icon"/>
    <dgm:cxn modelId="{14D9F0A9-BBDE-47B5-84EB-D0ED1ADBFB8F}" type="presParOf" srcId="{DB3F0A1A-BE55-43E2-810A-1ECB77C1D4A5}" destId="{58238CAA-77A6-44D1-BADC-6B3F90153DFF}" srcOrd="0" destOrd="0" presId="urn:microsoft.com/office/officeart/2005/8/layout/chevronAccent+Icon"/>
    <dgm:cxn modelId="{DB0C44E1-A0BF-4CA5-8822-F3DB7502FAFA}" type="presParOf" srcId="{DB3F0A1A-BE55-43E2-810A-1ECB77C1D4A5}" destId="{C80B0C74-EE42-466B-AE84-8D1B5FF7C224}" srcOrd="1" destOrd="0" presId="urn:microsoft.com/office/officeart/2005/8/layout/chevronAccent+Icon"/>
    <dgm:cxn modelId="{CF1BA7BC-A9F5-47C9-B4AF-23FA9DC06B7A}" type="presParOf" srcId="{650183B0-C76A-4715-9722-32124BB36FC6}" destId="{2E33C155-0742-43A7-9158-CC9FBC7C920A}" srcOrd="5" destOrd="0" presId="urn:microsoft.com/office/officeart/2005/8/layout/chevronAccent+Icon"/>
    <dgm:cxn modelId="{426A61EC-A2B3-4797-A4C0-9F79B4BE2325}" type="presParOf" srcId="{650183B0-C76A-4715-9722-32124BB36FC6}" destId="{043AAAA8-E854-4101-9650-8290895864F4}" srcOrd="6" destOrd="0" presId="urn:microsoft.com/office/officeart/2005/8/layout/chevronAccent+Icon"/>
    <dgm:cxn modelId="{3F5C8F0D-0A67-4B88-B97C-C3A6C89299E7}" type="presParOf" srcId="{043AAAA8-E854-4101-9650-8290895864F4}" destId="{E0DBB1CC-1953-4FAE-A13E-36B452E302D7}" srcOrd="0" destOrd="0" presId="urn:microsoft.com/office/officeart/2005/8/layout/chevronAccent+Icon"/>
    <dgm:cxn modelId="{24415240-531D-4F3C-BFAB-EB7372BCBAE2}" type="presParOf" srcId="{043AAAA8-E854-4101-9650-8290895864F4}" destId="{A9D4060B-48F1-4DDE-ADC7-F16EAF297D67}"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03649B-32ED-4D1E-9FBF-3847AC47E021}" type="doc">
      <dgm:prSet loTypeId="urn:microsoft.com/office/officeart/2005/8/layout/hChevron3" loCatId="process" qsTypeId="urn:microsoft.com/office/officeart/2005/8/quickstyle/simple1" qsCatId="simple" csTypeId="urn:microsoft.com/office/officeart/2005/8/colors/accent1_2" csCatId="accent1" phldr="1"/>
      <dgm:spPr/>
    </dgm:pt>
    <dgm:pt modelId="{CBB68125-A5E2-495B-99D8-1AFE1CF1BB06}">
      <dgm:prSet phldrT="[Text]"/>
      <dgm:spPr/>
      <dgm:t>
        <a:bodyPr/>
        <a:lstStyle/>
        <a:p>
          <a:r>
            <a:rPr lang="en-US" dirty="0" smtClean="0"/>
            <a:t>Data selection</a:t>
          </a:r>
          <a:endParaRPr lang="en-US" dirty="0"/>
        </a:p>
      </dgm:t>
    </dgm:pt>
    <dgm:pt modelId="{EE0306B7-53FB-411F-89B5-37A96C153296}" type="parTrans" cxnId="{4FACB6EB-EC4C-47CC-94ED-FA03873DDFA9}">
      <dgm:prSet/>
      <dgm:spPr/>
      <dgm:t>
        <a:bodyPr/>
        <a:lstStyle/>
        <a:p>
          <a:endParaRPr lang="en-US"/>
        </a:p>
      </dgm:t>
    </dgm:pt>
    <dgm:pt modelId="{D0723D09-C075-4464-A2DF-EBB3384745A1}" type="sibTrans" cxnId="{4FACB6EB-EC4C-47CC-94ED-FA03873DDFA9}">
      <dgm:prSet/>
      <dgm:spPr/>
      <dgm:t>
        <a:bodyPr/>
        <a:lstStyle/>
        <a:p>
          <a:endParaRPr lang="en-US"/>
        </a:p>
      </dgm:t>
    </dgm:pt>
    <dgm:pt modelId="{3C80302D-D9B3-4C97-8B07-CF13E9A7C815}">
      <dgm:prSet phldrT="[Text]"/>
      <dgm:spPr/>
      <dgm:t>
        <a:bodyPr/>
        <a:lstStyle/>
        <a:p>
          <a:r>
            <a:rPr lang="en-US" dirty="0" smtClean="0"/>
            <a:t>Unit conversion</a:t>
          </a:r>
          <a:endParaRPr lang="en-US" dirty="0"/>
        </a:p>
      </dgm:t>
    </dgm:pt>
    <dgm:pt modelId="{C6B942E9-E1F4-4FCD-8188-F32A7D544B4D}" type="parTrans" cxnId="{77286C18-6D07-4F9E-83F7-A6362E17D584}">
      <dgm:prSet/>
      <dgm:spPr/>
      <dgm:t>
        <a:bodyPr/>
        <a:lstStyle/>
        <a:p>
          <a:endParaRPr lang="en-US"/>
        </a:p>
      </dgm:t>
    </dgm:pt>
    <dgm:pt modelId="{7A0138BA-A7E6-49A6-B1D5-83792DD345A9}" type="sibTrans" cxnId="{77286C18-6D07-4F9E-83F7-A6362E17D584}">
      <dgm:prSet/>
      <dgm:spPr/>
      <dgm:t>
        <a:bodyPr/>
        <a:lstStyle/>
        <a:p>
          <a:endParaRPr lang="en-US"/>
        </a:p>
      </dgm:t>
    </dgm:pt>
    <dgm:pt modelId="{DE647EE6-DAA3-46D4-98A1-545AACC197A0}">
      <dgm:prSet phldrT="[Text]"/>
      <dgm:spPr/>
      <dgm:t>
        <a:bodyPr/>
        <a:lstStyle/>
        <a:p>
          <a:r>
            <a:rPr lang="en-US" dirty="0" smtClean="0"/>
            <a:t>Create churn label</a:t>
          </a:r>
          <a:endParaRPr lang="en-US" dirty="0"/>
        </a:p>
      </dgm:t>
    </dgm:pt>
    <dgm:pt modelId="{89A0E06C-711D-4B6C-B9DA-D60173716971}" type="parTrans" cxnId="{FA5B207B-0B50-4DA7-B1E2-9EC7BC458E82}">
      <dgm:prSet/>
      <dgm:spPr/>
      <dgm:t>
        <a:bodyPr/>
        <a:lstStyle/>
        <a:p>
          <a:endParaRPr lang="en-US"/>
        </a:p>
      </dgm:t>
    </dgm:pt>
    <dgm:pt modelId="{95F81E67-4B71-4431-BE64-D5FE549D200B}" type="sibTrans" cxnId="{FA5B207B-0B50-4DA7-B1E2-9EC7BC458E82}">
      <dgm:prSet/>
      <dgm:spPr/>
      <dgm:t>
        <a:bodyPr/>
        <a:lstStyle/>
        <a:p>
          <a:endParaRPr lang="en-US"/>
        </a:p>
      </dgm:t>
    </dgm:pt>
    <dgm:pt modelId="{2A895183-6AFD-4BC0-BB37-F27F2096022C}" type="pres">
      <dgm:prSet presAssocID="{CD03649B-32ED-4D1E-9FBF-3847AC47E021}" presName="Name0" presStyleCnt="0">
        <dgm:presLayoutVars>
          <dgm:dir/>
          <dgm:resizeHandles val="exact"/>
        </dgm:presLayoutVars>
      </dgm:prSet>
      <dgm:spPr/>
    </dgm:pt>
    <dgm:pt modelId="{09D8E024-0FFF-435E-B0E4-CC0A817F0193}" type="pres">
      <dgm:prSet presAssocID="{CBB68125-A5E2-495B-99D8-1AFE1CF1BB06}" presName="parTxOnly" presStyleLbl="node1" presStyleIdx="0" presStyleCnt="3">
        <dgm:presLayoutVars>
          <dgm:bulletEnabled val="1"/>
        </dgm:presLayoutVars>
      </dgm:prSet>
      <dgm:spPr/>
      <dgm:t>
        <a:bodyPr/>
        <a:lstStyle/>
        <a:p>
          <a:endParaRPr lang="en-US"/>
        </a:p>
      </dgm:t>
    </dgm:pt>
    <dgm:pt modelId="{C6E435D7-96F7-41F9-8D0B-C329E7B3BA4B}" type="pres">
      <dgm:prSet presAssocID="{D0723D09-C075-4464-A2DF-EBB3384745A1}" presName="parSpace" presStyleCnt="0"/>
      <dgm:spPr/>
    </dgm:pt>
    <dgm:pt modelId="{867230EF-6815-4060-B683-89402C985082}" type="pres">
      <dgm:prSet presAssocID="{3C80302D-D9B3-4C97-8B07-CF13E9A7C815}" presName="parTxOnly" presStyleLbl="node1" presStyleIdx="1" presStyleCnt="3">
        <dgm:presLayoutVars>
          <dgm:bulletEnabled val="1"/>
        </dgm:presLayoutVars>
      </dgm:prSet>
      <dgm:spPr/>
      <dgm:t>
        <a:bodyPr/>
        <a:lstStyle/>
        <a:p>
          <a:endParaRPr lang="en-US"/>
        </a:p>
      </dgm:t>
    </dgm:pt>
    <dgm:pt modelId="{5A730A9B-4731-465C-A040-D485FD13FC70}" type="pres">
      <dgm:prSet presAssocID="{7A0138BA-A7E6-49A6-B1D5-83792DD345A9}" presName="parSpace" presStyleCnt="0"/>
      <dgm:spPr/>
    </dgm:pt>
    <dgm:pt modelId="{3BABE8C0-A680-4484-B002-E333025FC8F2}" type="pres">
      <dgm:prSet presAssocID="{DE647EE6-DAA3-46D4-98A1-545AACC197A0}" presName="parTxOnly" presStyleLbl="node1" presStyleIdx="2" presStyleCnt="3">
        <dgm:presLayoutVars>
          <dgm:bulletEnabled val="1"/>
        </dgm:presLayoutVars>
      </dgm:prSet>
      <dgm:spPr/>
      <dgm:t>
        <a:bodyPr/>
        <a:lstStyle/>
        <a:p>
          <a:endParaRPr lang="en-US"/>
        </a:p>
      </dgm:t>
    </dgm:pt>
  </dgm:ptLst>
  <dgm:cxnLst>
    <dgm:cxn modelId="{6EFC034D-E306-46D3-9B0D-6DB517A46989}" type="presOf" srcId="{CD03649B-32ED-4D1E-9FBF-3847AC47E021}" destId="{2A895183-6AFD-4BC0-BB37-F27F2096022C}" srcOrd="0" destOrd="0" presId="urn:microsoft.com/office/officeart/2005/8/layout/hChevron3"/>
    <dgm:cxn modelId="{B89EE9B7-65F8-4C69-91BA-46AA80D2579E}" type="presOf" srcId="{DE647EE6-DAA3-46D4-98A1-545AACC197A0}" destId="{3BABE8C0-A680-4484-B002-E333025FC8F2}" srcOrd="0" destOrd="0" presId="urn:microsoft.com/office/officeart/2005/8/layout/hChevron3"/>
    <dgm:cxn modelId="{BD65EF95-F4EF-412E-A450-0857B6FF8207}" type="presOf" srcId="{3C80302D-D9B3-4C97-8B07-CF13E9A7C815}" destId="{867230EF-6815-4060-B683-89402C985082}" srcOrd="0" destOrd="0" presId="urn:microsoft.com/office/officeart/2005/8/layout/hChevron3"/>
    <dgm:cxn modelId="{4FACB6EB-EC4C-47CC-94ED-FA03873DDFA9}" srcId="{CD03649B-32ED-4D1E-9FBF-3847AC47E021}" destId="{CBB68125-A5E2-495B-99D8-1AFE1CF1BB06}" srcOrd="0" destOrd="0" parTransId="{EE0306B7-53FB-411F-89B5-37A96C153296}" sibTransId="{D0723D09-C075-4464-A2DF-EBB3384745A1}"/>
    <dgm:cxn modelId="{FA5B207B-0B50-4DA7-B1E2-9EC7BC458E82}" srcId="{CD03649B-32ED-4D1E-9FBF-3847AC47E021}" destId="{DE647EE6-DAA3-46D4-98A1-545AACC197A0}" srcOrd="2" destOrd="0" parTransId="{89A0E06C-711D-4B6C-B9DA-D60173716971}" sibTransId="{95F81E67-4B71-4431-BE64-D5FE549D200B}"/>
    <dgm:cxn modelId="{94588EF0-EBE4-4B49-A01D-15C444A7E37A}" type="presOf" srcId="{CBB68125-A5E2-495B-99D8-1AFE1CF1BB06}" destId="{09D8E024-0FFF-435E-B0E4-CC0A817F0193}" srcOrd="0" destOrd="0" presId="urn:microsoft.com/office/officeart/2005/8/layout/hChevron3"/>
    <dgm:cxn modelId="{77286C18-6D07-4F9E-83F7-A6362E17D584}" srcId="{CD03649B-32ED-4D1E-9FBF-3847AC47E021}" destId="{3C80302D-D9B3-4C97-8B07-CF13E9A7C815}" srcOrd="1" destOrd="0" parTransId="{C6B942E9-E1F4-4FCD-8188-F32A7D544B4D}" sibTransId="{7A0138BA-A7E6-49A6-B1D5-83792DD345A9}"/>
    <dgm:cxn modelId="{B23057E4-97F9-4BB5-9675-54D39970961F}" type="presParOf" srcId="{2A895183-6AFD-4BC0-BB37-F27F2096022C}" destId="{09D8E024-0FFF-435E-B0E4-CC0A817F0193}" srcOrd="0" destOrd="0" presId="urn:microsoft.com/office/officeart/2005/8/layout/hChevron3"/>
    <dgm:cxn modelId="{0B8181F4-DF87-45F1-9781-5262D1EA46C7}" type="presParOf" srcId="{2A895183-6AFD-4BC0-BB37-F27F2096022C}" destId="{C6E435D7-96F7-41F9-8D0B-C329E7B3BA4B}" srcOrd="1" destOrd="0" presId="urn:microsoft.com/office/officeart/2005/8/layout/hChevron3"/>
    <dgm:cxn modelId="{EB7629D9-CAF0-4455-9BF8-CBF4ABF262FD}" type="presParOf" srcId="{2A895183-6AFD-4BC0-BB37-F27F2096022C}" destId="{867230EF-6815-4060-B683-89402C985082}" srcOrd="2" destOrd="0" presId="urn:microsoft.com/office/officeart/2005/8/layout/hChevron3"/>
    <dgm:cxn modelId="{A405C8E6-2B81-478A-B87E-8196B4583DD2}" type="presParOf" srcId="{2A895183-6AFD-4BC0-BB37-F27F2096022C}" destId="{5A730A9B-4731-465C-A040-D485FD13FC70}" srcOrd="3" destOrd="0" presId="urn:microsoft.com/office/officeart/2005/8/layout/hChevron3"/>
    <dgm:cxn modelId="{293F9A08-1ECE-4516-A712-194E5EC807F7}" type="presParOf" srcId="{2A895183-6AFD-4BC0-BB37-F27F2096022C}" destId="{3BABE8C0-A680-4484-B002-E333025FC8F2}"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171A4-89AC-4B9C-B1E8-B35E25D12C4A}">
      <dsp:nvSpPr>
        <dsp:cNvPr id="0" name=""/>
        <dsp:cNvSpPr/>
      </dsp:nvSpPr>
      <dsp:spPr>
        <a:xfrm>
          <a:off x="3802" y="1962564"/>
          <a:ext cx="1789509" cy="69075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74D344-36F0-401E-AF56-D6F2BF6E2971}">
      <dsp:nvSpPr>
        <dsp:cNvPr id="0" name=""/>
        <dsp:cNvSpPr/>
      </dsp:nvSpPr>
      <dsp:spPr>
        <a:xfrm>
          <a:off x="481004" y="2135252"/>
          <a:ext cx="1511141" cy="690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Data Cleaning</a:t>
          </a:r>
          <a:endParaRPr lang="en-US" sz="1500" kern="1200" dirty="0"/>
        </a:p>
      </dsp:txBody>
      <dsp:txXfrm>
        <a:off x="501235" y="2155483"/>
        <a:ext cx="1470679" cy="650288"/>
      </dsp:txXfrm>
    </dsp:sp>
    <dsp:sp modelId="{51225823-7B51-4A9A-B5ED-3D39D569D7B7}">
      <dsp:nvSpPr>
        <dsp:cNvPr id="0" name=""/>
        <dsp:cNvSpPr/>
      </dsp:nvSpPr>
      <dsp:spPr>
        <a:xfrm>
          <a:off x="2047819" y="1962564"/>
          <a:ext cx="1789509" cy="69075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A66351-734D-49A7-9380-919ABF2AC788}">
      <dsp:nvSpPr>
        <dsp:cNvPr id="0" name=""/>
        <dsp:cNvSpPr/>
      </dsp:nvSpPr>
      <dsp:spPr>
        <a:xfrm>
          <a:off x="2525021" y="2135252"/>
          <a:ext cx="1511141" cy="690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Feature Engineering </a:t>
          </a:r>
          <a:endParaRPr lang="en-US" sz="1500" kern="1200" dirty="0"/>
        </a:p>
      </dsp:txBody>
      <dsp:txXfrm>
        <a:off x="2545252" y="2155483"/>
        <a:ext cx="1470679" cy="650288"/>
      </dsp:txXfrm>
    </dsp:sp>
    <dsp:sp modelId="{58238CAA-77A6-44D1-BADC-6B3F90153DFF}">
      <dsp:nvSpPr>
        <dsp:cNvPr id="0" name=""/>
        <dsp:cNvSpPr/>
      </dsp:nvSpPr>
      <dsp:spPr>
        <a:xfrm>
          <a:off x="4091836" y="1962564"/>
          <a:ext cx="1789509" cy="69075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B0C74-EE42-466B-AE84-8D1B5FF7C224}">
      <dsp:nvSpPr>
        <dsp:cNvPr id="0" name=""/>
        <dsp:cNvSpPr/>
      </dsp:nvSpPr>
      <dsp:spPr>
        <a:xfrm>
          <a:off x="4569039" y="2135252"/>
          <a:ext cx="1511141" cy="690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Cross Validation</a:t>
          </a:r>
          <a:endParaRPr lang="en-US" sz="1500" kern="1200" dirty="0"/>
        </a:p>
      </dsp:txBody>
      <dsp:txXfrm>
        <a:off x="4589270" y="2155483"/>
        <a:ext cx="1470679" cy="650288"/>
      </dsp:txXfrm>
    </dsp:sp>
    <dsp:sp modelId="{E0DBB1CC-1953-4FAE-A13E-36B452E302D7}">
      <dsp:nvSpPr>
        <dsp:cNvPr id="0" name=""/>
        <dsp:cNvSpPr/>
      </dsp:nvSpPr>
      <dsp:spPr>
        <a:xfrm>
          <a:off x="6135854" y="1962564"/>
          <a:ext cx="1789509" cy="69075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4060B-48F1-4DDE-ADC7-F16EAF297D67}">
      <dsp:nvSpPr>
        <dsp:cNvPr id="0" name=""/>
        <dsp:cNvSpPr/>
      </dsp:nvSpPr>
      <dsp:spPr>
        <a:xfrm>
          <a:off x="6613056" y="2135252"/>
          <a:ext cx="1511141" cy="6907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Prediction</a:t>
          </a:r>
          <a:endParaRPr lang="en-US" sz="1500" kern="1200" dirty="0"/>
        </a:p>
      </dsp:txBody>
      <dsp:txXfrm>
        <a:off x="6633287" y="2155483"/>
        <a:ext cx="1470679" cy="650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8E024-0FFF-435E-B0E4-CC0A817F0193}">
      <dsp:nvSpPr>
        <dsp:cNvPr id="0" name=""/>
        <dsp:cNvSpPr/>
      </dsp:nvSpPr>
      <dsp:spPr>
        <a:xfrm>
          <a:off x="4936" y="0"/>
          <a:ext cx="4316773" cy="6134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40005" bIns="80010" numCol="1" spcCol="1270" anchor="ctr" anchorCtr="0">
          <a:noAutofit/>
        </a:bodyPr>
        <a:lstStyle/>
        <a:p>
          <a:pPr lvl="0" algn="ctr" defTabSz="1333500">
            <a:lnSpc>
              <a:spcPct val="90000"/>
            </a:lnSpc>
            <a:spcBef>
              <a:spcPct val="0"/>
            </a:spcBef>
            <a:spcAft>
              <a:spcPct val="35000"/>
            </a:spcAft>
          </a:pPr>
          <a:r>
            <a:rPr lang="en-US" sz="3000" kern="1200" dirty="0" smtClean="0"/>
            <a:t>Data selection</a:t>
          </a:r>
          <a:endParaRPr lang="en-US" sz="3000" kern="1200" dirty="0"/>
        </a:p>
      </dsp:txBody>
      <dsp:txXfrm>
        <a:off x="4936" y="0"/>
        <a:ext cx="4163413" cy="613442"/>
      </dsp:txXfrm>
    </dsp:sp>
    <dsp:sp modelId="{867230EF-6815-4060-B683-89402C985082}">
      <dsp:nvSpPr>
        <dsp:cNvPr id="0" name=""/>
        <dsp:cNvSpPr/>
      </dsp:nvSpPr>
      <dsp:spPr>
        <a:xfrm>
          <a:off x="3458355" y="0"/>
          <a:ext cx="4316773" cy="613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smtClean="0"/>
            <a:t>Unit conversion</a:t>
          </a:r>
          <a:endParaRPr lang="en-US" sz="3000" kern="1200" dirty="0"/>
        </a:p>
      </dsp:txBody>
      <dsp:txXfrm>
        <a:off x="3765076" y="0"/>
        <a:ext cx="3703331" cy="613442"/>
      </dsp:txXfrm>
    </dsp:sp>
    <dsp:sp modelId="{3BABE8C0-A680-4484-B002-E333025FC8F2}">
      <dsp:nvSpPr>
        <dsp:cNvPr id="0" name=""/>
        <dsp:cNvSpPr/>
      </dsp:nvSpPr>
      <dsp:spPr>
        <a:xfrm>
          <a:off x="6911774" y="0"/>
          <a:ext cx="4316773" cy="613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015" tIns="80010" rIns="40005" bIns="80010" numCol="1" spcCol="1270" anchor="ctr" anchorCtr="0">
          <a:noAutofit/>
        </a:bodyPr>
        <a:lstStyle/>
        <a:p>
          <a:pPr lvl="0" algn="ctr" defTabSz="1333500">
            <a:lnSpc>
              <a:spcPct val="90000"/>
            </a:lnSpc>
            <a:spcBef>
              <a:spcPct val="0"/>
            </a:spcBef>
            <a:spcAft>
              <a:spcPct val="35000"/>
            </a:spcAft>
          </a:pPr>
          <a:r>
            <a:rPr lang="en-US" sz="3000" kern="1200" dirty="0" smtClean="0"/>
            <a:t>Create churn label</a:t>
          </a:r>
          <a:endParaRPr lang="en-US" sz="3000" kern="1200" dirty="0"/>
        </a:p>
      </dsp:txBody>
      <dsp:txXfrm>
        <a:off x="7218495" y="0"/>
        <a:ext cx="3703331" cy="6134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nk.springer.com/article/10.1007/s00607-021-00908-y" TargetMode="External"/><Relationship Id="rId2" Type="http://schemas.openxmlformats.org/officeDocument/2006/relationships/hyperlink" Target="https://www.researchgate.net/publication/338980548_Computational_Efficiency_Analysis_of_Customer_Churn_Prediction_Using_Spark_and_Caret_Random_Forest_Classifi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10419347" cy="1825096"/>
          </a:xfrm>
        </p:spPr>
        <p:txBody>
          <a:bodyPr/>
          <a:lstStyle/>
          <a:p>
            <a:r>
              <a:rPr lang="en-US" dirty="0" smtClean="0"/>
              <a:t>Customer churn prediction</a:t>
            </a:r>
            <a:endParaRPr lang="en-IN" dirty="0"/>
          </a:p>
        </p:txBody>
      </p:sp>
      <p:sp>
        <p:nvSpPr>
          <p:cNvPr id="3" name="Subtitle 2"/>
          <p:cNvSpPr>
            <a:spLocks noGrp="1"/>
          </p:cNvSpPr>
          <p:nvPr>
            <p:ph type="subTitle" idx="1"/>
          </p:nvPr>
        </p:nvSpPr>
        <p:spPr>
          <a:xfrm>
            <a:off x="1371599" y="4017212"/>
            <a:ext cx="9448800" cy="1725862"/>
          </a:xfrm>
        </p:spPr>
        <p:txBody>
          <a:bodyPr>
            <a:normAutofit/>
          </a:bodyPr>
          <a:lstStyle/>
          <a:p>
            <a:r>
              <a:rPr lang="en-US" sz="2800" dirty="0" smtClean="0"/>
              <a:t>Prachi Mehta (202318008)</a:t>
            </a:r>
          </a:p>
          <a:p>
            <a:r>
              <a:rPr lang="en-US" sz="2800" dirty="0" err="1" smtClean="0"/>
              <a:t>Dhruvi</a:t>
            </a:r>
            <a:r>
              <a:rPr lang="en-US" sz="2800" dirty="0" smtClean="0"/>
              <a:t> Mehta (202318003)</a:t>
            </a:r>
          </a:p>
          <a:p>
            <a:r>
              <a:rPr lang="en-US" sz="2800" dirty="0" err="1" smtClean="0"/>
              <a:t>Simran</a:t>
            </a:r>
            <a:r>
              <a:rPr lang="en-US" sz="2800" dirty="0" smtClean="0"/>
              <a:t> </a:t>
            </a:r>
            <a:r>
              <a:rPr lang="en-US" sz="2800" dirty="0" err="1" smtClean="0"/>
              <a:t>Dalvi</a:t>
            </a:r>
            <a:r>
              <a:rPr lang="en-US" sz="2800" dirty="0" smtClean="0"/>
              <a:t> (202318042)</a:t>
            </a:r>
            <a:endParaRPr lang="en-IN" sz="2800" dirty="0"/>
          </a:p>
        </p:txBody>
      </p:sp>
    </p:spTree>
    <p:extLst>
      <p:ext uri="{BB962C8B-B14F-4D97-AF65-F5344CB8AC3E}">
        <p14:creationId xmlns:p14="http://schemas.microsoft.com/office/powerpoint/2010/main" val="1826564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44" y="679366"/>
            <a:ext cx="8610600" cy="1293028"/>
          </a:xfrm>
        </p:spPr>
        <p:txBody>
          <a:bodyPr/>
          <a:lstStyle/>
          <a:p>
            <a:r>
              <a:rPr lang="en-IN" dirty="0" smtClean="0"/>
              <a:t>Random Forest Classifier</a:t>
            </a:r>
            <a:endParaRPr lang="en-IN" dirty="0"/>
          </a:p>
        </p:txBody>
      </p:sp>
      <p:sp>
        <p:nvSpPr>
          <p:cNvPr id="3" name="Content Placeholder 2"/>
          <p:cNvSpPr>
            <a:spLocks noGrp="1"/>
          </p:cNvSpPr>
          <p:nvPr>
            <p:ph idx="1"/>
          </p:nvPr>
        </p:nvSpPr>
        <p:spPr>
          <a:xfrm>
            <a:off x="685800" y="2194561"/>
            <a:ext cx="10820400" cy="1353709"/>
          </a:xfrm>
        </p:spPr>
        <p:txBody>
          <a:bodyPr/>
          <a:lstStyle/>
          <a:p>
            <a:r>
              <a:rPr lang="en-IN" dirty="0" smtClean="0"/>
              <a:t>Random Forest  Classifier is  Machine learning Model </a:t>
            </a:r>
            <a:r>
              <a:rPr lang="en-US" dirty="0"/>
              <a:t>that combines multiple decision trees to improve classification accuracy by voting on the most common prediction.</a:t>
            </a:r>
            <a:endParaRPr lang="en-IN" dirty="0"/>
          </a:p>
        </p:txBody>
      </p:sp>
      <p:sp>
        <p:nvSpPr>
          <p:cNvPr id="7" name="Rectangle 4"/>
          <p:cNvSpPr>
            <a:spLocks noChangeArrowheads="1"/>
          </p:cNvSpPr>
          <p:nvPr/>
        </p:nvSpPr>
        <p:spPr bwMode="auto">
          <a:xfrm>
            <a:off x="0" y="0"/>
            <a:ext cx="4616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74" y="3429000"/>
            <a:ext cx="6311348" cy="3220277"/>
          </a:xfrm>
          <a:prstGeom prst="rect">
            <a:avLst/>
          </a:prstGeom>
        </p:spPr>
      </p:pic>
    </p:spTree>
    <p:extLst>
      <p:ext uri="{BB962C8B-B14F-4D97-AF65-F5344CB8AC3E}">
        <p14:creationId xmlns:p14="http://schemas.microsoft.com/office/powerpoint/2010/main" val="5494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Hybrid model</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530" y="2057401"/>
            <a:ext cx="6708913" cy="402431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744" y="2415970"/>
            <a:ext cx="2124371" cy="1162117"/>
          </a:xfrm>
          <a:prstGeom prst="rect">
            <a:avLst/>
          </a:prstGeom>
        </p:spPr>
      </p:pic>
      <p:sp>
        <p:nvSpPr>
          <p:cNvPr id="7" name="Rectangle 6"/>
          <p:cNvSpPr/>
          <p:nvPr/>
        </p:nvSpPr>
        <p:spPr>
          <a:xfrm>
            <a:off x="7722704" y="4094922"/>
            <a:ext cx="4661452" cy="646331"/>
          </a:xfrm>
          <a:prstGeom prst="rect">
            <a:avLst/>
          </a:prstGeom>
        </p:spPr>
        <p:txBody>
          <a:bodyPr wrap="square">
            <a:spAutoFit/>
          </a:bodyPr>
          <a:lstStyle/>
          <a:p>
            <a:r>
              <a:rPr lang="en-US" dirty="0">
                <a:solidFill>
                  <a:schemeClr val="accent4"/>
                </a:solidFill>
                <a:latin typeface="Roboto"/>
              </a:rPr>
              <a:t>The f1 score and the accuracy stayed the same as the best model.</a:t>
            </a:r>
            <a:endParaRPr lang="en-IN" dirty="0">
              <a:solidFill>
                <a:schemeClr val="accent4"/>
              </a:solidFill>
            </a:endParaRPr>
          </a:p>
        </p:txBody>
      </p:sp>
    </p:spTree>
    <p:extLst>
      <p:ext uri="{BB962C8B-B14F-4D97-AF65-F5344CB8AC3E}">
        <p14:creationId xmlns:p14="http://schemas.microsoft.com/office/powerpoint/2010/main" val="299814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t>Conclusion</a:t>
            </a:r>
            <a:endParaRPr lang="en-IN" dirty="0"/>
          </a:p>
        </p:txBody>
      </p:sp>
      <p:sp>
        <p:nvSpPr>
          <p:cNvPr id="3" name="Content Placeholder 2"/>
          <p:cNvSpPr>
            <a:spLocks noGrp="1"/>
          </p:cNvSpPr>
          <p:nvPr>
            <p:ph idx="1"/>
          </p:nvPr>
        </p:nvSpPr>
        <p:spPr/>
        <p:txBody>
          <a:bodyPr/>
          <a:lstStyle/>
          <a:p>
            <a:r>
              <a:rPr lang="en-US" dirty="0"/>
              <a:t>Based on the findings, it can be concluded that Logistic Regression is the most suitable model for customer churn prediction in this context due to its high accuracy score, interpretability, and computational efficiency. </a:t>
            </a:r>
            <a:endParaRPr lang="en-US" dirty="0" smtClean="0"/>
          </a:p>
        </p:txBody>
      </p:sp>
    </p:spTree>
    <p:extLst>
      <p:ext uri="{BB962C8B-B14F-4D97-AF65-F5344CB8AC3E}">
        <p14:creationId xmlns:p14="http://schemas.microsoft.com/office/powerpoint/2010/main" val="48522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US" dirty="0">
                <a:hlinkClick r:id="rId2"/>
              </a:rPr>
              <a:t>(PDF) Computational Efficiency Analysis of Customer Churn Prediction Using Spark and Caret Random Forest Classifier (researchgate.net</a:t>
            </a:r>
            <a:r>
              <a:rPr lang="en-US" dirty="0" smtClean="0">
                <a:hlinkClick r:id="rId2"/>
              </a:rPr>
              <a:t>)</a:t>
            </a:r>
            <a:endParaRPr lang="en-US" dirty="0" smtClean="0"/>
          </a:p>
          <a:p>
            <a:r>
              <a:rPr lang="en-US" dirty="0">
                <a:hlinkClick r:id="rId3"/>
              </a:rPr>
              <a:t>Customer churn prediction system: a machine learning approach | Computing (springer.com)</a:t>
            </a:r>
            <a:endParaRPr lang="en-IN" dirty="0"/>
          </a:p>
        </p:txBody>
      </p:sp>
    </p:spTree>
    <p:extLst>
      <p:ext uri="{BB962C8B-B14F-4D97-AF65-F5344CB8AC3E}">
        <p14:creationId xmlns:p14="http://schemas.microsoft.com/office/powerpoint/2010/main" val="1715133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6568" y="3031958"/>
            <a:ext cx="6930189" cy="1015663"/>
          </a:xfrm>
          <a:prstGeom prst="rect">
            <a:avLst/>
          </a:prstGeom>
          <a:noFill/>
        </p:spPr>
        <p:txBody>
          <a:bodyPr wrap="square" rtlCol="0">
            <a:spAutoFit/>
          </a:bodyPr>
          <a:lstStyle/>
          <a:p>
            <a:r>
              <a:rPr lang="en-US" sz="6000" dirty="0" smtClean="0"/>
              <a:t>THANK YOU</a:t>
            </a:r>
            <a:endParaRPr lang="en-IN" sz="6000" dirty="0"/>
          </a:p>
        </p:txBody>
      </p:sp>
    </p:spTree>
    <p:extLst>
      <p:ext uri="{BB962C8B-B14F-4D97-AF65-F5344CB8AC3E}">
        <p14:creationId xmlns:p14="http://schemas.microsoft.com/office/powerpoint/2010/main" val="1566342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Acquiring new customer is more costly than retaining current customer</a:t>
            </a:r>
          </a:p>
          <a:p>
            <a:r>
              <a:rPr lang="en-US" dirty="0" smtClean="0"/>
              <a:t>Goal: Identify current customers who are likely to churn/cancel subscription</a:t>
            </a:r>
          </a:p>
          <a:p>
            <a:endParaRPr lang="en-IN" dirty="0"/>
          </a:p>
        </p:txBody>
      </p:sp>
      <p:graphicFrame>
        <p:nvGraphicFramePr>
          <p:cNvPr id="4" name="Diagram 3"/>
          <p:cNvGraphicFramePr/>
          <p:nvPr>
            <p:extLst>
              <p:ext uri="{D42A27DB-BD31-4B8C-83A1-F6EECF244321}">
                <p14:modId xmlns:p14="http://schemas.microsoft.com/office/powerpoint/2010/main" val="919921495"/>
              </p:ext>
            </p:extLst>
          </p:nvPr>
        </p:nvGraphicFramePr>
        <p:xfrm>
          <a:off x="2032000" y="1442971"/>
          <a:ext cx="8128000" cy="478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874252" y="4636168"/>
            <a:ext cx="2042695" cy="923330"/>
          </a:xfrm>
          <a:prstGeom prst="rect">
            <a:avLst/>
          </a:prstGeom>
          <a:noFill/>
        </p:spPr>
        <p:txBody>
          <a:bodyPr wrap="square" rtlCol="0">
            <a:spAutoFit/>
          </a:bodyPr>
          <a:lstStyle/>
          <a:p>
            <a:pPr algn="ctr"/>
            <a:r>
              <a:rPr lang="en-US" dirty="0" smtClean="0"/>
              <a:t>Remove null values from various columns</a:t>
            </a:r>
            <a:endParaRPr lang="en-IN" dirty="0"/>
          </a:p>
        </p:txBody>
      </p:sp>
      <p:sp>
        <p:nvSpPr>
          <p:cNvPr id="7" name="TextBox 6"/>
          <p:cNvSpPr txBox="1"/>
          <p:nvPr/>
        </p:nvSpPr>
        <p:spPr>
          <a:xfrm>
            <a:off x="4212723" y="4636168"/>
            <a:ext cx="1785351" cy="923330"/>
          </a:xfrm>
          <a:prstGeom prst="rect">
            <a:avLst/>
          </a:prstGeom>
          <a:noFill/>
        </p:spPr>
        <p:txBody>
          <a:bodyPr wrap="square" rtlCol="0">
            <a:spAutoFit/>
          </a:bodyPr>
          <a:lstStyle/>
          <a:p>
            <a:pPr algn="ctr"/>
            <a:r>
              <a:rPr lang="en-US" dirty="0" smtClean="0"/>
              <a:t>Extract features from user log data</a:t>
            </a:r>
            <a:endParaRPr lang="en-IN" dirty="0"/>
          </a:p>
        </p:txBody>
      </p:sp>
      <p:sp>
        <p:nvSpPr>
          <p:cNvPr id="8" name="TextBox 7"/>
          <p:cNvSpPr txBox="1"/>
          <p:nvPr/>
        </p:nvSpPr>
        <p:spPr>
          <a:xfrm>
            <a:off x="6020469" y="4636167"/>
            <a:ext cx="2360862" cy="1200329"/>
          </a:xfrm>
          <a:prstGeom prst="rect">
            <a:avLst/>
          </a:prstGeom>
          <a:noFill/>
        </p:spPr>
        <p:txBody>
          <a:bodyPr wrap="square" rtlCol="0">
            <a:spAutoFit/>
          </a:bodyPr>
          <a:lstStyle/>
          <a:p>
            <a:pPr algn="ctr"/>
            <a:r>
              <a:rPr lang="en-US" dirty="0" smtClean="0"/>
              <a:t>User grid search cross validation for hyper-parameter tuning</a:t>
            </a:r>
            <a:endParaRPr lang="en-IN" dirty="0"/>
          </a:p>
        </p:txBody>
      </p:sp>
      <p:sp>
        <p:nvSpPr>
          <p:cNvPr id="9" name="TextBox 8"/>
          <p:cNvSpPr txBox="1"/>
          <p:nvPr/>
        </p:nvSpPr>
        <p:spPr>
          <a:xfrm>
            <a:off x="8204200" y="4636168"/>
            <a:ext cx="1955800" cy="923330"/>
          </a:xfrm>
          <a:prstGeom prst="rect">
            <a:avLst/>
          </a:prstGeom>
          <a:noFill/>
        </p:spPr>
        <p:txBody>
          <a:bodyPr wrap="square" rtlCol="0">
            <a:spAutoFit/>
          </a:bodyPr>
          <a:lstStyle/>
          <a:p>
            <a:pPr algn="ctr"/>
            <a:r>
              <a:rPr lang="en-US" dirty="0" smtClean="0"/>
              <a:t>Test the model using 20% of the dataset</a:t>
            </a:r>
            <a:endParaRPr lang="en-IN" dirty="0"/>
          </a:p>
        </p:txBody>
      </p:sp>
    </p:spTree>
    <p:extLst>
      <p:ext uri="{BB962C8B-B14F-4D97-AF65-F5344CB8AC3E}">
        <p14:creationId xmlns:p14="http://schemas.microsoft.com/office/powerpoint/2010/main" val="778449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IN" dirty="0"/>
          </a:p>
        </p:txBody>
      </p:sp>
      <p:sp>
        <p:nvSpPr>
          <p:cNvPr id="3" name="Content Placeholder 2"/>
          <p:cNvSpPr>
            <a:spLocks noGrp="1"/>
          </p:cNvSpPr>
          <p:nvPr>
            <p:ph idx="1"/>
          </p:nvPr>
        </p:nvSpPr>
        <p:spPr>
          <a:xfrm>
            <a:off x="685800" y="2057401"/>
            <a:ext cx="10820400" cy="4024125"/>
          </a:xfrm>
        </p:spPr>
        <p:txBody>
          <a:bodyPr/>
          <a:lstStyle/>
          <a:p>
            <a:r>
              <a:rPr lang="en-US" dirty="0" err="1" smtClean="0"/>
              <a:t>Sparkify</a:t>
            </a:r>
            <a:r>
              <a:rPr lang="en-US" dirty="0" smtClean="0"/>
              <a:t> is an imaginary digital music service similar to Spotify.</a:t>
            </a:r>
          </a:p>
          <a:p>
            <a:r>
              <a:rPr lang="en-US" dirty="0" smtClean="0"/>
              <a:t>The dataset contain 12GB of user interactions with this service.</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97" y="2969669"/>
            <a:ext cx="6433127" cy="3648364"/>
          </a:xfrm>
          <a:prstGeom prst="rect">
            <a:avLst/>
          </a:prstGeom>
        </p:spPr>
      </p:pic>
    </p:spTree>
    <p:extLst>
      <p:ext uri="{BB962C8B-B14F-4D97-AF65-F5344CB8AC3E}">
        <p14:creationId xmlns:p14="http://schemas.microsoft.com/office/powerpoint/2010/main" val="402570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6203213"/>
              </p:ext>
            </p:extLst>
          </p:nvPr>
        </p:nvGraphicFramePr>
        <p:xfrm>
          <a:off x="541420" y="2057401"/>
          <a:ext cx="11233485" cy="613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41420" y="3031957"/>
            <a:ext cx="3866148" cy="2862322"/>
          </a:xfrm>
          <a:prstGeom prst="rect">
            <a:avLst/>
          </a:prstGeom>
          <a:noFill/>
        </p:spPr>
        <p:txBody>
          <a:bodyPr wrap="square" rtlCol="0">
            <a:spAutoFit/>
          </a:bodyPr>
          <a:lstStyle/>
          <a:p>
            <a:r>
              <a:rPr lang="en-US" dirty="0" smtClean="0"/>
              <a:t>Columns that were not significant to the modelling process will be dropped</a:t>
            </a:r>
          </a:p>
          <a:p>
            <a:pPr marL="285750" indent="-285750">
              <a:buFont typeface="Arial" panose="020B0604020202020204" pitchFamily="34" charset="0"/>
              <a:buChar char="•"/>
            </a:pPr>
            <a:r>
              <a:rPr lang="en-US" dirty="0" err="1" smtClean="0"/>
              <a:t>Firstname</a:t>
            </a:r>
            <a:endParaRPr lang="en-US" dirty="0" smtClean="0"/>
          </a:p>
          <a:p>
            <a:pPr marL="285750" indent="-285750">
              <a:buFont typeface="Arial" panose="020B0604020202020204" pitchFamily="34" charset="0"/>
              <a:buChar char="•"/>
            </a:pPr>
            <a:r>
              <a:rPr lang="en-US" dirty="0" err="1" smtClean="0"/>
              <a:t>Lastname</a:t>
            </a:r>
            <a:endParaRPr lang="en-US" dirty="0" smtClean="0"/>
          </a:p>
          <a:p>
            <a:pPr marL="285750" indent="-285750">
              <a:buFont typeface="Arial" panose="020B0604020202020204" pitchFamily="34" charset="0"/>
              <a:buChar char="•"/>
            </a:pPr>
            <a:r>
              <a:rPr lang="en-US" dirty="0" err="1" smtClean="0"/>
              <a:t>Id_copy</a:t>
            </a:r>
            <a:endParaRPr lang="en-US" dirty="0" smtClean="0"/>
          </a:p>
          <a:p>
            <a:pPr marL="285750" indent="-285750">
              <a:buFont typeface="Arial" panose="020B0604020202020204" pitchFamily="34" charset="0"/>
              <a:buChar char="•"/>
            </a:pPr>
            <a:endParaRPr lang="en-US" dirty="0"/>
          </a:p>
          <a:p>
            <a:r>
              <a:rPr lang="en-US" dirty="0" err="1" smtClean="0"/>
              <a:t>userID</a:t>
            </a:r>
            <a:r>
              <a:rPr lang="en-US" dirty="0" smtClean="0"/>
              <a:t> was retained as it was used for feature engineering step.</a:t>
            </a:r>
            <a:endParaRPr lang="en-IN" dirty="0"/>
          </a:p>
        </p:txBody>
      </p:sp>
      <p:sp>
        <p:nvSpPr>
          <p:cNvPr id="6" name="TextBox 5"/>
          <p:cNvSpPr txBox="1"/>
          <p:nvPr/>
        </p:nvSpPr>
        <p:spPr>
          <a:xfrm>
            <a:off x="4168941" y="3031956"/>
            <a:ext cx="3659605" cy="1477328"/>
          </a:xfrm>
          <a:prstGeom prst="rect">
            <a:avLst/>
          </a:prstGeom>
          <a:noFill/>
        </p:spPr>
        <p:txBody>
          <a:bodyPr wrap="square" rtlCol="0">
            <a:spAutoFit/>
          </a:bodyPr>
          <a:lstStyle/>
          <a:p>
            <a:r>
              <a:rPr lang="en-US" dirty="0" smtClean="0"/>
              <a:t>Registration and TS were given in milliseconds.</a:t>
            </a:r>
          </a:p>
          <a:p>
            <a:r>
              <a:rPr lang="en-US" dirty="0" smtClean="0"/>
              <a:t>These fields were converted to seconds by dividing the values by 1000.</a:t>
            </a:r>
            <a:endParaRPr lang="en-IN" dirty="0"/>
          </a:p>
        </p:txBody>
      </p:sp>
      <p:sp>
        <p:nvSpPr>
          <p:cNvPr id="7" name="TextBox 6"/>
          <p:cNvSpPr txBox="1"/>
          <p:nvPr/>
        </p:nvSpPr>
        <p:spPr>
          <a:xfrm>
            <a:off x="7828546" y="3031955"/>
            <a:ext cx="3946359" cy="2585323"/>
          </a:xfrm>
          <a:prstGeom prst="rect">
            <a:avLst/>
          </a:prstGeom>
          <a:noFill/>
        </p:spPr>
        <p:txBody>
          <a:bodyPr wrap="square" rtlCol="0">
            <a:spAutoFit/>
          </a:bodyPr>
          <a:lstStyle/>
          <a:p>
            <a:r>
              <a:rPr lang="en-US" dirty="0" smtClean="0"/>
              <a:t>Dataset only contains user log data used page column to identify churners:</a:t>
            </a:r>
          </a:p>
          <a:p>
            <a:pPr marL="285750" indent="-285750">
              <a:buFont typeface="Arial" panose="020B0604020202020204" pitchFamily="34" charset="0"/>
              <a:buChar char="•"/>
            </a:pPr>
            <a:r>
              <a:rPr lang="en-US" dirty="0" smtClean="0"/>
              <a:t>Visiting cancellation confirmation page indicated a churned user</a:t>
            </a:r>
          </a:p>
          <a:p>
            <a:pPr marL="285750" indent="-285750">
              <a:buFont typeface="Arial" panose="020B0604020202020204" pitchFamily="34" charset="0"/>
              <a:buChar char="•"/>
            </a:pPr>
            <a:r>
              <a:rPr lang="en-US" dirty="0" smtClean="0"/>
              <a:t>Creating a label column where 1 indicates a churned user and 0 indicated otherwise</a:t>
            </a:r>
            <a:endParaRPr lang="en-IN" dirty="0"/>
          </a:p>
        </p:txBody>
      </p:sp>
    </p:spTree>
    <p:extLst>
      <p:ext uri="{BB962C8B-B14F-4D97-AF65-F5344CB8AC3E}">
        <p14:creationId xmlns:p14="http://schemas.microsoft.com/office/powerpoint/2010/main" val="2701471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IN" dirty="0"/>
          </a:p>
        </p:txBody>
      </p:sp>
      <p:sp>
        <p:nvSpPr>
          <p:cNvPr id="3" name="Content Placeholder 2"/>
          <p:cNvSpPr>
            <a:spLocks noGrp="1"/>
          </p:cNvSpPr>
          <p:nvPr>
            <p:ph idx="1"/>
          </p:nvPr>
        </p:nvSpPr>
        <p:spPr>
          <a:xfrm>
            <a:off x="685800" y="1981202"/>
            <a:ext cx="10820400" cy="4146882"/>
          </a:xfrm>
        </p:spPr>
        <p:txBody>
          <a:bodyPr>
            <a:normAutofit lnSpcReduction="10000"/>
          </a:bodyPr>
          <a:lstStyle/>
          <a:p>
            <a:r>
              <a:rPr lang="en-US" dirty="0" smtClean="0"/>
              <a:t>Meaningful data has to be created from the user log data that could be used by the prediction models.</a:t>
            </a:r>
          </a:p>
          <a:p>
            <a:r>
              <a:rPr lang="en-US" dirty="0" smtClean="0"/>
              <a:t>The following features were used</a:t>
            </a:r>
          </a:p>
          <a:p>
            <a:pPr lvl="1"/>
            <a:r>
              <a:rPr lang="en-US" dirty="0" smtClean="0"/>
              <a:t>Time since registration</a:t>
            </a:r>
          </a:p>
          <a:p>
            <a:pPr lvl="1"/>
            <a:r>
              <a:rPr lang="en-US" dirty="0" smtClean="0"/>
              <a:t>Number of friends referred </a:t>
            </a:r>
          </a:p>
          <a:p>
            <a:pPr lvl="1"/>
            <a:r>
              <a:rPr lang="en-US" dirty="0" smtClean="0"/>
              <a:t>Total songs listened to</a:t>
            </a:r>
          </a:p>
          <a:p>
            <a:pPr lvl="1"/>
            <a:r>
              <a:rPr lang="en-US" dirty="0" smtClean="0"/>
              <a:t>Total songs liked </a:t>
            </a:r>
          </a:p>
          <a:p>
            <a:pPr lvl="1"/>
            <a:r>
              <a:rPr lang="en-US" dirty="0" smtClean="0"/>
              <a:t>Total songs</a:t>
            </a:r>
            <a:r>
              <a:rPr lang="en-IN" dirty="0" smtClean="0"/>
              <a:t> disliked</a:t>
            </a:r>
          </a:p>
          <a:p>
            <a:pPr lvl="1"/>
            <a:r>
              <a:rPr lang="en-US" dirty="0" smtClean="0"/>
              <a:t>Number of songs in user playlist </a:t>
            </a:r>
          </a:p>
          <a:p>
            <a:pPr lvl="1"/>
            <a:r>
              <a:rPr lang="en-US" dirty="0" smtClean="0"/>
              <a:t>Average songs played </a:t>
            </a:r>
          </a:p>
          <a:p>
            <a:pPr lvl="1"/>
            <a:r>
              <a:rPr lang="en-US" dirty="0" smtClean="0"/>
              <a:t>Number of artists listened to </a:t>
            </a:r>
          </a:p>
          <a:p>
            <a:pPr lvl="1"/>
            <a:r>
              <a:rPr lang="en-US" dirty="0" smtClean="0"/>
              <a:t>Number of user sessions logged</a:t>
            </a:r>
            <a:endParaRPr lang="en-US" dirty="0"/>
          </a:p>
          <a:p>
            <a:pPr marL="457200" lvl="1" indent="0">
              <a:buNone/>
            </a:pPr>
            <a:endParaRPr lang="en-US" dirty="0" smtClean="0"/>
          </a:p>
        </p:txBody>
      </p:sp>
      <p:sp>
        <p:nvSpPr>
          <p:cNvPr id="5" name="TextBox 4"/>
          <p:cNvSpPr txBox="1"/>
          <p:nvPr/>
        </p:nvSpPr>
        <p:spPr>
          <a:xfrm>
            <a:off x="685800" y="5804918"/>
            <a:ext cx="1057575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More features were used initially but discarded after observing less than 1% feature importance during training of models.</a:t>
            </a:r>
            <a:endParaRPr lang="en-IN" sz="2000" dirty="0"/>
          </a:p>
        </p:txBody>
      </p:sp>
    </p:spTree>
    <p:extLst>
      <p:ext uri="{BB962C8B-B14F-4D97-AF65-F5344CB8AC3E}">
        <p14:creationId xmlns:p14="http://schemas.microsoft.com/office/powerpoint/2010/main" val="3836358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IN" dirty="0"/>
          </a:p>
        </p:txBody>
      </p:sp>
      <p:sp>
        <p:nvSpPr>
          <p:cNvPr id="3" name="Content Placeholder 2"/>
          <p:cNvSpPr>
            <a:spLocks noGrp="1"/>
          </p:cNvSpPr>
          <p:nvPr>
            <p:ph idx="1"/>
          </p:nvPr>
        </p:nvSpPr>
        <p:spPr/>
        <p:txBody>
          <a:bodyPr/>
          <a:lstStyle/>
          <a:p>
            <a:r>
              <a:rPr lang="en-US" dirty="0" smtClean="0"/>
              <a:t>Dataset will be split into 80-20 train test split</a:t>
            </a:r>
          </a:p>
          <a:p>
            <a:r>
              <a:rPr lang="en-US" dirty="0" smtClean="0"/>
              <a:t>Grid search cross validation with three folds was used to built the following models</a:t>
            </a:r>
          </a:p>
          <a:p>
            <a:pPr lvl="1"/>
            <a:r>
              <a:rPr lang="en-US" dirty="0" smtClean="0"/>
              <a:t>Gradient boosting trees</a:t>
            </a:r>
          </a:p>
          <a:p>
            <a:pPr lvl="1"/>
            <a:r>
              <a:rPr lang="en-US" dirty="0" smtClean="0"/>
              <a:t>Random forests</a:t>
            </a:r>
          </a:p>
          <a:p>
            <a:pPr lvl="1"/>
            <a:r>
              <a:rPr lang="en-US" dirty="0" smtClean="0"/>
              <a:t>Logistic regression</a:t>
            </a:r>
          </a:p>
          <a:p>
            <a:pPr lvl="1"/>
            <a:r>
              <a:rPr lang="en-US" dirty="0" smtClean="0"/>
              <a:t>Support vector machine</a:t>
            </a:r>
          </a:p>
          <a:p>
            <a:pPr lvl="1"/>
            <a:r>
              <a:rPr lang="en-US" dirty="0" smtClean="0"/>
              <a:t>Hybrid model</a:t>
            </a:r>
          </a:p>
          <a:p>
            <a:pPr lvl="1"/>
            <a:endParaRPr lang="en-US" dirty="0"/>
          </a:p>
          <a:p>
            <a:pPr marL="457200" lvl="1" indent="0">
              <a:buNone/>
            </a:pPr>
            <a:endParaRPr lang="en-US" dirty="0" smtClean="0"/>
          </a:p>
        </p:txBody>
      </p:sp>
    </p:spTree>
    <p:extLst>
      <p:ext uri="{BB962C8B-B14F-4D97-AF65-F5344CB8AC3E}">
        <p14:creationId xmlns:p14="http://schemas.microsoft.com/office/powerpoint/2010/main" val="1655445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1"/>
            <a:ext cx="10820400" cy="1164866"/>
          </a:xfrm>
        </p:spPr>
        <p:txBody>
          <a:bodyPr>
            <a:normAutofit lnSpcReduction="10000"/>
          </a:bodyPr>
          <a:lstStyle/>
          <a:p>
            <a:r>
              <a:rPr lang="en-US" dirty="0"/>
              <a:t>Gradient boosting trees is a method in machine learning where multiple decision trees are combined to improve predictions, focusing on correcting errors from previous trees for better accuracy</a:t>
            </a:r>
            <a:r>
              <a:rPr lang="en-US" dirty="0" smtClean="0"/>
              <a:t>.</a:t>
            </a:r>
            <a:br>
              <a:rPr lang="en-US" dirty="0" smtClean="0"/>
            </a:br>
            <a:endParaRPr lang="en-IN" dirty="0"/>
          </a:p>
        </p:txBody>
      </p:sp>
      <p:sp>
        <p:nvSpPr>
          <p:cNvPr id="4" name="Title 3"/>
          <p:cNvSpPr>
            <a:spLocks noGrp="1"/>
          </p:cNvSpPr>
          <p:nvPr>
            <p:ph type="title"/>
          </p:nvPr>
        </p:nvSpPr>
        <p:spPr>
          <a:xfrm>
            <a:off x="-123092" y="764373"/>
            <a:ext cx="11629292" cy="1293028"/>
          </a:xfrm>
        </p:spPr>
        <p:txBody>
          <a:bodyPr/>
          <a:lstStyle/>
          <a:p>
            <a:pPr marL="457200" marR="0" lvl="1" algn="l" defTabSz="914400" rtl="0" eaLnBrk="1" fontAlgn="auto" latinLnBrk="0" hangingPunct="1">
              <a:lnSpc>
                <a:spcPct val="90000"/>
              </a:lnSpc>
              <a:spcBef>
                <a:spcPts val="500"/>
              </a:spcBef>
              <a:spcAft>
                <a:spcPts val="0"/>
              </a:spcAft>
              <a:buClrTx/>
              <a:buSzTx/>
              <a:tabLst/>
              <a:defRPr/>
            </a:pPr>
            <a:r>
              <a:rPr kumimoji="0" lang="en-US" sz="4000" b="0" i="0" u="none" strike="noStrike" kern="1200" cap="none" spc="0" normalizeH="0" baseline="0" noProof="0" dirty="0" smtClean="0">
                <a:ln>
                  <a:noFill/>
                </a:ln>
                <a:solidFill>
                  <a:prstClr val="white"/>
                </a:solidFill>
                <a:effectLst/>
                <a:uLnTx/>
                <a:uFillTx/>
                <a:latin typeface="Century Gothic" panose="020B0502020202020204"/>
              </a:rPr>
              <a:t>               </a:t>
            </a:r>
            <a:r>
              <a:rPr kumimoji="0" lang="en-US" sz="4000" b="0" i="0" u="none" strike="noStrike" kern="1200" cap="none" spc="0" normalizeH="0" baseline="0" noProof="0" dirty="0" smtClean="0">
                <a:ln>
                  <a:noFill/>
                </a:ln>
                <a:solidFill>
                  <a:prstClr val="white"/>
                </a:solidFill>
                <a:effectLst/>
                <a:uLnTx/>
                <a:uFillTx/>
                <a:latin typeface="Century Gothic" panose="020B0502020202020204"/>
              </a:rPr>
              <a:t>			GRADIENT BOOSTING TREES</a:t>
            </a:r>
            <a:endParaRPr kumimoji="0" lang="en-US" sz="4000" b="0" i="0" u="none" strike="noStrike" kern="1200" cap="none" spc="0" normalizeH="0" baseline="0" noProof="0" dirty="0" smtClean="0">
              <a:ln>
                <a:noFill/>
              </a:ln>
              <a:solidFill>
                <a:prstClr val="white"/>
              </a:solidFill>
              <a:effectLst/>
              <a:uLnTx/>
              <a:uFillTx/>
              <a:latin typeface="Century Gothic" panose="020B0502020202020204"/>
            </a:endParaRPr>
          </a:p>
        </p:txBody>
      </p:sp>
      <p:sp>
        <p:nvSpPr>
          <p:cNvPr id="7" name="Rectangle 2"/>
          <p:cNvSpPr>
            <a:spLocks noChangeArrowheads="1"/>
          </p:cNvSpPr>
          <p:nvPr/>
        </p:nvSpPr>
        <p:spPr bwMode="auto">
          <a:xfrm>
            <a:off x="0" y="0"/>
            <a:ext cx="461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152400" y="152400"/>
            <a:ext cx="4610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öhne"/>
              </a:rPr>
              <a:t/>
            </a:r>
            <a:br>
              <a:rPr kumimoji="0" lang="en-US" sz="12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735" y="3206134"/>
            <a:ext cx="5748258" cy="3339547"/>
          </a:xfrm>
          <a:prstGeom prst="rect">
            <a:avLst/>
          </a:prstGeom>
        </p:spPr>
      </p:pic>
    </p:spTree>
    <p:extLst>
      <p:ext uri="{BB962C8B-B14F-4D97-AF65-F5344CB8AC3E}">
        <p14:creationId xmlns:p14="http://schemas.microsoft.com/office/powerpoint/2010/main" val="150154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sp>
        <p:nvSpPr>
          <p:cNvPr id="3" name="Content Placeholder 2"/>
          <p:cNvSpPr>
            <a:spLocks noGrp="1"/>
          </p:cNvSpPr>
          <p:nvPr>
            <p:ph idx="1"/>
          </p:nvPr>
        </p:nvSpPr>
        <p:spPr>
          <a:xfrm>
            <a:off x="685800" y="2194560"/>
            <a:ext cx="10820400" cy="1045597"/>
          </a:xfrm>
        </p:spPr>
        <p:txBody>
          <a:bodyPr/>
          <a:lstStyle/>
          <a:p>
            <a:r>
              <a:rPr lang="en-US" dirty="0"/>
              <a:t>Logistic regression is a statistical method used for binary classification, predicting outcomes like whether a user will churn from a subscription service based on given features.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474" y="3377316"/>
            <a:ext cx="6033052" cy="3252083"/>
          </a:xfrm>
          <a:prstGeom prst="rect">
            <a:avLst/>
          </a:prstGeom>
        </p:spPr>
      </p:pic>
    </p:spTree>
    <p:extLst>
      <p:ext uri="{BB962C8B-B14F-4D97-AF65-F5344CB8AC3E}">
        <p14:creationId xmlns:p14="http://schemas.microsoft.com/office/powerpoint/2010/main" val="331057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 (SVM)</a:t>
            </a:r>
            <a:endParaRPr lang="en-IN" dirty="0"/>
          </a:p>
        </p:txBody>
      </p:sp>
      <p:sp>
        <p:nvSpPr>
          <p:cNvPr id="3" name="Content Placeholder 2"/>
          <p:cNvSpPr>
            <a:spLocks noGrp="1"/>
          </p:cNvSpPr>
          <p:nvPr>
            <p:ph idx="1"/>
          </p:nvPr>
        </p:nvSpPr>
        <p:spPr>
          <a:xfrm>
            <a:off x="685800" y="2194561"/>
            <a:ext cx="10820400" cy="1115170"/>
          </a:xfrm>
        </p:spPr>
        <p:txBody>
          <a:bodyPr>
            <a:normAutofit fontScale="92500" lnSpcReduction="10000"/>
          </a:bodyPr>
          <a:lstStyle/>
          <a:p>
            <a:r>
              <a:rPr lang="en-US" dirty="0"/>
              <a:t>Support Vector Machine (SVM) is a machine learning algorithm for classification tasks, finding the best separation line (or </a:t>
            </a:r>
            <a:r>
              <a:rPr lang="en-US" dirty="0" err="1"/>
              <a:t>hyperplane</a:t>
            </a:r>
            <a:r>
              <a:rPr lang="en-US" dirty="0"/>
              <a:t>) between different classes in the data</a:t>
            </a:r>
            <a:r>
              <a:rPr lang="en-US" dirty="0" smtClean="0"/>
              <a:t>.</a:t>
            </a:r>
            <a:br>
              <a:rPr lang="en-US"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65" y="3180521"/>
            <a:ext cx="6122505" cy="3508513"/>
          </a:xfrm>
          <a:prstGeom prst="rect">
            <a:avLst/>
          </a:prstGeom>
        </p:spPr>
      </p:pic>
    </p:spTree>
    <p:extLst>
      <p:ext uri="{BB962C8B-B14F-4D97-AF65-F5344CB8AC3E}">
        <p14:creationId xmlns:p14="http://schemas.microsoft.com/office/powerpoint/2010/main" val="37077435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194</TotalTime>
  <Words>539</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Roboto</vt:lpstr>
      <vt:lpstr>Söhne</vt:lpstr>
      <vt:lpstr>Vapor Trail</vt:lpstr>
      <vt:lpstr>Customer churn prediction</vt:lpstr>
      <vt:lpstr>Problem statement</vt:lpstr>
      <vt:lpstr>Data</vt:lpstr>
      <vt:lpstr>Data preprocessing</vt:lpstr>
      <vt:lpstr>Feature engineering</vt:lpstr>
      <vt:lpstr>Modelling</vt:lpstr>
      <vt:lpstr>                  GRADIENT BOOSTING TREES</vt:lpstr>
      <vt:lpstr>Logistic Regression</vt:lpstr>
      <vt:lpstr>Support Vector Machine (SVM)</vt:lpstr>
      <vt:lpstr>Random Forest Classifier</vt:lpstr>
      <vt:lpstr>Hybrid model</vt:lpstr>
      <vt:lpstr> 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Prachi</dc:creator>
  <cp:lastModifiedBy>Prachi</cp:lastModifiedBy>
  <cp:revision>19</cp:revision>
  <dcterms:created xsi:type="dcterms:W3CDTF">2024-04-03T06:15:11Z</dcterms:created>
  <dcterms:modified xsi:type="dcterms:W3CDTF">2024-05-06T20:14:14Z</dcterms:modified>
</cp:coreProperties>
</file>