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314" r:id="rId3"/>
    <p:sldId id="257" r:id="rId4"/>
    <p:sldId id="315" r:id="rId5"/>
    <p:sldId id="291" r:id="rId6"/>
    <p:sldId id="313" r:id="rId7"/>
    <p:sldId id="292" r:id="rId8"/>
    <p:sldId id="310" r:id="rId9"/>
    <p:sldId id="295" r:id="rId10"/>
    <p:sldId id="296" r:id="rId11"/>
    <p:sldId id="298" r:id="rId12"/>
    <p:sldId id="311" r:id="rId13"/>
    <p:sldId id="299" r:id="rId14"/>
    <p:sldId id="301" r:id="rId15"/>
    <p:sldId id="302" r:id="rId16"/>
    <p:sldId id="312" r:id="rId17"/>
    <p:sldId id="304" r:id="rId18"/>
    <p:sldId id="305" r:id="rId19"/>
    <p:sldId id="306" r:id="rId20"/>
    <p:sldId id="319" r:id="rId21"/>
    <p:sldId id="320" r:id="rId22"/>
    <p:sldId id="307" r:id="rId23"/>
    <p:sldId id="308" r:id="rId24"/>
    <p:sldId id="309" r:id="rId25"/>
    <p:sldId id="318" r:id="rId26"/>
  </p:sldIdLst>
  <p:sldSz cx="9144000" cy="5143500" type="screen16x9"/>
  <p:notesSz cx="6858000" cy="9144000"/>
  <p:embeddedFontLst>
    <p:embeddedFont>
      <p:font typeface="Krona One" panose="020B0604020202020204" charset="0"/>
      <p:regular r:id="rId28"/>
    </p:embeddedFont>
    <p:embeddedFont>
      <p:font typeface="Ubuntu"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1FC06E-E599-4388-9D68-B9AFEF32E9D7}">
  <a:tblStyle styleId="{B21FC06E-E599-4388-9D68-B9AFEF32E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19</a:t>
            </a:fld>
            <a:endParaRPr lang="en-IN"/>
          </a:p>
        </p:txBody>
      </p:sp>
    </p:spTree>
    <p:extLst>
      <p:ext uri="{BB962C8B-B14F-4D97-AF65-F5344CB8AC3E}">
        <p14:creationId xmlns:p14="http://schemas.microsoft.com/office/powerpoint/2010/main" val="2181881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22</a:t>
            </a:fld>
            <a:endParaRPr lang="en-IN"/>
          </a:p>
        </p:txBody>
      </p:sp>
    </p:spTree>
    <p:extLst>
      <p:ext uri="{BB962C8B-B14F-4D97-AF65-F5344CB8AC3E}">
        <p14:creationId xmlns:p14="http://schemas.microsoft.com/office/powerpoint/2010/main" val="212124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23</a:t>
            </a:fld>
            <a:endParaRPr lang="en-IN"/>
          </a:p>
        </p:txBody>
      </p:sp>
    </p:spTree>
    <p:extLst>
      <p:ext uri="{BB962C8B-B14F-4D97-AF65-F5344CB8AC3E}">
        <p14:creationId xmlns:p14="http://schemas.microsoft.com/office/powerpoint/2010/main" val="131290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24</a:t>
            </a:fld>
            <a:endParaRPr lang="en-IN"/>
          </a:p>
        </p:txBody>
      </p:sp>
    </p:spTree>
    <p:extLst>
      <p:ext uri="{BB962C8B-B14F-4D97-AF65-F5344CB8AC3E}">
        <p14:creationId xmlns:p14="http://schemas.microsoft.com/office/powerpoint/2010/main" val="351144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1351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11</a:t>
            </a:fld>
            <a:endParaRPr lang="en-IN"/>
          </a:p>
        </p:txBody>
      </p:sp>
    </p:spTree>
    <p:extLst>
      <p:ext uri="{BB962C8B-B14F-4D97-AF65-F5344CB8AC3E}">
        <p14:creationId xmlns:p14="http://schemas.microsoft.com/office/powerpoint/2010/main" val="301953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13</a:t>
            </a:fld>
            <a:endParaRPr lang="en-IN"/>
          </a:p>
        </p:txBody>
      </p:sp>
    </p:spTree>
    <p:extLst>
      <p:ext uri="{BB962C8B-B14F-4D97-AF65-F5344CB8AC3E}">
        <p14:creationId xmlns:p14="http://schemas.microsoft.com/office/powerpoint/2010/main" val="123005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14</a:t>
            </a:fld>
            <a:endParaRPr lang="en-IN"/>
          </a:p>
        </p:txBody>
      </p:sp>
    </p:spTree>
    <p:extLst>
      <p:ext uri="{BB962C8B-B14F-4D97-AF65-F5344CB8AC3E}">
        <p14:creationId xmlns:p14="http://schemas.microsoft.com/office/powerpoint/2010/main" val="335410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15</a:t>
            </a:fld>
            <a:endParaRPr lang="en-IN"/>
          </a:p>
        </p:txBody>
      </p:sp>
    </p:spTree>
    <p:extLst>
      <p:ext uri="{BB962C8B-B14F-4D97-AF65-F5344CB8AC3E}">
        <p14:creationId xmlns:p14="http://schemas.microsoft.com/office/powerpoint/2010/main" val="22738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17</a:t>
            </a:fld>
            <a:endParaRPr lang="en-IN"/>
          </a:p>
        </p:txBody>
      </p:sp>
    </p:spTree>
    <p:extLst>
      <p:ext uri="{BB962C8B-B14F-4D97-AF65-F5344CB8AC3E}">
        <p14:creationId xmlns:p14="http://schemas.microsoft.com/office/powerpoint/2010/main" val="141135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4AA1A-C211-4778-90C9-B1162AE03135}" type="slidenum">
              <a:rPr lang="en-IN" smtClean="0"/>
              <a:t>18</a:t>
            </a:fld>
            <a:endParaRPr lang="en-IN"/>
          </a:p>
        </p:txBody>
      </p:sp>
    </p:spTree>
    <p:extLst>
      <p:ext uri="{BB962C8B-B14F-4D97-AF65-F5344CB8AC3E}">
        <p14:creationId xmlns:p14="http://schemas.microsoft.com/office/powerpoint/2010/main" val="122777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5E042C-2C30-4909-BE20-C8CC343A85F9}"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F742E-1FAA-48B0-810F-3BFB1B5E1565}" type="slidenum">
              <a:rPr lang="en-IN" smtClean="0"/>
              <a:t>‹#›</a:t>
            </a:fld>
            <a:endParaRPr lang="en-IN"/>
          </a:p>
        </p:txBody>
      </p:sp>
    </p:spTree>
    <p:extLst>
      <p:ext uri="{BB962C8B-B14F-4D97-AF65-F5344CB8AC3E}">
        <p14:creationId xmlns:p14="http://schemas.microsoft.com/office/powerpoint/2010/main" val="292450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15"/>
          <p:cNvSpPr txBox="1">
            <a:spLocks noGrp="1"/>
          </p:cNvSpPr>
          <p:nvPr>
            <p:ph type="ctrTitle"/>
          </p:nvPr>
        </p:nvSpPr>
        <p:spPr>
          <a:xfrm>
            <a:off x="3784558" y="708348"/>
            <a:ext cx="4764019" cy="2197337"/>
          </a:xfrm>
          <a:prstGeom prst="rect">
            <a:avLst/>
          </a:prstGeom>
        </p:spPr>
        <p:txBody>
          <a:bodyPr spcFirstLastPara="1" wrap="square" lIns="91425" tIns="91425" rIns="91425" bIns="91425" anchor="b" anchorCtr="0">
            <a:noAutofit/>
          </a:bodyPr>
          <a:lstStyle/>
          <a:p>
            <a:pPr lvl="0" algn="l"/>
            <a:r>
              <a:rPr lang="en-US" sz="3200" b="1" dirty="0"/>
              <a:t>Road Accident Patterns and </a:t>
            </a:r>
            <a:br>
              <a:rPr lang="en-US" sz="3200" b="1" dirty="0"/>
            </a:br>
            <a:r>
              <a:rPr lang="en-US" sz="3200" b="1" dirty="0"/>
              <a:t>Safety Analysis</a:t>
            </a:r>
            <a:endParaRPr sz="2000" b="1" dirty="0">
              <a:solidFill>
                <a:srgbClr val="FFFFFF"/>
              </a:solidFill>
            </a:endParaRPr>
          </a:p>
        </p:txBody>
      </p:sp>
      <p:sp>
        <p:nvSpPr>
          <p:cNvPr id="230" name="Google Shape;230;p15"/>
          <p:cNvSpPr txBox="1">
            <a:spLocks noGrp="1"/>
          </p:cNvSpPr>
          <p:nvPr>
            <p:ph type="subTitle" idx="1"/>
          </p:nvPr>
        </p:nvSpPr>
        <p:spPr>
          <a:xfrm>
            <a:off x="4561322" y="2879844"/>
            <a:ext cx="3318890" cy="627600"/>
          </a:xfrm>
          <a:prstGeom prst="rect">
            <a:avLst/>
          </a:prstGeom>
        </p:spPr>
        <p:txBody>
          <a:bodyPr spcFirstLastPara="1" wrap="square" lIns="91425" tIns="91425" rIns="91425" bIns="91425" anchor="t" anchorCtr="0">
            <a:noAutofit/>
          </a:bodyPr>
          <a:lstStyle/>
          <a:p>
            <a:pPr algn="l"/>
            <a:r>
              <a:rPr lang="en-US" dirty="0"/>
              <a:t>- A Data-Driven Approach to Reducing Accidents</a:t>
            </a:r>
            <a:endParaRPr lang="en-IN" dirty="0"/>
          </a:p>
          <a:p>
            <a:pPr marL="0" lvl="0" indent="0" algn="l" rtl="0">
              <a:spcBef>
                <a:spcPts val="0"/>
              </a:spcBef>
              <a:spcAft>
                <a:spcPts val="0"/>
              </a:spcAft>
              <a:buNone/>
            </a:pPr>
            <a:endParaRPr dirty="0"/>
          </a:p>
        </p:txBody>
      </p:sp>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6720557" y="3981673"/>
            <a:ext cx="2685713" cy="1169551"/>
          </a:xfrm>
          <a:prstGeom prst="rect">
            <a:avLst/>
          </a:prstGeom>
          <a:noFill/>
        </p:spPr>
        <p:txBody>
          <a:bodyPr wrap="square" rtlCol="0">
            <a:spAutoFit/>
          </a:bodyPr>
          <a:lstStyle/>
          <a:p>
            <a:r>
              <a:rPr lang="en-IN" dirty="0">
                <a:solidFill>
                  <a:schemeClr val="tx1"/>
                </a:solidFill>
                <a:latin typeface="Ubuntu" panose="020B0604020202020204" charset="0"/>
              </a:rPr>
              <a:t>Group 15</a:t>
            </a:r>
          </a:p>
          <a:p>
            <a:r>
              <a:rPr lang="en-US" dirty="0" err="1">
                <a:solidFill>
                  <a:schemeClr val="tx1"/>
                </a:solidFill>
                <a:latin typeface="Ubuntu" panose="020B0604020202020204" charset="0"/>
              </a:rPr>
              <a:t>Dhruvi</a:t>
            </a:r>
            <a:r>
              <a:rPr lang="en-US" dirty="0">
                <a:solidFill>
                  <a:schemeClr val="tx1"/>
                </a:solidFill>
                <a:latin typeface="Ubuntu" panose="020B0604020202020204" charset="0"/>
              </a:rPr>
              <a:t> Mehta -(202318003)</a:t>
            </a:r>
          </a:p>
          <a:p>
            <a:r>
              <a:rPr lang="en-US" dirty="0">
                <a:solidFill>
                  <a:schemeClr val="tx1"/>
                </a:solidFill>
                <a:latin typeface="Ubuntu" panose="020B0604020202020204" charset="0"/>
              </a:rPr>
              <a:t>Prachi Mehta -(202318008)</a:t>
            </a:r>
          </a:p>
          <a:p>
            <a:r>
              <a:rPr lang="en-US" dirty="0">
                <a:solidFill>
                  <a:schemeClr val="tx1"/>
                </a:solidFill>
                <a:latin typeface="Ubuntu" panose="020B0604020202020204" charset="0"/>
              </a:rPr>
              <a:t>Riya Dave -(202318011)</a:t>
            </a:r>
          </a:p>
          <a:p>
            <a:r>
              <a:rPr lang="en-US" dirty="0">
                <a:solidFill>
                  <a:schemeClr val="tx1"/>
                </a:solidFill>
                <a:latin typeface="Ubuntu" panose="020B0604020202020204" charset="0"/>
              </a:rPr>
              <a:t>Simran Dalvi -(202318042)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Fields</a:t>
            </a:r>
            <a:endParaRPr lang="en-IN" dirty="0"/>
          </a:p>
        </p:txBody>
      </p:sp>
      <p:sp>
        <p:nvSpPr>
          <p:cNvPr id="3" name="Subtitle 2"/>
          <p:cNvSpPr>
            <a:spLocks noGrp="1"/>
          </p:cNvSpPr>
          <p:nvPr>
            <p:ph type="subTitle" idx="1"/>
          </p:nvPr>
        </p:nvSpPr>
        <p:spPr>
          <a:xfrm>
            <a:off x="135633" y="963435"/>
            <a:ext cx="2482800" cy="329700"/>
          </a:xfrm>
        </p:spPr>
        <p:txBody>
          <a:bodyPr/>
          <a:lstStyle/>
          <a:p>
            <a:pPr fontAlgn="base"/>
            <a:r>
              <a:rPr lang="en-US" sz="1200" b="1" dirty="0"/>
              <a:t>CY (Current Year) Fields:</a:t>
            </a:r>
          </a:p>
        </p:txBody>
      </p:sp>
      <p:sp>
        <p:nvSpPr>
          <p:cNvPr id="4" name="Subtitle 3"/>
          <p:cNvSpPr>
            <a:spLocks noGrp="1"/>
          </p:cNvSpPr>
          <p:nvPr>
            <p:ph type="subTitle" idx="2"/>
          </p:nvPr>
        </p:nvSpPr>
        <p:spPr>
          <a:xfrm>
            <a:off x="-592471" y="1447777"/>
            <a:ext cx="3581400" cy="2668206"/>
          </a:xfrm>
        </p:spPr>
        <p:txBody>
          <a:bodyPr/>
          <a:lstStyle/>
          <a:p>
            <a:pPr lvl="1" fontAlgn="base"/>
            <a:r>
              <a:rPr lang="en-US" sz="1100" b="1" dirty="0">
                <a:solidFill>
                  <a:schemeClr val="tx1"/>
                </a:solidFill>
              </a:rPr>
              <a:t>CY Accidents:</a:t>
            </a:r>
            <a:r>
              <a:rPr lang="en-US" sz="1100" dirty="0">
                <a:solidFill>
                  <a:schemeClr val="tx1"/>
                </a:solidFill>
              </a:rPr>
              <a:t> Counts accidents in the current year.</a:t>
            </a:r>
          </a:p>
          <a:p>
            <a:pPr lvl="1" fontAlgn="base"/>
            <a:r>
              <a:rPr lang="en-US" sz="1100" b="1" dirty="0">
                <a:solidFill>
                  <a:schemeClr val="tx1"/>
                </a:solidFill>
              </a:rPr>
              <a:t>CY Casualties:</a:t>
            </a:r>
            <a:r>
              <a:rPr lang="en-US" sz="1100" dirty="0">
                <a:solidFill>
                  <a:schemeClr val="tx1"/>
                </a:solidFill>
              </a:rPr>
              <a:t> Sums casualties in the current year.</a:t>
            </a:r>
          </a:p>
          <a:p>
            <a:pPr lvl="1" fontAlgn="base"/>
            <a:r>
              <a:rPr lang="en-US" sz="1100" b="1" dirty="0">
                <a:solidFill>
                  <a:schemeClr val="tx1"/>
                </a:solidFill>
              </a:rPr>
              <a:t>CY Fatal Casualties:</a:t>
            </a:r>
            <a:r>
              <a:rPr lang="en-US" sz="1100" dirty="0">
                <a:solidFill>
                  <a:schemeClr val="tx1"/>
                </a:solidFill>
              </a:rPr>
              <a:t> Sums fatalities in the current year.</a:t>
            </a:r>
          </a:p>
          <a:p>
            <a:pPr lvl="1" fontAlgn="base"/>
            <a:r>
              <a:rPr lang="en-US" sz="1100" b="1" dirty="0">
                <a:solidFill>
                  <a:schemeClr val="tx1"/>
                </a:solidFill>
              </a:rPr>
              <a:t>CY Serious Casualties:</a:t>
            </a:r>
            <a:r>
              <a:rPr lang="en-US" sz="1100" dirty="0">
                <a:solidFill>
                  <a:schemeClr val="tx1"/>
                </a:solidFill>
              </a:rPr>
              <a:t> Sums serious injuries in the current year.</a:t>
            </a:r>
          </a:p>
          <a:p>
            <a:pPr lvl="1" fontAlgn="base"/>
            <a:r>
              <a:rPr lang="en-US" sz="1100" b="1" dirty="0">
                <a:solidFill>
                  <a:schemeClr val="tx1"/>
                </a:solidFill>
              </a:rPr>
              <a:t>CY Slight Casualties:</a:t>
            </a:r>
            <a:r>
              <a:rPr lang="en-US" sz="1100" dirty="0">
                <a:solidFill>
                  <a:schemeClr val="tx1"/>
                </a:solidFill>
              </a:rPr>
              <a:t> Sums slight injuries in the current year.</a:t>
            </a:r>
          </a:p>
          <a:p>
            <a:pPr lvl="1" fontAlgn="base"/>
            <a:endParaRPr lang="en-US" sz="1100" dirty="0">
              <a:solidFill>
                <a:schemeClr val="tx1"/>
              </a:solidFill>
            </a:endParaRPr>
          </a:p>
          <a:p>
            <a:pPr lvl="1" fontAlgn="base"/>
            <a:r>
              <a:rPr lang="en-US" sz="1100" b="1" i="1" dirty="0">
                <a:solidFill>
                  <a:schemeClr val="tx1"/>
                </a:solidFill>
              </a:rPr>
              <a:t>Formula (example):</a:t>
            </a:r>
            <a:endParaRPr lang="en-US" sz="1100" i="1" dirty="0">
              <a:solidFill>
                <a:schemeClr val="tx1"/>
              </a:solidFill>
            </a:endParaRPr>
          </a:p>
          <a:p>
            <a:pPr lvl="2" fontAlgn="base"/>
            <a:r>
              <a:rPr lang="en-US" sz="1100" i="1" dirty="0">
                <a:solidFill>
                  <a:schemeClr val="tx1"/>
                </a:solidFill>
              </a:rPr>
              <a:t>SUM(IF YEAR([Accident Date])=[Current Year] THEN [Number of Casualties] END)</a:t>
            </a:r>
          </a:p>
        </p:txBody>
      </p:sp>
      <p:sp>
        <p:nvSpPr>
          <p:cNvPr id="5" name="Subtitle 4"/>
          <p:cNvSpPr>
            <a:spLocks noGrp="1"/>
          </p:cNvSpPr>
          <p:nvPr>
            <p:ph type="subTitle" idx="3"/>
          </p:nvPr>
        </p:nvSpPr>
        <p:spPr>
          <a:xfrm>
            <a:off x="2987040" y="964035"/>
            <a:ext cx="2598420" cy="329100"/>
          </a:xfrm>
        </p:spPr>
        <p:txBody>
          <a:bodyPr/>
          <a:lstStyle/>
          <a:p>
            <a:pPr fontAlgn="base"/>
            <a:r>
              <a:rPr lang="en-US" b="1" dirty="0">
                <a:solidFill>
                  <a:schemeClr val="tx1">
                    <a:lumMod val="50000"/>
                  </a:schemeClr>
                </a:solidFill>
              </a:rPr>
              <a:t>PY (Previous Year) Fields:</a:t>
            </a:r>
          </a:p>
        </p:txBody>
      </p:sp>
      <p:sp>
        <p:nvSpPr>
          <p:cNvPr id="6" name="Subtitle 5"/>
          <p:cNvSpPr>
            <a:spLocks noGrp="1"/>
          </p:cNvSpPr>
          <p:nvPr>
            <p:ph type="subTitle" idx="4"/>
          </p:nvPr>
        </p:nvSpPr>
        <p:spPr>
          <a:xfrm>
            <a:off x="5186974" y="1477831"/>
            <a:ext cx="3957026" cy="2948963"/>
          </a:xfrm>
        </p:spPr>
        <p:txBody>
          <a:bodyPr/>
          <a:lstStyle/>
          <a:p>
            <a:pPr marL="457200" lvl="1" indent="0" fontAlgn="base">
              <a:spcAft>
                <a:spcPts val="800"/>
              </a:spcAft>
            </a:pPr>
            <a:r>
              <a:rPr lang="en-US" sz="1100" b="1" dirty="0">
                <a:solidFill>
                  <a:schemeClr val="tx1"/>
                </a:solidFill>
                <a:latin typeface="Ubuntu" panose="020B0604020202020204" charset="0"/>
              </a:rPr>
              <a:t>YoY Accidents:</a:t>
            </a:r>
            <a:r>
              <a:rPr lang="en-US" sz="1100" dirty="0">
                <a:solidFill>
                  <a:schemeClr val="tx1"/>
                </a:solidFill>
                <a:latin typeface="Ubuntu" panose="020B0604020202020204" charset="0"/>
              </a:rPr>
              <a:t> Calculates the percentage change in accidents from last year to this year.</a:t>
            </a:r>
          </a:p>
          <a:p>
            <a:pPr marL="457200" lvl="1" indent="0" fontAlgn="base">
              <a:spcAft>
                <a:spcPts val="800"/>
              </a:spcAft>
            </a:pPr>
            <a:r>
              <a:rPr lang="en-US" sz="1100" b="1" dirty="0">
                <a:solidFill>
                  <a:schemeClr val="tx1"/>
                </a:solidFill>
                <a:latin typeface="Ubuntu" panose="020B0604020202020204" charset="0"/>
              </a:rPr>
              <a:t>YoY Casualties:</a:t>
            </a:r>
            <a:r>
              <a:rPr lang="en-US" sz="1100" dirty="0">
                <a:solidFill>
                  <a:schemeClr val="tx1"/>
                </a:solidFill>
                <a:latin typeface="Ubuntu" panose="020B0604020202020204" charset="0"/>
              </a:rPr>
              <a:t> Calculates the percentage change in casualties from last year to this year.</a:t>
            </a:r>
          </a:p>
          <a:p>
            <a:pPr marL="457200" lvl="1" indent="0" fontAlgn="base">
              <a:spcAft>
                <a:spcPts val="800"/>
              </a:spcAft>
            </a:pPr>
            <a:r>
              <a:rPr lang="en-US" sz="1100" b="1" dirty="0">
                <a:solidFill>
                  <a:schemeClr val="tx1"/>
                </a:solidFill>
                <a:latin typeface="Ubuntu" panose="020B0604020202020204" charset="0"/>
              </a:rPr>
              <a:t>YoY Fatal Casualties:</a:t>
            </a:r>
            <a:r>
              <a:rPr lang="en-US" sz="1100" dirty="0">
                <a:solidFill>
                  <a:schemeClr val="tx1"/>
                </a:solidFill>
                <a:latin typeface="Ubuntu" panose="020B0604020202020204" charset="0"/>
              </a:rPr>
              <a:t> Calculates the percentage change in fatalities from last year to this year.</a:t>
            </a:r>
          </a:p>
          <a:p>
            <a:pPr marL="457200" lvl="1" indent="0" fontAlgn="base">
              <a:spcAft>
                <a:spcPts val="800"/>
              </a:spcAft>
            </a:pPr>
            <a:r>
              <a:rPr lang="en-US" sz="1100" b="1" dirty="0">
                <a:solidFill>
                  <a:schemeClr val="tx1"/>
                </a:solidFill>
                <a:latin typeface="Ubuntu" panose="020B0604020202020204" charset="0"/>
              </a:rPr>
              <a:t>YoY Serious Casualties:</a:t>
            </a:r>
            <a:r>
              <a:rPr lang="en-US" sz="1100" dirty="0">
                <a:solidFill>
                  <a:schemeClr val="tx1"/>
                </a:solidFill>
                <a:latin typeface="Ubuntu" panose="020B0604020202020204" charset="0"/>
              </a:rPr>
              <a:t> Calculates the percentage change in serious injuries from last year to this year.</a:t>
            </a:r>
          </a:p>
          <a:p>
            <a:pPr marL="457200" lvl="1" indent="0" fontAlgn="base">
              <a:spcAft>
                <a:spcPts val="800"/>
              </a:spcAft>
            </a:pPr>
            <a:r>
              <a:rPr lang="en-US" sz="1100" b="1" dirty="0">
                <a:solidFill>
                  <a:schemeClr val="tx1"/>
                </a:solidFill>
                <a:latin typeface="Ubuntu" panose="020B0604020202020204" charset="0"/>
              </a:rPr>
              <a:t>YoY Slight Casualties:</a:t>
            </a:r>
            <a:r>
              <a:rPr lang="en-US" sz="1100" dirty="0">
                <a:solidFill>
                  <a:schemeClr val="tx1"/>
                </a:solidFill>
                <a:latin typeface="Ubuntu" panose="020B0604020202020204" charset="0"/>
              </a:rPr>
              <a:t> Calculates the percentage change in slight injuries from last year to this year.</a:t>
            </a:r>
          </a:p>
          <a:p>
            <a:pPr marL="457200" lvl="1" indent="0" fontAlgn="base"/>
            <a:r>
              <a:rPr lang="en-US" sz="1100" b="1" i="1" dirty="0">
                <a:solidFill>
                  <a:schemeClr val="tx1"/>
                </a:solidFill>
                <a:latin typeface="Ubuntu" panose="020B0604020202020204" charset="0"/>
              </a:rPr>
              <a:t>Formula (example):</a:t>
            </a:r>
            <a:endParaRPr lang="en-US" sz="1100" i="1" dirty="0">
              <a:solidFill>
                <a:schemeClr val="tx1"/>
              </a:solidFill>
              <a:latin typeface="Ubuntu" panose="020B0604020202020204" charset="0"/>
            </a:endParaRPr>
          </a:p>
          <a:p>
            <a:pPr lvl="2" fontAlgn="base"/>
            <a:r>
              <a:rPr lang="en-US" sz="1100" i="1" dirty="0">
                <a:solidFill>
                  <a:schemeClr val="tx1"/>
                </a:solidFill>
                <a:latin typeface="Ubuntu" panose="020B0604020202020204" charset="0"/>
              </a:rPr>
              <a:t>([CY Accidents] - [PY Accidents]) / [PY Accidents]</a:t>
            </a:r>
          </a:p>
        </p:txBody>
      </p:sp>
      <p:sp>
        <p:nvSpPr>
          <p:cNvPr id="7" name="Subtitle 3"/>
          <p:cNvSpPr txBox="1">
            <a:spLocks/>
          </p:cNvSpPr>
          <p:nvPr/>
        </p:nvSpPr>
        <p:spPr>
          <a:xfrm>
            <a:off x="2264484" y="1458890"/>
            <a:ext cx="3474720" cy="2195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Ubuntu"/>
                <a:ea typeface="Ubuntu"/>
                <a:cs typeface="Ubuntu"/>
                <a:sym typeface="Ubuntu"/>
              </a:defRPr>
            </a:lvl1pPr>
            <a:lvl2pPr marL="914400" marR="0" lvl="1"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2pPr>
            <a:lvl3pPr marL="1371600" marR="0" lvl="2"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3pPr>
            <a:lvl4pPr marL="1828800" marR="0" lvl="3"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4pPr>
            <a:lvl5pPr marL="2286000" marR="0" lvl="4"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5pPr>
            <a:lvl6pPr marL="2743200" marR="0" lvl="5"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6pPr>
            <a:lvl7pPr marL="3200400" marR="0" lvl="6"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7pPr>
            <a:lvl8pPr marL="3657600" marR="0" lvl="7"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8pPr>
            <a:lvl9pPr marL="4114800" marR="0" lvl="8" indent="-317500" algn="l"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Ubuntu"/>
                <a:ea typeface="Ubuntu"/>
                <a:cs typeface="Ubuntu"/>
                <a:sym typeface="Ubuntu"/>
              </a:defRPr>
            </a:lvl9pPr>
          </a:lstStyle>
          <a:p>
            <a:pPr lvl="1" fontAlgn="base"/>
            <a:r>
              <a:rPr lang="en-US" sz="1100" b="1" dirty="0">
                <a:solidFill>
                  <a:schemeClr val="tx1"/>
                </a:solidFill>
              </a:rPr>
              <a:t>PY Accidents:</a:t>
            </a:r>
            <a:r>
              <a:rPr lang="en-US" sz="1100" dirty="0">
                <a:solidFill>
                  <a:schemeClr val="tx1"/>
                </a:solidFill>
              </a:rPr>
              <a:t> Counts accidents in the previous year.</a:t>
            </a:r>
          </a:p>
          <a:p>
            <a:pPr lvl="1" fontAlgn="base"/>
            <a:r>
              <a:rPr lang="en-US" sz="1100" b="1" dirty="0">
                <a:solidFill>
                  <a:schemeClr val="tx1"/>
                </a:solidFill>
              </a:rPr>
              <a:t>PY Casualties:</a:t>
            </a:r>
            <a:r>
              <a:rPr lang="en-US" sz="1100" dirty="0">
                <a:solidFill>
                  <a:schemeClr val="tx1"/>
                </a:solidFill>
              </a:rPr>
              <a:t> Sums casualties in the previous year.</a:t>
            </a:r>
          </a:p>
          <a:p>
            <a:pPr lvl="1" fontAlgn="base"/>
            <a:r>
              <a:rPr lang="en-US" sz="1100" b="1" dirty="0">
                <a:solidFill>
                  <a:schemeClr val="tx1"/>
                </a:solidFill>
              </a:rPr>
              <a:t>PY Fatal Casualties:</a:t>
            </a:r>
            <a:r>
              <a:rPr lang="en-US" sz="1100" dirty="0">
                <a:solidFill>
                  <a:schemeClr val="tx1"/>
                </a:solidFill>
              </a:rPr>
              <a:t> Sums fatalities in the previous year.</a:t>
            </a:r>
          </a:p>
          <a:p>
            <a:pPr lvl="1" fontAlgn="base"/>
            <a:r>
              <a:rPr lang="en-US" sz="1100" b="1" dirty="0">
                <a:solidFill>
                  <a:schemeClr val="tx1"/>
                </a:solidFill>
              </a:rPr>
              <a:t>PY Serious Casualties:</a:t>
            </a:r>
            <a:r>
              <a:rPr lang="en-US" sz="1100" dirty="0">
                <a:solidFill>
                  <a:schemeClr val="tx1"/>
                </a:solidFill>
              </a:rPr>
              <a:t> Sums serious injuries in the previous year.</a:t>
            </a:r>
          </a:p>
          <a:p>
            <a:pPr lvl="1" fontAlgn="base"/>
            <a:r>
              <a:rPr lang="en-US" sz="1100" b="1" dirty="0">
                <a:solidFill>
                  <a:schemeClr val="tx1"/>
                </a:solidFill>
              </a:rPr>
              <a:t>PY Slight Casualties:</a:t>
            </a:r>
            <a:r>
              <a:rPr lang="en-US" sz="1100" dirty="0">
                <a:solidFill>
                  <a:schemeClr val="tx1"/>
                </a:solidFill>
              </a:rPr>
              <a:t> Sums slight injuries in the previous year.</a:t>
            </a:r>
          </a:p>
          <a:p>
            <a:pPr lvl="1" fontAlgn="base"/>
            <a:endParaRPr lang="en-US" sz="1100" b="1" dirty="0">
              <a:solidFill>
                <a:schemeClr val="tx1"/>
              </a:solidFill>
            </a:endParaRPr>
          </a:p>
          <a:p>
            <a:pPr lvl="1" fontAlgn="base"/>
            <a:r>
              <a:rPr lang="en-US" sz="1100" b="1" i="1" dirty="0">
                <a:solidFill>
                  <a:schemeClr val="tx1"/>
                </a:solidFill>
              </a:rPr>
              <a:t>Formula (example):</a:t>
            </a:r>
            <a:endParaRPr lang="en-US" sz="1100" i="1" dirty="0">
              <a:solidFill>
                <a:schemeClr val="tx1"/>
              </a:solidFill>
            </a:endParaRPr>
          </a:p>
          <a:p>
            <a:pPr lvl="2" fontAlgn="base"/>
            <a:r>
              <a:rPr lang="en-US" sz="1100" i="1" dirty="0">
                <a:solidFill>
                  <a:schemeClr val="tx1"/>
                </a:solidFill>
              </a:rPr>
              <a:t>SUM(IF YEAR([Accident Date])=[Previous Year] THEN [Number of Casualties] END)</a:t>
            </a:r>
          </a:p>
        </p:txBody>
      </p:sp>
      <p:sp>
        <p:nvSpPr>
          <p:cNvPr id="8" name="Subtitle 4"/>
          <p:cNvSpPr txBox="1">
            <a:spLocks/>
          </p:cNvSpPr>
          <p:nvPr/>
        </p:nvSpPr>
        <p:spPr>
          <a:xfrm>
            <a:off x="5751579" y="965826"/>
            <a:ext cx="2598420"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chemeClr val="dk1"/>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chemeClr val="dk1"/>
                </a:solidFill>
                <a:latin typeface="Krona One"/>
                <a:ea typeface="Krona One"/>
                <a:cs typeface="Krona One"/>
                <a:sym typeface="Krona One"/>
              </a:defRPr>
            </a:lvl9pPr>
          </a:lstStyle>
          <a:p>
            <a:pPr marL="0" indent="0" algn="ctr" fontAlgn="base">
              <a:spcAft>
                <a:spcPts val="800"/>
              </a:spcAft>
            </a:pPr>
            <a:r>
              <a:rPr lang="en-US" b="1" dirty="0">
                <a:solidFill>
                  <a:srgbClr val="000000"/>
                </a:solidFill>
                <a:latin typeface="Krona One" panose="020B0604020202020204" charset="0"/>
              </a:rPr>
              <a:t>YoY (Year-over-Year) Fields</a:t>
            </a:r>
            <a:endParaRPr lang="en-US" dirty="0">
              <a:solidFill>
                <a:srgbClr val="000000"/>
              </a:solidFill>
              <a:latin typeface="Krona One" panose="020B0604020202020204" charset="0"/>
            </a:endParaRPr>
          </a:p>
        </p:txBody>
      </p:sp>
      <p:sp>
        <p:nvSpPr>
          <p:cNvPr id="9" name="Rectangle 8">
            <a:extLst>
              <a:ext uri="{FF2B5EF4-FFF2-40B4-BE49-F238E27FC236}">
                <a16:creationId xmlns:a16="http://schemas.microsoft.com/office/drawing/2014/main" id="{3B4A5E37-F757-61C9-3938-A6F901D3C4B5}"/>
              </a:ext>
            </a:extLst>
          </p:cNvPr>
          <p:cNvSpPr/>
          <p:nvPr/>
        </p:nvSpPr>
        <p:spPr>
          <a:xfrm>
            <a:off x="11296" y="960094"/>
            <a:ext cx="2820921" cy="3270455"/>
          </a:xfrm>
          <a:prstGeom prst="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D3C411F-AA73-69D5-D544-D73C94108759}"/>
              </a:ext>
            </a:extLst>
          </p:cNvPr>
          <p:cNvSpPr/>
          <p:nvPr/>
        </p:nvSpPr>
        <p:spPr>
          <a:xfrm>
            <a:off x="2849925" y="960095"/>
            <a:ext cx="2820921" cy="3270455"/>
          </a:xfrm>
          <a:prstGeom prst="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D0669E5-7944-DE22-6D11-F97E9AB0FED4}"/>
              </a:ext>
            </a:extLst>
          </p:cNvPr>
          <p:cNvSpPr/>
          <p:nvPr/>
        </p:nvSpPr>
        <p:spPr>
          <a:xfrm>
            <a:off x="5670045" y="960095"/>
            <a:ext cx="3422506" cy="3270455"/>
          </a:xfrm>
          <a:prstGeom prst="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9E559F07-D55A-45EB-FBAB-A20BE367B1EE}"/>
              </a:ext>
            </a:extLst>
          </p:cNvPr>
          <p:cNvCxnSpPr>
            <a:cxnSpLocks/>
          </p:cNvCxnSpPr>
          <p:nvPr/>
        </p:nvCxnSpPr>
        <p:spPr>
          <a:xfrm>
            <a:off x="0" y="1458890"/>
            <a:ext cx="9091749" cy="73905"/>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861"/>
            <a:ext cx="7886700" cy="994172"/>
          </a:xfrm>
        </p:spPr>
        <p:txBody>
          <a:bodyPr/>
          <a:lstStyle/>
          <a:p>
            <a:r>
              <a:rPr lang="en-US" b="1" dirty="0"/>
              <a:t>Parameters</a:t>
            </a:r>
            <a:endParaRPr lang="en-IN" b="1" dirty="0"/>
          </a:p>
        </p:txBody>
      </p:sp>
      <p:sp>
        <p:nvSpPr>
          <p:cNvPr id="3" name="Content Placeholder 2"/>
          <p:cNvSpPr>
            <a:spLocks noGrp="1"/>
          </p:cNvSpPr>
          <p:nvPr>
            <p:ph sz="half" idx="1"/>
          </p:nvPr>
        </p:nvSpPr>
        <p:spPr>
          <a:xfrm>
            <a:off x="6967" y="1341588"/>
            <a:ext cx="2639397" cy="3676310"/>
          </a:xfrm>
        </p:spPr>
        <p:txBody>
          <a:bodyPr>
            <a:noAutofit/>
          </a:bodyPr>
          <a:lstStyle/>
          <a:p>
            <a:pPr fontAlgn="base"/>
            <a:r>
              <a:rPr lang="en-US" sz="1800" b="1" dirty="0"/>
              <a:t>CY (Current Year) Fields:</a:t>
            </a:r>
          </a:p>
          <a:p>
            <a:pPr marL="342900" lvl="1" indent="0" fontAlgn="base">
              <a:buNone/>
            </a:pPr>
            <a:endParaRPr lang="en-US" sz="1125" dirty="0"/>
          </a:p>
        </p:txBody>
      </p:sp>
      <p:sp>
        <p:nvSpPr>
          <p:cNvPr id="4" name="Content Placeholder 3"/>
          <p:cNvSpPr>
            <a:spLocks noGrp="1"/>
          </p:cNvSpPr>
          <p:nvPr>
            <p:ph sz="half" idx="2"/>
          </p:nvPr>
        </p:nvSpPr>
        <p:spPr>
          <a:xfrm>
            <a:off x="3001347" y="1313235"/>
            <a:ext cx="2767693" cy="3676310"/>
          </a:xfrm>
        </p:spPr>
        <p:txBody>
          <a:bodyPr>
            <a:normAutofit/>
          </a:bodyPr>
          <a:lstStyle/>
          <a:p>
            <a:pPr fontAlgn="base"/>
            <a:r>
              <a:rPr lang="en-US" sz="1800" b="1" dirty="0"/>
              <a:t>PY (Previous Year) Fields</a:t>
            </a:r>
          </a:p>
          <a:p>
            <a:pPr fontAlgn="base"/>
            <a:endParaRPr lang="en-US" sz="1125" dirty="0"/>
          </a:p>
        </p:txBody>
      </p:sp>
      <p:pic>
        <p:nvPicPr>
          <p:cNvPr id="5" name="Picture 4"/>
          <p:cNvPicPr>
            <a:picLocks noChangeAspect="1"/>
          </p:cNvPicPr>
          <p:nvPr/>
        </p:nvPicPr>
        <p:blipFill>
          <a:blip r:embed="rId3"/>
          <a:stretch>
            <a:fillRect/>
          </a:stretch>
        </p:blipFill>
        <p:spPr>
          <a:xfrm>
            <a:off x="5498112" y="1376839"/>
            <a:ext cx="2759696" cy="3264691"/>
          </a:xfrm>
          <a:prstGeom prst="rect">
            <a:avLst/>
          </a:prstGeom>
        </p:spPr>
      </p:pic>
      <p:sp>
        <p:nvSpPr>
          <p:cNvPr id="6" name="Rectangle 5"/>
          <p:cNvSpPr/>
          <p:nvPr/>
        </p:nvSpPr>
        <p:spPr>
          <a:xfrm>
            <a:off x="6123215" y="1313235"/>
            <a:ext cx="2918149" cy="369332"/>
          </a:xfrm>
          <a:prstGeom prst="rect">
            <a:avLst/>
          </a:prstGeom>
        </p:spPr>
        <p:txBody>
          <a:bodyPr wrap="square">
            <a:spAutoFit/>
          </a:bodyPr>
          <a:lstStyle/>
          <a:p>
            <a:pPr marL="285750" indent="-285750" fontAlgn="base">
              <a:spcAft>
                <a:spcPts val="600"/>
              </a:spcAft>
              <a:buFont typeface="Arial" panose="020B0604020202020204" pitchFamily="34" charset="0"/>
              <a:buChar char="•"/>
            </a:pPr>
            <a:r>
              <a:rPr lang="en-US" sz="1800" b="1" dirty="0">
                <a:solidFill>
                  <a:schemeClr val="bg1"/>
                </a:solidFill>
                <a:latin typeface="Ubuntu" panose="020B0604020202020204" charset="0"/>
              </a:rPr>
              <a:t>Accident Severity</a:t>
            </a:r>
          </a:p>
        </p:txBody>
      </p:sp>
      <p:pic>
        <p:nvPicPr>
          <p:cNvPr id="7172" name="Picture 4" descr="https://lh7-rt.googleusercontent.com/docsz/AD_4nXcixljafF8x5du22zKC_gbOYsC_ld4fJbB_LqiBwfaC0MDolJAVfIL2RHTYqfnqS7OO8h4MPWQLhzYpmA_E8ggjq1Oc75Kn-VWSeknZHqFXWabVurebJBgtw0JkT5_VpGZL7WSJRelYhYrnu7NqvyQ?key=Xc2z-CK8UjVS-ioAf9pXvVl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10" y="2215968"/>
            <a:ext cx="2607327" cy="187084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7-rt.googleusercontent.com/docsz/AD_4nXchoLgXyQ05uRpPKHM_rK0FsQOk_yhpYc_glHOE8AWJo3ZRhlYrk291hN23yFmBrSJjT0b75dnj2TmBF_Aelz_GIsyOWELCc8hnN9LxTJuRVG86m-YdST9H7DGIENy8Z7pq57W3QfvR9OYZ0pLmZTA?key=Xc2z-CK8UjVS-ioAf9pXvVl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755" y="2226921"/>
            <a:ext cx="2581069" cy="185988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lh7-rt.googleusercontent.com/docsz/AD_4nXemNGiEFcHe46KnQbt_BM5EocCgdBL1SlfF1qUlXKANwm_L94GU6aNJCKCiTxf0woWdOS7Lycq6LgEvpBimHsVyFj7-01aEG8-OvgEYuatOKI6wTQnIn2wn5dnyB07ZQfbjhjp0TwpumpwO1BnzmPs?key=Xc2z-CK8UjVS-ioAf9pXvVl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3215" y="2211641"/>
            <a:ext cx="2615977" cy="187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2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EC0-71FD-F061-35E8-45931ABE956F}"/>
              </a:ext>
            </a:extLst>
          </p:cNvPr>
          <p:cNvSpPr>
            <a:spLocks noGrp="1"/>
          </p:cNvSpPr>
          <p:nvPr>
            <p:ph type="title"/>
          </p:nvPr>
        </p:nvSpPr>
        <p:spPr/>
        <p:txBody>
          <a:bodyPr/>
          <a:lstStyle/>
          <a:p>
            <a:r>
              <a:rPr lang="en-IN" sz="6600" dirty="0"/>
              <a:t>HYPOTHESIS</a:t>
            </a:r>
          </a:p>
        </p:txBody>
      </p:sp>
    </p:spTree>
    <p:extLst>
      <p:ext uri="{BB962C8B-B14F-4D97-AF65-F5344CB8AC3E}">
        <p14:creationId xmlns:p14="http://schemas.microsoft.com/office/powerpoint/2010/main" val="1628930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Weather Paradox</a:t>
            </a:r>
            <a:endParaRPr lang="en-IN" sz="2400" dirty="0"/>
          </a:p>
        </p:txBody>
      </p:sp>
      <p:sp>
        <p:nvSpPr>
          <p:cNvPr id="3" name="Text Placeholder 2"/>
          <p:cNvSpPr>
            <a:spLocks noGrp="1"/>
          </p:cNvSpPr>
          <p:nvPr>
            <p:ph type="body" idx="1"/>
          </p:nvPr>
        </p:nvSpPr>
        <p:spPr/>
        <p:txBody>
          <a:bodyPr>
            <a:noAutofit/>
          </a:bodyPr>
          <a:lstStyle/>
          <a:p>
            <a:pPr marL="158750" indent="0" algn="just">
              <a:buNone/>
            </a:pPr>
            <a:r>
              <a:rPr lang="en-US" sz="1800" b="1" dirty="0"/>
              <a:t>Mild weather events may lead to more severe accidents than extreme weather conditions.</a:t>
            </a:r>
          </a:p>
          <a:p>
            <a:pPr marL="158750" indent="0" algn="just">
              <a:buNone/>
            </a:pPr>
            <a:endParaRPr lang="en-US" sz="2000" b="1" dirty="0"/>
          </a:p>
          <a:p>
            <a:pPr marL="330200" indent="-171450" algn="just">
              <a:buFont typeface="Wingdings" panose="05000000000000000000" pitchFamily="2" charset="2"/>
              <a:buChar char="v"/>
            </a:pPr>
            <a:r>
              <a:rPr lang="en-US" dirty="0"/>
              <a:t>Traditionally, severe weather conditions like heavy rain, snow, or fog are seen as the main contributors to accidents. However, this hypothesis suggests that mild weather changes, such as sudden light rain or slight temperature drops, may actually lead to more severe accidents.</a:t>
            </a:r>
          </a:p>
          <a:p>
            <a:pPr marL="158750" indent="0" algn="just">
              <a:buNone/>
            </a:pPr>
            <a:endParaRPr lang="en-US" dirty="0"/>
          </a:p>
          <a:p>
            <a:pPr marL="330200" indent="-171450" algn="just">
              <a:buFont typeface="Wingdings" panose="05000000000000000000" pitchFamily="2" charset="2"/>
              <a:buChar char="v"/>
            </a:pPr>
            <a:r>
              <a:rPr lang="en-US" dirty="0"/>
              <a:t>In mild adverse conditions, drivers may become overconfident, failing to adjust their speed or account for slippery surfaces. This complacency can result in more severe accidents than in extreme weather, where drivers tend to be more cautious.</a:t>
            </a:r>
          </a:p>
        </p:txBody>
      </p:sp>
    </p:spTree>
    <p:extLst>
      <p:ext uri="{BB962C8B-B14F-4D97-AF65-F5344CB8AC3E}">
        <p14:creationId xmlns:p14="http://schemas.microsoft.com/office/powerpoint/2010/main" val="328157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Size-Effect Illusion</a:t>
            </a:r>
            <a:endParaRPr lang="en-IN" sz="1800" dirty="0"/>
          </a:p>
        </p:txBody>
      </p:sp>
      <p:sp>
        <p:nvSpPr>
          <p:cNvPr id="3" name="Text Placeholder 2"/>
          <p:cNvSpPr>
            <a:spLocks noGrp="1"/>
          </p:cNvSpPr>
          <p:nvPr>
            <p:ph type="body" idx="1"/>
          </p:nvPr>
        </p:nvSpPr>
        <p:spPr>
          <a:xfrm>
            <a:off x="416045" y="1079540"/>
            <a:ext cx="7717500" cy="3557773"/>
          </a:xfrm>
        </p:spPr>
        <p:txBody>
          <a:bodyPr>
            <a:noAutofit/>
          </a:bodyPr>
          <a:lstStyle/>
          <a:p>
            <a:pPr marL="158750" indent="0" algn="just">
              <a:buNone/>
            </a:pPr>
            <a:r>
              <a:rPr lang="en-US" sz="1800" b="1" dirty="0"/>
              <a:t>Smaller vehicles may contribute to more severe accidents in collisions with larger vehicles</a:t>
            </a:r>
          </a:p>
          <a:p>
            <a:pPr marL="444500" indent="-285750" algn="just">
              <a:buFont typeface="Wingdings" panose="05000000000000000000" pitchFamily="2" charset="2"/>
              <a:buChar char="v"/>
            </a:pPr>
            <a:endParaRPr lang="en-US" sz="1600" dirty="0"/>
          </a:p>
          <a:p>
            <a:pPr marL="444500" indent="-285750" algn="just">
              <a:buFont typeface="Wingdings" panose="05000000000000000000" pitchFamily="2" charset="2"/>
              <a:buChar char="v"/>
            </a:pPr>
            <a:r>
              <a:rPr lang="en-US" dirty="0"/>
              <a:t>While it’s generally assumed that larger vehicles are more likely to cause severe accidents due to their mass and momentum, this hypothesis suggests focusing on the vulnerability of smaller vehicles in collisions with larger ones.</a:t>
            </a:r>
          </a:p>
          <a:p>
            <a:pPr marL="444500" indent="-285750" algn="just">
              <a:buFont typeface="Wingdings" panose="05000000000000000000" pitchFamily="2" charset="2"/>
              <a:buChar char="v"/>
            </a:pPr>
            <a:endParaRPr lang="en-US" dirty="0"/>
          </a:p>
          <a:p>
            <a:pPr marL="444500" indent="-285750" algn="just">
              <a:buFont typeface="Wingdings" panose="05000000000000000000" pitchFamily="2" charset="2"/>
              <a:buChar char="v"/>
            </a:pPr>
            <a:r>
              <a:rPr lang="en-US" dirty="0"/>
              <a:t> When smaller vehicles collide with larger ones, the size difference often leads to catastrophic outcomes for the smaller vehicle, resulting in higher fatality and injury rates. This challenges the idea that larger vehicles always pose a greater risk by highlighting the increased danger to smaller vehicles in mixed-vehicle collisions.</a:t>
            </a:r>
            <a:endParaRPr lang="en-IN" dirty="0"/>
          </a:p>
        </p:txBody>
      </p:sp>
    </p:spTree>
    <p:extLst>
      <p:ext uri="{BB962C8B-B14F-4D97-AF65-F5344CB8AC3E}">
        <p14:creationId xmlns:p14="http://schemas.microsoft.com/office/powerpoint/2010/main" val="173260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Urban Myopia</a:t>
            </a:r>
            <a:endParaRPr lang="en-IN" sz="1800" b="1" dirty="0"/>
          </a:p>
        </p:txBody>
      </p:sp>
      <p:sp>
        <p:nvSpPr>
          <p:cNvPr id="3" name="Text Placeholder 2"/>
          <p:cNvSpPr>
            <a:spLocks noGrp="1"/>
          </p:cNvSpPr>
          <p:nvPr>
            <p:ph type="body" idx="1"/>
          </p:nvPr>
        </p:nvSpPr>
        <p:spPr>
          <a:xfrm>
            <a:off x="422576" y="1134150"/>
            <a:ext cx="7717500" cy="3463976"/>
          </a:xfrm>
        </p:spPr>
        <p:txBody>
          <a:bodyPr>
            <a:noAutofit/>
          </a:bodyPr>
          <a:lstStyle/>
          <a:p>
            <a:pPr marL="158750" indent="0" algn="just">
              <a:buNone/>
            </a:pPr>
            <a:r>
              <a:rPr lang="en-US" sz="1800" b="1" dirty="0"/>
              <a:t>Poorly maintained urban infrastructure may lead to higher accident rates than traffic congestion alone.</a:t>
            </a:r>
          </a:p>
          <a:p>
            <a:pPr algn="just">
              <a:buFont typeface="Wingdings" panose="05000000000000000000" pitchFamily="2" charset="2"/>
              <a:buChar char="v"/>
            </a:pPr>
            <a:endParaRPr lang="en-US" sz="1600" dirty="0"/>
          </a:p>
          <a:p>
            <a:pPr algn="just">
              <a:buFont typeface="Wingdings" panose="05000000000000000000" pitchFamily="2" charset="2"/>
              <a:buChar char="v"/>
            </a:pPr>
            <a:r>
              <a:rPr lang="en-US" dirty="0"/>
              <a:t>Urban areas are high-risk zones not only because of traffic congestion but also due to hidden hazards in outdated or poorly maintained infrastructure. Features like poorly marked roads, sudden lane changes, and inadequately lit intersections increase accident risks, particularly for unfamiliar drivers.</a:t>
            </a:r>
          </a:p>
          <a:p>
            <a:pPr marL="158750" indent="0" algn="just">
              <a:buNone/>
            </a:pPr>
            <a:endParaRPr lang="en-US" dirty="0"/>
          </a:p>
          <a:p>
            <a:pPr marL="444500" indent="-285750" algn="just">
              <a:buFont typeface="Wingdings" panose="05000000000000000000" pitchFamily="2" charset="2"/>
              <a:buChar char="v"/>
            </a:pPr>
            <a:r>
              <a:rPr lang="en-US" dirty="0"/>
              <a:t>Unlike urban areas, rural regions have simpler road designs and fewer infrastructure issues, presenting fewer challenges for drivers. This often results in lower accident frequency and severity, despite the generally lower traffic volumes.</a:t>
            </a:r>
            <a:endParaRPr lang="en-IN" dirty="0"/>
          </a:p>
        </p:txBody>
      </p:sp>
    </p:spTree>
    <p:extLst>
      <p:ext uri="{BB962C8B-B14F-4D97-AF65-F5344CB8AC3E}">
        <p14:creationId xmlns:p14="http://schemas.microsoft.com/office/powerpoint/2010/main" val="263064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C89B-C0D9-5A85-BA78-922411BC7801}"/>
              </a:ext>
            </a:extLst>
          </p:cNvPr>
          <p:cNvSpPr>
            <a:spLocks noGrp="1"/>
          </p:cNvSpPr>
          <p:nvPr>
            <p:ph type="title"/>
          </p:nvPr>
        </p:nvSpPr>
        <p:spPr/>
        <p:txBody>
          <a:bodyPr/>
          <a:lstStyle/>
          <a:p>
            <a:r>
              <a:rPr lang="en-IN" dirty="0"/>
              <a:t>QUESTIONS</a:t>
            </a:r>
          </a:p>
        </p:txBody>
      </p:sp>
    </p:spTree>
    <p:extLst>
      <p:ext uri="{BB962C8B-B14F-4D97-AF65-F5344CB8AC3E}">
        <p14:creationId xmlns:p14="http://schemas.microsoft.com/office/powerpoint/2010/main" val="236369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1800" dirty="0"/>
              <a:t>1. </a:t>
            </a:r>
            <a:r>
              <a:rPr lang="en-IN" sz="1800" dirty="0"/>
              <a:t>What are the key environmental and road conditions that contribute to severe accidents?</a:t>
            </a:r>
          </a:p>
        </p:txBody>
      </p:sp>
      <p:pic>
        <p:nvPicPr>
          <p:cNvPr id="5" name="Picture 2" descr="https://lh7-rt.googleusercontent.com/docsz/AD_4nXfvqdjGK4iO6wm7OPpiJDKr3kUn_HP2j28tUGlFGgfwWN0EY9m0iU-HFJNkL_Zu7o4D2XG1E7FsvOGMiYcUwrGwOSE10o5eKcBagfuiyaztIuyKfA4tKaXm7ajG2suo7azGPoSzHEo6zcJZxfur4CA?key=Xc2z-CK8UjVS-ioAf9pXvVlI"/>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41021" y="1250225"/>
            <a:ext cx="3177540" cy="28395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7-rt.googleusercontent.com/docsz/AD_4nXfy5tH_kj06zIWKUa3Gcwma57VO456g2dwHs6DC1_7x-OenVnsKy5cQHPTm940hB86O-jb7nrnuyihqcs2ZEzS5g8L7lOkxmM0u21ogiTMvvbYa6Vg5k50UiHt5IVlJxG7bUQMfKU1GUw9ygEYOdJ0?key=Xc2z-CK8UjVS-ioAf9pXvVl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514" y="1250225"/>
            <a:ext cx="3072888" cy="283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5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1800" dirty="0"/>
              <a:t>2. </a:t>
            </a:r>
            <a:r>
              <a:rPr lang="en-IN" sz="1800" dirty="0"/>
              <a:t>How do different vehicle types (cars, trucks, buses) impact accident severity and casualty rates?</a:t>
            </a: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551" y="1370966"/>
            <a:ext cx="7416589" cy="3130462"/>
          </a:xfrm>
          <a:prstGeom prst="rect">
            <a:avLst/>
          </a:prstGeom>
          <a:noFill/>
          <a:ln>
            <a:noFill/>
          </a:ln>
        </p:spPr>
      </p:pic>
    </p:spTree>
    <p:extLst>
      <p:ext uri="{BB962C8B-B14F-4D97-AF65-F5344CB8AC3E}">
        <p14:creationId xmlns:p14="http://schemas.microsoft.com/office/powerpoint/2010/main" val="387975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1800" dirty="0"/>
              <a:t>3. </a:t>
            </a:r>
            <a:r>
              <a:rPr lang="en-IN" sz="1800" dirty="0"/>
              <a:t>Which geographic areas (urban vs. rural) experience higher accident frequencies, and what specific factors contribute to these patterns?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 y="1254124"/>
            <a:ext cx="7825740" cy="3333115"/>
          </a:xfrm>
          <a:prstGeom prst="rect">
            <a:avLst/>
          </a:prstGeom>
          <a:noFill/>
          <a:ln>
            <a:noFill/>
          </a:ln>
        </p:spPr>
      </p:pic>
    </p:spTree>
    <p:extLst>
      <p:ext uri="{BB962C8B-B14F-4D97-AF65-F5344CB8AC3E}">
        <p14:creationId xmlns:p14="http://schemas.microsoft.com/office/powerpoint/2010/main" val="289404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41E84-747B-44EB-9920-5A5497F62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50829-F94B-45E9-FFDB-4CFBF9FCF4E6}"/>
              </a:ext>
            </a:extLst>
          </p:cNvPr>
          <p:cNvSpPr>
            <a:spLocks noGrp="1"/>
          </p:cNvSpPr>
          <p:nvPr>
            <p:ph type="title"/>
          </p:nvPr>
        </p:nvSpPr>
        <p:spPr/>
        <p:txBody>
          <a:bodyPr/>
          <a:lstStyle/>
          <a:p>
            <a:r>
              <a:rPr lang="en-IN" dirty="0"/>
              <a:t>CONTEXT</a:t>
            </a:r>
          </a:p>
        </p:txBody>
      </p:sp>
    </p:spTree>
    <p:extLst>
      <p:ext uri="{BB962C8B-B14F-4D97-AF65-F5344CB8AC3E}">
        <p14:creationId xmlns:p14="http://schemas.microsoft.com/office/powerpoint/2010/main" val="336507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20" y="698819"/>
            <a:ext cx="8379605" cy="3653441"/>
          </a:xfrm>
          <a:prstGeom prst="rect">
            <a:avLst/>
          </a:prstGeom>
          <a:noFill/>
          <a:ln>
            <a:noFill/>
          </a:ln>
        </p:spPr>
      </p:pic>
    </p:spTree>
    <p:extLst>
      <p:ext uri="{BB962C8B-B14F-4D97-AF65-F5344CB8AC3E}">
        <p14:creationId xmlns:p14="http://schemas.microsoft.com/office/powerpoint/2010/main" val="331474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36" y="532293"/>
            <a:ext cx="8345715" cy="3940470"/>
          </a:xfrm>
          <a:prstGeom prst="rect">
            <a:avLst/>
          </a:prstGeom>
          <a:noFill/>
          <a:ln>
            <a:noFill/>
          </a:ln>
        </p:spPr>
      </p:pic>
    </p:spTree>
    <p:extLst>
      <p:ext uri="{BB962C8B-B14F-4D97-AF65-F5344CB8AC3E}">
        <p14:creationId xmlns:p14="http://schemas.microsoft.com/office/powerpoint/2010/main" val="53148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1800" dirty="0"/>
              <a:t>4. </a:t>
            </a:r>
            <a:r>
              <a:rPr lang="en-IN" sz="1800" dirty="0"/>
              <a:t>What trends in weather conditions correlate with higher accident rates, and are there seasonal patterns to consider?</a:t>
            </a:r>
          </a:p>
        </p:txBody>
      </p:sp>
      <p:pic>
        <p:nvPicPr>
          <p:cNvPr id="4" name="Picture 3">
            <a:extLst>
              <a:ext uri="{FF2B5EF4-FFF2-40B4-BE49-F238E27FC236}">
                <a16:creationId xmlns:a16="http://schemas.microsoft.com/office/drawing/2014/main" id="{299E1D4E-DBE8-D014-725D-128639F31A6A}"/>
              </a:ext>
            </a:extLst>
          </p:cNvPr>
          <p:cNvPicPr>
            <a:picLocks noChangeAspect="1"/>
          </p:cNvPicPr>
          <p:nvPr/>
        </p:nvPicPr>
        <p:blipFill>
          <a:blip r:embed="rId3"/>
          <a:stretch>
            <a:fillRect/>
          </a:stretch>
        </p:blipFill>
        <p:spPr>
          <a:xfrm>
            <a:off x="713225" y="1231235"/>
            <a:ext cx="8005031" cy="3854587"/>
          </a:xfrm>
          <a:prstGeom prst="rect">
            <a:avLst/>
          </a:prstGeom>
        </p:spPr>
      </p:pic>
    </p:spTree>
    <p:extLst>
      <p:ext uri="{BB962C8B-B14F-4D97-AF65-F5344CB8AC3E}">
        <p14:creationId xmlns:p14="http://schemas.microsoft.com/office/powerpoint/2010/main" val="349208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5. </a:t>
            </a:r>
            <a:r>
              <a:rPr lang="en-IN" sz="1800" dirty="0"/>
              <a:t>Can interactive visualizations be developed to provide actionable insights for traffic authorities, helping them allocate resources more effectively?</a:t>
            </a:r>
          </a:p>
        </p:txBody>
      </p:sp>
      <p:pic>
        <p:nvPicPr>
          <p:cNvPr id="5" name="Picture 4">
            <a:extLst>
              <a:ext uri="{FF2B5EF4-FFF2-40B4-BE49-F238E27FC236}">
                <a16:creationId xmlns:a16="http://schemas.microsoft.com/office/drawing/2014/main" id="{95099E8B-E3C9-F4BB-D47B-11E4C9926242}"/>
              </a:ext>
            </a:extLst>
          </p:cNvPr>
          <p:cNvPicPr>
            <a:picLocks noChangeAspect="1"/>
          </p:cNvPicPr>
          <p:nvPr/>
        </p:nvPicPr>
        <p:blipFill>
          <a:blip r:embed="rId3"/>
          <a:stretch>
            <a:fillRect/>
          </a:stretch>
        </p:blipFill>
        <p:spPr>
          <a:xfrm>
            <a:off x="713225" y="961877"/>
            <a:ext cx="7717500" cy="4042430"/>
          </a:xfrm>
          <a:prstGeom prst="rect">
            <a:avLst/>
          </a:prstGeom>
        </p:spPr>
      </p:pic>
    </p:spTree>
    <p:extLst>
      <p:ext uri="{BB962C8B-B14F-4D97-AF65-F5344CB8AC3E}">
        <p14:creationId xmlns:p14="http://schemas.microsoft.com/office/powerpoint/2010/main" val="398037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85151"/>
            <a:ext cx="7717500" cy="572700"/>
          </a:xfrm>
        </p:spPr>
        <p:txBody>
          <a:bodyPr/>
          <a:lstStyle/>
          <a:p>
            <a:r>
              <a:rPr lang="en-IN" sz="2000" dirty="0"/>
              <a:t>Conclusion</a:t>
            </a:r>
          </a:p>
        </p:txBody>
      </p:sp>
      <p:sp>
        <p:nvSpPr>
          <p:cNvPr id="3" name="Text Placeholder 2"/>
          <p:cNvSpPr>
            <a:spLocks noGrp="1"/>
          </p:cNvSpPr>
          <p:nvPr>
            <p:ph type="body" idx="1"/>
          </p:nvPr>
        </p:nvSpPr>
        <p:spPr>
          <a:xfrm>
            <a:off x="621785" y="799777"/>
            <a:ext cx="7717500" cy="3419525"/>
          </a:xfrm>
        </p:spPr>
        <p:txBody>
          <a:bodyPr/>
          <a:lstStyle/>
          <a:p>
            <a:pPr marL="444500" indent="-285750">
              <a:buFont typeface="Arial" panose="020B0604020202020204" pitchFamily="34" charset="0"/>
              <a:buChar char="•"/>
            </a:pPr>
            <a:r>
              <a:rPr lang="en-US" sz="1100" dirty="0"/>
              <a:t> </a:t>
            </a:r>
            <a:r>
              <a:rPr lang="en-US" sz="1100" b="1" dirty="0"/>
              <a:t>Weather Paradox Insight: </a:t>
            </a:r>
          </a:p>
          <a:p>
            <a:pPr marL="158750" indent="0">
              <a:buNone/>
            </a:pPr>
            <a:r>
              <a:rPr lang="en-US" sz="1100" b="1" dirty="0"/>
              <a:t>	</a:t>
            </a:r>
            <a:r>
              <a:rPr lang="en-US" sz="1200" dirty="0"/>
              <a:t>Mild weather conditions, like light rain, lead to more severe accidents than extreme weather due to driver overconfidence, suggesting a need for targeted awareness campaigns for safer driving in mild weather.</a:t>
            </a:r>
          </a:p>
          <a:p>
            <a:pPr marL="158750" indent="0">
              <a:buNone/>
            </a:pPr>
            <a:endParaRPr lang="en-US" sz="1200" dirty="0"/>
          </a:p>
          <a:p>
            <a:pPr marL="444500" indent="-285750">
              <a:buFont typeface="Arial" panose="020B0604020202020204" pitchFamily="34" charset="0"/>
              <a:buChar char="•"/>
            </a:pPr>
            <a:r>
              <a:rPr lang="en-US" sz="1100" dirty="0"/>
              <a:t> </a:t>
            </a:r>
            <a:r>
              <a:rPr lang="en-US" sz="1100" b="1" dirty="0"/>
              <a:t>Urban Infrastructure Risks: </a:t>
            </a:r>
          </a:p>
          <a:p>
            <a:pPr marL="158750" indent="0">
              <a:buNone/>
            </a:pPr>
            <a:r>
              <a:rPr lang="en-US" sz="1100" b="1" dirty="0"/>
              <a:t>	</a:t>
            </a:r>
            <a:r>
              <a:rPr lang="en-US" sz="1200" dirty="0"/>
              <a:t>Poorly marked roads, sudden transitions, and inadequate lighting in urban areas increase accident frequency, emphasizing the need for infrastructure upgrades in high-risk city areas.</a:t>
            </a:r>
          </a:p>
          <a:p>
            <a:pPr marL="158750" indent="0">
              <a:buNone/>
            </a:pPr>
            <a:endParaRPr lang="en-US" sz="1200" dirty="0"/>
          </a:p>
          <a:p>
            <a:pPr marL="444500" indent="-285750">
              <a:buFont typeface="Arial" panose="020B0604020202020204" pitchFamily="34" charset="0"/>
              <a:buChar char="•"/>
            </a:pPr>
            <a:r>
              <a:rPr lang="en-US" sz="1100" b="1" dirty="0"/>
              <a:t>Vehicle Size Impact: </a:t>
            </a:r>
          </a:p>
          <a:p>
            <a:pPr marL="158750" indent="0">
              <a:buNone/>
            </a:pPr>
            <a:r>
              <a:rPr lang="en-US" sz="1100" b="1" dirty="0"/>
              <a:t>	</a:t>
            </a:r>
            <a:r>
              <a:rPr lang="en-US" dirty="0"/>
              <a:t>Smaller vehicles are more often involved in accidents but do not show disproportionately high severity, indicating that safety measures should address all vehicle types rather than focusing solely on size.</a:t>
            </a:r>
          </a:p>
          <a:p>
            <a:pPr marL="158750" indent="0">
              <a:buNone/>
            </a:pPr>
            <a:endParaRPr lang="en-US" dirty="0"/>
          </a:p>
          <a:p>
            <a:pPr marL="444500" indent="-285750">
              <a:buFont typeface="Arial" panose="020B0604020202020204" pitchFamily="34" charset="0"/>
              <a:buChar char="•"/>
            </a:pPr>
            <a:r>
              <a:rPr lang="en-US" sz="1100" b="1" dirty="0"/>
              <a:t>Policy Recommendations:</a:t>
            </a:r>
          </a:p>
          <a:p>
            <a:pPr marL="158750" indent="0">
              <a:buNone/>
            </a:pPr>
            <a:r>
              <a:rPr lang="en-US" sz="1100" b="1" dirty="0"/>
              <a:t>	</a:t>
            </a:r>
            <a:r>
              <a:rPr lang="en-US" sz="1100" dirty="0"/>
              <a:t>Policymakers should prioritize urban road improvements, encourage cautious driving in mild weather, and invest in real-time monitoring systems for quick, targeted accident prevention measures.</a:t>
            </a:r>
          </a:p>
        </p:txBody>
      </p:sp>
    </p:spTree>
    <p:extLst>
      <p:ext uri="{BB962C8B-B14F-4D97-AF65-F5344CB8AC3E}">
        <p14:creationId xmlns:p14="http://schemas.microsoft.com/office/powerpoint/2010/main" val="3490307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788D-512F-911B-023A-65AC598F0CB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1796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lvl="0"/>
            <a:r>
              <a:rPr lang="en-IN" sz="1800" b="1" dirty="0"/>
              <a:t>Context</a:t>
            </a:r>
            <a:endParaRPr sz="2400" b="1" dirty="0"/>
          </a:p>
        </p:txBody>
      </p:sp>
      <p:sp>
        <p:nvSpPr>
          <p:cNvPr id="269" name="Google Shape;269;p16"/>
          <p:cNvSpPr txBox="1">
            <a:spLocks noGrp="1"/>
          </p:cNvSpPr>
          <p:nvPr>
            <p:ph type="body" idx="1"/>
          </p:nvPr>
        </p:nvSpPr>
        <p:spPr>
          <a:xfrm>
            <a:off x="383025" y="961877"/>
            <a:ext cx="7717500" cy="2875200"/>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v"/>
            </a:pPr>
            <a:r>
              <a:rPr lang="en-US" sz="2000" dirty="0"/>
              <a:t>Road traffic accidents are a major cause of injury and death globally, creating both human and economic burdens. </a:t>
            </a:r>
          </a:p>
          <a:p>
            <a:pPr algn="just">
              <a:buFont typeface="Wingdings" panose="05000000000000000000" pitchFamily="2" charset="2"/>
              <a:buChar char="v"/>
            </a:pPr>
            <a:endParaRPr lang="en-US" sz="2000" dirty="0"/>
          </a:p>
          <a:p>
            <a:pPr algn="just">
              <a:buFont typeface="Wingdings" panose="05000000000000000000" pitchFamily="2" charset="2"/>
              <a:buChar char="v"/>
            </a:pPr>
            <a:r>
              <a:rPr lang="en-US" sz="2000" dirty="0"/>
              <a:t>Understanding factors like accident severity, weather conditions, vehicle types, and road surface conditions is vital for safety policies.</a:t>
            </a:r>
          </a:p>
          <a:p>
            <a:pPr marL="158750" indent="0" algn="just">
              <a:buNone/>
            </a:pPr>
            <a:r>
              <a:rPr lang="en-US" sz="2000" dirty="0"/>
              <a:t> </a:t>
            </a:r>
          </a:p>
          <a:p>
            <a:pPr algn="just">
              <a:buFont typeface="Wingdings" panose="05000000000000000000" pitchFamily="2" charset="2"/>
              <a:buChar char="v"/>
            </a:pPr>
            <a:r>
              <a:rPr lang="en-US" sz="2000" dirty="0"/>
              <a:t>This analysis uses UK road accident data (2019-2022) to identify high-risk conditions, with the goal of aiding decision-makers in resource allocation.</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8BD2-902C-5288-62C9-3BE77AB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7D8456-CF95-1F2A-800E-9DAE48FCF928}"/>
              </a:ext>
            </a:extLst>
          </p:cNvPr>
          <p:cNvSpPr>
            <a:spLocks noGrp="1"/>
          </p:cNvSpPr>
          <p:nvPr>
            <p:ph type="title"/>
          </p:nvPr>
        </p:nvSpPr>
        <p:spPr>
          <a:xfrm>
            <a:off x="714600" y="2109834"/>
            <a:ext cx="7714800" cy="1458600"/>
          </a:xfrm>
        </p:spPr>
        <p:txBody>
          <a:bodyPr/>
          <a:lstStyle/>
          <a:p>
            <a:r>
              <a:rPr lang="en-IN" dirty="0"/>
              <a:t>PROBLEM STATEMENT</a:t>
            </a:r>
          </a:p>
        </p:txBody>
      </p:sp>
    </p:spTree>
    <p:extLst>
      <p:ext uri="{BB962C8B-B14F-4D97-AF65-F5344CB8AC3E}">
        <p14:creationId xmlns:p14="http://schemas.microsoft.com/office/powerpoint/2010/main" val="26879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dirty="0"/>
              <a:t>Problem Statement</a:t>
            </a:r>
          </a:p>
        </p:txBody>
      </p:sp>
      <p:sp>
        <p:nvSpPr>
          <p:cNvPr id="3" name="Text Placeholder 2"/>
          <p:cNvSpPr>
            <a:spLocks noGrp="1"/>
          </p:cNvSpPr>
          <p:nvPr>
            <p:ph type="body" idx="1"/>
          </p:nvPr>
        </p:nvSpPr>
        <p:spPr>
          <a:xfrm>
            <a:off x="399716" y="1015315"/>
            <a:ext cx="7717500" cy="2875200"/>
          </a:xfrm>
        </p:spPr>
        <p:txBody>
          <a:bodyPr/>
          <a:lstStyle/>
          <a:p>
            <a:pPr algn="just">
              <a:buFont typeface="Wingdings" panose="05000000000000000000" pitchFamily="2" charset="2"/>
              <a:buChar char="v"/>
            </a:pPr>
            <a:r>
              <a:rPr lang="en-US" sz="2000" dirty="0"/>
              <a:t>Road accidents have significant social, economic, and health impacts. However, understanding how factors like location, vehicle type, road conditions, and weather interact to influence accident frequency and severity remains challenging.</a:t>
            </a:r>
          </a:p>
          <a:p>
            <a:pPr marL="158750" indent="0" algn="just">
              <a:buNone/>
            </a:pPr>
            <a:endParaRPr lang="en-US" sz="2000" dirty="0"/>
          </a:p>
          <a:p>
            <a:pPr algn="just">
              <a:buFont typeface="Wingdings" panose="05000000000000000000" pitchFamily="2" charset="2"/>
              <a:buChar char="v"/>
            </a:pPr>
            <a:r>
              <a:rPr lang="en-US" sz="2000" dirty="0"/>
              <a:t>Policymakers and traffic authorities face limited access to real-time, comprehensive data, making it difficult to identify trends, allocate resources effectively, and implement targeted interventions to prevent accidents.</a:t>
            </a:r>
            <a:endParaRPr lang="en-IN" sz="2000" dirty="0"/>
          </a:p>
          <a:p>
            <a:endParaRPr lang="en-IN" sz="1400" dirty="0"/>
          </a:p>
        </p:txBody>
      </p:sp>
    </p:spTree>
    <p:extLst>
      <p:ext uri="{BB962C8B-B14F-4D97-AF65-F5344CB8AC3E}">
        <p14:creationId xmlns:p14="http://schemas.microsoft.com/office/powerpoint/2010/main" val="28124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227-08D6-A409-2159-C8DA835C8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AD962-2A5E-F71F-DADF-2F221A9A446B}"/>
              </a:ext>
            </a:extLst>
          </p:cNvPr>
          <p:cNvSpPr>
            <a:spLocks noGrp="1"/>
          </p:cNvSpPr>
          <p:nvPr>
            <p:ph type="title"/>
          </p:nvPr>
        </p:nvSpPr>
        <p:spPr/>
        <p:txBody>
          <a:bodyPr/>
          <a:lstStyle/>
          <a:p>
            <a:r>
              <a:rPr lang="en-IN" dirty="0"/>
              <a:t>DATASET</a:t>
            </a:r>
          </a:p>
        </p:txBody>
      </p:sp>
    </p:spTree>
    <p:extLst>
      <p:ext uri="{BB962C8B-B14F-4D97-AF65-F5344CB8AC3E}">
        <p14:creationId xmlns:p14="http://schemas.microsoft.com/office/powerpoint/2010/main" val="129378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8" y="163754"/>
            <a:ext cx="7717500" cy="572700"/>
          </a:xfrm>
        </p:spPr>
        <p:txBody>
          <a:bodyPr/>
          <a:lstStyle/>
          <a:p>
            <a:r>
              <a:rPr lang="en-IN" sz="2000" dirty="0"/>
              <a:t>Dataset Description</a:t>
            </a:r>
          </a:p>
        </p:txBody>
      </p:sp>
      <p:sp>
        <p:nvSpPr>
          <p:cNvPr id="3" name="Text Placeholder 2"/>
          <p:cNvSpPr>
            <a:spLocks noGrp="1"/>
          </p:cNvSpPr>
          <p:nvPr>
            <p:ph type="body" idx="1"/>
          </p:nvPr>
        </p:nvSpPr>
        <p:spPr>
          <a:xfrm>
            <a:off x="334402" y="635305"/>
            <a:ext cx="7717500" cy="2875200"/>
          </a:xfrm>
        </p:spPr>
        <p:txBody>
          <a:bodyPr/>
          <a:lstStyle/>
          <a:p>
            <a:pPr algn="just">
              <a:buFont typeface="Wingdings" panose="05000000000000000000" pitchFamily="2" charset="2"/>
              <a:buChar char="v"/>
            </a:pPr>
            <a:r>
              <a:rPr lang="en-US" sz="1600" dirty="0"/>
              <a:t>The dataset contains 14 fields and 660,679 records, detailing accident severity, date, location, road conditions, vehicle types, weather conditions, and more. </a:t>
            </a:r>
          </a:p>
          <a:p>
            <a:pPr algn="just">
              <a:buFont typeface="Wingdings" panose="05000000000000000000" pitchFamily="2" charset="2"/>
              <a:buChar char="v"/>
            </a:pPr>
            <a:r>
              <a:rPr lang="en-US" sz="1600" dirty="0"/>
              <a:t>This information enables a thorough analysis of accident patterns and safety factors.</a:t>
            </a:r>
            <a:endParaRPr lang="en-IN" sz="1600" dirty="0"/>
          </a:p>
        </p:txBody>
      </p:sp>
      <p:pic>
        <p:nvPicPr>
          <p:cNvPr id="4" name="Picture 2" descr="https://lh7-rt.googleusercontent.com/docsz/AD_4nXcToovvENlrfDO6MzBqPK4wjz4LdXWqkF3VV2IHgQ_17Ut0P2X7HCVsj4zphQngF7RY3SaSn455K17vwIKAHiX39rfFdf5BMliZtYF7ouZm2W0OIlBT01FpLTk0aojZRsmwAUKuuCV1x-IoWU5nH7Q?key=Xc2z-CK8UjVS-ioAf9pXvV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67" y="2168435"/>
            <a:ext cx="8590976" cy="281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CE60-293B-5D86-D96F-EC79D3D35321}"/>
              </a:ext>
            </a:extLst>
          </p:cNvPr>
          <p:cNvSpPr>
            <a:spLocks noGrp="1"/>
          </p:cNvSpPr>
          <p:nvPr>
            <p:ph type="title"/>
          </p:nvPr>
        </p:nvSpPr>
        <p:spPr>
          <a:xfrm>
            <a:off x="479316" y="169690"/>
            <a:ext cx="7717500" cy="572700"/>
          </a:xfrm>
        </p:spPr>
        <p:txBody>
          <a:bodyPr/>
          <a:lstStyle/>
          <a:p>
            <a:r>
              <a:rPr lang="en-US" sz="2400" b="1" dirty="0"/>
              <a:t>Grouped Fields</a:t>
            </a:r>
            <a:endParaRPr lang="en-IN" dirty="0"/>
          </a:p>
        </p:txBody>
      </p:sp>
      <p:sp>
        <p:nvSpPr>
          <p:cNvPr id="3" name="Subtitle 2">
            <a:extLst>
              <a:ext uri="{FF2B5EF4-FFF2-40B4-BE49-F238E27FC236}">
                <a16:creationId xmlns:a16="http://schemas.microsoft.com/office/drawing/2014/main" id="{22B9D3CC-CFF0-6F39-B14F-2750D80C3FE7}"/>
              </a:ext>
            </a:extLst>
          </p:cNvPr>
          <p:cNvSpPr>
            <a:spLocks noGrp="1"/>
          </p:cNvSpPr>
          <p:nvPr>
            <p:ph type="subTitle" idx="1"/>
          </p:nvPr>
        </p:nvSpPr>
        <p:spPr>
          <a:xfrm>
            <a:off x="300301" y="742390"/>
            <a:ext cx="3982432" cy="329700"/>
          </a:xfrm>
        </p:spPr>
        <p:txBody>
          <a:bodyPr/>
          <a:lstStyle/>
          <a:p>
            <a:r>
              <a:rPr lang="en-US" sz="1400" b="1" dirty="0"/>
              <a:t>Road Surface Condition</a:t>
            </a:r>
          </a:p>
          <a:p>
            <a:r>
              <a:rPr lang="en-US" sz="1400" dirty="0">
                <a:solidFill>
                  <a:schemeClr val="tx1">
                    <a:lumMod val="75000"/>
                  </a:schemeClr>
                </a:solidFill>
              </a:rPr>
              <a:t>Classifies road </a:t>
            </a:r>
            <a:r>
              <a:rPr lang="en-US" sz="1400" dirty="0" smtClean="0">
                <a:solidFill>
                  <a:schemeClr val="tx1">
                    <a:lumMod val="75000"/>
                  </a:schemeClr>
                </a:solidFill>
              </a:rPr>
              <a:t>surface conditions </a:t>
            </a:r>
            <a:r>
              <a:rPr lang="en-US" sz="1400" dirty="0">
                <a:solidFill>
                  <a:schemeClr val="tx1">
                    <a:lumMod val="75000"/>
                  </a:schemeClr>
                </a:solidFill>
              </a:rPr>
              <a:t>into four categories: Dry, Frost/Snow, Unknown, Wet.</a:t>
            </a:r>
            <a:endParaRPr lang="en-IN" dirty="0">
              <a:solidFill>
                <a:schemeClr val="tx1">
                  <a:lumMod val="75000"/>
                </a:schemeClr>
              </a:solidFill>
            </a:endParaRPr>
          </a:p>
        </p:txBody>
      </p:sp>
      <p:sp>
        <p:nvSpPr>
          <p:cNvPr id="5" name="Subtitle 4">
            <a:extLst>
              <a:ext uri="{FF2B5EF4-FFF2-40B4-BE49-F238E27FC236}">
                <a16:creationId xmlns:a16="http://schemas.microsoft.com/office/drawing/2014/main" id="{B383066C-D8EB-D27D-4574-E1D0E5E25967}"/>
              </a:ext>
            </a:extLst>
          </p:cNvPr>
          <p:cNvSpPr>
            <a:spLocks noGrp="1"/>
          </p:cNvSpPr>
          <p:nvPr>
            <p:ph type="subTitle" idx="3"/>
          </p:nvPr>
        </p:nvSpPr>
        <p:spPr>
          <a:xfrm>
            <a:off x="4537845" y="742390"/>
            <a:ext cx="4133383" cy="329100"/>
          </a:xfrm>
        </p:spPr>
        <p:txBody>
          <a:bodyPr/>
          <a:lstStyle/>
          <a:p>
            <a:r>
              <a:rPr lang="en-US" sz="1400" b="1" dirty="0">
                <a:solidFill>
                  <a:schemeClr val="tx1">
                    <a:lumMod val="50000"/>
                  </a:schemeClr>
                </a:solidFill>
              </a:rPr>
              <a:t>Vehicle Type</a:t>
            </a:r>
          </a:p>
          <a:p>
            <a:r>
              <a:rPr lang="en-US" sz="1400" dirty="0"/>
              <a:t>Groups vehicle types into six categories: Agricultural vehicle, Bus, Car, Motorcycle, Others, Van.</a:t>
            </a:r>
            <a:endParaRPr lang="en-IN" dirty="0"/>
          </a:p>
        </p:txBody>
      </p:sp>
      <p:pic>
        <p:nvPicPr>
          <p:cNvPr id="7" name="Picture 6" descr="https://lh7-rt.googleusercontent.com/docsz/AD_4nXeHJH-3blxefEgNMzY8twkxygRkD0jOHFvh1AcnPx2e2Mv4KkHf_jKsmHaBtLAoc-eqMEk6VwibkBC2x3ZV9ZR9lly3npoMqKkaNpVG6b8aUsO342XLaAlu7vsdW9bZLKRzCRw_HkeGIK5knndEGA?key=Xc2z-CK8UjVS-ioAf9pXvVlI">
            <a:extLst>
              <a:ext uri="{FF2B5EF4-FFF2-40B4-BE49-F238E27FC236}">
                <a16:creationId xmlns:a16="http://schemas.microsoft.com/office/drawing/2014/main" id="{FCE46104-3358-D066-76BB-E01EFF4D9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75" y="2011397"/>
            <a:ext cx="4152483" cy="2990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lh7-rt.googleusercontent.com/docsz/AD_4nXduUyK3MkdRJ1OHgydw8jSEqWjShXut0m-OGh0o-UJ3HdS0EIC3uTn6HfBSKWVH3pBkNpoFgx3qVP7AFoYvLIR5nJm5hawNBMDVWraDWU1RYg0cv6TnSAkgqaMCJy_NfoSk4SAlPFNilr1HTKQu3k4?key=Xc2z-CK8UjVS-ioAf9pXvV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808" y="2005095"/>
            <a:ext cx="4133383" cy="299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5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sz="1800" b="1" dirty="0">
                <a:solidFill>
                  <a:schemeClr val="tx1">
                    <a:lumMod val="50000"/>
                  </a:schemeClr>
                </a:solidFill>
              </a:rPr>
              <a:t>Weather Conditions </a:t>
            </a:r>
            <a:endParaRPr lang="en-US" sz="1800" dirty="0">
              <a:solidFill>
                <a:schemeClr val="tx1">
                  <a:lumMod val="50000"/>
                </a:schemeClr>
              </a:solidFill>
            </a:endParaRPr>
          </a:p>
        </p:txBody>
      </p:sp>
      <p:sp>
        <p:nvSpPr>
          <p:cNvPr id="3" name="Text Placeholder 2"/>
          <p:cNvSpPr>
            <a:spLocks noGrp="1"/>
          </p:cNvSpPr>
          <p:nvPr>
            <p:ph type="body" idx="1"/>
          </p:nvPr>
        </p:nvSpPr>
        <p:spPr>
          <a:xfrm>
            <a:off x="657807" y="961877"/>
            <a:ext cx="7717500" cy="2875200"/>
          </a:xfrm>
        </p:spPr>
        <p:txBody>
          <a:bodyPr/>
          <a:lstStyle/>
          <a:p>
            <a:pPr marL="0" indent="0" algn="just" fontAlgn="base">
              <a:buNone/>
            </a:pPr>
            <a:r>
              <a:rPr lang="en-US" sz="1600" dirty="0">
                <a:solidFill>
                  <a:schemeClr val="tx1">
                    <a:lumMod val="75000"/>
                  </a:schemeClr>
                </a:solidFill>
              </a:rPr>
              <a:t>Groups weather conditions into Fine, Rain, Snow/Fog, and Others.</a:t>
            </a:r>
            <a:endParaRPr lang="en-US" sz="2400" dirty="0">
              <a:solidFill>
                <a:schemeClr val="tx1">
                  <a:lumMod val="75000"/>
                </a:schemeClr>
              </a:solidFill>
            </a:endParaRPr>
          </a:p>
        </p:txBody>
      </p:sp>
      <p:pic>
        <p:nvPicPr>
          <p:cNvPr id="4" name="Picture 2" descr="https://lh7-rt.googleusercontent.com/docsz/AD_4nXfz8cKYlZSDFsCw0wb5SGxA4IJwxzWSuZYBQ1XSFqPQbJ2tCjTSLpl_glOZogcpz9lrhHxV6EDWbcsq9FSLbLqu4k0wDeoFhr55_xVjRlabm2hzeb5P-eJPiTxSMs0v-du8AJX4FxdFm-8C6o2DY8U?key=Xc2z-CK8UjVS-ioAf9pXvV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907" y="1381559"/>
            <a:ext cx="3489300" cy="318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0997"/>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1155</Words>
  <Application>Microsoft Office PowerPoint</Application>
  <PresentationFormat>On-screen Show (16:9)</PresentationFormat>
  <Paragraphs>109</Paragraphs>
  <Slides>25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Krona One</vt:lpstr>
      <vt:lpstr>Ubuntu</vt:lpstr>
      <vt:lpstr>Wingdings</vt:lpstr>
      <vt:lpstr>Arial</vt:lpstr>
      <vt:lpstr>Lato</vt:lpstr>
      <vt:lpstr>Muli</vt:lpstr>
      <vt:lpstr>Driving Center Infographics by Slidesgo</vt:lpstr>
      <vt:lpstr>Road Accident Patterns and  Safety Analysis</vt:lpstr>
      <vt:lpstr>CONTEXT</vt:lpstr>
      <vt:lpstr>Context</vt:lpstr>
      <vt:lpstr>PROBLEM STATEMENT</vt:lpstr>
      <vt:lpstr>Problem Statement</vt:lpstr>
      <vt:lpstr>DATASET</vt:lpstr>
      <vt:lpstr>Dataset Description</vt:lpstr>
      <vt:lpstr>Grouped Fields</vt:lpstr>
      <vt:lpstr>Weather Conditions </vt:lpstr>
      <vt:lpstr>Calculated Fields</vt:lpstr>
      <vt:lpstr>Parameters</vt:lpstr>
      <vt:lpstr>HYPOTHESIS</vt:lpstr>
      <vt:lpstr>Weather Paradox</vt:lpstr>
      <vt:lpstr>Size-Effect Illusion</vt:lpstr>
      <vt:lpstr>Urban Myopia</vt:lpstr>
      <vt:lpstr>QUESTIONS</vt:lpstr>
      <vt:lpstr>1. What are the key environmental and road conditions that contribute to severe accidents?</vt:lpstr>
      <vt:lpstr>2. How do different vehicle types (cars, trucks, buses) impact accident severity and casualty rates?</vt:lpstr>
      <vt:lpstr>3. Which geographic areas (urban vs. rural) experience higher accident frequencies, and what specific factors contribute to these patterns?</vt:lpstr>
      <vt:lpstr>PowerPoint Presentation</vt:lpstr>
      <vt:lpstr>PowerPoint Presentation</vt:lpstr>
      <vt:lpstr>4. What trends in weather conditions correlate with higher accident rates, and are there seasonal patterns to consider?</vt:lpstr>
      <vt:lpstr>5. Can interactive visualizations be developed to provide actionable insights for traffic authorities, helping them allocate resources more effectively?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Patterns and  Safety Analysis</dc:title>
  <dc:creator>Prachi</dc:creator>
  <cp:lastModifiedBy>Prachi</cp:lastModifiedBy>
  <cp:revision>10</cp:revision>
  <dcterms:modified xsi:type="dcterms:W3CDTF">2024-11-18T17:34:22Z</dcterms:modified>
</cp:coreProperties>
</file>