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17"/>
  </p:notesMasterIdLst>
  <p:sldIdLst>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FS6hnarXkQj07WC/rPXPglWGE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Google Shape;53;p1:notes"/>
          <p:cNvSpPr txBox="1">
            <a:spLocks noGrp="1"/>
          </p:cNvSpPr>
          <p:nvPr>
            <p:ph type="body" idx="1"/>
          </p:nvPr>
        </p:nvSpPr>
        <p:spPr bwMode="auto">
          <a:xfrm>
            <a:off x="930275" y="3303588"/>
            <a:ext cx="7448550" cy="3128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25" tIns="46450" rIns="92925" bIns="46450"/>
          <a:lstStyle/>
          <a:p>
            <a:pPr>
              <a:spcBef>
                <a:spcPts val="363"/>
              </a:spcBef>
            </a:pPr>
            <a:endParaRPr lang="en-US" altLang="en-US" smtClean="0">
              <a:latin typeface="Arial" panose="020B0604020202020204" pitchFamily="34" charset="0"/>
              <a:ea typeface="굴림" charset="-127"/>
              <a:cs typeface="굴림" charset="-127"/>
            </a:endParaRPr>
          </a:p>
        </p:txBody>
      </p:sp>
      <p:sp>
        <p:nvSpPr>
          <p:cNvPr id="7171" name="Google Shape;54;p1:notes"/>
          <p:cNvSpPr>
            <a:spLocks noGrp="1" noRot="1" noChangeAspect="1" noTextEdit="1"/>
          </p:cNvSpPr>
          <p:nvPr>
            <p:ph type="sldImg" idx="2"/>
          </p:nvPr>
        </p:nvSpPr>
        <p:spPr>
          <a:xfrm>
            <a:off x="2917825" y="522288"/>
            <a:ext cx="3476625" cy="2606675"/>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p:spPr>
      </p:sp>
    </p:spTree>
    <p:extLst>
      <p:ext uri="{BB962C8B-B14F-4D97-AF65-F5344CB8AC3E}">
        <p14:creationId xmlns:p14="http://schemas.microsoft.com/office/powerpoint/2010/main" val="2231706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6"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6"/>
          <p:cNvGrpSpPr/>
          <p:nvPr/>
        </p:nvGrpSpPr>
        <p:grpSpPr>
          <a:xfrm>
            <a:off x="6146800" y="0"/>
            <a:ext cx="2997200" cy="876300"/>
            <a:chOff x="6096000" y="3924300"/>
            <a:chExt cx="2997200" cy="876300"/>
          </a:xfrm>
        </p:grpSpPr>
        <p:sp>
          <p:nvSpPr>
            <p:cNvPr id="27" name="Google Shape;27;p16"/>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16"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6"/>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16"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Calibri"/>
                <a:ea typeface="Calibri"/>
                <a:cs typeface="Calibri"/>
                <a:sym typeface="Calibri"/>
              </a:defRPr>
            </a:lvl1pPr>
            <a:lvl2pPr marL="0" marR="0" lvl="1" indent="0" algn="r">
              <a:spcBef>
                <a:spcPts val="0"/>
              </a:spcBef>
              <a:spcAft>
                <a:spcPts val="0"/>
              </a:spcAft>
              <a:buNone/>
              <a:defRPr sz="1200">
                <a:solidFill>
                  <a:srgbClr val="898989"/>
                </a:solidFill>
                <a:latin typeface="Calibri"/>
                <a:ea typeface="Calibri"/>
                <a:cs typeface="Calibri"/>
                <a:sym typeface="Calibri"/>
              </a:defRPr>
            </a:lvl2pPr>
            <a:lvl3pPr marL="0" marR="0" lvl="2" indent="0" algn="r">
              <a:spcBef>
                <a:spcPts val="0"/>
              </a:spcBef>
              <a:spcAft>
                <a:spcPts val="0"/>
              </a:spcAft>
              <a:buNone/>
              <a:defRPr sz="1200">
                <a:solidFill>
                  <a:srgbClr val="898989"/>
                </a:solidFill>
                <a:latin typeface="Calibri"/>
                <a:ea typeface="Calibri"/>
                <a:cs typeface="Calibri"/>
                <a:sym typeface="Calibri"/>
              </a:defRPr>
            </a:lvl3pPr>
            <a:lvl4pPr marL="0" marR="0" lvl="3" indent="0" algn="r">
              <a:spcBef>
                <a:spcPts val="0"/>
              </a:spcBef>
              <a:spcAft>
                <a:spcPts val="0"/>
              </a:spcAft>
              <a:buNone/>
              <a:defRPr sz="1200">
                <a:solidFill>
                  <a:srgbClr val="898989"/>
                </a:solidFill>
                <a:latin typeface="Calibri"/>
                <a:ea typeface="Calibri"/>
                <a:cs typeface="Calibri"/>
                <a:sym typeface="Calibri"/>
              </a:defRPr>
            </a:lvl4pPr>
            <a:lvl5pPr marL="0" marR="0" lvl="4" indent="0" algn="r">
              <a:spcBef>
                <a:spcPts val="0"/>
              </a:spcBef>
              <a:spcAft>
                <a:spcPts val="0"/>
              </a:spcAft>
              <a:buNone/>
              <a:defRPr sz="1200">
                <a:solidFill>
                  <a:srgbClr val="898989"/>
                </a:solidFill>
                <a:latin typeface="Calibri"/>
                <a:ea typeface="Calibri"/>
                <a:cs typeface="Calibri"/>
                <a:sym typeface="Calibri"/>
              </a:defRPr>
            </a:lvl5pPr>
            <a:lvl6pPr marL="0" marR="0" lvl="5" indent="0" algn="r">
              <a:spcBef>
                <a:spcPts val="0"/>
              </a:spcBef>
              <a:spcAft>
                <a:spcPts val="0"/>
              </a:spcAft>
              <a:buNone/>
              <a:defRPr sz="1200">
                <a:solidFill>
                  <a:srgbClr val="898989"/>
                </a:solidFill>
                <a:latin typeface="Calibri"/>
                <a:ea typeface="Calibri"/>
                <a:cs typeface="Calibri"/>
                <a:sym typeface="Calibri"/>
              </a:defRPr>
            </a:lvl6pPr>
            <a:lvl7pPr marL="0" marR="0" lvl="6" indent="0" algn="r">
              <a:spcBef>
                <a:spcPts val="0"/>
              </a:spcBef>
              <a:spcAft>
                <a:spcPts val="0"/>
              </a:spcAft>
              <a:buNone/>
              <a:defRPr sz="1200">
                <a:solidFill>
                  <a:srgbClr val="898989"/>
                </a:solidFill>
                <a:latin typeface="Calibri"/>
                <a:ea typeface="Calibri"/>
                <a:cs typeface="Calibri"/>
                <a:sym typeface="Calibri"/>
              </a:defRPr>
            </a:lvl7pPr>
            <a:lvl8pPr marL="0" marR="0" lvl="7" indent="0" algn="r">
              <a:spcBef>
                <a:spcPts val="0"/>
              </a:spcBef>
              <a:spcAft>
                <a:spcPts val="0"/>
              </a:spcAft>
              <a:buNone/>
              <a:defRPr sz="1200">
                <a:solidFill>
                  <a:srgbClr val="898989"/>
                </a:solidFill>
                <a:latin typeface="Calibri"/>
                <a:ea typeface="Calibri"/>
                <a:cs typeface="Calibri"/>
                <a:sym typeface="Calibri"/>
              </a:defRPr>
            </a:lvl8pPr>
            <a:lvl9pPr marL="0" marR="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8"/>
        <p:cNvGrpSpPr/>
        <p:nvPr/>
      </p:nvGrpSpPr>
      <p:grpSpPr>
        <a:xfrm>
          <a:off x="0" y="0"/>
          <a:ext cx="0" cy="0"/>
          <a:chOff x="0" y="0"/>
          <a:chExt cx="0" cy="0"/>
        </a:xfrm>
      </p:grpSpPr>
      <p:grpSp>
        <p:nvGrpSpPr>
          <p:cNvPr id="4" name="Google Shape;19;p19"/>
          <p:cNvGrpSpPr>
            <a:grpSpLocks/>
          </p:cNvGrpSpPr>
          <p:nvPr/>
        </p:nvGrpSpPr>
        <p:grpSpPr bwMode="auto">
          <a:xfrm>
            <a:off x="6146800" y="0"/>
            <a:ext cx="2997200" cy="876300"/>
            <a:chOff x="6096000" y="3924300"/>
            <a:chExt cx="2997200" cy="876300"/>
          </a:xfrm>
        </p:grpSpPr>
        <p:sp>
          <p:nvSpPr>
            <p:cNvPr id="5" name="Google Shape;20;p19"/>
            <p:cNvSpPr/>
            <p:nvPr/>
          </p:nvSpPr>
          <p:spPr>
            <a:xfrm>
              <a:off x="6096000" y="3924300"/>
              <a:ext cx="2997200" cy="838200"/>
            </a:xfrm>
            <a:prstGeom prst="rect">
              <a:avLst/>
            </a:prstGeom>
            <a:solidFill>
              <a:srgbClr val="FF3300"/>
            </a:solidFill>
            <a:ln>
              <a:noFill/>
            </a:ln>
          </p:spPr>
          <p:txBody>
            <a:bodyPr spcFirstLastPara="1" lIns="91425" tIns="45700" rIns="91425" bIns="45700" anchor="ct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6" name="Google Shape;21;p19" descr="LOGO.gi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22;p19"/>
            <p:cNvSpPr/>
            <p:nvPr/>
          </p:nvSpPr>
          <p:spPr>
            <a:xfrm>
              <a:off x="6477000" y="4114800"/>
              <a:ext cx="2076450" cy="685800"/>
            </a:xfrm>
            <a:prstGeom prst="rect">
              <a:avLst/>
            </a:prstGeom>
            <a:solidFill>
              <a:schemeClr val="lt1"/>
            </a:solidFill>
            <a:ln>
              <a:noFill/>
            </a:ln>
          </p:spPr>
          <p:txBody>
            <a:bodyPr spcFirstLastPara="1" lIns="91425" tIns="45700" rIns="91425" bIns="45700" anchor="ctr"/>
            <a:lstStyle/>
            <a:p>
              <a:pPr marL="0" marR="0" lvl="0" indent="0" algn="ctr"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8" name="Google Shape;23;p19" descr="University_logo.jp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4257209"/>
              <a:ext cx="1876609" cy="45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Google Shape;24;p19" descr="LOGO.gi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oogle Shape;25;p19"/>
          <p:cNvGrpSpPr>
            <a:grpSpLocks/>
          </p:cNvGrpSpPr>
          <p:nvPr/>
        </p:nvGrpSpPr>
        <p:grpSpPr bwMode="auto">
          <a:xfrm>
            <a:off x="6146800" y="0"/>
            <a:ext cx="2997200" cy="876300"/>
            <a:chOff x="6096000" y="3924300"/>
            <a:chExt cx="2997200" cy="876300"/>
          </a:xfrm>
        </p:grpSpPr>
        <p:sp>
          <p:nvSpPr>
            <p:cNvPr id="11" name="Google Shape;26;p19"/>
            <p:cNvSpPr/>
            <p:nvPr/>
          </p:nvSpPr>
          <p:spPr>
            <a:xfrm>
              <a:off x="6096000" y="3924300"/>
              <a:ext cx="2997200" cy="838200"/>
            </a:xfrm>
            <a:prstGeom prst="rect">
              <a:avLst/>
            </a:prstGeom>
            <a:solidFill>
              <a:srgbClr val="FF3300"/>
            </a:solidFill>
            <a:ln>
              <a:noFill/>
            </a:ln>
          </p:spPr>
          <p:txBody>
            <a:bodyPr spcFirstLastPara="1" lIns="91425" tIns="45700" rIns="91425" bIns="45700" anchor="ct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2" name="Google Shape;27;p19" descr="LOGO.gif"/>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28;p19"/>
            <p:cNvSpPr/>
            <p:nvPr/>
          </p:nvSpPr>
          <p:spPr>
            <a:xfrm>
              <a:off x="6477000" y="4114800"/>
              <a:ext cx="2076450" cy="685800"/>
            </a:xfrm>
            <a:prstGeom prst="rect">
              <a:avLst/>
            </a:prstGeom>
            <a:solidFill>
              <a:schemeClr val="lt1"/>
            </a:solidFill>
            <a:ln>
              <a:noFill/>
            </a:ln>
          </p:spPr>
          <p:txBody>
            <a:bodyPr spcFirstLastPara="1" lIns="91425" tIns="45700" rIns="91425" bIns="45700" anchor="ctr"/>
            <a:lstStyle/>
            <a:p>
              <a:pPr marL="0" marR="0" lvl="0" indent="0" algn="ctr"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FFFFFF"/>
                </a:solidFill>
                <a:effectLst/>
                <a:uLnTx/>
                <a:uFillTx/>
                <a:latin typeface="Arial"/>
                <a:ea typeface="Arial"/>
                <a:cs typeface="Arial"/>
                <a:sym typeface="Arial"/>
              </a:endParaRPr>
            </a:p>
          </p:txBody>
        </p:sp>
      </p:grpSp>
      <p:pic>
        <p:nvPicPr>
          <p:cNvPr id="14" name="Google Shape;29;p19" descr="logo.jp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28600"/>
            <a:ext cx="1920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Google Shape;30;p19"/>
          <p:cNvSpPr txBox="1">
            <a:spLocks noGrp="1"/>
          </p:cNvSpPr>
          <p:nvPr>
            <p:ph type="ctrTitle"/>
          </p:nvPr>
        </p:nvSpPr>
        <p:spPr>
          <a:xfrm>
            <a:off x="0" y="1"/>
            <a:ext cx="5486400" cy="914400"/>
          </a:xfrm>
          <a:prstGeom prst="rect">
            <a:avLst/>
          </a:prstGeom>
          <a:noFill/>
          <a:ln>
            <a:noFill/>
          </a:ln>
        </p:spPr>
        <p:txBody>
          <a:bodyPr spcFirstLastPara="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9"/>
          <p:cNvSpPr txBox="1">
            <a:spLocks noGrp="1"/>
          </p:cNvSpPr>
          <p:nvPr>
            <p:ph type="subTitle" idx="1"/>
          </p:nvPr>
        </p:nvSpPr>
        <p:spPr>
          <a:xfrm>
            <a:off x="533400" y="1371600"/>
            <a:ext cx="8153400" cy="4724400"/>
          </a:xfrm>
          <a:prstGeom prst="rect">
            <a:avLst/>
          </a:prstGeom>
          <a:noFill/>
          <a:ln>
            <a:noFill/>
          </a:ln>
        </p:spPr>
        <p:txBody>
          <a:bodyPr spcFirstLastPara="1">
            <a:noAutofit/>
          </a:bodyPr>
          <a:lstStyle>
            <a:lvl1pPr lvl="0" algn="ctr">
              <a:spcBef>
                <a:spcPts val="480"/>
              </a:spcBef>
              <a:spcAft>
                <a:spcPts val="0"/>
              </a:spcAft>
              <a:buClr>
                <a:schemeClr val="dk1"/>
              </a:buClr>
              <a:buSzPts val="3200"/>
              <a:buNone/>
              <a:defRPr>
                <a:solidFill>
                  <a:schemeClr val="dk1"/>
                </a:solidFill>
              </a:defRPr>
            </a:lvl1pPr>
            <a:lvl2pPr lvl="1" algn="ctr">
              <a:spcBef>
                <a:spcPts val="420"/>
              </a:spcBef>
              <a:spcAft>
                <a:spcPts val="0"/>
              </a:spcAft>
              <a:buClr>
                <a:srgbClr val="888888"/>
              </a:buClr>
              <a:buSzPts val="2800"/>
              <a:buNone/>
              <a:defRPr>
                <a:solidFill>
                  <a:srgbClr val="888888"/>
                </a:solidFill>
              </a:defRPr>
            </a:lvl2pPr>
            <a:lvl3pPr lvl="2" algn="ctr">
              <a:spcBef>
                <a:spcPts val="360"/>
              </a:spcBef>
              <a:spcAft>
                <a:spcPts val="0"/>
              </a:spcAft>
              <a:buClr>
                <a:srgbClr val="888888"/>
              </a:buClr>
              <a:buSzPts val="2400"/>
              <a:buNone/>
              <a:defRPr>
                <a:solidFill>
                  <a:srgbClr val="888888"/>
                </a:solidFill>
              </a:defRPr>
            </a:lvl3pPr>
            <a:lvl4pPr lvl="3" algn="ctr">
              <a:spcBef>
                <a:spcPts val="300"/>
              </a:spcBef>
              <a:spcAft>
                <a:spcPts val="0"/>
              </a:spcAft>
              <a:buClr>
                <a:srgbClr val="888888"/>
              </a:buClr>
              <a:buSzPts val="2000"/>
              <a:buNone/>
              <a:defRPr>
                <a:solidFill>
                  <a:srgbClr val="888888"/>
                </a:solidFill>
              </a:defRPr>
            </a:lvl4pPr>
            <a:lvl5pPr lvl="4" algn="ctr">
              <a:spcBef>
                <a:spcPts val="300"/>
              </a:spcBef>
              <a:spcAft>
                <a:spcPts val="0"/>
              </a:spcAft>
              <a:buClr>
                <a:srgbClr val="888888"/>
              </a:buClr>
              <a:buSzPts val="2000"/>
              <a:buNone/>
              <a:defRPr>
                <a:solidFill>
                  <a:srgbClr val="888888"/>
                </a:solidFill>
              </a:defRPr>
            </a:lvl5pPr>
            <a:lvl6pPr lvl="5" algn="ctr">
              <a:spcBef>
                <a:spcPts val="300"/>
              </a:spcBef>
              <a:spcAft>
                <a:spcPts val="0"/>
              </a:spcAft>
              <a:buClr>
                <a:srgbClr val="888888"/>
              </a:buClr>
              <a:buSzPts val="2000"/>
              <a:buNone/>
              <a:defRPr>
                <a:solidFill>
                  <a:srgbClr val="888888"/>
                </a:solidFill>
              </a:defRPr>
            </a:lvl6pPr>
            <a:lvl7pPr lvl="6" algn="ctr">
              <a:spcBef>
                <a:spcPts val="300"/>
              </a:spcBef>
              <a:spcAft>
                <a:spcPts val="0"/>
              </a:spcAft>
              <a:buClr>
                <a:srgbClr val="888888"/>
              </a:buClr>
              <a:buSzPts val="2000"/>
              <a:buNone/>
              <a:defRPr>
                <a:solidFill>
                  <a:srgbClr val="888888"/>
                </a:solidFill>
              </a:defRPr>
            </a:lvl7pPr>
            <a:lvl8pPr lvl="7" algn="ctr">
              <a:spcBef>
                <a:spcPts val="300"/>
              </a:spcBef>
              <a:spcAft>
                <a:spcPts val="0"/>
              </a:spcAft>
              <a:buClr>
                <a:srgbClr val="888888"/>
              </a:buClr>
              <a:buSzPts val="2000"/>
              <a:buNone/>
              <a:defRPr>
                <a:solidFill>
                  <a:srgbClr val="888888"/>
                </a:solidFill>
              </a:defRPr>
            </a:lvl8pPr>
            <a:lvl9pPr lvl="8" algn="ctr">
              <a:spcBef>
                <a:spcPts val="300"/>
              </a:spcBef>
              <a:spcAft>
                <a:spcPts val="0"/>
              </a:spcAft>
              <a:buClr>
                <a:srgbClr val="888888"/>
              </a:buClr>
              <a:buSzPts val="2000"/>
              <a:buNone/>
              <a:defRPr>
                <a:solidFill>
                  <a:srgbClr val="888888"/>
                </a:solidFill>
              </a:defRPr>
            </a:lvl9pPr>
          </a:lstStyle>
          <a:p>
            <a:endParaRPr/>
          </a:p>
        </p:txBody>
      </p:sp>
      <p:sp>
        <p:nvSpPr>
          <p:cNvPr id="15" name="Google Shape;32;p19"/>
          <p:cNvSpPr txBox="1">
            <a:spLocks noGrp="1"/>
          </p:cNvSpPr>
          <p:nvPr>
            <p:ph type="dt" idx="10"/>
          </p:nvPr>
        </p:nvSpPr>
        <p:spPr>
          <a:xfrm>
            <a:off x="228600" y="6324600"/>
            <a:ext cx="2133600" cy="381000"/>
          </a:xfrm>
        </p:spPr>
        <p:txBody>
          <a:bodyPr/>
          <a:lstStyle>
            <a:lvl1pPr>
              <a:defRPr>
                <a:solidFill>
                  <a:srgbClr val="000000"/>
                </a:solidFill>
              </a:defRPr>
            </a:lvl1pPr>
          </a:lstStyle>
          <a:p>
            <a:pPr marL="0" marR="0" lvl="0" indent="0" algn="l" defTabSz="685800" rtl="0" eaLnBrk="1" fontAlgn="base" latinLnBrk="0" hangingPunct="1">
              <a:lnSpc>
                <a:spcPct val="100000"/>
              </a:lnSpc>
              <a:spcBef>
                <a:spcPct val="0"/>
              </a:spcBef>
              <a:spcAft>
                <a:spcPct val="0"/>
              </a:spcAft>
              <a:buClr>
                <a:srgbClr val="000000"/>
              </a:buClr>
              <a:buSzPts val="1400"/>
              <a:buFontTx/>
              <a:buNone/>
              <a:tabLst/>
              <a:defRPr/>
            </a:pPr>
            <a:endParaRPr kumimoji="0" lang="en-US" altLang="en-US" sz="900" b="0" i="0" u="none" strike="noStrike" kern="1200" cap="none" spc="0" normalizeH="0" baseline="0" noProof="0" smtClean="0">
              <a:ln>
                <a:noFill/>
              </a:ln>
              <a:solidFill>
                <a:srgbClr val="000000"/>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
        <p:nvSpPr>
          <p:cNvPr id="16" name="Google Shape;33;p19"/>
          <p:cNvSpPr txBox="1">
            <a:spLocks noGrp="1"/>
          </p:cNvSpPr>
          <p:nvPr>
            <p:ph type="ftr" idx="11"/>
          </p:nvPr>
        </p:nvSpPr>
        <p:spPr>
          <a:xfrm>
            <a:off x="2971800" y="6248400"/>
            <a:ext cx="3048000" cy="457200"/>
          </a:xfrm>
        </p:spPr>
        <p:txBody>
          <a:bodyPr/>
          <a:lstStyle>
            <a:lvl1pPr>
              <a:defRPr/>
            </a:lvl1pPr>
          </a:lstStyle>
          <a:p>
            <a:pPr marL="0" marR="0" lvl="0" indent="0" algn="ctr" defTabSz="685800" rtl="0" eaLnBrk="1" fontAlgn="base" latinLnBrk="0" hangingPunct="1">
              <a:lnSpc>
                <a:spcPct val="100000"/>
              </a:lnSpc>
              <a:spcBef>
                <a:spcPct val="0"/>
              </a:spcBef>
              <a:spcAft>
                <a:spcPct val="0"/>
              </a:spcAft>
              <a:buClr>
                <a:srgbClr val="000000"/>
              </a:buClr>
              <a:buSzPts val="1400"/>
              <a:buFontTx/>
              <a:buNone/>
              <a:tabLst/>
              <a:defRPr/>
            </a:pPr>
            <a:endPar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
        <p:nvSpPr>
          <p:cNvPr id="17" name="Google Shape;34;p19"/>
          <p:cNvSpPr txBox="1">
            <a:spLocks noGrp="1"/>
          </p:cNvSpPr>
          <p:nvPr>
            <p:ph type="sldNum" idx="12"/>
          </p:nvPr>
        </p:nvSpPr>
        <p:spPr>
          <a:xfrm>
            <a:off x="6705600" y="6356350"/>
            <a:ext cx="2209800" cy="365125"/>
          </a:xfrm>
        </p:spPr>
        <p:txBody>
          <a:bodyPr/>
          <a:lstStyle>
            <a:lvl1pPr>
              <a:defRPr>
                <a:solidFill>
                  <a:srgbClr val="000000"/>
                </a:solidFill>
              </a:defRPr>
            </a:lvl1pPr>
          </a:lstStyle>
          <a:p>
            <a:pPr marL="0" marR="0" lvl="0" indent="0" algn="r" defTabSz="685800" rtl="0" eaLnBrk="1" fontAlgn="base" latinLnBrk="0" hangingPunct="1">
              <a:lnSpc>
                <a:spcPct val="100000"/>
              </a:lnSpc>
              <a:spcBef>
                <a:spcPct val="0"/>
              </a:spcBef>
              <a:spcAft>
                <a:spcPct val="0"/>
              </a:spcAft>
              <a:buClr>
                <a:srgbClr val="000000"/>
              </a:buClr>
              <a:buSzTx/>
              <a:buFontTx/>
              <a:buNone/>
              <a:tabLst/>
              <a:defRPr/>
            </a:pPr>
            <a:fld id="{FD542181-5981-43C1-A89E-5E4A79E745F9}" type="slidenum">
              <a:rPr kumimoji="0" lang="en-US" altLang="en-US" sz="900" b="0" i="0" u="none" strike="noStrike" kern="1200" cap="none" spc="0" normalizeH="0" baseline="0" noProof="0" smtClean="0">
                <a:ln>
                  <a:noFill/>
                </a:ln>
                <a:solidFill>
                  <a:srgbClr val="000000"/>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rPr>
              <a:pPr marL="0" marR="0" lvl="0" indent="0" algn="r" defTabSz="685800" rtl="0" eaLnBrk="1" fontAlgn="base" latinLnBrk="0" hangingPunct="1">
                <a:lnSpc>
                  <a:spcPct val="100000"/>
                </a:lnSpc>
                <a:spcBef>
                  <a:spcPct val="0"/>
                </a:spcBef>
                <a:spcAft>
                  <a:spcPct val="0"/>
                </a:spcAft>
                <a:buClr>
                  <a:srgbClr val="000000"/>
                </a:buClr>
                <a:buSzTx/>
                <a:buFontTx/>
                <a:buNone/>
                <a:tabLst/>
                <a:defRPr/>
              </a:pPr>
              <a:t>‹#›</a:t>
            </a:fld>
            <a:endParaRPr kumimoji="0" lang="en-US" altLang="en-US" sz="900" b="0" i="0" u="none" strike="noStrike" kern="1200" cap="none" spc="0" normalizeH="0" baseline="0" noProof="0" smtClean="0">
              <a:ln>
                <a:noFill/>
              </a:ln>
              <a:solidFill>
                <a:srgbClr val="000000"/>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82566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5"/>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15"/>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5"/>
          <p:cNvGrpSpPr/>
          <p:nvPr/>
        </p:nvGrpSpPr>
        <p:grpSpPr>
          <a:xfrm>
            <a:off x="6146800" y="0"/>
            <a:ext cx="2997200" cy="876300"/>
            <a:chOff x="6096000" y="3924300"/>
            <a:chExt cx="2997200" cy="876300"/>
          </a:xfrm>
        </p:grpSpPr>
        <p:sp>
          <p:nvSpPr>
            <p:cNvPr id="20" name="Google Shape;20;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15"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15"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10;p18"/>
          <p:cNvSpPr txBox="1">
            <a:spLocks noGrp="1"/>
          </p:cNvSpPr>
          <p:nvPr>
            <p:ph type="title"/>
          </p:nvPr>
        </p:nvSpPr>
        <p:spPr bwMode="auto">
          <a:xfrm>
            <a:off x="0" y="0"/>
            <a:ext cx="6477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smtClean="0">
              <a:sym typeface="Arial" panose="020B0604020202020204" pitchFamily="34" charset="0"/>
            </a:endParaRPr>
          </a:p>
        </p:txBody>
      </p:sp>
      <p:sp>
        <p:nvSpPr>
          <p:cNvPr id="1027" name="Google Shape;11;p18"/>
          <p:cNvSpPr txBox="1">
            <a:spLocks noGrp="1"/>
          </p:cNvSpPr>
          <p:nvPr>
            <p:ph type="body" idx="1"/>
          </p:nvPr>
        </p:nvSpPr>
        <p:spPr bwMode="auto">
          <a:xfrm>
            <a:off x="457200"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Google Shape;12;p18"/>
          <p:cNvSpPr txBox="1">
            <a:spLocks noGrp="1"/>
          </p:cNvSpPr>
          <p:nvPr>
            <p:ph type="dt" idx="10"/>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defTabSz="685800" eaLnBrk="1" hangingPunct="1">
              <a:buClr>
                <a:srgbClr val="000000"/>
              </a:buClr>
              <a:buSzPts val="1400"/>
              <a:defRPr kumimoji="0" sz="900" b="0">
                <a:solidFill>
                  <a:srgbClr val="898989"/>
                </a:solidFill>
                <a:latin typeface="Calibri" panose="020F0502020204030204" pitchFamily="34" charset="0"/>
                <a:ea typeface="굴림" charset="-127"/>
                <a:cs typeface="Calibri" panose="020F0502020204030204" pitchFamily="34" charset="0"/>
                <a:sym typeface="Calibri" panose="020F0502020204030204" pitchFamily="34" charset="0"/>
              </a:defRPr>
            </a:lvl1pPr>
          </a:lstStyle>
          <a:p>
            <a:pPr marL="0" marR="0" lvl="0" indent="0" algn="l" defTabSz="685800" rtl="0" eaLnBrk="1" fontAlgn="base" latinLnBrk="0" hangingPunct="1">
              <a:lnSpc>
                <a:spcPct val="100000"/>
              </a:lnSpc>
              <a:spcBef>
                <a:spcPct val="0"/>
              </a:spcBef>
              <a:spcAft>
                <a:spcPct val="0"/>
              </a:spcAft>
              <a:buClr>
                <a:srgbClr val="000000"/>
              </a:buClr>
              <a:buSzPts val="1400"/>
              <a:buFontTx/>
              <a:buNone/>
              <a:tabLst/>
              <a:defRPr/>
            </a:pPr>
            <a:endPar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
        <p:nvSpPr>
          <p:cNvPr id="1029" name="Google Shape;13;p18"/>
          <p:cNvSpPr txBox="1">
            <a:spLocks noGrp="1"/>
          </p:cNvSpPr>
          <p:nvPr>
            <p:ph type="ftr" idx="11"/>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ctr" defTabSz="685800" eaLnBrk="1" hangingPunct="1">
              <a:buClr>
                <a:srgbClr val="000000"/>
              </a:buClr>
              <a:buSzPts val="1400"/>
              <a:defRPr kumimoji="0" sz="900" b="0">
                <a:solidFill>
                  <a:srgbClr val="898989"/>
                </a:solidFill>
                <a:latin typeface="Calibri" panose="020F0502020204030204" pitchFamily="34" charset="0"/>
                <a:ea typeface="굴림" charset="-127"/>
                <a:cs typeface="Calibri" panose="020F0502020204030204" pitchFamily="34" charset="0"/>
                <a:sym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
                <a:srgbClr val="000000"/>
              </a:buClr>
              <a:buSzPts val="1400"/>
              <a:buFontTx/>
              <a:buNone/>
              <a:tabLst/>
              <a:defRPr/>
            </a:pPr>
            <a:endPar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
        <p:nvSpPr>
          <p:cNvPr id="1030" name="Google Shape;14;p18"/>
          <p:cNvSpPr txBox="1">
            <a:spLocks noGrp="1"/>
          </p:cNvSpPr>
          <p:nvPr>
            <p:ph type="sldNum" idx="12"/>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defTabSz="685800" eaLnBrk="1" hangingPunct="1">
              <a:buClr>
                <a:srgbClr val="000000"/>
              </a:buClr>
              <a:defRPr kumimoji="0" sz="900" b="0">
                <a:solidFill>
                  <a:srgbClr val="898989"/>
                </a:solidFill>
                <a:latin typeface="Calibri" panose="020F0502020204030204" pitchFamily="34" charset="0"/>
                <a:ea typeface="굴림" charset="-127"/>
                <a:cs typeface="Calibri" panose="020F0502020204030204" pitchFamily="34" charset="0"/>
                <a:sym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
                <a:srgbClr val="000000"/>
              </a:buClr>
              <a:buSzTx/>
              <a:buFontTx/>
              <a:buNone/>
              <a:tabLst/>
              <a:defRPr/>
            </a:pPr>
            <a:fld id="{B6A05B1D-EA53-41C1-B15D-3B61C78B336E}"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rPr>
              <a:pPr marL="0" marR="0" lvl="0" indent="0" algn="r" defTabSz="685800" rtl="0" eaLnBrk="1" fontAlgn="base" latinLnBrk="0" hangingPunct="1">
                <a:lnSpc>
                  <a:spcPct val="100000"/>
                </a:lnSpc>
                <a:spcBef>
                  <a:spcPct val="0"/>
                </a:spcBef>
                <a:spcAft>
                  <a:spcPct val="0"/>
                </a:spcAft>
                <a:buClr>
                  <a:srgbClr val="000000"/>
                </a:buClr>
                <a:buSzTx/>
                <a:buFontTx/>
                <a:buNone/>
                <a:tabLst/>
                <a:defRPr/>
              </a:pPr>
              <a:t>‹#›</a:t>
            </a:fld>
            <a:endPar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굴림" charset="-127"/>
              <a:cs typeface="Calibri" panose="020F0502020204030204" pitchFamily="34" charset="0"/>
              <a:sym typeface="Calibri" panose="020F0502020204030204" pitchFamily="34" charset="0"/>
            </a:endParaRPr>
          </a:p>
        </p:txBody>
      </p:sp>
      <p:sp>
        <p:nvSpPr>
          <p:cNvPr id="15" name="Google Shape;15;p18"/>
          <p:cNvSpPr/>
          <p:nvPr/>
        </p:nvSpPr>
        <p:spPr>
          <a:xfrm>
            <a:off x="0" y="0"/>
            <a:ext cx="9144000" cy="838200"/>
          </a:xfrm>
          <a:prstGeom prst="rect">
            <a:avLst/>
          </a:prstGeom>
          <a:solidFill>
            <a:srgbClr val="FF3300"/>
          </a:solidFill>
          <a:ln>
            <a:noFill/>
          </a:ln>
        </p:spPr>
        <p:txBody>
          <a:bodyPr spcFirstLastPara="1" lIns="68569" tIns="34275" rIns="68569" bIns="34275" anchor="ct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Google Shape;16;p18"/>
          <p:cNvSpPr/>
          <p:nvPr/>
        </p:nvSpPr>
        <p:spPr>
          <a:xfrm rot="10800000" flipH="1">
            <a:off x="0" y="6705600"/>
            <a:ext cx="9144000" cy="198438"/>
          </a:xfrm>
          <a:prstGeom prst="rect">
            <a:avLst/>
          </a:prstGeom>
          <a:solidFill>
            <a:srgbClr val="FF0000"/>
          </a:solidFill>
          <a:ln>
            <a:noFill/>
          </a:ln>
        </p:spPr>
        <p:txBody>
          <a:bodyPr spcFirstLastPara="1" lIns="68569" tIns="34275" rIns="68569" bIns="34275" anchor="ct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033" name="Google Shape;17;p18" descr="logo.jp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28600"/>
            <a:ext cx="1920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795771"/>
      </p:ext>
    </p:extLst>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0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txBox="1">
            <a:spLocks noGrp="1"/>
          </p:cNvSpPr>
          <p:nvPr>
            <p:ph type="ctrTitle"/>
          </p:nvPr>
        </p:nvSpPr>
        <p:spPr>
          <a:xfrm>
            <a:off x="0" y="0"/>
            <a:ext cx="5486400" cy="914400"/>
          </a:xfrm>
        </p:spPr>
        <p:txBody>
          <a:bodyPr/>
          <a:lstStyle/>
          <a:p>
            <a:pPr eaLnBrk="1" hangingPunct="1">
              <a:spcBef>
                <a:spcPct val="0"/>
              </a:spcBef>
              <a:spcAft>
                <a:spcPct val="0"/>
              </a:spcAft>
            </a:pPr>
            <a:r>
              <a:rPr lang="en-US" altLang="en-US" sz="3000" smtClean="0">
                <a:latin typeface="Calibri" panose="020F0502020204030204" pitchFamily="34" charset="0"/>
                <a:cs typeface="Calibri" panose="020F0502020204030204" pitchFamily="34" charset="0"/>
                <a:sym typeface="Calibri" panose="020F0502020204030204" pitchFamily="34" charset="0"/>
              </a:rPr>
              <a:t> </a:t>
            </a:r>
          </a:p>
        </p:txBody>
      </p:sp>
      <p:sp>
        <p:nvSpPr>
          <p:cNvPr id="6147" name="Subtitle 2"/>
          <p:cNvSpPr txBox="1">
            <a:spLocks noGrp="1"/>
          </p:cNvSpPr>
          <p:nvPr>
            <p:ph type="subTitle" idx="1"/>
          </p:nvPr>
        </p:nvSpPr>
        <p:spPr>
          <a:xfrm>
            <a:off x="1586593" y="5304745"/>
            <a:ext cx="5824538" cy="822325"/>
          </a:xfrm>
        </p:spPr>
        <p:txBody>
          <a:bodyPr/>
          <a:lstStyle/>
          <a:p>
            <a:pPr marL="457200" indent="-431800" eaLnBrk="1" hangingPunct="1">
              <a:spcBef>
                <a:spcPts val="475"/>
              </a:spcBef>
              <a:spcAft>
                <a:spcPct val="0"/>
              </a:spcAft>
              <a:buClr>
                <a:srgbClr val="000000"/>
              </a:buClr>
            </a:pPr>
            <a:r>
              <a:rPr lang="en-US" altLang="en-US" sz="2000" dirty="0" smtClean="0">
                <a:solidFill>
                  <a:schemeClr val="tx1"/>
                </a:solidFill>
                <a:latin typeface="Calibri" panose="020F0502020204030204" pitchFamily="34" charset="0"/>
                <a:cs typeface="Calibri" panose="020F0502020204030204" pitchFamily="34" charset="0"/>
                <a:sym typeface="Calibri" panose="020F0502020204030204" pitchFamily="34" charset="0"/>
              </a:rPr>
              <a:t>Prepared By</a:t>
            </a:r>
          </a:p>
          <a:p>
            <a:pPr marL="457200" indent="-431800" eaLnBrk="1" hangingPunct="1">
              <a:spcBef>
                <a:spcPts val="475"/>
              </a:spcBef>
              <a:spcAft>
                <a:spcPct val="0"/>
              </a:spcAft>
              <a:buClr>
                <a:srgbClr val="000000"/>
              </a:buClr>
            </a:pPr>
            <a:r>
              <a:rPr lang="en-US" altLang="en-US" sz="2000" dirty="0" smtClean="0">
                <a:solidFill>
                  <a:schemeClr val="tx1"/>
                </a:solidFill>
                <a:latin typeface="Calibri" panose="020F0502020204030204" pitchFamily="34" charset="0"/>
                <a:cs typeface="Calibri" panose="020F0502020204030204" pitchFamily="34" charset="0"/>
                <a:sym typeface="Calibri" panose="020F0502020204030204" pitchFamily="34" charset="0"/>
              </a:rPr>
              <a:t>Dr. Tajinder Kaur</a:t>
            </a:r>
          </a:p>
          <a:p>
            <a:pPr marL="457200" indent="-431800" eaLnBrk="1" hangingPunct="1">
              <a:spcBef>
                <a:spcPts val="475"/>
              </a:spcBef>
              <a:spcAft>
                <a:spcPct val="0"/>
              </a:spcAft>
              <a:buClr>
                <a:srgbClr val="000000"/>
              </a:buClr>
            </a:pPr>
            <a:r>
              <a:rPr lang="en-US" altLang="en-US" sz="2000" dirty="0" smtClean="0">
                <a:solidFill>
                  <a:schemeClr val="tx1"/>
                </a:solidFill>
                <a:latin typeface="Calibri" panose="020F0502020204030204" pitchFamily="34" charset="0"/>
                <a:cs typeface="Calibri" panose="020F0502020204030204" pitchFamily="34" charset="0"/>
                <a:sym typeface="Calibri" panose="020F0502020204030204" pitchFamily="34" charset="0"/>
              </a:rPr>
              <a:t>AP,DICE</a:t>
            </a:r>
          </a:p>
        </p:txBody>
      </p:sp>
      <p:pic>
        <p:nvPicPr>
          <p:cNvPr id="614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57944" y="2409725"/>
            <a:ext cx="7561942" cy="1077218"/>
          </a:xfrm>
          <a:prstGeom prst="rect">
            <a:avLst/>
          </a:prstGeom>
        </p:spPr>
        <p:txBody>
          <a:bodyPr wrap="square">
            <a:spAutoFit/>
          </a:bodyPr>
          <a:lstStyle/>
          <a:p>
            <a:pPr lvl="0" algn="ctr"/>
            <a:r>
              <a:rPr lang="en-US" sz="3200" dirty="0">
                <a:solidFill>
                  <a:schemeClr val="tx1"/>
                </a:solidFill>
              </a:rPr>
              <a:t>Central Processing Unit: Introduction, General Register Organization</a:t>
            </a:r>
            <a:endParaRPr lang="en-US" sz="3200" b="1"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34117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Microoperations</a:t>
            </a:r>
            <a:endParaRPr sz="3200" b="1"/>
          </a:p>
        </p:txBody>
      </p:sp>
      <p:sp>
        <p:nvSpPr>
          <p:cNvPr id="111" name="Google Shape;111;p10"/>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A control word of 14 bits is needed to specify a microoperations in the CPU.</a:t>
            </a:r>
            <a:endParaRPr/>
          </a:p>
          <a:p>
            <a:pPr marL="342900" lvl="0" indent="-342900" algn="l" rtl="0">
              <a:spcBef>
                <a:spcPts val="480"/>
              </a:spcBef>
              <a:spcAft>
                <a:spcPts val="0"/>
              </a:spcAft>
              <a:buClr>
                <a:schemeClr val="dk1"/>
              </a:buClr>
              <a:buSzPts val="2400"/>
              <a:buFont typeface="Noto Sans Symbols"/>
              <a:buNone/>
            </a:pPr>
            <a:r>
              <a:rPr lang="en-US" sz="2400" b="1">
                <a:latin typeface="Times New Roman"/>
                <a:ea typeface="Times New Roman"/>
                <a:cs typeface="Times New Roman"/>
                <a:sym typeface="Times New Roman"/>
              </a:rPr>
              <a:t>E.g. </a:t>
            </a:r>
            <a:endParaRPr/>
          </a:p>
        </p:txBody>
      </p:sp>
      <p:pic>
        <p:nvPicPr>
          <p:cNvPr id="112" name="Google Shape;112;p10"/>
          <p:cNvPicPr preferRelativeResize="0"/>
          <p:nvPr/>
        </p:nvPicPr>
        <p:blipFill rotWithShape="1">
          <a:blip r:embed="rId3">
            <a:alphaModFix/>
          </a:blip>
          <a:srcRect/>
          <a:stretch/>
        </p:blipFill>
        <p:spPr>
          <a:xfrm>
            <a:off x="2438400" y="2057400"/>
            <a:ext cx="2057400" cy="525463"/>
          </a:xfrm>
          <a:prstGeom prst="rect">
            <a:avLst/>
          </a:prstGeom>
          <a:noFill/>
          <a:ln>
            <a:noFill/>
          </a:ln>
        </p:spPr>
      </p:pic>
      <p:pic>
        <p:nvPicPr>
          <p:cNvPr id="113" name="Google Shape;113;p10"/>
          <p:cNvPicPr preferRelativeResize="0"/>
          <p:nvPr/>
        </p:nvPicPr>
        <p:blipFill rotWithShape="1">
          <a:blip r:embed="rId4">
            <a:alphaModFix/>
          </a:blip>
          <a:srcRect/>
          <a:stretch/>
        </p:blipFill>
        <p:spPr>
          <a:xfrm>
            <a:off x="1447800" y="2590800"/>
            <a:ext cx="5424488" cy="1100138"/>
          </a:xfrm>
          <a:prstGeom prst="rect">
            <a:avLst/>
          </a:prstGeom>
          <a:noFill/>
          <a:ln>
            <a:noFill/>
          </a:ln>
        </p:spPr>
      </p:pic>
      <p:sp>
        <p:nvSpPr>
          <p:cNvPr id="114" name="Google Shape;114;p10"/>
          <p:cNvSpPr txBox="1"/>
          <p:nvPr/>
        </p:nvSpPr>
        <p:spPr>
          <a:xfrm>
            <a:off x="457200" y="4267200"/>
            <a:ext cx="7908499" cy="2139047"/>
          </a:xfrm>
          <a:prstGeom prst="rect">
            <a:avLst/>
          </a:prstGeom>
          <a:noFill/>
          <a:ln>
            <a:noFill/>
          </a:ln>
        </p:spPr>
        <p:txBody>
          <a:bodyPr spcFirstLastPara="1" wrap="square" lIns="91425" tIns="45700" rIns="91425" bIns="45700" anchor="t" anchorCtr="0">
            <a:spAutoFit/>
          </a:bodyPr>
          <a:lstStyle/>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A memory unit that stores control word is referred to as a CONTROL MEMORY.</a:t>
            </a:r>
            <a:endParaRPr/>
          </a:p>
          <a:p>
            <a:pPr marL="0" marR="0" lvl="0" indent="0" algn="just" rtl="0">
              <a:spcBef>
                <a:spcPts val="0"/>
              </a:spcBef>
              <a:spcAft>
                <a:spcPts val="0"/>
              </a:spcAft>
              <a:buNone/>
            </a:pPr>
            <a:endParaRPr sz="1900" b="0" i="0" u="none" strike="noStrike" cap="none">
              <a:solidFill>
                <a:schemeClr val="dk1"/>
              </a:solidFill>
              <a:latin typeface="Times New Roman"/>
              <a:ea typeface="Times New Roman"/>
              <a:cs typeface="Times New Roman"/>
              <a:sym typeface="Times New Roman"/>
            </a:endParaRPr>
          </a:p>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By reading consecutive control words from memory, it is possible to initiate the desire sequence of microoperations for the CPU. This type of control is referred As micro-programmed control.</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p:txBody>
      </p:sp>
      <p:pic>
        <p:nvPicPr>
          <p:cNvPr id="7"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Microoperations</a:t>
            </a:r>
            <a:endParaRPr sz="3200" b="1"/>
          </a:p>
        </p:txBody>
      </p:sp>
      <p:sp>
        <p:nvSpPr>
          <p:cNvPr id="120" name="Google Shape;120;p11"/>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Noto Sans Symbols"/>
              <a:buNone/>
            </a:pPr>
            <a:r>
              <a:rPr lang="en-US"/>
              <a:t> </a:t>
            </a:r>
            <a:endParaRPr/>
          </a:p>
        </p:txBody>
      </p:sp>
      <p:pic>
        <p:nvPicPr>
          <p:cNvPr id="121" name="Google Shape;121;p11"/>
          <p:cNvPicPr preferRelativeResize="0"/>
          <p:nvPr/>
        </p:nvPicPr>
        <p:blipFill rotWithShape="1">
          <a:blip r:embed="rId3">
            <a:alphaModFix/>
          </a:blip>
          <a:srcRect/>
          <a:stretch/>
        </p:blipFill>
        <p:spPr>
          <a:xfrm>
            <a:off x="990600" y="1828800"/>
            <a:ext cx="7797800" cy="2981325"/>
          </a:xfrm>
          <a:prstGeom prst="rect">
            <a:avLst/>
          </a:prstGeom>
          <a:noFill/>
          <a:ln>
            <a:noFill/>
          </a:ln>
        </p:spPr>
      </p:pic>
      <p:pic>
        <p:nvPicPr>
          <p:cNvPr id="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Self Assessment</a:t>
            </a:r>
            <a:endParaRPr b="1"/>
          </a:p>
        </p:txBody>
      </p:sp>
      <p:sp>
        <p:nvSpPr>
          <p:cNvPr id="127" name="Google Shape;12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b="1" i="1"/>
              <a:t>State  whether the following statements are true or false-</a:t>
            </a:r>
            <a:endParaRPr/>
          </a:p>
          <a:p>
            <a:pPr marL="457200" lvl="0" indent="-457200" algn="just" rtl="0">
              <a:spcBef>
                <a:spcPts val="480"/>
              </a:spcBef>
              <a:spcAft>
                <a:spcPts val="0"/>
              </a:spcAft>
              <a:buClr>
                <a:schemeClr val="dk1"/>
              </a:buClr>
              <a:buSzPts val="2400"/>
              <a:buFont typeface="Calibri"/>
              <a:buAutoNum type="arabicPeriod"/>
            </a:pPr>
            <a:r>
              <a:rPr lang="en-US" sz="2400"/>
              <a:t>The control unit fetches the instructions from the registers, decodes and then executes it.</a:t>
            </a:r>
            <a:endParaRPr/>
          </a:p>
          <a:p>
            <a:pPr marL="457200" lvl="0" indent="-457200" algn="just" rtl="0">
              <a:spcBef>
                <a:spcPts val="480"/>
              </a:spcBef>
              <a:spcAft>
                <a:spcPts val="0"/>
              </a:spcAft>
              <a:buClr>
                <a:schemeClr val="dk1"/>
              </a:buClr>
              <a:buSzPts val="2400"/>
              <a:buFont typeface="Calibri"/>
              <a:buAutoNum type="arabicPeriod"/>
            </a:pPr>
            <a:r>
              <a:rPr lang="en-US" sz="2400"/>
              <a:t>The registers store the status of the CPU as well as information about the currently executing program.</a:t>
            </a:r>
            <a:endParaRPr/>
          </a:p>
        </p:txBody>
      </p:sp>
      <p:sp>
        <p:nvSpPr>
          <p:cNvPr id="128" name="Google Shape;12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129" name="Google Shape;12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MCQ</a:t>
            </a:r>
            <a:endParaRPr b="1"/>
          </a:p>
        </p:txBody>
      </p:sp>
      <p:sp>
        <p:nvSpPr>
          <p:cNvPr id="135" name="Google Shape;135;p1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Noto Sans Symbols"/>
              <a:buChar char="❑"/>
            </a:pPr>
            <a:r>
              <a:rPr lang="en-US" sz="2000"/>
              <a:t>The CPU reads and writes data to and from ________________and transfers data to and from I/O devices.</a:t>
            </a:r>
            <a:endParaRPr/>
          </a:p>
          <a:p>
            <a:pPr marL="342900" lvl="0" indent="-342900" algn="l" rtl="0">
              <a:spcBef>
                <a:spcPts val="400"/>
              </a:spcBef>
              <a:spcAft>
                <a:spcPts val="0"/>
              </a:spcAft>
              <a:buClr>
                <a:schemeClr val="dk1"/>
              </a:buClr>
              <a:buSzPts val="2000"/>
              <a:buNone/>
            </a:pPr>
            <a:r>
              <a:rPr lang="en-US" sz="2000"/>
              <a:t>(i) Memory system</a:t>
            </a:r>
            <a:endParaRPr/>
          </a:p>
          <a:p>
            <a:pPr marL="342900" lvl="0" indent="-342900" algn="l" rtl="0">
              <a:spcBef>
                <a:spcPts val="400"/>
              </a:spcBef>
              <a:spcAft>
                <a:spcPts val="0"/>
              </a:spcAft>
              <a:buClr>
                <a:schemeClr val="dk1"/>
              </a:buClr>
              <a:buSzPts val="2000"/>
              <a:buNone/>
            </a:pPr>
            <a:r>
              <a:rPr lang="en-US" sz="2000"/>
              <a:t>(ii) Register</a:t>
            </a:r>
            <a:endParaRPr/>
          </a:p>
          <a:p>
            <a:pPr marL="342900" lvl="0" indent="-342900" algn="l" rtl="0">
              <a:spcBef>
                <a:spcPts val="400"/>
              </a:spcBef>
              <a:spcAft>
                <a:spcPts val="0"/>
              </a:spcAft>
              <a:buClr>
                <a:schemeClr val="dk1"/>
              </a:buClr>
              <a:buSzPts val="2000"/>
              <a:buNone/>
            </a:pPr>
            <a:r>
              <a:rPr lang="en-US" sz="2000"/>
              <a:t>(iii) Control unit</a:t>
            </a:r>
            <a:endParaRPr/>
          </a:p>
          <a:p>
            <a:pPr marL="342900" lvl="0" indent="-342900" algn="l" rtl="0">
              <a:spcBef>
                <a:spcPts val="400"/>
              </a:spcBef>
              <a:spcAft>
                <a:spcPts val="0"/>
              </a:spcAft>
              <a:buClr>
                <a:schemeClr val="dk1"/>
              </a:buClr>
              <a:buSzPts val="2000"/>
              <a:buNone/>
            </a:pPr>
            <a:r>
              <a:rPr lang="en-US" sz="2000"/>
              <a:t>(iv) Arithmetic and logic unit</a:t>
            </a:r>
            <a:endParaRPr/>
          </a:p>
          <a:p>
            <a:pPr marL="342900" lvl="0" indent="-342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Font typeface="Noto Sans Symbols"/>
              <a:buChar char="❑"/>
            </a:pPr>
            <a:r>
              <a:rPr lang="en-US" sz="2000"/>
              <a:t>Constant registers is used to store _______________.</a:t>
            </a:r>
            <a:endParaRPr/>
          </a:p>
          <a:p>
            <a:pPr marL="342900" lvl="0" indent="-342900" algn="l" rtl="0">
              <a:spcBef>
                <a:spcPts val="400"/>
              </a:spcBef>
              <a:spcAft>
                <a:spcPts val="0"/>
              </a:spcAft>
              <a:buClr>
                <a:schemeClr val="dk1"/>
              </a:buClr>
              <a:buSzPts val="2000"/>
              <a:buNone/>
            </a:pPr>
            <a:r>
              <a:rPr lang="en-US" sz="2000"/>
              <a:t>(i) Floating point numbers</a:t>
            </a:r>
            <a:endParaRPr/>
          </a:p>
          <a:p>
            <a:pPr marL="342900" lvl="0" indent="-342900" algn="l" rtl="0">
              <a:spcBef>
                <a:spcPts val="400"/>
              </a:spcBef>
              <a:spcAft>
                <a:spcPts val="0"/>
              </a:spcAft>
              <a:buClr>
                <a:schemeClr val="dk1"/>
              </a:buClr>
              <a:buSzPts val="2000"/>
              <a:buNone/>
            </a:pPr>
            <a:r>
              <a:rPr lang="en-US" sz="2000"/>
              <a:t>(ii) Read-only values</a:t>
            </a:r>
            <a:endParaRPr/>
          </a:p>
          <a:p>
            <a:pPr marL="342900" lvl="0" indent="-342900" algn="l" rtl="0">
              <a:spcBef>
                <a:spcPts val="400"/>
              </a:spcBef>
              <a:spcAft>
                <a:spcPts val="0"/>
              </a:spcAft>
              <a:buClr>
                <a:schemeClr val="dk1"/>
              </a:buClr>
              <a:buSzPts val="2000"/>
              <a:buNone/>
            </a:pPr>
            <a:r>
              <a:rPr lang="en-US" sz="2000"/>
              <a:t>(iii) Addresses</a:t>
            </a:r>
            <a:endParaRPr/>
          </a:p>
          <a:p>
            <a:pPr marL="342900" lvl="0" indent="-342900" algn="l" rtl="0">
              <a:spcBef>
                <a:spcPts val="400"/>
              </a:spcBef>
              <a:spcAft>
                <a:spcPts val="0"/>
              </a:spcAft>
              <a:buClr>
                <a:schemeClr val="dk1"/>
              </a:buClr>
              <a:buSzPts val="2000"/>
              <a:buNone/>
            </a:pPr>
            <a:r>
              <a:rPr lang="en-US" sz="2000"/>
              <a:t>(iv) Programs</a:t>
            </a:r>
            <a:endParaRPr/>
          </a:p>
        </p:txBody>
      </p:sp>
      <p:sp>
        <p:nvSpPr>
          <p:cNvPr id="136" name="Google Shape;13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137" name="Google Shape;13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 </a:t>
            </a:r>
            <a:endParaRPr/>
          </a:p>
        </p:txBody>
      </p:sp>
      <p:sp>
        <p:nvSpPr>
          <p:cNvPr id="143" name="Google Shape;143;p1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Noto Sans Symbols"/>
              <a:buNone/>
            </a:pPr>
            <a:r>
              <a:rPr lang="en-US"/>
              <a:t> </a:t>
            </a:r>
            <a:endParaRPr/>
          </a:p>
        </p:txBody>
      </p:sp>
      <p:sp>
        <p:nvSpPr>
          <p:cNvPr id="144" name="Google Shape;144;p14"/>
          <p:cNvSpPr/>
          <p:nvPr/>
        </p:nvSpPr>
        <p:spPr>
          <a:xfrm rot="-878655">
            <a:off x="2091673" y="2967335"/>
            <a:ext cx="444788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tx1"/>
                </a:solidFill>
                <a:latin typeface="Calibri"/>
                <a:ea typeface="Calibri"/>
                <a:cs typeface="Calibri"/>
                <a:sym typeface="Calibri"/>
              </a:rPr>
              <a:t>Thank You </a:t>
            </a:r>
            <a:endParaRPr>
              <a:solidFill>
                <a:schemeClr val="tx1"/>
              </a:solidFill>
            </a:endParaRPr>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Calibri"/>
                <a:ea typeface="Calibri"/>
                <a:cs typeface="Calibri"/>
                <a:sym typeface="Calibri"/>
              </a:rPr>
              <a:t>Outline</a:t>
            </a:r>
            <a:endParaRPr sz="3600" b="1">
              <a:latin typeface="Calibri"/>
              <a:ea typeface="Calibri"/>
              <a:cs typeface="Calibri"/>
              <a:sym typeface="Calibri"/>
            </a:endParaRPr>
          </a:p>
        </p:txBody>
      </p:sp>
      <p:sp>
        <p:nvSpPr>
          <p:cNvPr id="55" name="Google Shape;55;p2"/>
          <p:cNvSpPr txBox="1">
            <a:spLocks noGrp="1"/>
          </p:cNvSpPr>
          <p:nvPr>
            <p:ph type="body" idx="1"/>
          </p:nvPr>
        </p:nvSpPr>
        <p:spPr>
          <a:xfrm>
            <a:off x="152400" y="1143000"/>
            <a:ext cx="8839200" cy="4754563"/>
          </a:xfrm>
          <a:prstGeom prst="rect">
            <a:avLst/>
          </a:prstGeom>
          <a:noFill/>
          <a:ln>
            <a:noFill/>
          </a:ln>
        </p:spPr>
        <p:txBody>
          <a:bodyPr spcFirstLastPara="1" wrap="square" lIns="91425" tIns="45700" rIns="91425" bIns="45700" anchor="t" anchorCtr="0">
            <a:noAutofit/>
          </a:bodyPr>
          <a:lstStyle/>
          <a:p>
            <a:pPr marL="0" lvl="0" indent="0" algn="just" rtl="0">
              <a:lnSpc>
                <a:spcPct val="42142"/>
              </a:lnSpc>
              <a:spcBef>
                <a:spcPts val="0"/>
              </a:spcBef>
              <a:spcAft>
                <a:spcPts val="0"/>
              </a:spcAft>
              <a:buClr>
                <a:schemeClr val="dk1"/>
              </a:buClr>
              <a:buSzPts val="2800"/>
              <a:buNone/>
            </a:pPr>
            <a:endParaRPr sz="2800"/>
          </a:p>
          <a:p>
            <a:pPr marL="67945" lvl="0" indent="-67945" algn="just" rtl="0">
              <a:lnSpc>
                <a:spcPct val="42678"/>
              </a:lnSpc>
              <a:spcBef>
                <a:spcPts val="560"/>
              </a:spcBef>
              <a:spcAft>
                <a:spcPts val="0"/>
              </a:spcAft>
              <a:buClr>
                <a:schemeClr val="dk1"/>
              </a:buClr>
              <a:buSzPts val="2800"/>
              <a:buNone/>
            </a:pPr>
            <a:r>
              <a:rPr lang="en-US" sz="2800" b="1"/>
              <a:t>Central Processing Unit (CPU)</a:t>
            </a:r>
            <a:endParaRPr sz="2800"/>
          </a:p>
          <a:p>
            <a:pPr marL="0" marR="323850" lvl="0" indent="-177800" algn="just" rtl="0">
              <a:spcBef>
                <a:spcPts val="560"/>
              </a:spcBef>
              <a:spcAft>
                <a:spcPts val="0"/>
              </a:spcAft>
              <a:buClr>
                <a:schemeClr val="dk1"/>
              </a:buClr>
              <a:buSzPts val="2800"/>
              <a:buChar char="•"/>
            </a:pPr>
            <a:r>
              <a:rPr lang="en-US" sz="2800"/>
              <a:t> Introduction</a:t>
            </a:r>
            <a:endParaRPr sz="2800"/>
          </a:p>
          <a:p>
            <a:pPr marL="0" marR="323850" lvl="0" indent="-177800" algn="just" rtl="0">
              <a:spcBef>
                <a:spcPts val="560"/>
              </a:spcBef>
              <a:spcAft>
                <a:spcPts val="0"/>
              </a:spcAft>
              <a:buClr>
                <a:schemeClr val="dk1"/>
              </a:buClr>
              <a:buSzPts val="2800"/>
              <a:buChar char="•"/>
            </a:pPr>
            <a:r>
              <a:rPr lang="en-US" sz="2800"/>
              <a:t> General Register Organization	</a:t>
            </a:r>
            <a:endParaRPr/>
          </a:p>
          <a:p>
            <a:pPr marL="0" marR="323850" lvl="0" indent="0" algn="just" rtl="0">
              <a:lnSpc>
                <a:spcPct val="100000"/>
              </a:lnSpc>
              <a:spcBef>
                <a:spcPts val="480"/>
              </a:spcBef>
              <a:spcAft>
                <a:spcPts val="0"/>
              </a:spcAft>
              <a:buClr>
                <a:schemeClr val="dk1"/>
              </a:buClr>
              <a:buSzPts val="2400"/>
              <a:buNone/>
            </a:pPr>
            <a:endParaRPr sz="2400"/>
          </a:p>
        </p:txBody>
      </p:sp>
      <p:sp>
        <p:nvSpPr>
          <p:cNvPr id="56" name="Google Shape;5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Introduction</a:t>
            </a:r>
            <a:endParaRPr sz="3200" b="1"/>
          </a:p>
        </p:txBody>
      </p:sp>
      <p:sp>
        <p:nvSpPr>
          <p:cNvPr id="63" name="Google Shape;63;p3"/>
          <p:cNvSpPr txBox="1">
            <a:spLocks noGrp="1"/>
          </p:cNvSpPr>
          <p:nvPr>
            <p:ph type="body" idx="1"/>
          </p:nvPr>
        </p:nvSpPr>
        <p:spPr>
          <a:xfrm>
            <a:off x="3810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Times New Roman"/>
                <a:ea typeface="Times New Roman"/>
                <a:cs typeface="Times New Roman"/>
                <a:sym typeface="Times New Roman"/>
              </a:rPr>
              <a:t>The part of computer that performs the bulk of data-processing operations is called the </a:t>
            </a:r>
            <a:r>
              <a:rPr lang="en-US" sz="2000" b="1" i="1">
                <a:latin typeface="Times New Roman"/>
                <a:ea typeface="Times New Roman"/>
                <a:cs typeface="Times New Roman"/>
                <a:sym typeface="Times New Roman"/>
              </a:rPr>
              <a:t>central processing unit</a:t>
            </a:r>
            <a:r>
              <a:rPr lang="en-US" sz="2000">
                <a:latin typeface="Times New Roman"/>
                <a:ea typeface="Times New Roman"/>
                <a:cs typeface="Times New Roman"/>
                <a:sym typeface="Times New Roman"/>
              </a:rPr>
              <a:t> and is referred to as the </a:t>
            </a:r>
            <a:r>
              <a:rPr lang="en-US" sz="2000" b="1" i="1">
                <a:latin typeface="Times New Roman"/>
                <a:ea typeface="Times New Roman"/>
                <a:cs typeface="Times New Roman"/>
                <a:sym typeface="Times New Roman"/>
              </a:rPr>
              <a:t>CPU</a:t>
            </a:r>
            <a:r>
              <a:rPr lang="en-US" sz="2000">
                <a:latin typeface="Times New Roman"/>
                <a:ea typeface="Times New Roman"/>
                <a:cs typeface="Times New Roman"/>
                <a:sym typeface="Times New Roman"/>
              </a:rPr>
              <a:t>.</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The  CPU is made up of three major parts:</a:t>
            </a:r>
            <a:endParaRPr/>
          </a:p>
          <a:p>
            <a:pPr marL="514350" lvl="0" indent="-514350" algn="l" rtl="0">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The register set: stores intermediate data used during the execution of the instruction.</a:t>
            </a:r>
            <a:endParaRPr/>
          </a:p>
          <a:p>
            <a:pPr marL="514350" lvl="0" indent="-514350" algn="l" rtl="0">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The ALU: performs the required microoperations for executing the instructions.</a:t>
            </a:r>
            <a:endParaRPr/>
          </a:p>
          <a:p>
            <a:pPr marL="514350" lvl="0" indent="-514350" algn="l" rtl="0">
              <a:spcBef>
                <a:spcPts val="4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The control unit: supervise the transfer of information among the registers and instruct the ALU as to which operation to perform.</a:t>
            </a:r>
            <a:endParaRPr/>
          </a:p>
        </p:txBody>
      </p:sp>
      <p:pic>
        <p:nvPicPr>
          <p:cNvPr id="64" name="Google Shape;64;p3"/>
          <p:cNvPicPr preferRelativeResize="0"/>
          <p:nvPr/>
        </p:nvPicPr>
        <p:blipFill rotWithShape="1">
          <a:blip r:embed="rId3">
            <a:alphaModFix/>
          </a:blip>
          <a:srcRect/>
          <a:stretch/>
        </p:blipFill>
        <p:spPr>
          <a:xfrm>
            <a:off x="2144294" y="4257740"/>
            <a:ext cx="4771314" cy="2210694"/>
          </a:xfrm>
          <a:prstGeom prst="rect">
            <a:avLst/>
          </a:prstGeom>
          <a:noFill/>
          <a:ln>
            <a:noFill/>
          </a:ln>
        </p:spPr>
      </p:pic>
      <p:pic>
        <p:nvPicPr>
          <p:cNvPr id="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General Register Organization</a:t>
            </a:r>
            <a:endParaRPr sz="3200" b="1"/>
          </a:p>
        </p:txBody>
      </p:sp>
      <p:sp>
        <p:nvSpPr>
          <p:cNvPr id="70" name="Google Shape;70;p4"/>
          <p:cNvSpPr txBox="1">
            <a:spLocks noGrp="1"/>
          </p:cNvSpPr>
          <p:nvPr>
            <p:ph type="body" idx="1"/>
          </p:nvPr>
        </p:nvSpPr>
        <p:spPr>
          <a:xfrm>
            <a:off x="457200" y="1066800"/>
            <a:ext cx="85344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latin typeface="Times New Roman"/>
                <a:ea typeface="Times New Roman"/>
                <a:cs typeface="Times New Roman"/>
                <a:sym typeface="Times New Roman"/>
              </a:rPr>
              <a:t>Memory locations are needed for storing pointers, counters, return address, temporary result etc. Having to refer to memory location for such applications is time consuming. </a:t>
            </a:r>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because </a:t>
            </a:r>
            <a:r>
              <a:rPr lang="en-US" sz="2800" b="1" i="1">
                <a:latin typeface="Times New Roman"/>
                <a:ea typeface="Times New Roman"/>
                <a:cs typeface="Times New Roman"/>
                <a:sym typeface="Times New Roman"/>
              </a:rPr>
              <a:t>memory access is the most time-consuming operation in the computer.</a:t>
            </a:r>
            <a:r>
              <a:rPr lang="en-US" sz="2800">
                <a:latin typeface="Times New Roman"/>
                <a:ea typeface="Times New Roman"/>
                <a:cs typeface="Times New Roman"/>
                <a:sym typeface="Times New Roman"/>
              </a:rPr>
              <a:t> </a:t>
            </a:r>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It is more convenient and more efficient to store these intermediate values in processor registers. All of these registers are connect to a common bus system.</a:t>
            </a:r>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register communicate with each other not only for direct data transfer, but also while performing various micro operations.</a:t>
            </a:r>
            <a:endParaRPr/>
          </a:p>
        </p:txBody>
      </p:sp>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76" name="Google Shape;76;p5"/>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latin typeface="Times New Roman"/>
                <a:ea typeface="Times New Roman"/>
                <a:cs typeface="Times New Roman"/>
                <a:sym typeface="Times New Roman"/>
              </a:rPr>
              <a:t>The bus organization of 7-registers:</a:t>
            </a:r>
            <a:endParaRPr/>
          </a:p>
        </p:txBody>
      </p:sp>
      <p:pic>
        <p:nvPicPr>
          <p:cNvPr id="77" name="Google Shape;77;p5"/>
          <p:cNvPicPr preferRelativeResize="0"/>
          <p:nvPr/>
        </p:nvPicPr>
        <p:blipFill rotWithShape="1">
          <a:blip r:embed="rId3">
            <a:alphaModFix/>
          </a:blip>
          <a:srcRect/>
          <a:stretch/>
        </p:blipFill>
        <p:spPr>
          <a:xfrm>
            <a:off x="914400" y="1600200"/>
            <a:ext cx="6934200" cy="5029200"/>
          </a:xfrm>
          <a:prstGeom prst="rect">
            <a:avLst/>
          </a:prstGeom>
          <a:noFill/>
          <a:ln>
            <a:noFill/>
          </a:ln>
        </p:spPr>
      </p:pic>
      <p:pic>
        <p:nvPicPr>
          <p:cNvPr id="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7400" y="6029552"/>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83" name="Google Shape;83;p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To perform operation:</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 The control must provide binary selection variables to the following sectors inputs:</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A Sector (SELA): to place the content of R2 into bus A.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B Sector (SELB): to place the content of R3 into bus B.</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ALU operation Selector (OPR): To provide the arithmetic addition A+B.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Decoder Destination Selector (SELD): To transfer content of output bus in to R1.</a:t>
            </a:r>
            <a:endParaRPr/>
          </a:p>
          <a:p>
            <a:pPr marL="514350" lvl="0" indent="-311150" algn="l" rtl="0">
              <a:spcBef>
                <a:spcPts val="640"/>
              </a:spcBef>
              <a:spcAft>
                <a:spcPts val="0"/>
              </a:spcAft>
              <a:buClr>
                <a:schemeClr val="dk1"/>
              </a:buClr>
              <a:buSzPts val="3200"/>
              <a:buFont typeface="Calibri"/>
              <a:buNone/>
            </a:pPr>
            <a:endParaRPr/>
          </a:p>
        </p:txBody>
      </p:sp>
      <p:pic>
        <p:nvPicPr>
          <p:cNvPr id="84" name="Google Shape;84;p6"/>
          <p:cNvPicPr preferRelativeResize="0"/>
          <p:nvPr/>
        </p:nvPicPr>
        <p:blipFill rotWithShape="1">
          <a:blip r:embed="rId3">
            <a:alphaModFix/>
          </a:blip>
          <a:srcRect/>
          <a:stretch/>
        </p:blipFill>
        <p:spPr>
          <a:xfrm>
            <a:off x="4495800" y="1036638"/>
            <a:ext cx="2209800" cy="487362"/>
          </a:xfrm>
          <a:prstGeom prst="rect">
            <a:avLst/>
          </a:prstGeom>
          <a:noFill/>
          <a:ln>
            <a:noFill/>
          </a:ln>
        </p:spPr>
      </p:pic>
      <p:pic>
        <p:nvPicPr>
          <p:cNvPr id="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90" name="Google Shape;90;p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 four control selection variables are generated in control unit and must be available at the beginning of clock cycle.</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data from two source registers propagates through the gates in the multiplexers and the ALU, to the output bus, and into inputs of the destination register, all during the clock cycle interval.</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When the next clock transition occurs, the binary information from the output bus is transferred into R1.</a:t>
            </a:r>
            <a:endParaRPr/>
          </a:p>
        </p:txBody>
      </p:sp>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96" name="Google Shape;96;p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There are 14 binary selection inputs in the unit, and their combined value specifies a </a:t>
            </a:r>
            <a:r>
              <a:rPr lang="en-US" sz="2800" b="1" i="1">
                <a:latin typeface="Times New Roman"/>
                <a:ea typeface="Times New Roman"/>
                <a:cs typeface="Times New Roman"/>
                <a:sym typeface="Times New Roman"/>
              </a:rPr>
              <a:t>control word</a:t>
            </a:r>
            <a:r>
              <a:rPr lang="en-US" sz="2800">
                <a:latin typeface="Times New Roman"/>
                <a:ea typeface="Times New Roman"/>
                <a:cs typeface="Times New Roman"/>
                <a:sym typeface="Times New Roman"/>
              </a:rPr>
              <a:t>. </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encoding of register selection field as:</a:t>
            </a:r>
            <a:endParaRPr/>
          </a:p>
          <a:p>
            <a:pPr marL="342900" lvl="0" indent="-139700" algn="l" rtl="0">
              <a:spcBef>
                <a:spcPts val="640"/>
              </a:spcBef>
              <a:spcAft>
                <a:spcPts val="0"/>
              </a:spcAft>
              <a:buClr>
                <a:schemeClr val="dk1"/>
              </a:buClr>
              <a:buSzPts val="3200"/>
              <a:buNone/>
            </a:pPr>
            <a:endParaRPr/>
          </a:p>
        </p:txBody>
      </p:sp>
      <p:pic>
        <p:nvPicPr>
          <p:cNvPr id="97" name="Google Shape;97;p8"/>
          <p:cNvPicPr preferRelativeResize="0"/>
          <p:nvPr/>
        </p:nvPicPr>
        <p:blipFill rotWithShape="1">
          <a:blip r:embed="rId3">
            <a:alphaModFix/>
          </a:blip>
          <a:srcRect/>
          <a:stretch/>
        </p:blipFill>
        <p:spPr>
          <a:xfrm>
            <a:off x="2514600" y="1981200"/>
            <a:ext cx="3352800" cy="860425"/>
          </a:xfrm>
          <a:prstGeom prst="rect">
            <a:avLst/>
          </a:prstGeom>
          <a:noFill/>
          <a:ln>
            <a:noFill/>
          </a:ln>
        </p:spPr>
      </p:pic>
      <p:pic>
        <p:nvPicPr>
          <p:cNvPr id="98" name="Google Shape;98;p8"/>
          <p:cNvPicPr preferRelativeResize="0"/>
          <p:nvPr/>
        </p:nvPicPr>
        <p:blipFill rotWithShape="1">
          <a:blip r:embed="rId4">
            <a:alphaModFix/>
          </a:blip>
          <a:srcRect/>
          <a:stretch/>
        </p:blipFill>
        <p:spPr>
          <a:xfrm>
            <a:off x="2743200" y="3581400"/>
            <a:ext cx="4267200" cy="3008313"/>
          </a:xfrm>
          <a:prstGeom prst="rect">
            <a:avLst/>
          </a:prstGeom>
          <a:noFill/>
          <a:ln>
            <a:noFill/>
          </a:ln>
        </p:spPr>
      </p:pic>
      <p:pic>
        <p:nvPicPr>
          <p:cNvPr id="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104" name="Google Shape;104;p9"/>
          <p:cNvSpPr txBox="1">
            <a:spLocks noGrp="1"/>
          </p:cNvSpPr>
          <p:nvPr>
            <p:ph type="body" idx="1"/>
          </p:nvPr>
        </p:nvSpPr>
        <p:spPr>
          <a:xfrm>
            <a:off x="4572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The encoding of ALU operation as:</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ALU provides arithmetic and logic operations. In addition, the CPU must provide shift operations.</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The shifter may be placed in the input of the ALU to provide preshift capability, or at the output of ALU to provide postshift capability. Some times it included in ALU.</a:t>
            </a:r>
            <a:endParaRPr/>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p:txBody>
      </p:sp>
      <p:pic>
        <p:nvPicPr>
          <p:cNvPr id="105" name="Google Shape;105;p9"/>
          <p:cNvPicPr preferRelativeResize="0"/>
          <p:nvPr/>
        </p:nvPicPr>
        <p:blipFill rotWithShape="1">
          <a:blip r:embed="rId3">
            <a:alphaModFix/>
          </a:blip>
          <a:srcRect/>
          <a:stretch/>
        </p:blipFill>
        <p:spPr>
          <a:xfrm>
            <a:off x="2612574" y="1295400"/>
            <a:ext cx="4183525" cy="3322075"/>
          </a:xfrm>
          <a:prstGeom prst="rect">
            <a:avLst/>
          </a:prstGeom>
          <a:noFill/>
          <a:ln>
            <a:noFill/>
          </a:ln>
        </p:spPr>
      </p:pic>
      <p:pic>
        <p:nvPicPr>
          <p:cNvPr id="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7400" y="6015038"/>
            <a:ext cx="2006600" cy="84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5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5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500"/>
                                        <p:tgtEl>
                                          <p:spTgt spid="10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Effect transition="in" filter="fade">
                                      <p:cBhvr>
                                        <p:cTn id="27" dur="500"/>
                                        <p:tgtEl>
                                          <p:spTgt spid="10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Effect transition="in" filter="fade">
                                      <p:cBhvr>
                                        <p:cTn id="32" dur="500"/>
                                        <p:tgtEl>
                                          <p:spTgt spid="10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500"/>
                                        <p:tgtEl>
                                          <p:spTgt spid="10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
                                            <p:txEl>
                                              <p:pRg st="7" end="7"/>
                                            </p:txEl>
                                          </p:spTgt>
                                        </p:tgtEl>
                                        <p:attrNameLst>
                                          <p:attrName>style.visibility</p:attrName>
                                        </p:attrNameLst>
                                      </p:cBhvr>
                                      <p:to>
                                        <p:strVal val="visible"/>
                                      </p:to>
                                    </p:set>
                                    <p:animEffect transition="in" filter="fade">
                                      <p:cBhvr>
                                        <p:cTn id="42" dur="500"/>
                                        <p:tgtEl>
                                          <p:spTgt spid="10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4">
                                            <p:txEl>
                                              <p:pRg st="8" end="8"/>
                                            </p:txEl>
                                          </p:spTgt>
                                        </p:tgtEl>
                                        <p:attrNameLst>
                                          <p:attrName>style.visibility</p:attrName>
                                        </p:attrNameLst>
                                      </p:cBhvr>
                                      <p:to>
                                        <p:strVal val="visible"/>
                                      </p:to>
                                    </p:set>
                                    <p:animEffect transition="in" filter="fade">
                                      <p:cBhvr>
                                        <p:cTn id="47" dur="500"/>
                                        <p:tgtEl>
                                          <p:spTgt spid="10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4">
                                            <p:txEl>
                                              <p:pRg st="9" end="9"/>
                                            </p:txEl>
                                          </p:spTgt>
                                        </p:tgtEl>
                                        <p:attrNameLst>
                                          <p:attrName>style.visibility</p:attrName>
                                        </p:attrNameLst>
                                      </p:cBhvr>
                                      <p:to>
                                        <p:strVal val="visible"/>
                                      </p:to>
                                    </p:set>
                                    <p:animEffect transition="in" filter="fade">
                                      <p:cBhvr>
                                        <p:cTn id="52" dur="500"/>
                                        <p:tgtEl>
                                          <p:spTgt spid="10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4">
                                            <p:txEl>
                                              <p:pRg st="10" end="10"/>
                                            </p:txEl>
                                          </p:spTgt>
                                        </p:tgtEl>
                                        <p:attrNameLst>
                                          <p:attrName>style.visibility</p:attrName>
                                        </p:attrNameLst>
                                      </p:cBhvr>
                                      <p:to>
                                        <p:strVal val="visible"/>
                                      </p:to>
                                    </p:set>
                                    <p:animEffect transition="in" filter="fade">
                                      <p:cBhvr>
                                        <p:cTn id="57" dur="500"/>
                                        <p:tgtEl>
                                          <p:spTgt spid="10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4">
                                            <p:txEl>
                                              <p:pRg st="11" end="11"/>
                                            </p:txEl>
                                          </p:spTgt>
                                        </p:tgtEl>
                                        <p:attrNameLst>
                                          <p:attrName>style.visibility</p:attrName>
                                        </p:attrNameLst>
                                      </p:cBhvr>
                                      <p:to>
                                        <p:strVal val="visible"/>
                                      </p:to>
                                    </p:set>
                                    <p:animEffect transition="in" filter="fade">
                                      <p:cBhvr>
                                        <p:cTn id="62" dur="500"/>
                                        <p:tgtEl>
                                          <p:spTgt spid="10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4">
                                            <p:txEl>
                                              <p:pRg st="12" end="12"/>
                                            </p:txEl>
                                          </p:spTgt>
                                        </p:tgtEl>
                                        <p:attrNameLst>
                                          <p:attrName>style.visibility</p:attrName>
                                        </p:attrNameLst>
                                      </p:cBhvr>
                                      <p:to>
                                        <p:strVal val="visible"/>
                                      </p:to>
                                    </p:set>
                                    <p:animEffect transition="in" filter="fade">
                                      <p:cBhvr>
                                        <p:cTn id="67" dur="500"/>
                                        <p:tgtEl>
                                          <p:spTgt spid="10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On-screen Show (4:3)</PresentationFormat>
  <Paragraphs>85</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Calibri</vt:lpstr>
      <vt:lpstr>Noto Sans Symbols</vt:lpstr>
      <vt:lpstr>Times New Roman</vt:lpstr>
      <vt:lpstr>굴림</vt:lpstr>
      <vt:lpstr>Arial</vt:lpstr>
      <vt:lpstr>Office Theme</vt:lpstr>
      <vt:lpstr>1_Office Theme</vt:lpstr>
      <vt:lpstr> </vt:lpstr>
      <vt:lpstr>Outline</vt:lpstr>
      <vt:lpstr>Introduction</vt:lpstr>
      <vt:lpstr>General Register Organization</vt:lpstr>
      <vt:lpstr>BUS System</vt:lpstr>
      <vt:lpstr>BUS System</vt:lpstr>
      <vt:lpstr>BUS System</vt:lpstr>
      <vt:lpstr>Control Word</vt:lpstr>
      <vt:lpstr>Control Word</vt:lpstr>
      <vt:lpstr>Microoperations</vt:lpstr>
      <vt:lpstr>Microoperations</vt:lpstr>
      <vt:lpstr>Self Assessment</vt:lpstr>
      <vt:lpstr>MCQ</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ABC</dc:creator>
  <cp:lastModifiedBy>PC</cp:lastModifiedBy>
  <cp:revision>1</cp:revision>
  <dcterms:created xsi:type="dcterms:W3CDTF">2010-04-09T07:36:15Z</dcterms:created>
  <dcterms:modified xsi:type="dcterms:W3CDTF">2022-12-28T12:17:36Z</dcterms:modified>
</cp:coreProperties>
</file>