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82" r:id="rId10"/>
    <p:sldId id="283" r:id="rId11"/>
    <p:sldId id="284" r:id="rId12"/>
    <p:sldId id="280" r:id="rId13"/>
  </p:sldIdLst>
  <p:sldSz cx="9144000" cy="6858000" type="screen4x3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andara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WbD/dFoU/BgghDkyWzzYRAKch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/>
        </p:nvSpPr>
        <p:spPr>
          <a:xfrm>
            <a:off x="0" y="838200"/>
            <a:ext cx="9144000" cy="55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TOPIC: </a:t>
            </a:r>
            <a:endParaRPr sz="3200" b="1" i="0" u="none" strike="noStrike" cap="non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 and Architecture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Modes</a:t>
            </a:r>
            <a:endParaRPr sz="2000" b="0" i="0" u="none" strike="noStrike" cap="none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dirty="0" smtClean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Lectures 23-25)</a:t>
            </a:r>
            <a:endParaRPr sz="20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10"/>
          <p:cNvSpPr txBox="1"/>
          <p:nvPr/>
        </p:nvSpPr>
        <p:spPr>
          <a:xfrm>
            <a:off x="1997612" y="5373858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Bineet Kaur (Asst. Prof., DICE)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4811151" y="1533378"/>
            <a:ext cx="3910818" cy="539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sz="1600" dirty="0" smtClean="0"/>
              <a:t>Content of the program counter is added to the address part of the instruction in order to obtain the effective address.</a:t>
            </a:r>
          </a:p>
          <a:p>
            <a:pPr marL="457200" lvl="0" indent="-342900">
              <a:buSzPts val="1800"/>
              <a:buChar char="●"/>
            </a:pPr>
            <a:r>
              <a:rPr lang="en-US" sz="1600" dirty="0" smtClean="0"/>
              <a:t>This number is added to the content of the program counter, producing an effective address whose position in memory is relative to the address of the next instruction.</a:t>
            </a:r>
          </a:p>
          <a:p>
            <a:pPr marL="457200" lvl="0" indent="-342900">
              <a:buSzPts val="1800"/>
              <a:buChar char="●"/>
            </a:pPr>
            <a:r>
              <a:rPr lang="en-US" sz="1600" dirty="0" smtClean="0">
                <a:solidFill>
                  <a:srgbClr val="980000"/>
                </a:solidFill>
              </a:rPr>
              <a:t>Example: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PC contains the number 201</a:t>
            </a:r>
            <a:br>
              <a:rPr lang="en-US" sz="1600" dirty="0" smtClean="0"/>
            </a:br>
            <a:r>
              <a:rPr lang="en-US" sz="1600" dirty="0" smtClean="0"/>
              <a:t>The address part of the instruction contains the number 500.</a:t>
            </a:r>
            <a:br>
              <a:rPr lang="en-US" sz="1600" dirty="0" smtClean="0"/>
            </a:br>
            <a:r>
              <a:rPr lang="en-US" sz="1600" dirty="0" smtClean="0"/>
              <a:t>The instruction at location 201 is read from memory during the fetch phase and the program counter is then incremented by one to 202.</a:t>
            </a:r>
            <a:br>
              <a:rPr lang="en-US" sz="1600" dirty="0" smtClean="0"/>
            </a:br>
            <a:r>
              <a:rPr lang="en-US" sz="1600" dirty="0" smtClean="0"/>
              <a:t>The effective address computation for the relative address mode is 202+ 500= 702 and operand is 325.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62657" y="829994"/>
            <a:ext cx="28857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Mode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828" y="1947055"/>
            <a:ext cx="4459458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4754880" y="1959263"/>
            <a:ext cx="3910818" cy="489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sz="1600" dirty="0" smtClean="0"/>
              <a:t>Content of an index register is added to the address part of the instruction to obtain the effective address.</a:t>
            </a:r>
          </a:p>
          <a:p>
            <a:pPr marL="457200" lvl="0" indent="-342900">
              <a:buSzPts val="1800"/>
              <a:buChar char="●"/>
            </a:pPr>
            <a:r>
              <a:rPr lang="en-US" sz="1600" dirty="0" smtClean="0"/>
              <a:t>The index register is a special CPU register that contains an index value.</a:t>
            </a:r>
          </a:p>
          <a:p>
            <a:pPr marL="457200" lvl="0" indent="-342900">
              <a:buSzPts val="1800"/>
              <a:buChar char="●"/>
            </a:pPr>
            <a:r>
              <a:rPr lang="en-US" sz="1600" dirty="0" smtClean="0"/>
              <a:t>The address field of the instruction defines the beginning address of a data array in memory.</a:t>
            </a:r>
          </a:p>
          <a:p>
            <a:pPr marL="457200" lvl="0" indent="-342900">
              <a:buSzPts val="1800"/>
              <a:buChar char="●"/>
            </a:pPr>
            <a:r>
              <a:rPr lang="en-US" sz="1600" dirty="0" smtClean="0"/>
              <a:t>The distance between the beginning address and the address of the operand is the index value stored in the index register.</a:t>
            </a:r>
          </a:p>
          <a:p>
            <a:pPr marL="457200" lvl="0" indent="-342900">
              <a:buSzPts val="1800"/>
              <a:buChar char="●"/>
            </a:pPr>
            <a:r>
              <a:rPr lang="en-US" sz="1600" dirty="0" smtClean="0"/>
              <a:t>The index register XR=100 which gets added with address=500 i.e. effective address is 100+500=600 and operand is 900.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62657" y="829994"/>
            <a:ext cx="288572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Indexed Addressing 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828" y="1947055"/>
            <a:ext cx="4459458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/>
          <p:nvPr/>
        </p:nvSpPr>
        <p:spPr>
          <a:xfrm>
            <a:off x="478302" y="2996419"/>
            <a:ext cx="808892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8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  <p:sp>
        <p:nvSpPr>
          <p:cNvPr id="49" name="Google Shape;49;p11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Addressing Modes</a:t>
            </a:r>
            <a:endParaRPr sz="5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/>
          <p:nvPr/>
        </p:nvSpPr>
        <p:spPr>
          <a:xfrm>
            <a:off x="787791" y="2011369"/>
            <a:ext cx="7835704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sz="1800" dirty="0" smtClean="0"/>
              <a:t>The operation field of an instruction specifies the operation to be performed.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smtClean="0"/>
              <a:t>This operation must be executed on some data stored in computer registers or memory words.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smtClean="0"/>
              <a:t>The way the operands are chosen during program execution is dependent on the addressing mode of the instruction.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smtClean="0"/>
              <a:t>The addressing mode specifies a rule for interpreting or modifying the address field of the instruction before the operand is actually referenced.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smtClean="0"/>
              <a:t>Computers use addressing mode techniques for the purpose of accommodating one or both of the following provisions:</a:t>
            </a:r>
          </a:p>
          <a:p>
            <a:pPr marL="914400" lvl="1" indent="-317500">
              <a:buSzPts val="1400"/>
              <a:buAutoNum type="arabicPeriod"/>
            </a:pPr>
            <a:r>
              <a:rPr lang="en-US" sz="1800" dirty="0" smtClean="0"/>
              <a:t>To give programming versatility to the user by providing such facilities as pointers to memory, counters for loop control, indexing of data, and program relocation.</a:t>
            </a:r>
          </a:p>
          <a:p>
            <a:pPr marL="914400" lvl="1" indent="-317500">
              <a:buSzPts val="1400"/>
              <a:buAutoNum type="arabicPeriod"/>
            </a:pPr>
            <a:r>
              <a:rPr lang="en-US" sz="1800" dirty="0" smtClean="0"/>
              <a:t>To reduce the number of bits in the addressing field of the instruction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3262657" y="1207162"/>
            <a:ext cx="29290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Mode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787791" y="2011369"/>
            <a:ext cx="7835704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sz="2400" dirty="0" smtClean="0"/>
              <a:t>The operands are specified implicitly in the definition of the instruction.</a:t>
            </a:r>
          </a:p>
          <a:p>
            <a:pPr marL="457200" lvl="0" indent="-342900">
              <a:buSzPts val="1800"/>
              <a:buChar char="●"/>
            </a:pPr>
            <a:r>
              <a:rPr lang="en-US" sz="2400" dirty="0" err="1" smtClean="0"/>
              <a:t>Eg</a:t>
            </a:r>
            <a:r>
              <a:rPr lang="en-US" sz="2400" dirty="0" smtClean="0"/>
              <a:t>: CMA - Complement Accumulator.</a:t>
            </a:r>
          </a:p>
          <a:p>
            <a:pPr marL="457200" lvl="0" indent="-342900">
              <a:buSzPts val="1800"/>
              <a:buChar char="●"/>
            </a:pPr>
            <a:r>
              <a:rPr lang="en-US" sz="2400" dirty="0" smtClean="0"/>
              <a:t>All register reference instructions that use an accumulator are implied-mode instructions.</a:t>
            </a:r>
          </a:p>
          <a:p>
            <a:pPr marL="457200" lvl="0" indent="-342900">
              <a:buSzPts val="1800"/>
              <a:buChar char="●"/>
            </a:pPr>
            <a:r>
              <a:rPr lang="en-US" sz="2400" dirty="0" smtClean="0"/>
              <a:t>Zero-address instructions in a stack-organized computer are implied-mode instructions since the operands are implied to be on top of the stack.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262657" y="1207162"/>
            <a:ext cx="26484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Implied Mode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773723" y="2363061"/>
            <a:ext cx="7835704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sz="2400" dirty="0" smtClean="0"/>
              <a:t>The operand is specified in the instruction itself.</a:t>
            </a:r>
          </a:p>
          <a:p>
            <a:pPr marL="457200" lvl="0" indent="-342900">
              <a:buSzPts val="1800"/>
              <a:buChar char="●"/>
            </a:pPr>
            <a:r>
              <a:rPr lang="en-US" sz="2400" dirty="0" smtClean="0"/>
              <a:t>It has an operand field rather than an address field.</a:t>
            </a:r>
          </a:p>
          <a:p>
            <a:pPr marL="457200" lvl="0" indent="-342900">
              <a:buSzPts val="1800"/>
              <a:buChar char="●"/>
            </a:pPr>
            <a:r>
              <a:rPr lang="en-US" sz="2400" dirty="0" smtClean="0"/>
              <a:t>The operand field contains the actual operand to be used in conjunction with the operation specified in the instruction.</a:t>
            </a:r>
          </a:p>
          <a:p>
            <a:pPr marL="457200" lvl="0" indent="-342900">
              <a:buSzPts val="1800"/>
              <a:buChar char="●"/>
            </a:pPr>
            <a:r>
              <a:rPr lang="en-US" sz="2400" dirty="0" smtClean="0"/>
              <a:t>They are useful for initializing registers to a constant value.</a:t>
            </a:r>
          </a:p>
          <a:p>
            <a:pPr marL="457200" lvl="0" indent="-342900">
              <a:buSzPts val="1800"/>
              <a:buChar char="●"/>
            </a:pPr>
            <a:r>
              <a:rPr lang="en-US" sz="2400" dirty="0" err="1" smtClean="0"/>
              <a:t>Eg</a:t>
            </a:r>
            <a:r>
              <a:rPr lang="en-US" sz="2400" dirty="0" smtClean="0"/>
              <a:t>: ADD 7</a:t>
            </a:r>
            <a:endParaRPr lang="en-US" sz="2400" dirty="0"/>
          </a:p>
        </p:txBody>
      </p:sp>
      <p:sp>
        <p:nvSpPr>
          <p:cNvPr id="77" name="Google Shape;77;p14"/>
          <p:cNvSpPr/>
          <p:nvPr/>
        </p:nvSpPr>
        <p:spPr>
          <a:xfrm>
            <a:off x="2193512" y="1263432"/>
            <a:ext cx="4791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 Mode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2306054" y="1263432"/>
            <a:ext cx="4791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Mode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572000" y="2532182"/>
            <a:ext cx="45720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sz="1800" dirty="0" smtClean="0"/>
              <a:t>The address field specifies a processor register.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smtClean="0"/>
              <a:t>In this mode the operands are in registers that reside within the CPU. 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smtClean="0"/>
              <a:t>The particular register is selected from a register field in the instruction.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smtClean="0"/>
              <a:t>A k-bit field can specify any one of 2k registers.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err="1" smtClean="0"/>
              <a:t>Eg</a:t>
            </a:r>
            <a:r>
              <a:rPr lang="en-US" sz="1800" dirty="0" smtClean="0"/>
              <a:t>: ADD R1</a:t>
            </a:r>
            <a:endParaRPr lang="en-US" sz="1800" dirty="0"/>
          </a:p>
        </p:txBody>
      </p:sp>
      <p:pic>
        <p:nvPicPr>
          <p:cNvPr id="8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25" y="2787024"/>
            <a:ext cx="4206240" cy="289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787791" y="2011369"/>
            <a:ext cx="78357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644873" y="1150892"/>
            <a:ext cx="60676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Indirect Mode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086664" y="2194558"/>
            <a:ext cx="45720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sz="1800" dirty="0" smtClean="0"/>
              <a:t>The instruction specifies a register in the CPU whose contents give the address of the operand in memory. 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smtClean="0"/>
              <a:t>The selected register contains the address of the operand rather than the operand itself.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smtClean="0"/>
              <a:t>Before using a register indirect mode instruction, the programmer must ensure that the memory address of the operand is placed in the processor register with a previous instruction.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smtClean="0"/>
              <a:t> Advantage - The address field of the instruction uses fewer bits to select a register.</a:t>
            </a:r>
            <a:endParaRPr lang="en-US" sz="1800" dirty="0"/>
          </a:p>
        </p:txBody>
      </p:sp>
      <p:pic>
        <p:nvPicPr>
          <p:cNvPr id="9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09" y="2715065"/>
            <a:ext cx="3919958" cy="288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4811151" y="2475602"/>
            <a:ext cx="3910818" cy="212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auto-increment, the effective address is 400 with operand 700. After this it would be incremented to 401.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auto-decrement, the effective address is 399 and operand is 450.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48589" y="801858"/>
            <a:ext cx="288572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</a:t>
            </a: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o-increment and Auto-decrement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828" y="2180491"/>
            <a:ext cx="4459458" cy="40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4811151" y="2475602"/>
            <a:ext cx="3910818" cy="240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 direct addressing, the effective address is 500 with operand 800.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indirect addressing, the effective address is 800 and operand is 300.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62657" y="829994"/>
            <a:ext cx="288572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and Indirect Address Mode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828" y="2124221"/>
            <a:ext cx="4459458" cy="410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649</Words>
  <PresentationFormat>On-screen Show (4:3)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Times New Roman</vt:lpstr>
      <vt:lpstr>Ubuntu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Microsoft</cp:lastModifiedBy>
  <cp:revision>9</cp:revision>
  <dcterms:created xsi:type="dcterms:W3CDTF">2010-04-09T07:36:15Z</dcterms:created>
  <dcterms:modified xsi:type="dcterms:W3CDTF">2023-02-28T05:57:03Z</dcterms:modified>
</cp:coreProperties>
</file>