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84" r:id="rId15"/>
    <p:sldId id="285" r:id="rId16"/>
    <p:sldId id="28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embeddedFontLst>
    <p:embeddedFont>
      <p:font typeface="Candara" pitchFamily="34" charset="0"/>
      <p:regular r:id="rId32"/>
      <p:bold r:id="rId33"/>
      <p:italic r:id="rId34"/>
      <p:boldItalic r:id="rId35"/>
    </p:embeddedFon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Ubuntu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WbD/dFoU/BgghDkyWzzYRAKch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25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7955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73606" y="1251844"/>
            <a:ext cx="4584454" cy="666160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690" y="4343133"/>
            <a:ext cx="5486620" cy="411533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73606" y="1251844"/>
            <a:ext cx="4584454" cy="666160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690" y="4343133"/>
            <a:ext cx="5486620" cy="411533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73606" y="1251844"/>
            <a:ext cx="4584454" cy="666160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690" y="4343133"/>
            <a:ext cx="5486620" cy="411533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720975" y="1252538"/>
            <a:ext cx="8880475" cy="6661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690" y="4343133"/>
            <a:ext cx="5486620" cy="411533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720975" y="1252538"/>
            <a:ext cx="8880475" cy="6661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690" y="4343133"/>
            <a:ext cx="5486620" cy="411533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/>
        </p:nvSpPr>
        <p:spPr>
          <a:xfrm>
            <a:off x="0" y="838200"/>
            <a:ext cx="9144000" cy="55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TOPIC: </a:t>
            </a: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 and Architecture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Computer Organization:  Instruction Codes, Computer Registers, Computer Instructions</a:t>
            </a:r>
            <a:endParaRPr sz="2000" b="0" i="0" u="none" strike="noStrike" cap="none" dirty="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(Lectures 7-9)</a:t>
            </a:r>
            <a:endParaRPr sz="2000" dirty="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801859" y="2306791"/>
            <a:ext cx="7835704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control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unit reads </a:t>
            </a: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16-bit instruction from the program portion of memory.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uses the 12-bit address part of the instruction to read a 16-bit operand from the data portion of memory. 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then executes the operation specified by the operation code.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operation is performed with the memory operand and the content of AC.</a:t>
            </a:r>
            <a:endParaRPr sz="1800" b="0" i="1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036380" y="1319704"/>
            <a:ext cx="1003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4360985" y="2475602"/>
            <a:ext cx="4360984" cy="21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address of the operand in a computation-type instruction or the target address in a branch-type instruction.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effective address in the instruction of the figures are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457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1350.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62657" y="1207162"/>
            <a:ext cx="28857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Address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754" y="1786597"/>
            <a:ext cx="3956758" cy="486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Registers</a:t>
            </a:r>
            <a:endParaRPr sz="5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787791" y="2011369"/>
            <a:ext cx="7835704" cy="43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Registers?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instructions are normally stored in consecutive memory locations and are executed sequentially one at a time.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reads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instruction from a specific address in memory and executes it. It then continues by reading the next instruction in sequence and executes it, and so on.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instruction sequencing needs 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calculate the address of the next instruction after execution of the current instruction is completed.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necessary to provide a register in the control unit for storing the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it is read from memory.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needs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registers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manipulating data and a register for holding a memory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3262657" y="1207162"/>
            <a:ext cx="3265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Registers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2351088" y="301625"/>
            <a:ext cx="4548187" cy="79375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2800" smtClean="0"/>
              <a:t>PROCESSOR REGISTERS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7361238" y="0"/>
            <a:ext cx="16652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rgbClr val="000000"/>
                </a:solidFill>
                <a:latin typeface="Arial" charset="0"/>
              </a:rPr>
              <a:t>Instruction codes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009650"/>
            <a:ext cx="8115300" cy="5378450"/>
          </a:xfr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smtClean="0"/>
              <a:t>A processor has many registers to hold instructions, addresses, data, etc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smtClean="0"/>
              <a:t>The processor has a register, the </a:t>
            </a:r>
            <a:r>
              <a:rPr lang="en-GB" sz="2000" i="1" smtClean="0"/>
              <a:t>Program Counter</a:t>
            </a:r>
            <a:r>
              <a:rPr lang="en-GB" sz="2000" smtClean="0"/>
              <a:t> (</a:t>
            </a:r>
            <a:r>
              <a:rPr lang="en-GB" sz="2000" smtClean="0">
                <a:solidFill>
                  <a:srgbClr val="008011"/>
                </a:solidFill>
              </a:rPr>
              <a:t>PC</a:t>
            </a:r>
            <a:r>
              <a:rPr lang="en-GB" sz="2000" smtClean="0"/>
              <a:t>) that holds the memory address of the next instruction to get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smtClean="0"/>
              <a:t>Since the memory in the Basic Computer only has 4096 locations, the PC only needs 12 bits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smtClean="0"/>
              <a:t>In a direct or indirect addressing, the processor needs to keep track of what locations in memory it is addressing: The </a:t>
            </a:r>
            <a:r>
              <a:rPr lang="en-GB" sz="2000" i="1" smtClean="0"/>
              <a:t>Address Register</a:t>
            </a:r>
            <a:r>
              <a:rPr lang="en-GB" sz="2000" smtClean="0"/>
              <a:t> (</a:t>
            </a:r>
            <a:r>
              <a:rPr lang="en-GB" sz="2000" smtClean="0">
                <a:solidFill>
                  <a:srgbClr val="008011"/>
                </a:solidFill>
              </a:rPr>
              <a:t>AR</a:t>
            </a:r>
            <a:r>
              <a:rPr lang="en-GB" sz="2000" smtClean="0"/>
              <a:t>) is used for this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smtClean="0"/>
              <a:t>The AR is a 12 bit register in the Basic Computer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smtClean="0"/>
              <a:t>When an operand is found, using either direct or indirect addressing, it is placed in the </a:t>
            </a:r>
            <a:r>
              <a:rPr lang="en-GB" sz="2000" i="1" smtClean="0"/>
              <a:t>Data Register</a:t>
            </a:r>
            <a:r>
              <a:rPr lang="en-GB" sz="2000" smtClean="0"/>
              <a:t> (</a:t>
            </a:r>
            <a:r>
              <a:rPr lang="en-GB" sz="2000" smtClean="0">
                <a:solidFill>
                  <a:srgbClr val="008011"/>
                </a:solidFill>
              </a:rPr>
              <a:t>DR</a:t>
            </a:r>
            <a:r>
              <a:rPr lang="en-GB" sz="2000" smtClean="0"/>
              <a:t>). The processor then uses this value as data for its operation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smtClean="0"/>
              <a:t>The Basic Computer has a single </a:t>
            </a:r>
            <a:r>
              <a:rPr lang="en-GB" sz="2000" i="1" smtClean="0"/>
              <a:t>general purpose register</a:t>
            </a:r>
            <a:r>
              <a:rPr lang="en-GB" sz="2000" smtClean="0"/>
              <a:t> – the </a:t>
            </a:r>
            <a:r>
              <a:rPr lang="en-GB" sz="2000" i="1" smtClean="0"/>
              <a:t>Accumulator</a:t>
            </a:r>
            <a:r>
              <a:rPr lang="en-GB" sz="2000" smtClean="0"/>
              <a:t> (</a:t>
            </a:r>
            <a:r>
              <a:rPr lang="en-GB" sz="2000" smtClean="0">
                <a:solidFill>
                  <a:srgbClr val="008011"/>
                </a:solidFill>
              </a:rPr>
              <a:t>AC</a:t>
            </a:r>
            <a:r>
              <a:rPr lang="en-GB" sz="2000" smtClean="0"/>
              <a:t>)</a:t>
            </a:r>
            <a:r>
              <a:rPr lang="ar-SA" sz="2000" smtClean="0">
                <a:cs typeface="Arial" charset="0"/>
              </a:rPr>
              <a:t>‏</a:t>
            </a:r>
            <a:endParaRPr lang="en-GB" sz="2000" smtClean="0"/>
          </a:p>
        </p:txBody>
      </p:sp>
    </p:spTree>
    <p:extLst>
      <p:ext uri="{BB962C8B-B14F-4D97-AF65-F5344CB8AC3E}">
        <p14:creationId xmlns:p14="http://schemas.microsoft.com/office/powerpoint/2010/main" val="3240828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2351088" y="301625"/>
            <a:ext cx="4548187" cy="79375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2800" smtClean="0"/>
              <a:t>PROCESSOR REGISTERS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361238" y="0"/>
            <a:ext cx="16652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rgbClr val="000000"/>
                </a:solidFill>
                <a:latin typeface="Arial" charset="0"/>
              </a:rPr>
              <a:t>Instruction codes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009650"/>
            <a:ext cx="8401050" cy="5378450"/>
          </a:xfr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smtClean="0"/>
              <a:t>The significance of a general purpose register is that it can be referred to in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smtClean="0"/>
              <a:t>e.g. load AC with the contents of a specific memory location; store the contents of AC into a specified memory location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smtClean="0"/>
              <a:t>Often a processor will need a scratch register to store intermediate results or other temporary data; in the Basic Computer this is the </a:t>
            </a:r>
            <a:r>
              <a:rPr lang="en-GB" sz="2000" i="1" smtClean="0"/>
              <a:t>Temporary Register</a:t>
            </a:r>
            <a:r>
              <a:rPr lang="en-GB" sz="2000" smtClean="0"/>
              <a:t> (</a:t>
            </a:r>
            <a:r>
              <a:rPr lang="en-GB" sz="2000" smtClean="0">
                <a:solidFill>
                  <a:srgbClr val="008011"/>
                </a:solidFill>
              </a:rPr>
              <a:t>TR</a:t>
            </a:r>
            <a:r>
              <a:rPr lang="en-GB" sz="2000" smtClean="0"/>
              <a:t>)</a:t>
            </a:r>
            <a:r>
              <a:rPr lang="ar-SA" sz="2000" smtClean="0">
                <a:cs typeface="Arial" charset="0"/>
              </a:rPr>
              <a:t>‏</a:t>
            </a:r>
            <a:endParaRPr lang="en-GB" sz="2000" smtClean="0"/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smtClean="0"/>
              <a:t>The Basic Computer uses a very simple model of input/output (I/O) operations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smtClean="0"/>
              <a:t>Input devices are considered to send 8 bits of character data to the processor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smtClean="0"/>
              <a:t>The processor can send 8 bits of character data to output devices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smtClean="0"/>
              <a:t>The </a:t>
            </a:r>
            <a:r>
              <a:rPr lang="en-GB" sz="2000" i="1" smtClean="0"/>
              <a:t>Input Register</a:t>
            </a:r>
            <a:r>
              <a:rPr lang="en-GB" sz="2000" smtClean="0"/>
              <a:t> (</a:t>
            </a:r>
            <a:r>
              <a:rPr lang="en-GB" sz="2000" smtClean="0">
                <a:solidFill>
                  <a:srgbClr val="008011"/>
                </a:solidFill>
              </a:rPr>
              <a:t>INPR</a:t>
            </a:r>
            <a:r>
              <a:rPr lang="en-GB" sz="2000" smtClean="0"/>
              <a:t>) holds an 8 bit character gotten from an input device</a:t>
            </a: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smtClean="0"/>
              <a:t>The </a:t>
            </a:r>
            <a:r>
              <a:rPr lang="en-GB" sz="2000" i="1" smtClean="0"/>
              <a:t>Output Register</a:t>
            </a:r>
            <a:r>
              <a:rPr lang="en-GB" sz="2000" smtClean="0"/>
              <a:t> (</a:t>
            </a:r>
            <a:r>
              <a:rPr lang="en-GB" sz="2000" smtClean="0">
                <a:solidFill>
                  <a:srgbClr val="008011"/>
                </a:solidFill>
              </a:rPr>
              <a:t>OUTR</a:t>
            </a:r>
            <a:r>
              <a:rPr lang="en-GB" sz="2000" smtClean="0"/>
              <a:t>) holds an 8 bit character to be send to an output device</a:t>
            </a:r>
          </a:p>
        </p:txBody>
      </p:sp>
    </p:spTree>
    <p:extLst>
      <p:ext uri="{BB962C8B-B14F-4D97-AF65-F5344CB8AC3E}">
        <p14:creationId xmlns:p14="http://schemas.microsoft.com/office/powerpoint/2010/main" val="429135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957388" y="315913"/>
            <a:ext cx="5616575" cy="79375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2800" smtClean="0"/>
              <a:t>BASIC COMPUTER  REGISTERS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971800" y="4386263"/>
            <a:ext cx="2311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Arial" charset="0"/>
              </a:rPr>
              <a:t>List of BC Registers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371600" y="4652963"/>
            <a:ext cx="5902325" cy="1884362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88975" y="4638675"/>
            <a:ext cx="6777038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569913" lvl="1">
              <a:lnSpc>
                <a:spcPct val="91000"/>
              </a:lnSpc>
              <a:spcBef>
                <a:spcPts val="313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DR           16        Data Register	 Holds memory operand</a:t>
            </a:r>
          </a:p>
          <a:p>
            <a:pPr marL="569913" lvl="1">
              <a:lnSpc>
                <a:spcPct val="91000"/>
              </a:lnSpc>
              <a:spcBef>
                <a:spcPts val="313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AR           12        Address Register         Holds address for memory</a:t>
            </a:r>
          </a:p>
          <a:p>
            <a:pPr marL="569913" lvl="1">
              <a:lnSpc>
                <a:spcPct val="91000"/>
              </a:lnSpc>
              <a:spcBef>
                <a:spcPts val="313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AC           16        Accumulator	 	 Processor register</a:t>
            </a:r>
          </a:p>
          <a:p>
            <a:pPr marL="569913" lvl="1">
              <a:lnSpc>
                <a:spcPct val="91000"/>
              </a:lnSpc>
              <a:spcBef>
                <a:spcPts val="313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IR	            16        Instruction Register     Holds instruction code</a:t>
            </a:r>
          </a:p>
          <a:p>
            <a:pPr marL="569913" lvl="1">
              <a:lnSpc>
                <a:spcPct val="91000"/>
              </a:lnSpc>
              <a:spcBef>
                <a:spcPts val="313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PC           12        Program Counter	 Holds address of instruction</a:t>
            </a:r>
          </a:p>
          <a:p>
            <a:pPr marL="569913" lvl="1">
              <a:lnSpc>
                <a:spcPct val="91000"/>
              </a:lnSpc>
              <a:spcBef>
                <a:spcPts val="313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TR           16        Temporary Register     Holds temporary data</a:t>
            </a:r>
          </a:p>
          <a:p>
            <a:pPr marL="569913" lvl="1">
              <a:lnSpc>
                <a:spcPct val="91000"/>
              </a:lnSpc>
              <a:spcBef>
                <a:spcPts val="313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INPR         8         Input Register              Holds input character</a:t>
            </a:r>
          </a:p>
          <a:p>
            <a:pPr marL="569913" lvl="1">
              <a:lnSpc>
                <a:spcPct val="91000"/>
              </a:lnSpc>
              <a:spcBef>
                <a:spcPts val="313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OUTR       8	         Output Register           Holds output character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8024813" y="0"/>
            <a:ext cx="99536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rgbClr val="000000"/>
                </a:solidFill>
                <a:latin typeface="Arial" charset="0"/>
              </a:rPr>
              <a:t>Registers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627063" y="792163"/>
            <a:ext cx="3703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Arial" charset="0"/>
              </a:rPr>
              <a:t>Registers in the Basic Computer</a:t>
            </a: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2070100" y="1538288"/>
            <a:ext cx="1582738" cy="22383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1938338" y="1335088"/>
            <a:ext cx="3524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3494088" y="1335088"/>
            <a:ext cx="266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2682875" y="1519238"/>
            <a:ext cx="43021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PC</a:t>
            </a: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1500188" y="2624138"/>
            <a:ext cx="2152650" cy="2222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1382713" y="2430463"/>
            <a:ext cx="3524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3494088" y="2430463"/>
            <a:ext cx="266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2282825" y="2605088"/>
            <a:ext cx="36036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IR</a:t>
            </a:r>
          </a:p>
        </p:txBody>
      </p:sp>
      <p:sp>
        <p:nvSpPr>
          <p:cNvPr id="10256" name="Rectangle 15"/>
          <p:cNvSpPr>
            <a:spLocks noChangeArrowheads="1"/>
          </p:cNvSpPr>
          <p:nvPr/>
        </p:nvSpPr>
        <p:spPr bwMode="auto">
          <a:xfrm>
            <a:off x="1500188" y="3165475"/>
            <a:ext cx="2152650" cy="22542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82713" y="2952750"/>
            <a:ext cx="3524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0258" name="Rectangle 17"/>
          <p:cNvSpPr>
            <a:spLocks noChangeArrowheads="1"/>
          </p:cNvSpPr>
          <p:nvPr/>
        </p:nvSpPr>
        <p:spPr bwMode="auto">
          <a:xfrm>
            <a:off x="3494088" y="2952750"/>
            <a:ext cx="266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2282825" y="3146425"/>
            <a:ext cx="4175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TR</a:t>
            </a:r>
          </a:p>
        </p:txBody>
      </p:sp>
      <p:sp>
        <p:nvSpPr>
          <p:cNvPr id="10260" name="Rectangle 19"/>
          <p:cNvSpPr>
            <a:spLocks noChangeArrowheads="1"/>
          </p:cNvSpPr>
          <p:nvPr/>
        </p:nvSpPr>
        <p:spPr bwMode="auto">
          <a:xfrm>
            <a:off x="1500188" y="3709988"/>
            <a:ext cx="941387" cy="2222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1384300" y="3486150"/>
            <a:ext cx="265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0262" name="Rectangle 21"/>
          <p:cNvSpPr>
            <a:spLocks noChangeArrowheads="1"/>
          </p:cNvSpPr>
          <p:nvPr/>
        </p:nvSpPr>
        <p:spPr bwMode="auto">
          <a:xfrm>
            <a:off x="3494088" y="3486150"/>
            <a:ext cx="266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0263" name="Rectangle 22"/>
          <p:cNvSpPr>
            <a:spLocks noChangeArrowheads="1"/>
          </p:cNvSpPr>
          <p:nvPr/>
        </p:nvSpPr>
        <p:spPr bwMode="auto">
          <a:xfrm>
            <a:off x="1625600" y="3687763"/>
            <a:ext cx="68421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OUTR</a:t>
            </a:r>
          </a:p>
        </p:txBody>
      </p:sp>
      <p:sp>
        <p:nvSpPr>
          <p:cNvPr id="10264" name="Rectangle 23"/>
          <p:cNvSpPr>
            <a:spLocks noChangeArrowheads="1"/>
          </p:cNvSpPr>
          <p:nvPr/>
        </p:nvSpPr>
        <p:spPr bwMode="auto">
          <a:xfrm>
            <a:off x="4410075" y="3165475"/>
            <a:ext cx="2154238" cy="22542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5" name="Rectangle 24"/>
          <p:cNvSpPr>
            <a:spLocks noChangeArrowheads="1"/>
          </p:cNvSpPr>
          <p:nvPr/>
        </p:nvSpPr>
        <p:spPr bwMode="auto">
          <a:xfrm>
            <a:off x="4292600" y="2943225"/>
            <a:ext cx="3524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0266" name="Rectangle 25"/>
          <p:cNvSpPr>
            <a:spLocks noChangeArrowheads="1"/>
          </p:cNvSpPr>
          <p:nvPr/>
        </p:nvSpPr>
        <p:spPr bwMode="auto">
          <a:xfrm>
            <a:off x="6403975" y="2943225"/>
            <a:ext cx="266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0267" name="Rectangle 26"/>
          <p:cNvSpPr>
            <a:spLocks noChangeArrowheads="1"/>
          </p:cNvSpPr>
          <p:nvPr/>
        </p:nvSpPr>
        <p:spPr bwMode="auto">
          <a:xfrm>
            <a:off x="5191125" y="3146425"/>
            <a:ext cx="439738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DR</a:t>
            </a:r>
          </a:p>
        </p:txBody>
      </p:sp>
      <p:sp>
        <p:nvSpPr>
          <p:cNvPr id="10268" name="Rectangle 27"/>
          <p:cNvSpPr>
            <a:spLocks noChangeArrowheads="1"/>
          </p:cNvSpPr>
          <p:nvPr/>
        </p:nvSpPr>
        <p:spPr bwMode="auto">
          <a:xfrm>
            <a:off x="4410075" y="3709988"/>
            <a:ext cx="2154238" cy="2222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9" name="Rectangle 28"/>
          <p:cNvSpPr>
            <a:spLocks noChangeArrowheads="1"/>
          </p:cNvSpPr>
          <p:nvPr/>
        </p:nvSpPr>
        <p:spPr bwMode="auto">
          <a:xfrm>
            <a:off x="4292600" y="3505200"/>
            <a:ext cx="3524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0270" name="Rectangle 29"/>
          <p:cNvSpPr>
            <a:spLocks noChangeArrowheads="1"/>
          </p:cNvSpPr>
          <p:nvPr/>
        </p:nvSpPr>
        <p:spPr bwMode="auto">
          <a:xfrm>
            <a:off x="6407150" y="3505200"/>
            <a:ext cx="266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0271" name="Rectangle 30"/>
          <p:cNvSpPr>
            <a:spLocks noChangeArrowheads="1"/>
          </p:cNvSpPr>
          <p:nvPr/>
        </p:nvSpPr>
        <p:spPr bwMode="auto">
          <a:xfrm>
            <a:off x="5189538" y="3687763"/>
            <a:ext cx="44132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AC</a:t>
            </a:r>
          </a:p>
        </p:txBody>
      </p:sp>
      <p:sp>
        <p:nvSpPr>
          <p:cNvPr id="10272" name="Rectangle 31"/>
          <p:cNvSpPr>
            <a:spLocks noChangeArrowheads="1"/>
          </p:cNvSpPr>
          <p:nvPr/>
        </p:nvSpPr>
        <p:spPr bwMode="auto">
          <a:xfrm>
            <a:off x="2070100" y="2079625"/>
            <a:ext cx="1582738" cy="22542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3" name="Rectangle 32"/>
          <p:cNvSpPr>
            <a:spLocks noChangeArrowheads="1"/>
          </p:cNvSpPr>
          <p:nvPr/>
        </p:nvSpPr>
        <p:spPr bwMode="auto">
          <a:xfrm>
            <a:off x="1938338" y="1866900"/>
            <a:ext cx="3524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10274" name="Rectangle 33"/>
          <p:cNvSpPr>
            <a:spLocks noChangeArrowheads="1"/>
          </p:cNvSpPr>
          <p:nvPr/>
        </p:nvSpPr>
        <p:spPr bwMode="auto">
          <a:xfrm>
            <a:off x="3494088" y="1866900"/>
            <a:ext cx="266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0275" name="Rectangle 34"/>
          <p:cNvSpPr>
            <a:spLocks noChangeArrowheads="1"/>
          </p:cNvSpPr>
          <p:nvPr/>
        </p:nvSpPr>
        <p:spPr bwMode="auto">
          <a:xfrm>
            <a:off x="2682875" y="2060575"/>
            <a:ext cx="439738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AR</a:t>
            </a:r>
          </a:p>
        </p:txBody>
      </p:sp>
      <p:sp>
        <p:nvSpPr>
          <p:cNvPr id="10276" name="Rectangle 35"/>
          <p:cNvSpPr>
            <a:spLocks noChangeArrowheads="1"/>
          </p:cNvSpPr>
          <p:nvPr/>
        </p:nvSpPr>
        <p:spPr bwMode="auto">
          <a:xfrm>
            <a:off x="2711450" y="3709988"/>
            <a:ext cx="941388" cy="2222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7" name="Rectangle 36"/>
          <p:cNvSpPr>
            <a:spLocks noChangeArrowheads="1"/>
          </p:cNvSpPr>
          <p:nvPr/>
        </p:nvSpPr>
        <p:spPr bwMode="auto">
          <a:xfrm>
            <a:off x="2767013" y="3687763"/>
            <a:ext cx="608012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INPR</a:t>
            </a:r>
          </a:p>
        </p:txBody>
      </p:sp>
      <p:sp>
        <p:nvSpPr>
          <p:cNvPr id="10278" name="Rectangle 37"/>
          <p:cNvSpPr>
            <a:spLocks noChangeArrowheads="1"/>
          </p:cNvSpPr>
          <p:nvPr/>
        </p:nvSpPr>
        <p:spPr bwMode="auto">
          <a:xfrm>
            <a:off x="2282825" y="3486150"/>
            <a:ext cx="2667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0279" name="Rectangle 38"/>
          <p:cNvSpPr>
            <a:spLocks noChangeArrowheads="1"/>
          </p:cNvSpPr>
          <p:nvPr/>
        </p:nvSpPr>
        <p:spPr bwMode="auto">
          <a:xfrm>
            <a:off x="2595563" y="3486150"/>
            <a:ext cx="265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0280" name="Rectangle 39"/>
          <p:cNvSpPr>
            <a:spLocks noChangeArrowheads="1"/>
          </p:cNvSpPr>
          <p:nvPr/>
        </p:nvSpPr>
        <p:spPr bwMode="auto">
          <a:xfrm>
            <a:off x="4410075" y="1439863"/>
            <a:ext cx="2154238" cy="106362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81" name="Rectangle 40"/>
          <p:cNvSpPr>
            <a:spLocks noChangeArrowheads="1"/>
          </p:cNvSpPr>
          <p:nvPr/>
        </p:nvSpPr>
        <p:spPr bwMode="auto">
          <a:xfrm>
            <a:off x="4960938" y="1663700"/>
            <a:ext cx="8683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Memory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82" name="Rectangle 41"/>
          <p:cNvSpPr>
            <a:spLocks noChangeArrowheads="1"/>
          </p:cNvSpPr>
          <p:nvPr/>
        </p:nvSpPr>
        <p:spPr bwMode="auto">
          <a:xfrm>
            <a:off x="5359400" y="2166938"/>
            <a:ext cx="182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83" name="Rectangle 42"/>
          <p:cNvSpPr>
            <a:spLocks noChangeArrowheads="1"/>
          </p:cNvSpPr>
          <p:nvPr/>
        </p:nvSpPr>
        <p:spPr bwMode="auto">
          <a:xfrm>
            <a:off x="4960938" y="1957388"/>
            <a:ext cx="97790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4096 x 16</a:t>
            </a:r>
          </a:p>
        </p:txBody>
      </p:sp>
      <p:sp>
        <p:nvSpPr>
          <p:cNvPr id="10284" name="Line 43"/>
          <p:cNvSpPr>
            <a:spLocks noChangeShapeType="1"/>
          </p:cNvSpPr>
          <p:nvPr/>
        </p:nvSpPr>
        <p:spPr bwMode="auto">
          <a:xfrm>
            <a:off x="1171575" y="1200150"/>
            <a:ext cx="1588" cy="2943225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5" name="Line 44"/>
          <p:cNvSpPr>
            <a:spLocks noChangeShapeType="1"/>
          </p:cNvSpPr>
          <p:nvPr/>
        </p:nvSpPr>
        <p:spPr bwMode="auto">
          <a:xfrm>
            <a:off x="1182688" y="4211638"/>
            <a:ext cx="5791200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6" name="Line 45"/>
          <p:cNvSpPr>
            <a:spLocks noChangeShapeType="1"/>
          </p:cNvSpPr>
          <p:nvPr/>
        </p:nvSpPr>
        <p:spPr bwMode="auto">
          <a:xfrm>
            <a:off x="1203325" y="1212850"/>
            <a:ext cx="276225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7" name="Line 46"/>
          <p:cNvSpPr>
            <a:spLocks noChangeShapeType="1"/>
          </p:cNvSpPr>
          <p:nvPr/>
        </p:nvSpPr>
        <p:spPr bwMode="auto">
          <a:xfrm>
            <a:off x="3968750" y="1254125"/>
            <a:ext cx="1588" cy="1619250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8" name="Line 47"/>
          <p:cNvSpPr>
            <a:spLocks noChangeShapeType="1"/>
          </p:cNvSpPr>
          <p:nvPr/>
        </p:nvSpPr>
        <p:spPr bwMode="auto">
          <a:xfrm>
            <a:off x="3989388" y="2884488"/>
            <a:ext cx="2933700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9" name="Line 48"/>
          <p:cNvSpPr>
            <a:spLocks noChangeShapeType="1"/>
          </p:cNvSpPr>
          <p:nvPr/>
        </p:nvSpPr>
        <p:spPr bwMode="auto">
          <a:xfrm>
            <a:off x="6940550" y="2892425"/>
            <a:ext cx="1588" cy="1228725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90" name="Text Box 49"/>
          <p:cNvSpPr txBox="1">
            <a:spLocks noChangeArrowheads="1"/>
          </p:cNvSpPr>
          <p:nvPr/>
        </p:nvSpPr>
        <p:spPr bwMode="auto">
          <a:xfrm>
            <a:off x="6929438" y="2676525"/>
            <a:ext cx="557212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</a:pPr>
            <a:r>
              <a:rPr lang="en-GB" sz="1400" b="1">
                <a:solidFill>
                  <a:srgbClr val="000000"/>
                </a:solidFill>
                <a:latin typeface="Arial" charset="0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471008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17</a:t>
            </a:fld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787791" y="2011369"/>
            <a:ext cx="7835704" cy="441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Common Bus System ?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computer has eight registers, a memory unit, and a control unit.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Paths must be provided to transfer information from one register to another and between memory and registers.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wires will be excessive if connections are made between the outputs of each register and the inputs of the other registers.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more efficient scheme with a common bus is used.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18</a:t>
            </a:fld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47368" y="1034557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267" y="1941342"/>
            <a:ext cx="4538951" cy="452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4572000" y="2180490"/>
            <a:ext cx="4246685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outputs of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Eight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 and memory are connected to the common bus.</a:t>
            </a:r>
            <a:endParaRPr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specific output that is selected for the bus lines at any given time is determined from the binary value of the selection variables 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along each output shows the decimal equivalent of the required binary selection.</a:t>
            </a:r>
            <a:endParaRPr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number along the output of DR is 3. The 16-bit outputs of DR are placed on the bus lines when 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=011 since this is the binary value of decimal 3.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19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267" y="1941342"/>
            <a:ext cx="4637425" cy="452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4572000" y="2352639"/>
            <a:ext cx="4220308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lines from the common bus are connected to the inputs of each register and the data inputs of the memory.</a:t>
            </a:r>
            <a:endParaRPr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particular register whose LD (load) input is enabled receives the data from the bus during the next clock pulse transition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dirty="0" smtClean="0">
                <a:latin typeface="Times New Roman"/>
                <a:cs typeface="Times New Roman"/>
                <a:sym typeface="Times New Roman"/>
              </a:rPr>
              <a:t>INR stands for increment and CLR stands for clear.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receives the contents of the bus when its write input is activated.</a:t>
            </a:r>
            <a:endParaRPr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places its 16-bit output onto the bus when the read input is activated and 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=111.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25" y="296863"/>
            <a:ext cx="8809038" cy="4349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2800" smtClean="0"/>
              <a:t>INTRODUCTION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4325" y="1009650"/>
            <a:ext cx="8229600" cy="5278438"/>
          </a:xfrm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 smtClean="0"/>
              <a:t>Every different processor type has its own design (different registers, buses, </a:t>
            </a:r>
            <a:r>
              <a:rPr lang="en-GB" sz="2000" dirty="0" smtClean="0"/>
              <a:t>micro-operations</a:t>
            </a:r>
            <a:r>
              <a:rPr lang="en-GB" sz="2000" dirty="0" smtClean="0"/>
              <a:t>, machine instructions, </a:t>
            </a:r>
            <a:r>
              <a:rPr lang="en-GB" sz="2000" dirty="0" smtClean="0"/>
              <a:t>etc.)</a:t>
            </a:r>
            <a:r>
              <a:rPr lang="ar-SA" sz="2000" dirty="0" smtClean="0">
                <a:cs typeface="Arial" charset="0"/>
              </a:rPr>
              <a:t>‏</a:t>
            </a:r>
            <a:endParaRPr lang="en-GB" sz="2000" dirty="0" smtClean="0"/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 smtClean="0"/>
              <a:t>Modern processor is a very complex device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 smtClean="0"/>
              <a:t>It 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dirty="0" smtClean="0"/>
              <a:t>Many registers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dirty="0" smtClean="0"/>
              <a:t>Multiple arithmetic units, for both integer and floating point calculations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dirty="0" smtClean="0"/>
              <a:t>The ability to pipeline several consecutive instructions to speed execution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dirty="0" smtClean="0"/>
              <a:t>Etc.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 smtClean="0"/>
              <a:t>However, to understand how processors work, we will start with a simplified processor model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 smtClean="0"/>
              <a:t>This is similar to what real processors were like ~25 years ago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 smtClean="0"/>
              <a:t>M. Morris Mano introduces a simple processor model he calls the </a:t>
            </a:r>
            <a:r>
              <a:rPr lang="en-GB" sz="2000" i="1" dirty="0" smtClean="0">
                <a:solidFill>
                  <a:srgbClr val="008011"/>
                </a:solidFill>
              </a:rPr>
              <a:t>Basic Computer</a:t>
            </a:r>
          </a:p>
        </p:txBody>
      </p:sp>
    </p:spTree>
    <p:extLst>
      <p:ext uri="{BB962C8B-B14F-4D97-AF65-F5344CB8AC3E}">
        <p14:creationId xmlns:p14="http://schemas.microsoft.com/office/powerpoint/2010/main" val="627281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20</a:t>
            </a:fld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267" y="1941342"/>
            <a:ext cx="4764035" cy="452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4775982" y="2082018"/>
            <a:ext cx="4007534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INPR is connected to provide information to the bus but OUTR can only receive information from the bus.</a:t>
            </a:r>
            <a:endParaRPr sz="1600"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because INPR receives a character from an input device which is then transferred to AC.</a:t>
            </a:r>
            <a:endParaRPr sz="1600"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OUTR receives a character from AC and delivers it to an output device.</a:t>
            </a:r>
            <a:endParaRPr sz="1600"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transfer from OUTR to any of the other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</a:t>
            </a:r>
            <a:r>
              <a:rPr lang="en-US" sz="16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endParaRPr lang="en-US" sz="16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Adder and Logic is ALU and E is used to store the carry bit.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21</a:t>
            </a:fld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267" y="1941342"/>
            <a:ext cx="4707764" cy="452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>
            <a:off x="4572000" y="2259375"/>
            <a:ext cx="424668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inputs of AC come from an adder and logic circuit.</a:t>
            </a:r>
            <a:endParaRPr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circuit has three sets of inputs.</a:t>
            </a:r>
            <a:endParaRPr dirty="0"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 smtClean="0"/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set of 16-bit inputs come from the outputs of AC. They are used to implement register micro-operations such as complement AC and shift AC.</a:t>
            </a:r>
            <a:endParaRPr dirty="0" smtClean="0"/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16-bit inputs come from the data register DR. The inputs from DR and AC are used for arithmetic and logic micro-operations.</a:t>
            </a:r>
            <a:endParaRPr dirty="0"/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set of 8-bit inputs come from the input register INPR.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22</a:t>
            </a:fld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Instructions</a:t>
            </a:r>
            <a:endParaRPr sz="5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23</a:t>
            </a:fld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787791" y="2011369"/>
            <a:ext cx="7835704" cy="243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computer has three instruction code formats each having 16 bits: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reference instructions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reference instructions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instructions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opcode part of the instruction contains three bits and the meaning of the remaining 13 bits depends on the operation code encountered.</a:t>
            </a: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3262657" y="1207162"/>
            <a:ext cx="31486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24</a:t>
            </a:fld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>
            <a:off x="787791" y="2011369"/>
            <a:ext cx="7835704" cy="19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0-11 for specifying address.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12-14 for </a:t>
            </a:r>
            <a:r>
              <a:rPr lang="en-US" sz="1800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15th bit specifies addressing modes. (0 for direct and 1 for indirect)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1926227" y="1164959"/>
            <a:ext cx="50674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Reference Instructions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7633" y="3801082"/>
            <a:ext cx="5969714" cy="105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25</a:t>
            </a:fld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>
            <a:off x="787791" y="2011369"/>
            <a:ext cx="7835704" cy="223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Recognized by the operation code 111 with a 0 in the 15th bit of the instruction.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an operation on or a test of the AC register.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operand from memory is not needed.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 12 bits are used to specify the operation to be executed.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306054" y="1207162"/>
            <a:ext cx="50273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Reference Instructions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2101" y="4140559"/>
            <a:ext cx="6204113" cy="8112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/>
          <p:nvPr/>
        </p:nvSpPr>
        <p:spPr>
          <a:xfrm>
            <a:off x="1188721" y="5240161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 - 7800 : Clear AC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 - 7400 : Clear E</a:t>
            </a: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26</a:t>
            </a:fld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/>
          <p:nvPr/>
        </p:nvSpPr>
        <p:spPr>
          <a:xfrm>
            <a:off x="787791" y="2011369"/>
            <a:ext cx="7835704" cy="183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instructions are needed for transferring information to and from AC register.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Recognized by the opcode 111 and a 1 in the 15th bit.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0-11 specify the type of I/O Operation performed.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2277919" y="1193094"/>
            <a:ext cx="42322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Input-Output Instructions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5524" y="3646297"/>
            <a:ext cx="6022218" cy="79909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/>
          <p:nvPr/>
        </p:nvSpPr>
        <p:spPr>
          <a:xfrm>
            <a:off x="1005840" y="4804062"/>
            <a:ext cx="56481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 - F800 : Input characters to AC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- F400 : Output characters from AC</a:t>
            </a: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27</a:t>
            </a:fld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419233" y="997630"/>
            <a:ext cx="8047703" cy="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Computer Instructions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249" y="1744394"/>
            <a:ext cx="7863840" cy="458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28</a:t>
            </a:fld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447368" y="1025765"/>
            <a:ext cx="8047703" cy="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/>
          <p:nvPr/>
        </p:nvSpPr>
        <p:spPr>
          <a:xfrm>
            <a:off x="675249" y="2377440"/>
            <a:ext cx="8088923" cy="354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instructions are said to be complete if the computer includes a sufficient number of instructions in each of the following categories: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Arithmetic, logical, and shift instructions.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for moving information to and from memory and processor registers.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control instructions.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 instructions.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2592823" y="1404109"/>
            <a:ext cx="40334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Set Completeness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29</a:t>
            </a:fld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/>
          <p:nvPr/>
        </p:nvSpPr>
        <p:spPr>
          <a:xfrm>
            <a:off x="478302" y="2996419"/>
            <a:ext cx="808892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8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149225" y="296863"/>
            <a:ext cx="8809038" cy="4349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2800" smtClean="0"/>
              <a:t>THE BASIC COMPUTER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6225" y="1533525"/>
            <a:ext cx="8229600" cy="1987550"/>
          </a:xfrm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 smtClean="0"/>
              <a:t>The Basic Computer has two components, a processor and memory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 smtClean="0"/>
              <a:t>The memory has 4096 words in it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dirty="0" smtClean="0"/>
              <a:t>4096 = 2</a:t>
            </a:r>
            <a:r>
              <a:rPr lang="en-GB" sz="1600" baseline="30000" dirty="0" smtClean="0"/>
              <a:t>12</a:t>
            </a:r>
            <a:r>
              <a:rPr lang="en-GB" sz="1600" dirty="0" smtClean="0"/>
              <a:t>, so it takes 12 bits to select a word in memory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 smtClean="0"/>
              <a:t>Each word is 16 bits long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219700" y="3789363"/>
            <a:ext cx="638175" cy="5143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443663" y="3789363"/>
            <a:ext cx="792162" cy="23749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5235575" y="3422650"/>
            <a:ext cx="6080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</a:pPr>
            <a:r>
              <a:rPr lang="en-GB" sz="1600" b="1">
                <a:solidFill>
                  <a:srgbClr val="000000"/>
                </a:solidFill>
                <a:latin typeface="Arial" charset="0"/>
              </a:rPr>
              <a:t>CPU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569075" y="3419475"/>
            <a:ext cx="1996357" cy="31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</a:pPr>
            <a:r>
              <a:rPr lang="en-GB" sz="1600" b="1" dirty="0" smtClean="0">
                <a:solidFill>
                  <a:srgbClr val="000000"/>
                </a:solidFill>
                <a:latin typeface="Arial" charset="0"/>
              </a:rPr>
              <a:t>Instruction Format</a:t>
            </a:r>
            <a:endParaRPr lang="en-GB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7218363" y="3679825"/>
            <a:ext cx="2667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7215188" y="5949950"/>
            <a:ext cx="523875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4095</a:t>
            </a:r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6443663" y="5281613"/>
            <a:ext cx="7921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6443663" y="5445125"/>
            <a:ext cx="7921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7021513" y="5229225"/>
            <a:ext cx="2667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6372225" y="5229225"/>
            <a:ext cx="352425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굴림" pitchFamily="48" charset="0"/>
                <a:cs typeface="굴림" pitchFamily="48" charset="0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</a:pPr>
            <a:r>
              <a:rPr lang="en-GB" sz="1200" b="1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370" y="3810526"/>
            <a:ext cx="4572000" cy="19492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/>
              <a:t>Program</a:t>
            </a:r>
          </a:p>
          <a:p>
            <a:pPr lvl="1"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dirty="0"/>
              <a:t>A sequence of (machine) instructions </a:t>
            </a:r>
          </a:p>
          <a:p>
            <a:pPr>
              <a:spcBef>
                <a:spcPts val="75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000" dirty="0"/>
              <a:t>(Machine) Instruction</a:t>
            </a:r>
          </a:p>
          <a:p>
            <a:pPr lvl="1">
              <a:spcBef>
                <a:spcPts val="600"/>
              </a:spcBef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600" dirty="0"/>
              <a:t>A group of bits that tell the computer to </a:t>
            </a:r>
            <a:r>
              <a:rPr lang="en-GB" sz="1600" i="1" dirty="0"/>
              <a:t>perform a specific operation</a:t>
            </a:r>
            <a:r>
              <a:rPr lang="en-GB" sz="1600" dirty="0"/>
              <a:t> (a sequence of micro-operation) </a:t>
            </a:r>
          </a:p>
        </p:txBody>
      </p:sp>
    </p:spTree>
    <p:extLst>
      <p:ext uri="{BB962C8B-B14F-4D97-AF65-F5344CB8AC3E}">
        <p14:creationId xmlns:p14="http://schemas.microsoft.com/office/powerpoint/2010/main" val="1945341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49" name="Google Shape;49;p11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Codes</a:t>
            </a:r>
            <a:endParaRPr sz="5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/>
          <p:nvPr/>
        </p:nvSpPr>
        <p:spPr>
          <a:xfrm>
            <a:off x="787791" y="2011369"/>
            <a:ext cx="7835704" cy="416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organization of the computer is defined by its internal registers, the timing and control structure, and the set of instructions that it uses.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instruction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binary code that specifies a sequence of micro-operations for the computer. 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group of bits that instruct the computer to perform a specific operation.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 is usually divided into two parts.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○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part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Group of bits that define such operations as add, subtract, multiply, shift, and complement.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○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part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Contains registers or memory words where the address of operand is found or the result is to be stored.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computer has its own instruction code format. 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3262657" y="1207162"/>
            <a:ext cx="29290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787791" y="2011369"/>
            <a:ext cx="7835704" cy="306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code (op-code)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an instruction is a group of bits that define such operations as add, subtract, multiply, shift, and complement.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bits required for the operation code of an instruction depends on the total number of operations available in the computer (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bits for 2</a:t>
            </a:r>
            <a:r>
              <a:rPr lang="en-US" sz="1800" b="1" i="0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operations).</a:t>
            </a:r>
            <a:endParaRPr b="1"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262657" y="1207162"/>
            <a:ext cx="26484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Code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717800" y="4156076"/>
            <a:ext cx="2643187" cy="1473200"/>
            <a:chOff x="1367" y="3165"/>
            <a:chExt cx="1665" cy="92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433" y="3549"/>
              <a:ext cx="1568" cy="151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524" y="3543"/>
              <a:ext cx="535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Arial" charset="0"/>
                </a:rPr>
                <a:t>Opcode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180" y="3546"/>
              <a:ext cx="50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629" y="3165"/>
              <a:ext cx="12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Arial" charset="0"/>
                </a:rPr>
                <a:t>Instruction Format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058" y="3549"/>
              <a:ext cx="1" cy="14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367" y="3420"/>
              <a:ext cx="22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535" y="3420"/>
              <a:ext cx="223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14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837" y="3420"/>
              <a:ext cx="22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865" y="3420"/>
              <a:ext cx="1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421" y="3553"/>
              <a:ext cx="14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552" y="3549"/>
              <a:ext cx="1" cy="15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988" y="3420"/>
              <a:ext cx="22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377" y="3828"/>
              <a:ext cx="67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굴림" pitchFamily="48" charset="0"/>
                  <a:cs typeface="굴림" pitchFamily="4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굴림" pitchFamily="48" charset="0"/>
                  <a:cs typeface="굴림" pitchFamily="4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굴림" pitchFamily="48" charset="0"/>
                  <a:cs typeface="굴림" pitchFamily="4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굴림" pitchFamily="48" charset="0"/>
                  <a:cs typeface="굴림" pitchFamily="4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굴림" pitchFamily="48" charset="0"/>
                  <a:cs typeface="굴림" pitchFamily="48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굴림" pitchFamily="48" charset="0"/>
                  <a:cs typeface="굴림" pitchFamily="48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굴림" pitchFamily="48" charset="0"/>
                  <a:cs typeface="굴림" pitchFamily="48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굴림" pitchFamily="48" charset="0"/>
                  <a:cs typeface="굴림" pitchFamily="48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굴림" pitchFamily="48" charset="0"/>
                  <a:cs typeface="굴림" pitchFamily="48" charset="0"/>
                </a:defRPr>
              </a:lvl9pPr>
            </a:lstStyle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Addressing </a:t>
              </a:r>
            </a:p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mode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 flipV="1">
              <a:off x="1493" y="3707"/>
              <a:ext cx="74" cy="11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773723" y="2363061"/>
            <a:ext cx="7835704" cy="29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Simplest way to organize computer is to have one processor register(Accumulator AC) and an instruction code format with two parts: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-Operation to be performed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Second 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Address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memory address tells the control where to find an operand in memory.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operand is read from memory and used as the data to be operated on together with the data stored in the processor register.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193512" y="1263432"/>
            <a:ext cx="4791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Organization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2306054" y="1263432"/>
            <a:ext cx="4791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Organization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l="797" r="787"/>
          <a:stretch/>
        </p:blipFill>
        <p:spPr>
          <a:xfrm>
            <a:off x="559219" y="1997612"/>
            <a:ext cx="4069052" cy="44031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4572000" y="2532182"/>
            <a:ext cx="440494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are stored in one section of the memory and data in another.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memory unit with 4096 words we need 12 bits to specify an address since 2</a:t>
            </a:r>
            <a:r>
              <a:rPr lang="en-US" sz="1800" b="0" i="0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=4096.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bits are available for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specify one out of 16 possible operations.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173569"/>
            <a:ext cx="1720645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787791" y="2011369"/>
            <a:ext cx="78357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644873" y="1150892"/>
            <a:ext cx="60676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and Indirect Addressing Modes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086664" y="2194558"/>
            <a:ext cx="4572000" cy="35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Following </a:t>
            </a:r>
            <a:r>
              <a:rPr lang="en-US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Addressing Modes</a:t>
            </a: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used for address portion of the instruction code.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Direct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address part specifies the address of an operand.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Indirect</a:t>
            </a: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 The address part specifies a pointer(another address) where the address of the operand can be found.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bit of the instruction code(</a:t>
            </a:r>
            <a:r>
              <a:rPr lang="en-US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can be used to distinguish between a direct and an indirect address.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754" y="1786597"/>
            <a:ext cx="3956758" cy="486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1900</Words>
  <Application>Microsoft Office PowerPoint</Application>
  <PresentationFormat>On-screen Show (4:3)</PresentationFormat>
  <Paragraphs>280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Times New Roman</vt:lpstr>
      <vt:lpstr>굴림</vt:lpstr>
      <vt:lpstr>Candara</vt:lpstr>
      <vt:lpstr>Noto Sans Symbols</vt:lpstr>
      <vt:lpstr>Calibri</vt:lpstr>
      <vt:lpstr>Ubuntu</vt:lpstr>
      <vt:lpstr>Courier New</vt:lpstr>
      <vt:lpstr>Office Theme</vt:lpstr>
      <vt:lpstr>PowerPoint Presentation</vt:lpstr>
      <vt:lpstr>INTRODUCTION</vt:lpstr>
      <vt:lpstr>THE BASIC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PROCESSOR REGISTERS</vt:lpstr>
      <vt:lpstr>PROCESSOR REGISTERS</vt:lpstr>
      <vt:lpstr>BASIC COMPUTER 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HP</cp:lastModifiedBy>
  <cp:revision>17</cp:revision>
  <dcterms:created xsi:type="dcterms:W3CDTF">2010-04-09T07:36:15Z</dcterms:created>
  <dcterms:modified xsi:type="dcterms:W3CDTF">2023-02-05T14:51:45Z</dcterms:modified>
</cp:coreProperties>
</file>