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tiff" ContentType="image/tif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72" r:id="rId2"/>
    <p:sldId id="274" r:id="rId3"/>
    <p:sldId id="273" r:id="rId4"/>
    <p:sldId id="293" r:id="rId5"/>
    <p:sldId id="295" r:id="rId6"/>
    <p:sldId id="296" r:id="rId7"/>
    <p:sldId id="312" r:id="rId8"/>
    <p:sldId id="311" r:id="rId9"/>
  </p:sldIdLst>
  <p:sldSz cx="9144000" cy="6858000" type="screen4x3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Candara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0xsihnaAQnR/7PSBjVcidkV3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36" Type="http://customschemas.google.com/relationships/presentationmetadata" Target="metadata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268182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01914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79343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7934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79343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7934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7934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7934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E42B95-E81F-B7B3-6B00-14578719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0" y="173569"/>
            <a:ext cx="1720645" cy="723209"/>
          </a:xfrm>
          <a:prstGeom prst="rect">
            <a:avLst/>
          </a:prstGeom>
        </p:spPr>
      </p:pic>
      <p:sp>
        <p:nvSpPr>
          <p:cNvPr id="2" name="Google Shape;48;p1">
            <a:extLst>
              <a:ext uri="{FF2B5EF4-FFF2-40B4-BE49-F238E27FC236}">
                <a16:creationId xmlns:a16="http://schemas.microsoft.com/office/drawing/2014/main" xmlns="" id="{05FF6798-7C58-8CAD-11EF-A05B1428371A}"/>
              </a:ext>
            </a:extLst>
          </p:cNvPr>
          <p:cNvSpPr txBox="1"/>
          <p:nvPr/>
        </p:nvSpPr>
        <p:spPr>
          <a:xfrm>
            <a:off x="0" y="838200"/>
            <a:ext cx="9144000" cy="55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0" u="none" strike="noStrike" cap="none" dirty="0" smtClean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 smtClean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 smtClean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TOPIC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: </a:t>
            </a: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lvl="0" algn="ctr"/>
            <a:endParaRPr lang="e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/>
            <a:endParaRPr lang="e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/>
            <a:endParaRPr lang="e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" sz="2800" dirty="0" smtClean="0">
                <a:latin typeface="Times New Roman" pitchFamily="18" charset="0"/>
                <a:cs typeface="Times New Roman" pitchFamily="18" charset="0"/>
              </a:rPr>
              <a:t>Direct Memory Access (DMA)</a:t>
            </a:r>
            <a:endParaRPr lang="e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/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7612" y="5373858"/>
            <a:ext cx="566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By-</a:t>
            </a:r>
          </a:p>
          <a:p>
            <a:r>
              <a:rPr lang="en-US" sz="1600" dirty="0" smtClean="0"/>
              <a:t>Dr. </a:t>
            </a:r>
            <a:r>
              <a:rPr lang="en-US" sz="1600" dirty="0" err="1" smtClean="0"/>
              <a:t>Bineet</a:t>
            </a:r>
            <a:r>
              <a:rPr lang="en-US" sz="1600" dirty="0" smtClean="0"/>
              <a:t> </a:t>
            </a:r>
            <a:r>
              <a:rPr lang="en-US" sz="1600" dirty="0" err="1" smtClean="0"/>
              <a:t>Kaur</a:t>
            </a:r>
            <a:r>
              <a:rPr lang="en-US" sz="1600" dirty="0" smtClean="0"/>
              <a:t> (Asst. Prof., DICE)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9616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517706" y="2644726"/>
            <a:ext cx="8047703" cy="208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" sz="5400" b="1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Direct Memory Access</a:t>
            </a:r>
            <a:endParaRPr lang="en-US" sz="5400" b="1" i="0" u="none" strike="noStrike" cap="none" dirty="0">
              <a:solidFill>
                <a:schemeClr val="dk1"/>
              </a:solidFill>
              <a:latin typeface="Times New Roman" pitchFamily="18" charset="0"/>
              <a:ea typeface="Candara"/>
              <a:cs typeface="Times New Roman" pitchFamily="18" charset="0"/>
              <a:sym typeface="Candar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E42B95-E81F-B7B3-6B00-14578719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0" y="173569"/>
            <a:ext cx="1720645" cy="7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366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ndara"/>
              <a:cs typeface="Times New Roman" panose="02020603050405020304" pitchFamily="18" charset="0"/>
              <a:sym typeface="Candar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E42B95-E81F-B7B3-6B00-14578719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0" y="173569"/>
            <a:ext cx="1720645" cy="7232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7791" y="2011369"/>
            <a:ext cx="78357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smtClean="0"/>
              <a:t> In </a:t>
            </a:r>
            <a:r>
              <a:rPr lang="en-US" sz="1800" dirty="0" smtClean="0"/>
              <a:t>DMA, the CPU is idle and the peripheral device manage the memory buses directly.</a:t>
            </a:r>
          </a:p>
          <a:p>
            <a:r>
              <a:rPr lang="en-US" sz="1800" dirty="0" smtClean="0"/>
              <a:t>● DMA controller takes over the buses to manage the transfer directly between the I/O device and memory.</a:t>
            </a:r>
          </a:p>
          <a:p>
            <a:r>
              <a:rPr lang="en-US" sz="1800" dirty="0" smtClean="0"/>
              <a:t>● The DMA transfer can be made in several ways.</a:t>
            </a:r>
          </a:p>
          <a:p>
            <a:r>
              <a:rPr lang="en-US" sz="1800" dirty="0" smtClean="0"/>
              <a:t>● Burst Transfer - A block of memory words is transferred in a continuous burst at a time. Used for fast </a:t>
            </a:r>
            <a:r>
              <a:rPr lang="en-US" sz="1800" dirty="0" smtClean="0"/>
              <a:t>devices such </a:t>
            </a:r>
            <a:r>
              <a:rPr lang="en-US" sz="1800" dirty="0" smtClean="0"/>
              <a:t>as magnetic disks, where </a:t>
            </a:r>
            <a:r>
              <a:rPr lang="en-US" sz="1800" dirty="0" smtClean="0"/>
              <a:t>data transmission </a:t>
            </a:r>
            <a:r>
              <a:rPr lang="en-US" sz="1800" dirty="0" smtClean="0"/>
              <a:t>cannot be stopped or slowed down until an entire block is</a:t>
            </a:r>
          </a:p>
          <a:p>
            <a:r>
              <a:rPr lang="en-US" sz="1800" dirty="0" smtClean="0"/>
              <a:t>transferred.</a:t>
            </a:r>
          </a:p>
          <a:p>
            <a:r>
              <a:rPr lang="en-US" sz="1800" dirty="0" smtClean="0"/>
              <a:t>● Cycle Stealing - Allows the DMA controller to transfer one data word at a time, after which it must </a:t>
            </a:r>
            <a:r>
              <a:rPr lang="en-US" sz="1800" dirty="0" smtClean="0"/>
              <a:t>return control </a:t>
            </a:r>
            <a:r>
              <a:rPr lang="en-US" sz="1800" dirty="0" smtClean="0"/>
              <a:t>of the buses to the CPU. </a:t>
            </a:r>
            <a:endParaRPr lang="en-US" sz="1800" dirty="0" smtClean="0"/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The </a:t>
            </a:r>
            <a:r>
              <a:rPr lang="en-US" sz="1800" dirty="0" smtClean="0"/>
              <a:t>CPU merely delays its operation for one memory cycle to allow the</a:t>
            </a:r>
          </a:p>
          <a:p>
            <a:r>
              <a:rPr lang="en-US" sz="1800" dirty="0" smtClean="0"/>
              <a:t>direct memory I/O transfer to “steal” one memory cycle.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2657" y="1207162"/>
            <a:ext cx="3648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2800" b="1" dirty="0" smtClean="0">
                <a:latin typeface="Times New Roman" pitchFamily="18" charset="0"/>
                <a:cs typeface="Times New Roman" pitchFamily="18" charset="0"/>
              </a:rPr>
              <a:t>Direct Memory Access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334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ndara"/>
              <a:cs typeface="Times New Roman" panose="02020603050405020304" pitchFamily="18" charset="0"/>
              <a:sym typeface="Candar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E42B95-E81F-B7B3-6B00-14578719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0" y="173569"/>
            <a:ext cx="1720645" cy="7232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64183" y="1305635"/>
            <a:ext cx="2898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2800" b="1" dirty="0" smtClean="0">
                <a:latin typeface="Times New Roman" pitchFamily="18" charset="0"/>
                <a:cs typeface="Times New Roman" pitchFamily="18" charset="0"/>
              </a:rPr>
              <a:t>Working of DMA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04714" y="1814732"/>
            <a:ext cx="483928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 smtClean="0"/>
              <a:t>The Bus Request (BR) input is used by the DMA controller to request the CPU to relinquish control of </a:t>
            </a:r>
            <a:r>
              <a:rPr lang="en-US" sz="1600" dirty="0" smtClean="0"/>
              <a:t>the buses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● When this input is active, the CPU terminates the execution of the current instruction and places the </a:t>
            </a:r>
            <a:r>
              <a:rPr lang="en-US" sz="1600" dirty="0" smtClean="0"/>
              <a:t>address bus</a:t>
            </a:r>
            <a:r>
              <a:rPr lang="en-US" sz="1600" dirty="0" smtClean="0"/>
              <a:t>, the data bus, and the read and write lines into a high-impedance state.(like an open circuit)</a:t>
            </a:r>
          </a:p>
          <a:p>
            <a:r>
              <a:rPr lang="en-US" sz="1600" dirty="0" smtClean="0"/>
              <a:t>● The CPU activates the Bus Grant (BG) output to inform the external DMA that the buses are in </a:t>
            </a:r>
            <a:r>
              <a:rPr lang="en-US" sz="1600" dirty="0" smtClean="0"/>
              <a:t>the high-impedance </a:t>
            </a:r>
            <a:r>
              <a:rPr lang="en-US" sz="1600" dirty="0" smtClean="0"/>
              <a:t>state.(available)</a:t>
            </a:r>
          </a:p>
          <a:p>
            <a:r>
              <a:rPr lang="en-US" sz="1600" dirty="0" smtClean="0"/>
              <a:t>● The DMA takes control of the buses to conduct memory transfers without processor intervention.</a:t>
            </a:r>
          </a:p>
          <a:p>
            <a:r>
              <a:rPr lang="en-US" sz="1600" dirty="0" smtClean="0"/>
              <a:t>● When the DMA terminates the transfer, it disables the bus request line and the CPU disables the bus </a:t>
            </a:r>
            <a:r>
              <a:rPr lang="en-US" sz="1600" dirty="0" smtClean="0"/>
              <a:t>grant, takes </a:t>
            </a:r>
            <a:r>
              <a:rPr lang="en-US" sz="1600" dirty="0" smtClean="0"/>
              <a:t>control of the buses, and returns to its normal operation.</a:t>
            </a:r>
            <a:endParaRPr lang="en-US" sz="1600" dirty="0">
              <a:latin typeface="Times New Roman" pitchFamily="18" charset="0"/>
              <a:ea typeface="Ubuntu"/>
              <a:cs typeface="Times New Roman" pitchFamily="18" charset="0"/>
              <a:sym typeface="Ubuntu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150" y="2504048"/>
            <a:ext cx="4107767" cy="281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7334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ndara"/>
              <a:cs typeface="Times New Roman" panose="02020603050405020304" pitchFamily="18" charset="0"/>
              <a:sym typeface="Candar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E42B95-E81F-B7B3-6B00-14578719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0" y="173569"/>
            <a:ext cx="1720645" cy="7232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7791" y="2011369"/>
            <a:ext cx="78357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spcBef>
                <a:spcPts val="1000"/>
              </a:spcBef>
              <a:buClr>
                <a:schemeClr val="accent5"/>
              </a:buClr>
              <a:buSzPts val="1400"/>
              <a:buFont typeface="Ubuntu"/>
              <a:buChar char="●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2670" y="841404"/>
            <a:ext cx="6067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2800" b="1" dirty="0" smtClean="0">
                <a:latin typeface="Times New Roman" pitchFamily="18" charset="0"/>
                <a:cs typeface="Times New Roman" pitchFamily="18" charset="0"/>
              </a:rPr>
              <a:t>Direct and Indirect Addressing Modes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1918" y="1333875"/>
            <a:ext cx="474784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smtClean="0"/>
              <a:t>The registers in the DMA are selected by the </a:t>
            </a:r>
            <a:r>
              <a:rPr lang="en-US" sz="1800" dirty="0" smtClean="0"/>
              <a:t>CPU through </a:t>
            </a:r>
            <a:r>
              <a:rPr lang="en-US" sz="1800" dirty="0" smtClean="0"/>
              <a:t>the address bus by enabling the DMA </a:t>
            </a:r>
            <a:r>
              <a:rPr lang="en-US" sz="1800" dirty="0" smtClean="0"/>
              <a:t>Select (DS</a:t>
            </a:r>
            <a:r>
              <a:rPr lang="en-US" sz="1800" dirty="0" smtClean="0"/>
              <a:t>) and Register Select (RS) inputs.</a:t>
            </a:r>
          </a:p>
          <a:p>
            <a:r>
              <a:rPr lang="en-US" sz="1800" dirty="0" smtClean="0"/>
              <a:t>● When the BG (bus grant) = 0, the CPU can</a:t>
            </a:r>
          </a:p>
          <a:p>
            <a:r>
              <a:rPr lang="en-US" sz="1800" dirty="0" smtClean="0"/>
              <a:t>communicate with the DMA registers.</a:t>
            </a:r>
          </a:p>
          <a:p>
            <a:r>
              <a:rPr lang="en-US" sz="1800" dirty="0" smtClean="0"/>
              <a:t>● When BG = 1 DMA can communicate directly with </a:t>
            </a:r>
            <a:r>
              <a:rPr lang="en-US" sz="1800" dirty="0" smtClean="0"/>
              <a:t>the memory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● The DMA controller has three registers.</a:t>
            </a:r>
          </a:p>
          <a:p>
            <a:r>
              <a:rPr lang="en-US" sz="1800" dirty="0" smtClean="0"/>
              <a:t>● The Address register contains an address to specify </a:t>
            </a:r>
            <a:r>
              <a:rPr lang="en-US" sz="1800" dirty="0" smtClean="0"/>
              <a:t>the desired </a:t>
            </a:r>
            <a:r>
              <a:rPr lang="en-US" sz="1800" dirty="0" smtClean="0"/>
              <a:t>location in memory.</a:t>
            </a:r>
          </a:p>
          <a:p>
            <a:r>
              <a:rPr lang="en-US" sz="1800" dirty="0" smtClean="0"/>
              <a:t>● The Word Count Register holds the number of </a:t>
            </a:r>
            <a:r>
              <a:rPr lang="en-US" sz="1800" dirty="0" smtClean="0"/>
              <a:t>words to </a:t>
            </a:r>
            <a:r>
              <a:rPr lang="en-US" sz="1800" dirty="0" smtClean="0"/>
              <a:t>be transferred.</a:t>
            </a:r>
          </a:p>
          <a:p>
            <a:r>
              <a:rPr lang="en-US" sz="1800" dirty="0" smtClean="0"/>
              <a:t>● The Control Register specifies the mode of transfer.</a:t>
            </a:r>
          </a:p>
          <a:p>
            <a:r>
              <a:rPr lang="en-US" sz="1800" dirty="0" smtClean="0"/>
              <a:t>● The DMA communicates with the external </a:t>
            </a:r>
            <a:r>
              <a:rPr lang="en-US" sz="1800" dirty="0" smtClean="0"/>
              <a:t>peripheral through </a:t>
            </a:r>
            <a:r>
              <a:rPr lang="en-US" sz="1800" dirty="0" smtClean="0"/>
              <a:t>the request and acknowledge lines.</a:t>
            </a:r>
            <a:endParaRPr lang="en-US" sz="1800" dirty="0">
              <a:highlight>
                <a:srgbClr val="FFFFFF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2053883"/>
            <a:ext cx="4037428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7334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ndara"/>
              <a:cs typeface="Times New Roman" panose="02020603050405020304" pitchFamily="18" charset="0"/>
              <a:sym typeface="Candar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E42B95-E81F-B7B3-6B00-14578719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0" y="173569"/>
            <a:ext cx="1720645" cy="7232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34376" y="1673744"/>
            <a:ext cx="4909624" cy="4344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1800" dirty="0" smtClean="0"/>
              <a:t>I/O Device sends a DMA request.</a:t>
            </a:r>
          </a:p>
          <a:p>
            <a:r>
              <a:rPr lang="en-US" sz="1800" dirty="0" smtClean="0"/>
              <a:t>➜ DMA Controller activates the BR line.</a:t>
            </a:r>
          </a:p>
          <a:p>
            <a:r>
              <a:rPr lang="en-US" sz="1800" dirty="0" smtClean="0"/>
              <a:t>➜ CPU responds with BG line.</a:t>
            </a:r>
          </a:p>
          <a:p>
            <a:r>
              <a:rPr lang="en-US" sz="1800" dirty="0" smtClean="0"/>
              <a:t>➜ The DMA puts the current value of its </a:t>
            </a:r>
            <a:r>
              <a:rPr lang="en-US" sz="1800" dirty="0" smtClean="0"/>
              <a:t>address register </a:t>
            </a:r>
            <a:r>
              <a:rPr lang="en-US" sz="1800" dirty="0" smtClean="0"/>
              <a:t>into the address bus, initiates the </a:t>
            </a:r>
            <a:r>
              <a:rPr lang="en-US" sz="1800" dirty="0" smtClean="0"/>
              <a:t>RD or </a:t>
            </a:r>
            <a:r>
              <a:rPr lang="en-US" sz="1800" dirty="0" smtClean="0"/>
              <a:t>WR signal, and sends a DMA </a:t>
            </a:r>
            <a:r>
              <a:rPr lang="en-US" sz="1800" dirty="0" smtClean="0"/>
              <a:t>acknowledge to </a:t>
            </a:r>
            <a:r>
              <a:rPr lang="en-US" sz="1800" dirty="0" smtClean="0"/>
              <a:t>the I/O device.</a:t>
            </a:r>
          </a:p>
          <a:p>
            <a:r>
              <a:rPr lang="en-US" sz="1800" dirty="0" smtClean="0"/>
              <a:t>➜ I/O device puts a word in the data bus (for</a:t>
            </a:r>
          </a:p>
          <a:p>
            <a:r>
              <a:rPr lang="en-US" sz="1800" dirty="0" smtClean="0"/>
              <a:t>write) or receives a word from the data bus</a:t>
            </a:r>
          </a:p>
          <a:p>
            <a:r>
              <a:rPr lang="en-US" sz="1800" dirty="0" smtClean="0"/>
              <a:t>(for read).</a:t>
            </a:r>
          </a:p>
          <a:p>
            <a:r>
              <a:rPr lang="en-US" sz="1800" dirty="0" smtClean="0"/>
              <a:t>➜ The peripheral unit can then communicate</a:t>
            </a:r>
          </a:p>
          <a:p>
            <a:r>
              <a:rPr lang="en-US" sz="1800" dirty="0" smtClean="0"/>
              <a:t>with memory through the data bus for direct</a:t>
            </a:r>
          </a:p>
          <a:p>
            <a:r>
              <a:rPr lang="en-US" sz="1800" dirty="0" smtClean="0"/>
              <a:t>transfer between the two units while the CPU</a:t>
            </a:r>
          </a:p>
          <a:p>
            <a:r>
              <a:rPr lang="en-US" sz="1800" dirty="0" smtClean="0"/>
              <a:t>is momentarily disabled.</a:t>
            </a:r>
            <a:endParaRPr lang="en-US" sz="1800" dirty="0" smtClean="0">
              <a:latin typeface="Times New Roman" pitchFamily="18" charset="0"/>
              <a:ea typeface="Ubuntu"/>
              <a:cs typeface="Times New Roman" pitchFamily="18" charset="0"/>
              <a:sym typeface="Ubuntu"/>
            </a:endParaRPr>
          </a:p>
          <a:p>
            <a:pPr marL="457200" lvl="0" indent="-317500">
              <a:spcBef>
                <a:spcPts val="1000"/>
              </a:spcBef>
              <a:buClr>
                <a:schemeClr val="accent5"/>
              </a:buClr>
              <a:buSzPts val="1400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0454" y="855470"/>
            <a:ext cx="2486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2800" b="1" dirty="0" smtClean="0">
                <a:latin typeface="Times New Roman" pitchFamily="18" charset="0"/>
                <a:cs typeface="Times New Roman" pitchFamily="18" charset="0"/>
              </a:rPr>
              <a:t>DMA Transfer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491175"/>
            <a:ext cx="4206240" cy="478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7334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ndara"/>
              <a:cs typeface="Times New Roman" panose="02020603050405020304" pitchFamily="18" charset="0"/>
              <a:sym typeface="Candar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E42B95-E81F-B7B3-6B00-14578719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0" y="173569"/>
            <a:ext cx="1720645" cy="7232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34376" y="1673744"/>
            <a:ext cx="49096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➜ For each word that is transferred, the DMA</a:t>
            </a:r>
          </a:p>
          <a:p>
            <a:r>
              <a:rPr lang="en-US" sz="1800" dirty="0" smtClean="0"/>
              <a:t>increments its address register </a:t>
            </a:r>
            <a:r>
              <a:rPr lang="en-US" sz="1800" dirty="0" smtClean="0"/>
              <a:t>and decrements </a:t>
            </a:r>
            <a:r>
              <a:rPr lang="en-US" sz="1800" dirty="0" smtClean="0"/>
              <a:t>its word count register.</a:t>
            </a:r>
          </a:p>
          <a:p>
            <a:r>
              <a:rPr lang="en-US" sz="1800" dirty="0" smtClean="0"/>
              <a:t>➜ If the word count does not reach zero, </a:t>
            </a:r>
            <a:r>
              <a:rPr lang="en-US" sz="1800" dirty="0" smtClean="0"/>
              <a:t>the DMA </a:t>
            </a:r>
            <a:r>
              <a:rPr lang="en-US" sz="1800" dirty="0" smtClean="0"/>
              <a:t>checks the request line coming from </a:t>
            </a:r>
            <a:r>
              <a:rPr lang="en-US" sz="1800" dirty="0" smtClean="0"/>
              <a:t>the I/O </a:t>
            </a:r>
            <a:r>
              <a:rPr lang="en-US" sz="1800" dirty="0" smtClean="0"/>
              <a:t>Device.</a:t>
            </a:r>
          </a:p>
          <a:p>
            <a:r>
              <a:rPr lang="en-US" sz="1800" dirty="0" smtClean="0"/>
              <a:t>➜ If there is no request ,the DMA disables BR </a:t>
            </a:r>
            <a:r>
              <a:rPr lang="en-US" sz="1800" dirty="0" smtClean="0"/>
              <a:t>so that </a:t>
            </a:r>
            <a:r>
              <a:rPr lang="en-US" sz="1800" dirty="0" smtClean="0"/>
              <a:t>the CPU continues to execute its </a:t>
            </a:r>
            <a:r>
              <a:rPr lang="en-US" sz="1800" dirty="0" smtClean="0"/>
              <a:t>own program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➜ When CPU requests another transfer, DMA</a:t>
            </a:r>
          </a:p>
          <a:p>
            <a:r>
              <a:rPr lang="en-US" sz="1800" dirty="0" smtClean="0"/>
              <a:t>requests bus again.</a:t>
            </a:r>
          </a:p>
          <a:p>
            <a:r>
              <a:rPr lang="en-US" sz="1800" dirty="0" smtClean="0"/>
              <a:t>➜ If the word count register reaches zero, </a:t>
            </a:r>
            <a:r>
              <a:rPr lang="en-US" sz="1800" dirty="0" smtClean="0"/>
              <a:t>the DMA </a:t>
            </a:r>
            <a:r>
              <a:rPr lang="en-US" sz="1800" dirty="0" smtClean="0"/>
              <a:t>stops any further transfer and </a:t>
            </a:r>
            <a:r>
              <a:rPr lang="en-US" sz="1800" dirty="0" smtClean="0"/>
              <a:t>removes its bus request</a:t>
            </a:r>
            <a:r>
              <a:rPr lang="en-US" sz="1800" dirty="0" smtClean="0"/>
              <a:t>. It also informs the CPU of </a:t>
            </a:r>
            <a:r>
              <a:rPr lang="en-US" sz="1800" dirty="0" smtClean="0"/>
              <a:t>the termination </a:t>
            </a:r>
            <a:r>
              <a:rPr lang="en-US" sz="1800" dirty="0" smtClean="0"/>
              <a:t>by an interrupt.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0454" y="855470"/>
            <a:ext cx="2486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2800" b="1" dirty="0" smtClean="0">
                <a:latin typeface="Times New Roman" pitchFamily="18" charset="0"/>
                <a:cs typeface="Times New Roman" pitchFamily="18" charset="0"/>
              </a:rPr>
              <a:t>DMA Transfer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491175"/>
            <a:ext cx="4206240" cy="478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7334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E42B95-E81F-B7B3-6B00-14578719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0" y="173569"/>
            <a:ext cx="1720645" cy="7232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8302" y="2996419"/>
            <a:ext cx="808892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17500" algn="ctr">
              <a:buSzPts val="1400"/>
            </a:pPr>
            <a:r>
              <a:rPr lang="en-US" sz="8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334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682</Words>
  <Application>Microsoft Office PowerPoint</Application>
  <PresentationFormat>On-screen Show (4:3)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Candara</vt:lpstr>
      <vt:lpstr>Times New Roman</vt:lpstr>
      <vt:lpstr>Wingdings</vt:lpstr>
      <vt:lpstr>Ubuntu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Microsoft</cp:lastModifiedBy>
  <cp:revision>50</cp:revision>
  <dcterms:created xsi:type="dcterms:W3CDTF">2010-04-09T07:36:15Z</dcterms:created>
  <dcterms:modified xsi:type="dcterms:W3CDTF">2023-03-13T10:34:48Z</dcterms:modified>
</cp:coreProperties>
</file>