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83" r:id="rId3"/>
    <p:sldId id="291" r:id="rId4"/>
    <p:sldId id="292" r:id="rId5"/>
    <p:sldId id="284" r:id="rId6"/>
    <p:sldId id="293" r:id="rId7"/>
    <p:sldId id="294" r:id="rId8"/>
    <p:sldId id="295" r:id="rId9"/>
    <p:sldId id="326" r:id="rId10"/>
    <p:sldId id="327" r:id="rId11"/>
    <p:sldId id="328" r:id="rId12"/>
    <p:sldId id="330" r:id="rId13"/>
    <p:sldId id="331" r:id="rId14"/>
    <p:sldId id="332" r:id="rId15"/>
    <p:sldId id="333" r:id="rId16"/>
    <p:sldId id="334" r:id="rId17"/>
    <p:sldId id="336" r:id="rId18"/>
    <p:sldId id="335"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280" r:id="rId34"/>
    <p:sldId id="351" r:id="rId35"/>
  </p:sldIdLst>
  <p:sldSz cx="9144000" cy="6858000" type="screen4x3"/>
  <p:notesSz cx="6858000" cy="9144000"/>
  <p:embeddedFontLst>
    <p:embeddedFont>
      <p:font typeface="Tahoma" pitchFamily="34" charset="0"/>
      <p:regular r:id="rId37"/>
      <p:bold r:id="rId38"/>
    </p:embeddedFont>
    <p:embeddedFont>
      <p:font typeface="Calibri" pitchFamily="34" charset="0"/>
      <p:regular r:id="rId39"/>
      <p:bold r:id="rId40"/>
      <p:italic r:id="rId41"/>
      <p:boldItalic r:id="rId42"/>
    </p:embeddedFont>
    <p:embeddedFont>
      <p:font typeface="Candara"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85" autoAdjust="0"/>
  </p:normalViewPr>
  <p:slideViewPr>
    <p:cSldViewPr snapToGrid="0">
      <p:cViewPr>
        <p:scale>
          <a:sx n="86" d="100"/>
          <a:sy n="86" d="100"/>
        </p:scale>
        <p:origin x="-1277"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18549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6076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0666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243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3378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5406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7591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041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500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43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23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7238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2201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7093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3623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410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9399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280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3840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9390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1594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5055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0955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6091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5699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0638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604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912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879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39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774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358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2834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1</a:t>
            </a:fld>
            <a:endParaRPr>
              <a:latin typeface="Times New Roman" panose="02020603050405020304" pitchFamily="18" charset="0"/>
              <a:cs typeface="Times New Roman" panose="02020603050405020304" pitchFamily="18" charset="0"/>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Computer Organization and Architecture</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IN" sz="2400" b="1" dirty="0">
                <a:solidFill>
                  <a:srgbClr val="FF0000"/>
                </a:solidFill>
                <a:latin typeface="Times New Roman" panose="02020603050405020304" pitchFamily="18" charset="0"/>
                <a:ea typeface="Times New Roman"/>
                <a:cs typeface="Times New Roman" panose="02020603050405020304" pitchFamily="18" charset="0"/>
                <a:sym typeface="Times New Roman"/>
              </a:rPr>
              <a:t>Input Output Processors (IOP), A to D and D to A Convertor</a:t>
            </a:r>
            <a:endParaRPr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0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49" name="Google Shape;49;p11"/>
          <p:cNvSpPr txBox="1"/>
          <p:nvPr/>
        </p:nvSpPr>
        <p:spPr>
          <a:xfrm>
            <a:off x="548148" y="8967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Weighted Resistor DAC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21110" y="967458"/>
            <a:ext cx="8047703" cy="2371420"/>
          </a:xfrm>
          <a:prstGeom prst="rect">
            <a:avLst/>
          </a:prstGeom>
          <a:noFill/>
          <a:ln>
            <a:noFill/>
          </a:ln>
        </p:spPr>
        <p:txBody>
          <a:bodyPr spcFirstLastPara="1" wrap="square" lIns="91425" tIns="33100" rIns="91425" bIns="45700" anchor="ctr" anchorCtr="0">
            <a:noAutofit/>
          </a:bodyPr>
          <a:lstStyle/>
          <a:p>
            <a:pPr marL="457200" indent="-457200" algn="just">
              <a:buFont typeface="Arial" panose="020B0604020202020204" pitchFamily="34" charset="0"/>
              <a:buChar char="•"/>
            </a:pPr>
            <a:r>
              <a:rPr lang="en-US" sz="1800" dirty="0"/>
              <a:t>A weighted resistor DAC produces an analog output, which is almost equal to the digital (binary) input by using </a:t>
            </a:r>
            <a:r>
              <a:rPr lang="en-US" sz="1800" b="1" dirty="0"/>
              <a:t>binary weighted resistors</a:t>
            </a:r>
            <a:r>
              <a:rPr lang="en-US" sz="1800" dirty="0"/>
              <a:t> in the inverting adder circuit.</a:t>
            </a:r>
          </a:p>
          <a:p>
            <a:pPr marL="457200" indent="-457200" algn="just">
              <a:buFont typeface="Arial" panose="020B0604020202020204" pitchFamily="34" charset="0"/>
              <a:buChar char="•"/>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3E3C2337-390D-9242-4FF4-4B434F07DDBD}"/>
              </a:ext>
            </a:extLst>
          </p:cNvPr>
          <p:cNvPicPr>
            <a:picLocks noChangeAspect="1"/>
          </p:cNvPicPr>
          <p:nvPr/>
        </p:nvPicPr>
        <p:blipFill>
          <a:blip r:embed="rId4"/>
          <a:stretch>
            <a:fillRect/>
          </a:stretch>
        </p:blipFill>
        <p:spPr>
          <a:xfrm>
            <a:off x="2241755" y="2609850"/>
            <a:ext cx="5388238" cy="4248150"/>
          </a:xfrm>
          <a:prstGeom prst="rect">
            <a:avLst/>
          </a:prstGeom>
        </p:spPr>
      </p:pic>
    </p:spTree>
    <p:extLst>
      <p:ext uri="{BB962C8B-B14F-4D97-AF65-F5344CB8AC3E}">
        <p14:creationId xmlns:p14="http://schemas.microsoft.com/office/powerpoint/2010/main" val="320828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49" name="Google Shape;49;p11"/>
          <p:cNvSpPr txBox="1"/>
          <p:nvPr/>
        </p:nvSpPr>
        <p:spPr>
          <a:xfrm>
            <a:off x="548148" y="8967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Weighted Resistor DAC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21110" y="967458"/>
            <a:ext cx="8047703" cy="2371420"/>
          </a:xfrm>
          <a:prstGeom prst="rect">
            <a:avLst/>
          </a:prstGeom>
          <a:noFill/>
          <a:ln>
            <a:noFill/>
          </a:ln>
        </p:spPr>
        <p:txBody>
          <a:bodyPr spcFirstLastPara="1" wrap="square" lIns="91425" tIns="33100" rIns="91425" bIns="45700" anchor="ctr" anchorCtr="0">
            <a:noAutofit/>
          </a:bodyPr>
          <a:lstStyle/>
          <a:p>
            <a:pPr marL="457200" indent="-457200" algn="just">
              <a:buFont typeface="Arial" panose="020B0604020202020204" pitchFamily="34" charset="0"/>
              <a:buChar char="•"/>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xmlns="" id="{0EA3444B-10C2-4728-5784-CABCCBA1545A}"/>
              </a:ext>
            </a:extLst>
          </p:cNvPr>
          <p:cNvSpPr>
            <a:spLocks noChangeArrowheads="1"/>
          </p:cNvSpPr>
          <p:nvPr/>
        </p:nvSpPr>
        <p:spPr bwMode="auto">
          <a:xfrm>
            <a:off x="397703" y="2328206"/>
            <a:ext cx="84614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he bits of a binary number can have only one of the two values. i.e., either 0 or 1. Let the </a:t>
            </a:r>
            <a:r>
              <a:rPr kumimoji="0" lang="en-US" altLang="en-US" sz="1800" b="1" i="0" u="none" strike="noStrike" cap="none" normalizeH="0" baseline="0" dirty="0">
                <a:ln>
                  <a:noFill/>
                </a:ln>
                <a:solidFill>
                  <a:schemeClr val="tx1"/>
                </a:solidFill>
                <a:effectLst/>
                <a:latin typeface="Arial" panose="020B0604020202020204" pitchFamily="34" charset="0"/>
              </a:rPr>
              <a:t>3-bit binary input</a:t>
            </a:r>
            <a:r>
              <a:rPr kumimoji="0" lang="en-US" altLang="en-US" sz="1800" b="0" i="0" u="none" strike="noStrike" cap="none" normalizeH="0" baseline="0" dirty="0">
                <a:ln>
                  <a:noFill/>
                </a:ln>
                <a:solidFill>
                  <a:schemeClr val="tx1"/>
                </a:solidFill>
                <a:effectLst/>
                <a:latin typeface="Arial" panose="020B0604020202020204" pitchFamily="34" charset="0"/>
              </a:rPr>
              <a:t> is </a:t>
            </a:r>
            <a:r>
              <a:rPr kumimoji="0" lang="en-US" altLang="en-US" sz="2000" b="0" i="1" u="none" strike="noStrike" cap="none" normalizeH="0" baseline="0" dirty="0">
                <a:ln>
                  <a:noFill/>
                </a:ln>
                <a:solidFill>
                  <a:schemeClr val="tx1"/>
                </a:solidFill>
                <a:effectLst/>
                <a:latin typeface="MathJax_Math"/>
              </a:rPr>
              <a:t>b</a:t>
            </a:r>
            <a:r>
              <a:rPr kumimoji="0" lang="en-US" altLang="en-US" b="0" i="0" u="none" strike="noStrike" cap="none" normalizeH="0" baseline="0" dirty="0">
                <a:ln>
                  <a:noFill/>
                </a:ln>
                <a:solidFill>
                  <a:schemeClr val="tx1"/>
                </a:solidFill>
                <a:effectLst/>
                <a:latin typeface="MathJax_Main"/>
              </a:rPr>
              <a:t>2</a:t>
            </a:r>
            <a:r>
              <a:rPr kumimoji="0" lang="en-US" altLang="en-US" sz="2000" b="0" i="1" u="none" strike="noStrike" cap="none" normalizeH="0" baseline="0" dirty="0">
                <a:ln>
                  <a:noFill/>
                </a:ln>
                <a:solidFill>
                  <a:schemeClr val="tx1"/>
                </a:solidFill>
                <a:effectLst/>
                <a:latin typeface="MathJax_Math"/>
              </a:rPr>
              <a:t>b</a:t>
            </a:r>
            <a:r>
              <a:rPr kumimoji="0" lang="en-US" altLang="en-US" b="0" i="0" u="none" strike="noStrike" cap="none" normalizeH="0" baseline="0" dirty="0">
                <a:ln>
                  <a:noFill/>
                </a:ln>
                <a:solidFill>
                  <a:schemeClr val="tx1"/>
                </a:solidFill>
                <a:effectLst/>
                <a:latin typeface="MathJax_Main"/>
              </a:rPr>
              <a:t>1</a:t>
            </a:r>
            <a:r>
              <a:rPr kumimoji="0" lang="en-US" altLang="en-US" sz="2000" b="0" i="1" u="none" strike="noStrike" cap="none" normalizeH="0" baseline="0" dirty="0">
                <a:ln>
                  <a:noFill/>
                </a:ln>
                <a:solidFill>
                  <a:schemeClr val="tx1"/>
                </a:solidFill>
                <a:effectLst/>
                <a:latin typeface="MathJax_Math"/>
              </a:rPr>
              <a:t>b</a:t>
            </a:r>
            <a:r>
              <a:rPr kumimoji="0" lang="en-US" altLang="en-US" b="0" i="0" u="none" strike="noStrike" cap="none" normalizeH="0" baseline="0" dirty="0">
                <a:ln>
                  <a:noFill/>
                </a:ln>
                <a:solidFill>
                  <a:schemeClr val="tx1"/>
                </a:solidFill>
                <a:effectLst/>
                <a:latin typeface="MathJax_Main"/>
              </a:rPr>
              <a:t>0</a:t>
            </a:r>
            <a:r>
              <a:rPr kumimoji="0" lang="en-US" altLang="en-US" sz="1800"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547840CA-FA46-7398-F1C3-9499539CA749}"/>
              </a:ext>
            </a:extLst>
          </p:cNvPr>
          <p:cNvSpPr>
            <a:spLocks noChangeArrowheads="1"/>
          </p:cNvSpPr>
          <p:nvPr/>
        </p:nvSpPr>
        <p:spPr bwMode="auto">
          <a:xfrm>
            <a:off x="607644" y="3086392"/>
            <a:ext cx="81386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Here, the bits </a:t>
            </a:r>
            <a:r>
              <a:rPr kumimoji="0" lang="en-US" altLang="en-US" sz="1800" b="0" i="1" u="none" strike="noStrike" cap="none" normalizeH="0" baseline="0" dirty="0">
                <a:ln>
                  <a:noFill/>
                </a:ln>
                <a:solidFill>
                  <a:schemeClr val="tx1"/>
                </a:solidFill>
                <a:effectLst/>
                <a:latin typeface="MathJax_Math"/>
              </a:rPr>
              <a:t>b</a:t>
            </a:r>
            <a:r>
              <a:rPr kumimoji="0" lang="en-US" altLang="en-US" sz="1200" b="0" i="0" u="none" strike="noStrike" cap="none" normalizeH="0" baseline="0" dirty="0">
                <a:ln>
                  <a:noFill/>
                </a:ln>
                <a:solidFill>
                  <a:schemeClr val="tx1"/>
                </a:solidFill>
                <a:effectLst/>
                <a:latin typeface="MathJax_Main"/>
              </a:rPr>
              <a:t>2</a:t>
            </a:r>
            <a:r>
              <a:rPr kumimoji="0" lang="en-US" altLang="en-US" sz="1600" b="0" i="0" u="none" strike="noStrike" cap="none" normalizeH="0" baseline="0" dirty="0">
                <a:ln>
                  <a:noFill/>
                </a:ln>
                <a:solidFill>
                  <a:schemeClr val="tx1"/>
                </a:solidFill>
                <a:effectLst/>
              </a:rPr>
              <a:t> and </a:t>
            </a:r>
            <a:r>
              <a:rPr kumimoji="0" lang="en-US" altLang="en-US" sz="1800" b="0" i="1" u="none" strike="noStrike" cap="none" normalizeH="0" baseline="0" dirty="0">
                <a:ln>
                  <a:noFill/>
                </a:ln>
                <a:solidFill>
                  <a:schemeClr val="tx1"/>
                </a:solidFill>
                <a:effectLst/>
                <a:latin typeface="MathJax_Math"/>
              </a:rPr>
              <a:t>b</a:t>
            </a:r>
            <a:r>
              <a:rPr kumimoji="0" lang="en-US" altLang="en-US" sz="1200" b="0" i="0" u="none" strike="noStrike" cap="none" normalizeH="0" baseline="0" dirty="0">
                <a:ln>
                  <a:noFill/>
                </a:ln>
                <a:solidFill>
                  <a:schemeClr val="tx1"/>
                </a:solidFill>
                <a:effectLst/>
                <a:latin typeface="MathJax_Main"/>
              </a:rPr>
              <a:t>0</a:t>
            </a:r>
            <a:r>
              <a:rPr kumimoji="0" lang="en-US" altLang="en-US" sz="1600" b="0" i="0" u="none" strike="noStrike" cap="none" normalizeH="0" baseline="0" dirty="0">
                <a:ln>
                  <a:noFill/>
                </a:ln>
                <a:solidFill>
                  <a:schemeClr val="tx1"/>
                </a:solidFill>
                <a:effectLst/>
              </a:rPr>
              <a:t> denote the </a:t>
            </a:r>
            <a:r>
              <a:rPr kumimoji="0" lang="en-US" altLang="en-US" sz="1800" b="1" i="0" u="none" strike="noStrike" cap="none" normalizeH="0" baseline="0" dirty="0">
                <a:ln>
                  <a:noFill/>
                </a:ln>
                <a:solidFill>
                  <a:schemeClr val="tx1"/>
                </a:solidFill>
                <a:effectLst/>
                <a:latin typeface="Arial" panose="020B0604020202020204" pitchFamily="34" charset="0"/>
              </a:rPr>
              <a:t>Most Significant Bit (MSB) and Least Significant Bit (LSB)</a:t>
            </a:r>
            <a:r>
              <a:rPr kumimoji="0" lang="en-US" altLang="en-US" sz="1800" b="0" i="0" u="none" strike="noStrike" cap="none" normalizeH="0" baseline="0" dirty="0">
                <a:ln>
                  <a:noFill/>
                </a:ln>
                <a:solidFill>
                  <a:schemeClr val="tx1"/>
                </a:solidFill>
                <a:effectLst/>
                <a:latin typeface="Arial" panose="020B0604020202020204" pitchFamily="34" charset="0"/>
              </a:rPr>
              <a:t> respectively. </a:t>
            </a:r>
          </a:p>
        </p:txBody>
      </p:sp>
      <p:sp>
        <p:nvSpPr>
          <p:cNvPr id="8" name="TextBox 7">
            <a:extLst>
              <a:ext uri="{FF2B5EF4-FFF2-40B4-BE49-F238E27FC236}">
                <a16:creationId xmlns:a16="http://schemas.microsoft.com/office/drawing/2014/main" xmlns="" id="{2C58DCF2-0CC7-ADF9-29FC-7630EC04F9D9}"/>
              </a:ext>
            </a:extLst>
          </p:cNvPr>
          <p:cNvSpPr txBox="1"/>
          <p:nvPr/>
        </p:nvSpPr>
        <p:spPr>
          <a:xfrm>
            <a:off x="548149" y="3855462"/>
            <a:ext cx="8311038" cy="1323439"/>
          </a:xfrm>
          <a:prstGeom prst="rect">
            <a:avLst/>
          </a:prstGeom>
          <a:noFill/>
        </p:spPr>
        <p:txBody>
          <a:bodyPr wrap="square">
            <a:spAutoFit/>
          </a:bodyPr>
          <a:lstStyle/>
          <a:p>
            <a:pPr marL="285750" indent="-285750" algn="just">
              <a:buFont typeface="Arial" panose="020B0604020202020204" pitchFamily="34" charset="0"/>
              <a:buChar char="•"/>
            </a:pPr>
            <a:r>
              <a:rPr lang="en-US" sz="1600" dirty="0"/>
              <a:t>The </a:t>
            </a:r>
            <a:r>
              <a:rPr lang="en-US" sz="1600" b="1" dirty="0"/>
              <a:t>digital switches</a:t>
            </a:r>
            <a:r>
              <a:rPr lang="en-US" sz="1600" dirty="0"/>
              <a:t> shown in the above figure will be connected to ground, when the corresponding input bits are equal to ‘0’.</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p:txBody>
      </p:sp>
      <p:sp>
        <p:nvSpPr>
          <p:cNvPr id="9" name="Rectangle 4">
            <a:extLst>
              <a:ext uri="{FF2B5EF4-FFF2-40B4-BE49-F238E27FC236}">
                <a16:creationId xmlns:a16="http://schemas.microsoft.com/office/drawing/2014/main" xmlns="" id="{280E34CA-4193-1578-9727-96C95ACDB06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xmlns="" id="{A2E2B1F2-D34B-F51C-D0CD-BFC0CCD572FA}"/>
              </a:ext>
            </a:extLst>
          </p:cNvPr>
          <p:cNvSpPr>
            <a:spLocks noChangeArrowheads="1"/>
          </p:cNvSpPr>
          <p:nvPr/>
        </p:nvSpPr>
        <p:spPr bwMode="auto">
          <a:xfrm>
            <a:off x="442673" y="4472480"/>
            <a:ext cx="862289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Similarly, the digital switches shown in the above figure will be connected to the negative reference voltage, </a:t>
            </a:r>
            <a:r>
              <a:rPr kumimoji="0" lang="en-US" altLang="en-US" sz="1800" b="0" i="0" u="none" strike="noStrike" cap="none" normalizeH="0" baseline="0" dirty="0">
                <a:ln>
                  <a:noFill/>
                </a:ln>
                <a:solidFill>
                  <a:schemeClr val="tx1"/>
                </a:solidFill>
                <a:effectLst/>
                <a:latin typeface="MathJax_Main"/>
              </a:rPr>
              <a:t>−</a:t>
            </a:r>
            <a:r>
              <a:rPr kumimoji="0" lang="en-US" altLang="en-US" sz="1800" b="0" i="1" u="none" strike="noStrike" cap="none" normalizeH="0" baseline="0" dirty="0">
                <a:ln>
                  <a:noFill/>
                </a:ln>
                <a:solidFill>
                  <a:schemeClr val="tx1"/>
                </a:solidFill>
                <a:effectLst/>
                <a:latin typeface="MathJax_Math"/>
              </a:rPr>
              <a:t>V</a:t>
            </a:r>
            <a:r>
              <a:rPr kumimoji="0" lang="en-US" altLang="en-US" sz="1200" b="0" i="1" u="none" strike="noStrike" cap="none" normalizeH="0" baseline="0" dirty="0">
                <a:ln>
                  <a:noFill/>
                </a:ln>
                <a:solidFill>
                  <a:schemeClr val="tx1"/>
                </a:solidFill>
                <a:effectLst/>
                <a:latin typeface="MathJax_Math"/>
              </a:rPr>
              <a:t>R</a:t>
            </a:r>
            <a:r>
              <a:rPr kumimoji="0" lang="en-US" altLang="en-US" sz="1600" b="0" i="0" u="none" strike="noStrike" cap="none" normalizeH="0" baseline="0" dirty="0">
                <a:ln>
                  <a:noFill/>
                </a:ln>
                <a:solidFill>
                  <a:schemeClr val="tx1"/>
                </a:solidFill>
                <a:effectLst/>
              </a:rPr>
              <a:t> when the corresponding input bits are equal to ‘1’. </a:t>
            </a:r>
          </a:p>
          <a:p>
            <a:pPr marL="285750" lvl="0" indent="-285750" eaLnBrk="0" fontAlgn="base" hangingPunct="0">
              <a:spcBef>
                <a:spcPct val="0"/>
              </a:spcBef>
              <a:spcAft>
                <a:spcPct val="0"/>
              </a:spcAft>
              <a:buClrTx/>
              <a:buFont typeface="Arial" panose="020B0604020202020204" pitchFamily="34" charset="0"/>
              <a:buChar char="•"/>
            </a:pPr>
            <a:r>
              <a:rPr lang="en-US" sz="1800" dirty="0"/>
              <a:t>In the circuit, the non-inverting input terminal of an op-amp is connected to ground. That means zero volts is applied at the non-inverting input terminal of op-amp.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8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
        <p:nvSpPr>
          <p:cNvPr id="49" name="Google Shape;49;p11"/>
          <p:cNvSpPr txBox="1"/>
          <p:nvPr/>
        </p:nvSpPr>
        <p:spPr>
          <a:xfrm>
            <a:off x="308305" y="1001709"/>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Weighted Resistor DAC</a:t>
            </a:r>
          </a:p>
          <a:p>
            <a:pPr>
              <a:lnSpc>
                <a:spcPct val="150000"/>
              </a:lnSpc>
            </a:pPr>
            <a:r>
              <a:rPr lang="en-IN" sz="1600" b="1" dirty="0">
                <a:solidFill>
                  <a:srgbClr val="FF0000"/>
                </a:solidFill>
              </a:rPr>
              <a:t>Nodal Analysis Equation</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5" name="Picture 4">
            <a:extLst>
              <a:ext uri="{FF2B5EF4-FFF2-40B4-BE49-F238E27FC236}">
                <a16:creationId xmlns:a16="http://schemas.microsoft.com/office/drawing/2014/main" xmlns="" id="{1F480377-CA67-7AFD-8A25-FECE995486EA}"/>
              </a:ext>
            </a:extLst>
          </p:cNvPr>
          <p:cNvPicPr>
            <a:picLocks noChangeAspect="1"/>
          </p:cNvPicPr>
          <p:nvPr/>
        </p:nvPicPr>
        <p:blipFill>
          <a:blip r:embed="rId4"/>
          <a:stretch>
            <a:fillRect/>
          </a:stretch>
        </p:blipFill>
        <p:spPr>
          <a:xfrm>
            <a:off x="3145514" y="1470380"/>
            <a:ext cx="3660021" cy="3085033"/>
          </a:xfrm>
          <a:prstGeom prst="rect">
            <a:avLst/>
          </a:prstGeom>
        </p:spPr>
      </p:pic>
      <p:pic>
        <p:nvPicPr>
          <p:cNvPr id="7" name="Picture 6">
            <a:extLst>
              <a:ext uri="{FF2B5EF4-FFF2-40B4-BE49-F238E27FC236}">
                <a16:creationId xmlns:a16="http://schemas.microsoft.com/office/drawing/2014/main" xmlns="" id="{45610527-D433-E6CA-13BC-D7DAE42E5F7E}"/>
              </a:ext>
            </a:extLst>
          </p:cNvPr>
          <p:cNvPicPr>
            <a:picLocks noChangeAspect="1"/>
          </p:cNvPicPr>
          <p:nvPr/>
        </p:nvPicPr>
        <p:blipFill>
          <a:blip r:embed="rId5"/>
          <a:stretch>
            <a:fillRect/>
          </a:stretch>
        </p:blipFill>
        <p:spPr>
          <a:xfrm>
            <a:off x="3286124" y="4675987"/>
            <a:ext cx="3267075" cy="2324420"/>
          </a:xfrm>
          <a:prstGeom prst="rect">
            <a:avLst/>
          </a:prstGeom>
        </p:spPr>
      </p:pic>
    </p:spTree>
    <p:extLst>
      <p:ext uri="{BB962C8B-B14F-4D97-AF65-F5344CB8AC3E}">
        <p14:creationId xmlns:p14="http://schemas.microsoft.com/office/powerpoint/2010/main" val="315408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49" name="Google Shape;49;p11"/>
          <p:cNvSpPr txBox="1"/>
          <p:nvPr/>
        </p:nvSpPr>
        <p:spPr>
          <a:xfrm>
            <a:off x="308305" y="1001709"/>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Weighted Resistor DAC</a:t>
            </a:r>
          </a:p>
          <a:p>
            <a:pPr>
              <a:lnSpc>
                <a:spcPct val="150000"/>
              </a:lnSpc>
            </a:pPr>
            <a:r>
              <a:rPr lang="en-IN" sz="1600" b="1" dirty="0">
                <a:solidFill>
                  <a:srgbClr val="FF0000"/>
                </a:solidFill>
              </a:rPr>
              <a:t>Nodal Analysis Equation</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Rectangle 1">
            <a:extLst>
              <a:ext uri="{FF2B5EF4-FFF2-40B4-BE49-F238E27FC236}">
                <a16:creationId xmlns:a16="http://schemas.microsoft.com/office/drawing/2014/main" xmlns="" id="{7044283D-B76C-AB54-79FD-EE88FCE9199C}"/>
              </a:ext>
            </a:extLst>
          </p:cNvPr>
          <p:cNvSpPr>
            <a:spLocks noChangeArrowheads="1"/>
          </p:cNvSpPr>
          <p:nvPr/>
        </p:nvSpPr>
        <p:spPr bwMode="auto">
          <a:xfrm>
            <a:off x="521110" y="1978530"/>
            <a:ext cx="848091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above equation represents the </a:t>
            </a:r>
            <a:r>
              <a:rPr kumimoji="0" lang="en-US" altLang="en-US" sz="1800" b="1" i="0" u="none" strike="noStrike" cap="none" normalizeH="0" baseline="0" dirty="0">
                <a:ln>
                  <a:noFill/>
                </a:ln>
                <a:solidFill>
                  <a:schemeClr val="tx1"/>
                </a:solidFill>
                <a:effectLst/>
                <a:latin typeface="Arial" panose="020B0604020202020204" pitchFamily="34" charset="0"/>
              </a:rPr>
              <a:t>output voltage equation</a:t>
            </a:r>
            <a:r>
              <a:rPr kumimoji="0" lang="en-US" altLang="en-US" sz="1800" b="0" i="0" u="none" strike="noStrike" cap="none" normalizeH="0" baseline="0" dirty="0">
                <a:ln>
                  <a:noFill/>
                </a:ln>
                <a:solidFill>
                  <a:schemeClr val="tx1"/>
                </a:solidFill>
                <a:effectLst/>
                <a:latin typeface="Arial" panose="020B0604020202020204" pitchFamily="34" charset="0"/>
              </a:rPr>
              <a:t> of a 3-bit binary weighted resistor DAC. Since the number of bits are three in the binary (digital) input, we will get seven possible values of output voltage by varying the binary input from 000 to 111 for a fixed reference voltage, </a:t>
            </a:r>
            <a:r>
              <a:rPr kumimoji="0" lang="en-US" altLang="en-US" sz="2000" b="0" i="1" u="none" strike="noStrike" cap="none" normalizeH="0" baseline="0" dirty="0">
                <a:ln>
                  <a:noFill/>
                </a:ln>
                <a:solidFill>
                  <a:schemeClr val="tx1"/>
                </a:solidFill>
                <a:effectLst/>
                <a:latin typeface="MathJax_Math"/>
              </a:rPr>
              <a:t>V</a:t>
            </a:r>
            <a:r>
              <a:rPr kumimoji="0" lang="en-US" altLang="en-US" b="0" i="1" u="none" strike="noStrike" cap="none" normalizeH="0" baseline="0" dirty="0">
                <a:ln>
                  <a:noFill/>
                </a:ln>
                <a:solidFill>
                  <a:schemeClr val="tx1"/>
                </a:solidFill>
                <a:effectLst/>
                <a:latin typeface="MathJax_Math"/>
              </a:rPr>
              <a:t>R</a:t>
            </a:r>
            <a:r>
              <a:rPr kumimoji="0" lang="en-US" altLang="en-US" sz="1800" b="0" i="0" u="none" strike="noStrike" cap="none" normalizeH="0" baseline="0" dirty="0">
                <a:ln>
                  <a:noFill/>
                </a:ln>
                <a:solidFill>
                  <a:schemeClr val="tx1"/>
                </a:solidFill>
                <a:effectLst/>
              </a:rPr>
              <a:t>. </a:t>
            </a:r>
          </a:p>
          <a:p>
            <a:pPr marL="285750" lvl="0" indent="-285750" algn="just" eaLnBrk="0" fontAlgn="base" hangingPunct="0">
              <a:spcBef>
                <a:spcPct val="0"/>
              </a:spcBef>
              <a:spcAft>
                <a:spcPct val="0"/>
              </a:spcAft>
              <a:buClrTx/>
              <a:buFont typeface="Arial" panose="020B0604020202020204" pitchFamily="34" charset="0"/>
              <a:buChar char="•"/>
            </a:pPr>
            <a:r>
              <a:rPr lang="en-US" sz="1800" dirty="0"/>
              <a:t>We can write the </a:t>
            </a:r>
            <a:r>
              <a:rPr lang="en-US" sz="1800" b="1" dirty="0"/>
              <a:t>generalized output voltage equation</a:t>
            </a:r>
            <a:r>
              <a:rPr lang="en-US" sz="1800" dirty="0"/>
              <a:t> of an N-bit binary weighted resistor DAC as shown below based on the output voltage equation of a 3-bit binary weighted resistor DAC.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7586F134-F117-832E-2FA6-47C2D9A92BEC}"/>
              </a:ext>
            </a:extLst>
          </p:cNvPr>
          <p:cNvPicPr>
            <a:picLocks noChangeAspect="1"/>
          </p:cNvPicPr>
          <p:nvPr/>
        </p:nvPicPr>
        <p:blipFill>
          <a:blip r:embed="rId4"/>
          <a:stretch>
            <a:fillRect/>
          </a:stretch>
        </p:blipFill>
        <p:spPr>
          <a:xfrm>
            <a:off x="2537474" y="4286313"/>
            <a:ext cx="4569259" cy="1177165"/>
          </a:xfrm>
          <a:prstGeom prst="rect">
            <a:avLst/>
          </a:prstGeom>
        </p:spPr>
      </p:pic>
    </p:spTree>
    <p:extLst>
      <p:ext uri="{BB962C8B-B14F-4D97-AF65-F5344CB8AC3E}">
        <p14:creationId xmlns:p14="http://schemas.microsoft.com/office/powerpoint/2010/main" val="374141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
        <p:nvSpPr>
          <p:cNvPr id="49" name="Google Shape;49;p11"/>
          <p:cNvSpPr txBox="1"/>
          <p:nvPr/>
        </p:nvSpPr>
        <p:spPr>
          <a:xfrm>
            <a:off x="308305" y="1001709"/>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Weighted Resistor DAC</a:t>
            </a:r>
          </a:p>
          <a:p>
            <a:pPr>
              <a:lnSpc>
                <a:spcPct val="150000"/>
              </a:lnSpc>
            </a:pPr>
            <a:r>
              <a:rPr lang="en-IN" sz="1600" b="1" dirty="0">
                <a:solidFill>
                  <a:srgbClr val="FF0000"/>
                </a:solidFill>
              </a:rPr>
              <a:t>Advantages and Disadvantages</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5" name="Picture 4">
            <a:extLst>
              <a:ext uri="{FF2B5EF4-FFF2-40B4-BE49-F238E27FC236}">
                <a16:creationId xmlns:a16="http://schemas.microsoft.com/office/drawing/2014/main" xmlns="" id="{54100109-2F1E-4285-E28F-8C834FD46223}"/>
              </a:ext>
            </a:extLst>
          </p:cNvPr>
          <p:cNvPicPr>
            <a:picLocks noChangeAspect="1"/>
          </p:cNvPicPr>
          <p:nvPr/>
        </p:nvPicPr>
        <p:blipFill>
          <a:blip r:embed="rId4"/>
          <a:stretch>
            <a:fillRect/>
          </a:stretch>
        </p:blipFill>
        <p:spPr>
          <a:xfrm>
            <a:off x="521111" y="2151757"/>
            <a:ext cx="8123712" cy="3761423"/>
          </a:xfrm>
          <a:prstGeom prst="rect">
            <a:avLst/>
          </a:prstGeom>
        </p:spPr>
      </p:pic>
    </p:spTree>
    <p:extLst>
      <p:ext uri="{BB962C8B-B14F-4D97-AF65-F5344CB8AC3E}">
        <p14:creationId xmlns:p14="http://schemas.microsoft.com/office/powerpoint/2010/main" val="66204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49" name="Google Shape;49;p11"/>
          <p:cNvSpPr txBox="1"/>
          <p:nvPr/>
        </p:nvSpPr>
        <p:spPr>
          <a:xfrm>
            <a:off x="308305" y="9853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R-2R Ladder DAC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TextBox 2">
            <a:extLst>
              <a:ext uri="{FF2B5EF4-FFF2-40B4-BE49-F238E27FC236}">
                <a16:creationId xmlns:a16="http://schemas.microsoft.com/office/drawing/2014/main" xmlns="" id="{2DF62078-C93D-B6A3-AA9E-2F0D98F092AA}"/>
              </a:ext>
            </a:extLst>
          </p:cNvPr>
          <p:cNvSpPr txBox="1"/>
          <p:nvPr/>
        </p:nvSpPr>
        <p:spPr>
          <a:xfrm>
            <a:off x="308305" y="1797188"/>
            <a:ext cx="8715774" cy="954107"/>
          </a:xfrm>
          <a:prstGeom prst="rect">
            <a:avLst/>
          </a:prstGeom>
          <a:noFill/>
        </p:spPr>
        <p:txBody>
          <a:bodyPr wrap="square">
            <a:spAutoFit/>
          </a:bodyPr>
          <a:lstStyle/>
          <a:p>
            <a:pPr marL="285750" indent="-285750" algn="just">
              <a:buFont typeface="Arial" panose="020B0604020202020204" pitchFamily="34" charset="0"/>
              <a:buChar char="•"/>
            </a:pPr>
            <a:r>
              <a:rPr lang="en-US" dirty="0"/>
              <a:t>The R-2R Ladder DAC overcomes the disadvantages of a binary weighted resistor DAC. As the name suggests, R-2R Ladder DAC produces an analog output, which is almost equal to the digital (binary) input by using a </a:t>
            </a:r>
            <a:r>
              <a:rPr lang="en-US" b="1" dirty="0"/>
              <a:t>R-2R ladder network</a:t>
            </a:r>
            <a:r>
              <a:rPr lang="en-US" dirty="0"/>
              <a:t> in the inverting adder circuit.</a:t>
            </a:r>
          </a:p>
          <a:p>
            <a:pPr marL="285750" indent="-285750" algn="just">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xmlns="" id="{766E42B1-2071-7E7F-90C0-6BD483AC1204}"/>
              </a:ext>
            </a:extLst>
          </p:cNvPr>
          <p:cNvPicPr>
            <a:picLocks noChangeAspect="1"/>
          </p:cNvPicPr>
          <p:nvPr/>
        </p:nvPicPr>
        <p:blipFill>
          <a:blip r:embed="rId4"/>
          <a:stretch>
            <a:fillRect/>
          </a:stretch>
        </p:blipFill>
        <p:spPr>
          <a:xfrm>
            <a:off x="517670" y="2933699"/>
            <a:ext cx="8169130" cy="1909190"/>
          </a:xfrm>
          <a:prstGeom prst="rect">
            <a:avLst/>
          </a:prstGeom>
        </p:spPr>
      </p:pic>
    </p:spTree>
    <p:extLst>
      <p:ext uri="{BB962C8B-B14F-4D97-AF65-F5344CB8AC3E}">
        <p14:creationId xmlns:p14="http://schemas.microsoft.com/office/powerpoint/2010/main" val="12179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49" name="Google Shape;49;p11"/>
          <p:cNvSpPr txBox="1"/>
          <p:nvPr/>
        </p:nvSpPr>
        <p:spPr>
          <a:xfrm>
            <a:off x="308305" y="9853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R-2R Ladder DAC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4" name="Picture 3">
            <a:extLst>
              <a:ext uri="{FF2B5EF4-FFF2-40B4-BE49-F238E27FC236}">
                <a16:creationId xmlns:a16="http://schemas.microsoft.com/office/drawing/2014/main" xmlns="" id="{7F05829D-601F-180E-DF19-A7A025C1B4EB}"/>
              </a:ext>
            </a:extLst>
          </p:cNvPr>
          <p:cNvPicPr>
            <a:picLocks noChangeAspect="1"/>
          </p:cNvPicPr>
          <p:nvPr/>
        </p:nvPicPr>
        <p:blipFill>
          <a:blip r:embed="rId4"/>
          <a:stretch>
            <a:fillRect/>
          </a:stretch>
        </p:blipFill>
        <p:spPr>
          <a:xfrm>
            <a:off x="2241755" y="1541725"/>
            <a:ext cx="5088435" cy="5316275"/>
          </a:xfrm>
          <a:prstGeom prst="rect">
            <a:avLst/>
          </a:prstGeom>
        </p:spPr>
      </p:pic>
    </p:spTree>
    <p:extLst>
      <p:ext uri="{BB962C8B-B14F-4D97-AF65-F5344CB8AC3E}">
        <p14:creationId xmlns:p14="http://schemas.microsoft.com/office/powerpoint/2010/main" val="163034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49" name="Google Shape;49;p11"/>
          <p:cNvSpPr txBox="1"/>
          <p:nvPr/>
        </p:nvSpPr>
        <p:spPr>
          <a:xfrm>
            <a:off x="548148" y="8967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R-2R Ladder DAC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5" name="Rectangle 2">
            <a:extLst>
              <a:ext uri="{FF2B5EF4-FFF2-40B4-BE49-F238E27FC236}">
                <a16:creationId xmlns:a16="http://schemas.microsoft.com/office/drawing/2014/main" xmlns="" id="{0EA3444B-10C2-4728-5784-CABCCBA1545A}"/>
              </a:ext>
            </a:extLst>
          </p:cNvPr>
          <p:cNvSpPr>
            <a:spLocks noChangeArrowheads="1"/>
          </p:cNvSpPr>
          <p:nvPr/>
        </p:nvSpPr>
        <p:spPr bwMode="auto">
          <a:xfrm>
            <a:off x="341257" y="1823776"/>
            <a:ext cx="84614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he bits of a binary number can have only one of the two values. i.e., either 0 or 1. Let the </a:t>
            </a:r>
            <a:r>
              <a:rPr kumimoji="0" lang="en-US" altLang="en-US" sz="1800" b="1" i="0" u="none" strike="noStrike" cap="none" normalizeH="0" baseline="0" dirty="0">
                <a:ln>
                  <a:noFill/>
                </a:ln>
                <a:solidFill>
                  <a:schemeClr val="tx1"/>
                </a:solidFill>
                <a:effectLst/>
                <a:latin typeface="Arial" panose="020B0604020202020204" pitchFamily="34" charset="0"/>
              </a:rPr>
              <a:t>3-bit binary input</a:t>
            </a:r>
            <a:r>
              <a:rPr kumimoji="0" lang="en-US" altLang="en-US" sz="1800" b="0" i="0" u="none" strike="noStrike" cap="none" normalizeH="0" baseline="0" dirty="0">
                <a:ln>
                  <a:noFill/>
                </a:ln>
                <a:solidFill>
                  <a:schemeClr val="tx1"/>
                </a:solidFill>
                <a:effectLst/>
                <a:latin typeface="Arial" panose="020B0604020202020204" pitchFamily="34" charset="0"/>
              </a:rPr>
              <a:t> is </a:t>
            </a:r>
            <a:r>
              <a:rPr kumimoji="0" lang="en-US" altLang="en-US" sz="2000" b="0" i="1" u="none" strike="noStrike" cap="none" normalizeH="0" baseline="0" dirty="0">
                <a:ln>
                  <a:noFill/>
                </a:ln>
                <a:solidFill>
                  <a:schemeClr val="tx1"/>
                </a:solidFill>
                <a:effectLst/>
                <a:latin typeface="MathJax_Math"/>
              </a:rPr>
              <a:t>b</a:t>
            </a:r>
            <a:r>
              <a:rPr kumimoji="0" lang="en-US" altLang="en-US" b="0" i="0" u="none" strike="noStrike" cap="none" normalizeH="0" baseline="0" dirty="0">
                <a:ln>
                  <a:noFill/>
                </a:ln>
                <a:solidFill>
                  <a:schemeClr val="tx1"/>
                </a:solidFill>
                <a:effectLst/>
                <a:latin typeface="MathJax_Main"/>
              </a:rPr>
              <a:t>2</a:t>
            </a:r>
            <a:r>
              <a:rPr kumimoji="0" lang="en-US" altLang="en-US" sz="2000" b="0" i="1" u="none" strike="noStrike" cap="none" normalizeH="0" baseline="0" dirty="0">
                <a:ln>
                  <a:noFill/>
                </a:ln>
                <a:solidFill>
                  <a:schemeClr val="tx1"/>
                </a:solidFill>
                <a:effectLst/>
                <a:latin typeface="MathJax_Math"/>
              </a:rPr>
              <a:t>b</a:t>
            </a:r>
            <a:r>
              <a:rPr kumimoji="0" lang="en-US" altLang="en-US" b="0" i="0" u="none" strike="noStrike" cap="none" normalizeH="0" baseline="0" dirty="0">
                <a:ln>
                  <a:noFill/>
                </a:ln>
                <a:solidFill>
                  <a:schemeClr val="tx1"/>
                </a:solidFill>
                <a:effectLst/>
                <a:latin typeface="MathJax_Main"/>
              </a:rPr>
              <a:t>1</a:t>
            </a:r>
            <a:r>
              <a:rPr kumimoji="0" lang="en-US" altLang="en-US" sz="2000" b="0" i="1" u="none" strike="noStrike" cap="none" normalizeH="0" baseline="0" dirty="0">
                <a:ln>
                  <a:noFill/>
                </a:ln>
                <a:solidFill>
                  <a:schemeClr val="tx1"/>
                </a:solidFill>
                <a:effectLst/>
                <a:latin typeface="MathJax_Math"/>
              </a:rPr>
              <a:t>b</a:t>
            </a:r>
            <a:r>
              <a:rPr kumimoji="0" lang="en-US" altLang="en-US" b="0" i="0" u="none" strike="noStrike" cap="none" normalizeH="0" baseline="0" dirty="0">
                <a:ln>
                  <a:noFill/>
                </a:ln>
                <a:solidFill>
                  <a:schemeClr val="tx1"/>
                </a:solidFill>
                <a:effectLst/>
                <a:latin typeface="MathJax_Main"/>
              </a:rPr>
              <a:t>0</a:t>
            </a:r>
            <a:r>
              <a:rPr kumimoji="0" lang="en-US" altLang="en-US" sz="1800"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547840CA-FA46-7398-F1C3-9499539CA749}"/>
              </a:ext>
            </a:extLst>
          </p:cNvPr>
          <p:cNvSpPr>
            <a:spLocks noChangeArrowheads="1"/>
          </p:cNvSpPr>
          <p:nvPr/>
        </p:nvSpPr>
        <p:spPr bwMode="auto">
          <a:xfrm>
            <a:off x="442673" y="2682695"/>
            <a:ext cx="81386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Here, the bits </a:t>
            </a:r>
            <a:r>
              <a:rPr kumimoji="0" lang="en-US" altLang="en-US" sz="1800" b="0" i="1" u="none" strike="noStrike" cap="none" normalizeH="0" baseline="0" dirty="0">
                <a:ln>
                  <a:noFill/>
                </a:ln>
                <a:solidFill>
                  <a:schemeClr val="tx1"/>
                </a:solidFill>
                <a:effectLst/>
                <a:latin typeface="MathJax_Math"/>
              </a:rPr>
              <a:t>b</a:t>
            </a:r>
            <a:r>
              <a:rPr kumimoji="0" lang="en-US" altLang="en-US" sz="1200" b="0" i="0" u="none" strike="noStrike" cap="none" normalizeH="0" baseline="0" dirty="0">
                <a:ln>
                  <a:noFill/>
                </a:ln>
                <a:solidFill>
                  <a:schemeClr val="tx1"/>
                </a:solidFill>
                <a:effectLst/>
                <a:latin typeface="MathJax_Main"/>
              </a:rPr>
              <a:t>2</a:t>
            </a:r>
            <a:r>
              <a:rPr kumimoji="0" lang="en-US" altLang="en-US" sz="1600" b="0" i="0" u="none" strike="noStrike" cap="none" normalizeH="0" baseline="0" dirty="0">
                <a:ln>
                  <a:noFill/>
                </a:ln>
                <a:solidFill>
                  <a:schemeClr val="tx1"/>
                </a:solidFill>
                <a:effectLst/>
              </a:rPr>
              <a:t> and </a:t>
            </a:r>
            <a:r>
              <a:rPr kumimoji="0" lang="en-US" altLang="en-US" sz="1800" b="0" i="1" u="none" strike="noStrike" cap="none" normalizeH="0" baseline="0" dirty="0">
                <a:ln>
                  <a:noFill/>
                </a:ln>
                <a:solidFill>
                  <a:schemeClr val="tx1"/>
                </a:solidFill>
                <a:effectLst/>
                <a:latin typeface="MathJax_Math"/>
              </a:rPr>
              <a:t>b</a:t>
            </a:r>
            <a:r>
              <a:rPr kumimoji="0" lang="en-US" altLang="en-US" sz="1200" b="0" i="0" u="none" strike="noStrike" cap="none" normalizeH="0" baseline="0" dirty="0">
                <a:ln>
                  <a:noFill/>
                </a:ln>
                <a:solidFill>
                  <a:schemeClr val="tx1"/>
                </a:solidFill>
                <a:effectLst/>
                <a:latin typeface="MathJax_Main"/>
              </a:rPr>
              <a:t>0</a:t>
            </a:r>
            <a:r>
              <a:rPr kumimoji="0" lang="en-US" altLang="en-US" sz="1600" b="0" i="0" u="none" strike="noStrike" cap="none" normalizeH="0" baseline="0" dirty="0">
                <a:ln>
                  <a:noFill/>
                </a:ln>
                <a:solidFill>
                  <a:schemeClr val="tx1"/>
                </a:solidFill>
                <a:effectLst/>
              </a:rPr>
              <a:t> denote the </a:t>
            </a:r>
            <a:r>
              <a:rPr kumimoji="0" lang="en-US" altLang="en-US" sz="1800" b="1" i="0" u="none" strike="noStrike" cap="none" normalizeH="0" baseline="0" dirty="0">
                <a:ln>
                  <a:noFill/>
                </a:ln>
                <a:solidFill>
                  <a:schemeClr val="tx1"/>
                </a:solidFill>
                <a:effectLst/>
                <a:latin typeface="Arial" panose="020B0604020202020204" pitchFamily="34" charset="0"/>
              </a:rPr>
              <a:t>Most Significant Bit (MSB) and Least Significant Bit (LSB)</a:t>
            </a:r>
            <a:r>
              <a:rPr kumimoji="0" lang="en-US" altLang="en-US" sz="1800" b="0" i="0" u="none" strike="noStrike" cap="none" normalizeH="0" baseline="0" dirty="0">
                <a:ln>
                  <a:noFill/>
                </a:ln>
                <a:solidFill>
                  <a:schemeClr val="tx1"/>
                </a:solidFill>
                <a:effectLst/>
                <a:latin typeface="Arial" panose="020B0604020202020204" pitchFamily="34" charset="0"/>
              </a:rPr>
              <a:t> respectively. </a:t>
            </a:r>
          </a:p>
        </p:txBody>
      </p:sp>
      <p:sp>
        <p:nvSpPr>
          <p:cNvPr id="8" name="TextBox 7">
            <a:extLst>
              <a:ext uri="{FF2B5EF4-FFF2-40B4-BE49-F238E27FC236}">
                <a16:creationId xmlns:a16="http://schemas.microsoft.com/office/drawing/2014/main" xmlns="" id="{2C58DCF2-0CC7-ADF9-29FC-7630EC04F9D9}"/>
              </a:ext>
            </a:extLst>
          </p:cNvPr>
          <p:cNvSpPr txBox="1"/>
          <p:nvPr/>
        </p:nvSpPr>
        <p:spPr>
          <a:xfrm>
            <a:off x="442673" y="3526225"/>
            <a:ext cx="8311038" cy="1323439"/>
          </a:xfrm>
          <a:prstGeom prst="rect">
            <a:avLst/>
          </a:prstGeom>
          <a:noFill/>
        </p:spPr>
        <p:txBody>
          <a:bodyPr wrap="square">
            <a:spAutoFit/>
          </a:bodyPr>
          <a:lstStyle/>
          <a:p>
            <a:pPr marL="285750" indent="-285750" algn="just">
              <a:buFont typeface="Arial" panose="020B0604020202020204" pitchFamily="34" charset="0"/>
              <a:buChar char="•"/>
            </a:pPr>
            <a:r>
              <a:rPr lang="en-US" sz="1600" dirty="0"/>
              <a:t>The </a:t>
            </a:r>
            <a:r>
              <a:rPr lang="en-US" sz="1600" b="1" dirty="0"/>
              <a:t>digital switches</a:t>
            </a:r>
            <a:r>
              <a:rPr lang="en-US" sz="1600" dirty="0"/>
              <a:t> shown in the above figure will be connected to ground, when the corresponding input bits are equal to ‘0’.</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p:txBody>
      </p:sp>
      <p:sp>
        <p:nvSpPr>
          <p:cNvPr id="9" name="Rectangle 4">
            <a:extLst>
              <a:ext uri="{FF2B5EF4-FFF2-40B4-BE49-F238E27FC236}">
                <a16:creationId xmlns:a16="http://schemas.microsoft.com/office/drawing/2014/main" xmlns="" id="{280E34CA-4193-1578-9727-96C95ACDB06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xmlns="" id="{A2E2B1F2-D34B-F51C-D0CD-BFC0CCD572FA}"/>
              </a:ext>
            </a:extLst>
          </p:cNvPr>
          <p:cNvSpPr>
            <a:spLocks noChangeArrowheads="1"/>
          </p:cNvSpPr>
          <p:nvPr/>
        </p:nvSpPr>
        <p:spPr bwMode="auto">
          <a:xfrm>
            <a:off x="442673" y="4349370"/>
            <a:ext cx="862289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Similarly, the digital switches shown in the above figure will be connected to the negative reference voltage, </a:t>
            </a:r>
            <a:r>
              <a:rPr kumimoji="0" lang="en-US" altLang="en-US" sz="1800" b="0" i="0" u="none" strike="noStrike" cap="none" normalizeH="0" baseline="0" dirty="0">
                <a:ln>
                  <a:noFill/>
                </a:ln>
                <a:solidFill>
                  <a:schemeClr val="tx1"/>
                </a:solidFill>
                <a:effectLst/>
                <a:latin typeface="MathJax_Main"/>
              </a:rPr>
              <a:t>−</a:t>
            </a:r>
            <a:r>
              <a:rPr kumimoji="0" lang="en-US" altLang="en-US" sz="1800" b="0" i="1" u="none" strike="noStrike" cap="none" normalizeH="0" baseline="0" dirty="0">
                <a:ln>
                  <a:noFill/>
                </a:ln>
                <a:solidFill>
                  <a:schemeClr val="tx1"/>
                </a:solidFill>
                <a:effectLst/>
                <a:latin typeface="MathJax_Math"/>
              </a:rPr>
              <a:t>V</a:t>
            </a:r>
            <a:r>
              <a:rPr kumimoji="0" lang="en-US" altLang="en-US" sz="1200" b="0" i="1" u="none" strike="noStrike" cap="none" normalizeH="0" baseline="0" dirty="0">
                <a:ln>
                  <a:noFill/>
                </a:ln>
                <a:solidFill>
                  <a:schemeClr val="tx1"/>
                </a:solidFill>
                <a:effectLst/>
                <a:latin typeface="MathJax_Math"/>
              </a:rPr>
              <a:t>R</a:t>
            </a:r>
            <a:r>
              <a:rPr kumimoji="0" lang="en-US" altLang="en-US" sz="1600" b="0" i="0" u="none" strike="noStrike" cap="none" normalizeH="0" baseline="0" dirty="0">
                <a:ln>
                  <a:noFill/>
                </a:ln>
                <a:solidFill>
                  <a:schemeClr val="tx1"/>
                </a:solidFill>
                <a:effectLst/>
              </a:rPr>
              <a:t> when the corresponding input bits are equal to ‘1’.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endParaRPr>
          </a:p>
          <a:p>
            <a:pPr marL="285750" lvl="0" indent="-285750" eaLnBrk="0" fontAlgn="base" hangingPunct="0">
              <a:spcBef>
                <a:spcPct val="0"/>
              </a:spcBef>
              <a:spcAft>
                <a:spcPct val="0"/>
              </a:spcAft>
              <a:buClrTx/>
              <a:buFont typeface="Arial" panose="020B0604020202020204" pitchFamily="34" charset="0"/>
              <a:buChar char="•"/>
            </a:pPr>
            <a:r>
              <a:rPr lang="en-US" sz="1800" dirty="0"/>
              <a:t>In the circuit, the non-inverting input terminal of an op-amp is connected to ground. That means zero volts is applied at the non-inverting input terminal of op-amp.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140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49" name="Google Shape;49;p11"/>
          <p:cNvSpPr txBox="1"/>
          <p:nvPr/>
        </p:nvSpPr>
        <p:spPr>
          <a:xfrm>
            <a:off x="308305" y="9853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R-2R Ladder DAC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2" name="Picture 1">
            <a:extLst>
              <a:ext uri="{FF2B5EF4-FFF2-40B4-BE49-F238E27FC236}">
                <a16:creationId xmlns:a16="http://schemas.microsoft.com/office/drawing/2014/main" xmlns="" id="{B2E057D4-8F46-7664-AC51-987EBCCFC57E}"/>
              </a:ext>
            </a:extLst>
          </p:cNvPr>
          <p:cNvPicPr>
            <a:picLocks noChangeAspect="1"/>
          </p:cNvPicPr>
          <p:nvPr/>
        </p:nvPicPr>
        <p:blipFill>
          <a:blip r:embed="rId4"/>
          <a:stretch>
            <a:fillRect/>
          </a:stretch>
        </p:blipFill>
        <p:spPr>
          <a:xfrm>
            <a:off x="2402563" y="2397599"/>
            <a:ext cx="4569259" cy="1177165"/>
          </a:xfrm>
          <a:prstGeom prst="rect">
            <a:avLst/>
          </a:prstGeom>
        </p:spPr>
      </p:pic>
      <p:sp>
        <p:nvSpPr>
          <p:cNvPr id="3" name="Rectangle 2">
            <a:extLst>
              <a:ext uri="{FF2B5EF4-FFF2-40B4-BE49-F238E27FC236}">
                <a16:creationId xmlns:a16="http://schemas.microsoft.com/office/drawing/2014/main" xmlns="" id="{54BEF35A-57C4-D61F-71FD-FA77B54BFFBD}"/>
              </a:ext>
            </a:extLst>
          </p:cNvPr>
          <p:cNvSpPr>
            <a:spLocks noChangeArrowheads="1"/>
          </p:cNvSpPr>
          <p:nvPr/>
        </p:nvSpPr>
        <p:spPr bwMode="auto">
          <a:xfrm>
            <a:off x="341257" y="1977664"/>
            <a:ext cx="84614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Final Output Voltage Equation</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1C375B84-A7D5-198F-7955-66F59908E374}"/>
              </a:ext>
            </a:extLst>
          </p:cNvPr>
          <p:cNvSpPr txBox="1"/>
          <p:nvPr/>
        </p:nvSpPr>
        <p:spPr>
          <a:xfrm>
            <a:off x="663313" y="4044357"/>
            <a:ext cx="8139428" cy="1815882"/>
          </a:xfrm>
          <a:prstGeom prst="rect">
            <a:avLst/>
          </a:prstGeom>
          <a:noFill/>
        </p:spPr>
        <p:txBody>
          <a:bodyPr wrap="square">
            <a:spAutoFit/>
          </a:bodyPr>
          <a:lstStyle/>
          <a:p>
            <a:pPr algn="just"/>
            <a:r>
              <a:rPr lang="en-US" sz="1600" dirty="0"/>
              <a:t>The </a:t>
            </a:r>
            <a:r>
              <a:rPr lang="en-US" sz="1600" b="1" dirty="0"/>
              <a:t>advantages</a:t>
            </a:r>
            <a:r>
              <a:rPr lang="en-US" sz="1600" dirty="0"/>
              <a:t> of a R-2R Ladder DAC are as follows −</a:t>
            </a:r>
          </a:p>
          <a:p>
            <a:pPr algn="just"/>
            <a:endParaRPr lang="en-US" sz="1600" dirty="0"/>
          </a:p>
          <a:p>
            <a:pPr algn="just">
              <a:buFont typeface="Arial" panose="020B0604020202020204" pitchFamily="34" charset="0"/>
              <a:buChar char="•"/>
            </a:pPr>
            <a:r>
              <a:rPr lang="en-US" sz="1600" dirty="0"/>
              <a:t>R-2R Ladder DAC contains only two values of resistor: R and 2R. So, it is easy to select and design more accurate resistors.</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dirty="0"/>
              <a:t>If more number of bits are present in the digital input, then we have to include required number of R-2R sections additionally</a:t>
            </a:r>
          </a:p>
        </p:txBody>
      </p:sp>
      <p:sp>
        <p:nvSpPr>
          <p:cNvPr id="8" name="TextBox 7">
            <a:extLst>
              <a:ext uri="{FF2B5EF4-FFF2-40B4-BE49-F238E27FC236}">
                <a16:creationId xmlns:a16="http://schemas.microsoft.com/office/drawing/2014/main" xmlns="" id="{DC734CA1-B2CC-F064-9307-38257FB51F38}"/>
              </a:ext>
            </a:extLst>
          </p:cNvPr>
          <p:cNvSpPr txBox="1"/>
          <p:nvPr/>
        </p:nvSpPr>
        <p:spPr>
          <a:xfrm>
            <a:off x="521110" y="6057800"/>
            <a:ext cx="8622890" cy="307777"/>
          </a:xfrm>
          <a:prstGeom prst="rect">
            <a:avLst/>
          </a:prstGeom>
          <a:noFill/>
        </p:spPr>
        <p:txBody>
          <a:bodyPr wrap="square">
            <a:spAutoFit/>
          </a:bodyPr>
          <a:lstStyle/>
          <a:p>
            <a:r>
              <a:rPr lang="en-US" b="1" dirty="0"/>
              <a:t>Due to the above advantages, R-2R Ladder DAC is preferable over binary weighted resistor DAC.</a:t>
            </a:r>
            <a:endParaRPr lang="en-IN" b="1" dirty="0"/>
          </a:p>
        </p:txBody>
      </p:sp>
    </p:spTree>
    <p:extLst>
      <p:ext uri="{BB962C8B-B14F-4D97-AF65-F5344CB8AC3E}">
        <p14:creationId xmlns:p14="http://schemas.microsoft.com/office/powerpoint/2010/main" val="302594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sp>
        <p:nvSpPr>
          <p:cNvPr id="49" name="Google Shape;49;p11"/>
          <p:cNvSpPr txBox="1"/>
          <p:nvPr/>
        </p:nvSpPr>
        <p:spPr>
          <a:xfrm>
            <a:off x="308305" y="9853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err="1"/>
              <a:t>Numericals</a:t>
            </a:r>
            <a:r>
              <a:rPr lang="en-IN" sz="2800" b="1" dirty="0"/>
              <a:t> on DAC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Rectangle 2">
            <a:extLst>
              <a:ext uri="{FF2B5EF4-FFF2-40B4-BE49-F238E27FC236}">
                <a16:creationId xmlns:a16="http://schemas.microsoft.com/office/drawing/2014/main" xmlns="" id="{54BEF35A-57C4-D61F-71FD-FA77B54BFFBD}"/>
              </a:ext>
            </a:extLst>
          </p:cNvPr>
          <p:cNvSpPr>
            <a:spLocks noChangeArrowheads="1"/>
          </p:cNvSpPr>
          <p:nvPr/>
        </p:nvSpPr>
        <p:spPr bwMode="auto">
          <a:xfrm>
            <a:off x="341257" y="1885331"/>
            <a:ext cx="84614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lang="en-US" sz="2400" dirty="0">
                <a:effectLst/>
                <a:latin typeface="arial" panose="020B0604020202020204" pitchFamily="34" charset="0"/>
              </a:rPr>
              <a:t>Q.1 Convert a binary number of 01101 into an analog output where the </a:t>
            </a:r>
            <a:r>
              <a:rPr lang="en-US" sz="2400" dirty="0" err="1">
                <a:effectLst/>
                <a:latin typeface="arial" panose="020B0604020202020204" pitchFamily="34" charset="0"/>
              </a:rPr>
              <a:t>v</a:t>
            </a:r>
            <a:r>
              <a:rPr lang="en-US" sz="2400" baseline="-25000" dirty="0" err="1">
                <a:effectLst/>
                <a:latin typeface="arial" panose="020B0604020202020204" pitchFamily="34" charset="0"/>
              </a:rPr>
              <a:t>ref</a:t>
            </a:r>
            <a:r>
              <a:rPr lang="en-US" sz="2400" baseline="-25000" dirty="0">
                <a:effectLst/>
                <a:latin typeface="arial" panose="020B0604020202020204" pitchFamily="34" charset="0"/>
              </a:rPr>
              <a:t> </a:t>
            </a:r>
            <a:r>
              <a:rPr lang="en-US" sz="2400" dirty="0">
                <a:effectLst/>
                <a:latin typeface="arial" panose="020B0604020202020204" pitchFamily="34" charset="0"/>
              </a:rPr>
              <a:t>= 10v.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5EDE2304-FE12-8977-5092-641F0D21C75F}"/>
              </a:ext>
            </a:extLst>
          </p:cNvPr>
          <p:cNvSpPr txBox="1"/>
          <p:nvPr/>
        </p:nvSpPr>
        <p:spPr>
          <a:xfrm>
            <a:off x="521110" y="2893072"/>
            <a:ext cx="8622890" cy="523220"/>
          </a:xfrm>
          <a:prstGeom prst="rect">
            <a:avLst/>
          </a:prstGeom>
          <a:noFill/>
        </p:spPr>
        <p:txBody>
          <a:bodyPr wrap="square">
            <a:spAutoFit/>
          </a:bodyPr>
          <a:lstStyle/>
          <a:p>
            <a:r>
              <a:rPr lang="en-US" b="1" dirty="0"/>
              <a:t>Ans.   </a:t>
            </a:r>
          </a:p>
          <a:p>
            <a:r>
              <a:rPr lang="en-US" b="1" dirty="0"/>
              <a:t>                                    Here N=5  (No. of bits)</a:t>
            </a:r>
            <a:endParaRPr lang="en-IN" b="1" dirty="0"/>
          </a:p>
        </p:txBody>
      </p:sp>
      <p:pic>
        <p:nvPicPr>
          <p:cNvPr id="7" name="Picture 6">
            <a:extLst>
              <a:ext uri="{FF2B5EF4-FFF2-40B4-BE49-F238E27FC236}">
                <a16:creationId xmlns:a16="http://schemas.microsoft.com/office/drawing/2014/main" xmlns="" id="{C1269171-5D14-E3E9-928F-67480A380E4E}"/>
              </a:ext>
            </a:extLst>
          </p:cNvPr>
          <p:cNvPicPr>
            <a:picLocks noChangeAspect="1"/>
          </p:cNvPicPr>
          <p:nvPr/>
        </p:nvPicPr>
        <p:blipFill>
          <a:blip r:embed="rId4"/>
          <a:stretch>
            <a:fillRect/>
          </a:stretch>
        </p:blipFill>
        <p:spPr>
          <a:xfrm>
            <a:off x="571803" y="4070237"/>
            <a:ext cx="5132272" cy="1903091"/>
          </a:xfrm>
          <a:prstGeom prst="rect">
            <a:avLst/>
          </a:prstGeom>
        </p:spPr>
      </p:pic>
      <p:pic>
        <p:nvPicPr>
          <p:cNvPr id="10" name="Picture 9">
            <a:extLst>
              <a:ext uri="{FF2B5EF4-FFF2-40B4-BE49-F238E27FC236}">
                <a16:creationId xmlns:a16="http://schemas.microsoft.com/office/drawing/2014/main" xmlns="" id="{E461AB19-43A9-E289-6655-1BF711B933DD}"/>
              </a:ext>
            </a:extLst>
          </p:cNvPr>
          <p:cNvPicPr>
            <a:picLocks noChangeAspect="1"/>
          </p:cNvPicPr>
          <p:nvPr/>
        </p:nvPicPr>
        <p:blipFill>
          <a:blip r:embed="rId5"/>
          <a:stretch>
            <a:fillRect/>
          </a:stretch>
        </p:blipFill>
        <p:spPr>
          <a:xfrm>
            <a:off x="1994450" y="6006521"/>
            <a:ext cx="1530770" cy="372062"/>
          </a:xfrm>
          <a:prstGeom prst="rect">
            <a:avLst/>
          </a:prstGeom>
        </p:spPr>
      </p:pic>
      <p:pic>
        <p:nvPicPr>
          <p:cNvPr id="11" name="Picture 10">
            <a:extLst>
              <a:ext uri="{FF2B5EF4-FFF2-40B4-BE49-F238E27FC236}">
                <a16:creationId xmlns:a16="http://schemas.microsoft.com/office/drawing/2014/main" xmlns="" id="{BA5F859F-B2BA-686D-BA30-D9AF0EDDC208}"/>
              </a:ext>
            </a:extLst>
          </p:cNvPr>
          <p:cNvPicPr>
            <a:picLocks noChangeAspect="1"/>
          </p:cNvPicPr>
          <p:nvPr/>
        </p:nvPicPr>
        <p:blipFill>
          <a:blip r:embed="rId6"/>
          <a:stretch>
            <a:fillRect/>
          </a:stretch>
        </p:blipFill>
        <p:spPr>
          <a:xfrm>
            <a:off x="4571999" y="2893072"/>
            <a:ext cx="4569259" cy="1177165"/>
          </a:xfrm>
          <a:prstGeom prst="rect">
            <a:avLst/>
          </a:prstGeom>
        </p:spPr>
      </p:pic>
    </p:spTree>
    <p:extLst>
      <p:ext uri="{BB962C8B-B14F-4D97-AF65-F5344CB8AC3E}">
        <p14:creationId xmlns:p14="http://schemas.microsoft.com/office/powerpoint/2010/main" val="428731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algn="ctr" rtl="0">
              <a:lnSpc>
                <a:spcPct val="150000"/>
              </a:lnSpc>
              <a:spcBef>
                <a:spcPts val="0"/>
              </a:spcBef>
              <a:spcAft>
                <a:spcPts val="0"/>
              </a:spcAft>
              <a:buNone/>
            </a:pPr>
            <a:r>
              <a:rPr lang="en-US" sz="2000" b="1" i="0" u="none" strike="noStrike" cap="none" dirty="0">
                <a:solidFill>
                  <a:srgbClr val="FF0000"/>
                </a:solidFill>
                <a:latin typeface="Tahoma" panose="020B0604030504040204" pitchFamily="34" charset="0"/>
                <a:ea typeface="Tahoma" panose="020B0604030504040204" pitchFamily="34" charset="0"/>
                <a:cs typeface="Tahoma" panose="020B0604030504040204" pitchFamily="34" charset="0"/>
                <a:sym typeface="Times New Roman"/>
              </a:rPr>
              <a:t>Input Output Processors (IOP)</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344167" y="2404941"/>
            <a:ext cx="8342633" cy="3854776"/>
          </a:xfrm>
          <a:prstGeom prst="rect">
            <a:avLst/>
          </a:prstGeom>
          <a:noFill/>
          <a:ln>
            <a:noFill/>
          </a:ln>
        </p:spPr>
        <p:txBody>
          <a:bodyPr spcFirstLastPara="1" wrap="square" lIns="91425" tIns="33100" rIns="91425" bIns="45700" anchor="ctr" anchorCtr="0">
            <a:noAutofit/>
          </a:bodyPr>
          <a:lstStyle/>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sz="2000" dirty="0"/>
              <a:t>The </a:t>
            </a:r>
            <a:r>
              <a:rPr lang="en-US" sz="2000" b="1" dirty="0"/>
              <a:t>DMA mode</a:t>
            </a:r>
            <a:r>
              <a:rPr lang="en-US" sz="2000" dirty="0"/>
              <a:t> of data transfer reduces CPU’s overhead in handling I/O operations. It also allows parallelism in CPU and I/O operations.</a:t>
            </a:r>
          </a:p>
          <a:p>
            <a:pPr marL="342900" indent="-342900" algn="just">
              <a:buFont typeface="Arial" panose="020B0604020202020204" pitchFamily="34" charset="0"/>
              <a:buChar char="•"/>
            </a:pPr>
            <a:r>
              <a:rPr lang="en-US" sz="2000" dirty="0"/>
              <a:t>Such parallelism is necessary to avoid wastage of valuable CPU time while handling I/O devices whose speeds are much slower as compared to CPU.</a:t>
            </a:r>
          </a:p>
          <a:p>
            <a:pPr marL="342900" indent="-342900" algn="just">
              <a:buFont typeface="Arial" panose="020B0604020202020204" pitchFamily="34" charset="0"/>
              <a:buChar char="•"/>
            </a:pPr>
            <a:r>
              <a:rPr lang="en-US" sz="2000" dirty="0"/>
              <a:t>The concept of DMA operation can be extended to relieve the CPU further from getting involved with the execution of I/O operations.</a:t>
            </a:r>
          </a:p>
          <a:p>
            <a:pPr marL="342900" indent="-342900" algn="just">
              <a:buFont typeface="Arial" panose="020B0604020202020204" pitchFamily="34" charset="0"/>
              <a:buChar char="•"/>
            </a:pPr>
            <a:r>
              <a:rPr lang="en-US" sz="2000" dirty="0"/>
              <a:t>This gives rises to the development of special purpose processor called </a:t>
            </a:r>
            <a:r>
              <a:rPr lang="en-US" sz="2000" b="1" dirty="0"/>
              <a:t>Input-Output Processor (IOP).</a:t>
            </a:r>
          </a:p>
          <a:p>
            <a:pPr marL="342900" indent="-342900" algn="just">
              <a:buFont typeface="Arial" panose="020B0604020202020204" pitchFamily="34" charset="0"/>
              <a:buChar char="•"/>
            </a:pPr>
            <a:r>
              <a:rPr lang="en-US" sz="2000" dirty="0"/>
              <a:t>The Input Output Processor (IOP) is just like a CPU that handles the details of I/O operations.</a:t>
            </a:r>
          </a:p>
          <a:p>
            <a:pPr marL="342900" indent="-342900" algn="just">
              <a:buFont typeface="Arial" panose="020B0604020202020204" pitchFamily="34" charset="0"/>
              <a:buChar char="•"/>
            </a:pPr>
            <a:r>
              <a:rPr lang="en-US" sz="2000" dirty="0"/>
              <a:t>It is more equipped with facilities than those are available in typical DMA controller.</a:t>
            </a:r>
          </a:p>
          <a:p>
            <a:pPr marL="342900" indent="-342900" algn="just">
              <a:buFont typeface="Arial" panose="020B0604020202020204" pitchFamily="34" charset="0"/>
              <a:buChar char="•"/>
            </a:pPr>
            <a:r>
              <a:rPr lang="en-US" sz="2000" dirty="0"/>
              <a:t>The IOP can fetch and execute its own instructions that are specifically designed to characterize I/O transfers. </a:t>
            </a:r>
          </a:p>
          <a:p>
            <a:pPr marL="342900" indent="-342900" algn="just">
              <a:buFont typeface="Arial" panose="020B0604020202020204" pitchFamily="34" charset="0"/>
              <a:buChar char="•"/>
            </a:pPr>
            <a:r>
              <a:rPr lang="en-US" sz="2000" dirty="0"/>
              <a:t>In addition to the I/O – related tasks, it can perform other processing tasks like arithmetic, logic, branching and code translation</a:t>
            </a:r>
            <a:r>
              <a:rPr lang="en-US" sz="1800" dirty="0"/>
              <a:t>.</a:t>
            </a:r>
          </a:p>
          <a:p>
            <a:pPr marL="342900" indent="-342900" algn="just">
              <a:buFont typeface="Arial" panose="020B0604020202020204" pitchFamily="34" charset="0"/>
              <a:buChar char="•"/>
            </a:pPr>
            <a:endParaRPr lang="en-US" dirty="0"/>
          </a:p>
          <a:p>
            <a:pPr algn="just"/>
            <a:endParaRPr lang="en-IN" sz="1100" dirty="0">
              <a:effectLst/>
              <a:latin typeface="Times New Roman" panose="02020603050405020304" pitchFamily="18" charset="0"/>
              <a:ea typeface="Times New Roman" panose="02020603050405020304" pitchFamily="18" charset="0"/>
            </a:endParaRPr>
          </a:p>
          <a:p>
            <a:pPr algn="just"/>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0796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sp>
        <p:nvSpPr>
          <p:cNvPr id="49" name="Google Shape;49;p11"/>
          <p:cNvSpPr txBox="1"/>
          <p:nvPr/>
        </p:nvSpPr>
        <p:spPr>
          <a:xfrm>
            <a:off x="308305" y="9853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err="1"/>
              <a:t>Numericals</a:t>
            </a:r>
            <a:r>
              <a:rPr lang="en-IN" sz="2800" b="1" dirty="0"/>
              <a:t> on DAC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Rectangle 2">
            <a:extLst>
              <a:ext uri="{FF2B5EF4-FFF2-40B4-BE49-F238E27FC236}">
                <a16:creationId xmlns:a16="http://schemas.microsoft.com/office/drawing/2014/main" xmlns="" id="{54BEF35A-57C4-D61F-71FD-FA77B54BFFBD}"/>
              </a:ext>
            </a:extLst>
          </p:cNvPr>
          <p:cNvSpPr>
            <a:spLocks noChangeArrowheads="1"/>
          </p:cNvSpPr>
          <p:nvPr/>
        </p:nvSpPr>
        <p:spPr bwMode="auto">
          <a:xfrm>
            <a:off x="341257" y="1885331"/>
            <a:ext cx="86228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lang="en-US" sz="2400" b="1" dirty="0">
                <a:effectLst/>
                <a:latin typeface="arial" panose="020B0604020202020204" pitchFamily="34" charset="0"/>
              </a:rPr>
              <a:t>Q.2 </a:t>
            </a:r>
            <a:r>
              <a:rPr lang="en-US" sz="2400" dirty="0">
                <a:effectLst/>
                <a:latin typeface="arial" panose="020B0604020202020204" pitchFamily="34" charset="0"/>
              </a:rPr>
              <a:t>Convert a binary number of 10110 into an analog output where the </a:t>
            </a:r>
            <a:r>
              <a:rPr lang="en-US" sz="2400" dirty="0" err="1">
                <a:effectLst/>
                <a:latin typeface="arial" panose="020B0604020202020204" pitchFamily="34" charset="0"/>
              </a:rPr>
              <a:t>v</a:t>
            </a:r>
            <a:r>
              <a:rPr lang="en-US" sz="2400" baseline="-25000" dirty="0" err="1">
                <a:effectLst/>
                <a:latin typeface="arial" panose="020B0604020202020204" pitchFamily="34" charset="0"/>
              </a:rPr>
              <a:t>ref</a:t>
            </a:r>
            <a:r>
              <a:rPr lang="en-US" sz="2400" baseline="-25000" dirty="0">
                <a:effectLst/>
                <a:latin typeface="arial" panose="020B0604020202020204" pitchFamily="34" charset="0"/>
              </a:rPr>
              <a:t> </a:t>
            </a:r>
            <a:r>
              <a:rPr lang="en-US" sz="2400" dirty="0">
                <a:effectLst/>
                <a:latin typeface="arial" panose="020B0604020202020204" pitchFamily="34" charset="0"/>
              </a:rPr>
              <a:t>= 12v</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5EDE2304-FE12-8977-5092-641F0D21C75F}"/>
              </a:ext>
            </a:extLst>
          </p:cNvPr>
          <p:cNvSpPr txBox="1"/>
          <p:nvPr/>
        </p:nvSpPr>
        <p:spPr>
          <a:xfrm>
            <a:off x="521110" y="2893072"/>
            <a:ext cx="8622890" cy="523220"/>
          </a:xfrm>
          <a:prstGeom prst="rect">
            <a:avLst/>
          </a:prstGeom>
          <a:noFill/>
        </p:spPr>
        <p:txBody>
          <a:bodyPr wrap="square">
            <a:spAutoFit/>
          </a:bodyPr>
          <a:lstStyle/>
          <a:p>
            <a:r>
              <a:rPr lang="en-US" b="1" dirty="0"/>
              <a:t>Ans.   </a:t>
            </a:r>
          </a:p>
          <a:p>
            <a:r>
              <a:rPr lang="en-US" b="1" dirty="0"/>
              <a:t>                                    Here N=5  (No. of bits)</a:t>
            </a:r>
            <a:endParaRPr lang="en-IN" b="1" dirty="0"/>
          </a:p>
        </p:txBody>
      </p:sp>
      <p:pic>
        <p:nvPicPr>
          <p:cNvPr id="11" name="Picture 10">
            <a:extLst>
              <a:ext uri="{FF2B5EF4-FFF2-40B4-BE49-F238E27FC236}">
                <a16:creationId xmlns:a16="http://schemas.microsoft.com/office/drawing/2014/main" xmlns="" id="{BA5F859F-B2BA-686D-BA30-D9AF0EDDC208}"/>
              </a:ext>
            </a:extLst>
          </p:cNvPr>
          <p:cNvPicPr>
            <a:picLocks noChangeAspect="1"/>
          </p:cNvPicPr>
          <p:nvPr/>
        </p:nvPicPr>
        <p:blipFill>
          <a:blip r:embed="rId4"/>
          <a:stretch>
            <a:fillRect/>
          </a:stretch>
        </p:blipFill>
        <p:spPr>
          <a:xfrm>
            <a:off x="4571999" y="2893072"/>
            <a:ext cx="4569259" cy="1177165"/>
          </a:xfrm>
          <a:prstGeom prst="rect">
            <a:avLst/>
          </a:prstGeom>
        </p:spPr>
      </p:pic>
      <p:pic>
        <p:nvPicPr>
          <p:cNvPr id="5" name="Picture 4">
            <a:extLst>
              <a:ext uri="{FF2B5EF4-FFF2-40B4-BE49-F238E27FC236}">
                <a16:creationId xmlns:a16="http://schemas.microsoft.com/office/drawing/2014/main" xmlns="" id="{408A86E5-2F17-29C9-CDEB-D58D7C11B217}"/>
              </a:ext>
            </a:extLst>
          </p:cNvPr>
          <p:cNvPicPr>
            <a:picLocks noChangeAspect="1"/>
          </p:cNvPicPr>
          <p:nvPr/>
        </p:nvPicPr>
        <p:blipFill>
          <a:blip r:embed="rId5"/>
          <a:stretch>
            <a:fillRect/>
          </a:stretch>
        </p:blipFill>
        <p:spPr>
          <a:xfrm>
            <a:off x="-44970" y="3643772"/>
            <a:ext cx="5865660" cy="2712578"/>
          </a:xfrm>
          <a:prstGeom prst="rect">
            <a:avLst/>
          </a:prstGeom>
        </p:spPr>
      </p:pic>
    </p:spTree>
    <p:extLst>
      <p:ext uri="{BB962C8B-B14F-4D97-AF65-F5344CB8AC3E}">
        <p14:creationId xmlns:p14="http://schemas.microsoft.com/office/powerpoint/2010/main" val="2450665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sp>
        <p:nvSpPr>
          <p:cNvPr id="49" name="Google Shape;49;p11"/>
          <p:cNvSpPr txBox="1"/>
          <p:nvPr/>
        </p:nvSpPr>
        <p:spPr>
          <a:xfrm>
            <a:off x="308305" y="9853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Analog to Digital Convertor (ADC)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Rectangle 2">
            <a:extLst>
              <a:ext uri="{FF2B5EF4-FFF2-40B4-BE49-F238E27FC236}">
                <a16:creationId xmlns:a16="http://schemas.microsoft.com/office/drawing/2014/main" xmlns="" id="{54BEF35A-57C4-D61F-71FD-FA77B54BFFBD}"/>
              </a:ext>
            </a:extLst>
          </p:cNvPr>
          <p:cNvSpPr>
            <a:spLocks noChangeArrowheads="1"/>
          </p:cNvSpPr>
          <p:nvPr/>
        </p:nvSpPr>
        <p:spPr bwMode="auto">
          <a:xfrm>
            <a:off x="341257" y="1946886"/>
            <a:ext cx="86828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A converter that is used to change or convert the analog signal to digital is known as an analog to digital converter or ADC converter.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32183896-3B9A-3060-A0DB-8C18C3CBFA95}"/>
              </a:ext>
            </a:extLst>
          </p:cNvPr>
          <p:cNvPicPr>
            <a:picLocks noChangeAspect="1"/>
          </p:cNvPicPr>
          <p:nvPr/>
        </p:nvPicPr>
        <p:blipFill>
          <a:blip r:embed="rId4"/>
          <a:stretch>
            <a:fillRect/>
          </a:stretch>
        </p:blipFill>
        <p:spPr>
          <a:xfrm>
            <a:off x="2708143" y="3226916"/>
            <a:ext cx="4400906" cy="2645706"/>
          </a:xfrm>
          <a:prstGeom prst="rect">
            <a:avLst/>
          </a:prstGeom>
        </p:spPr>
      </p:pic>
    </p:spTree>
    <p:extLst>
      <p:ext uri="{BB962C8B-B14F-4D97-AF65-F5344CB8AC3E}">
        <p14:creationId xmlns:p14="http://schemas.microsoft.com/office/powerpoint/2010/main" val="1980528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22</a:t>
            </a:fld>
            <a:endParaRPr/>
          </a:p>
        </p:txBody>
      </p:sp>
      <p:sp>
        <p:nvSpPr>
          <p:cNvPr id="49" name="Google Shape;49;p11"/>
          <p:cNvSpPr txBox="1"/>
          <p:nvPr/>
        </p:nvSpPr>
        <p:spPr>
          <a:xfrm>
            <a:off x="308305" y="985378"/>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ADC Types (as per syllabus)</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Rectangle 2">
            <a:extLst>
              <a:ext uri="{FF2B5EF4-FFF2-40B4-BE49-F238E27FC236}">
                <a16:creationId xmlns:a16="http://schemas.microsoft.com/office/drawing/2014/main" xmlns="" id="{54BEF35A-57C4-D61F-71FD-FA77B54BFFBD}"/>
              </a:ext>
            </a:extLst>
          </p:cNvPr>
          <p:cNvSpPr>
            <a:spLocks noChangeArrowheads="1"/>
          </p:cNvSpPr>
          <p:nvPr/>
        </p:nvSpPr>
        <p:spPr bwMode="auto">
          <a:xfrm>
            <a:off x="461178" y="2516513"/>
            <a:ext cx="86828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dirty="0"/>
              <a:t>Dual Slope ADC</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Successive Approximation ADC</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178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sp>
        <p:nvSpPr>
          <p:cNvPr id="49" name="Google Shape;49;p11"/>
          <p:cNvSpPr txBox="1"/>
          <p:nvPr/>
        </p:nvSpPr>
        <p:spPr>
          <a:xfrm>
            <a:off x="338285" y="983436"/>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Dual Slope ADC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4" name="Picture 3">
            <a:extLst>
              <a:ext uri="{FF2B5EF4-FFF2-40B4-BE49-F238E27FC236}">
                <a16:creationId xmlns:a16="http://schemas.microsoft.com/office/drawing/2014/main" xmlns="" id="{9CBF581A-3620-80BA-6E75-276CDDE81321}"/>
              </a:ext>
            </a:extLst>
          </p:cNvPr>
          <p:cNvPicPr>
            <a:picLocks noChangeAspect="1"/>
          </p:cNvPicPr>
          <p:nvPr/>
        </p:nvPicPr>
        <p:blipFill>
          <a:blip r:embed="rId4"/>
          <a:stretch>
            <a:fillRect/>
          </a:stretch>
        </p:blipFill>
        <p:spPr>
          <a:xfrm>
            <a:off x="521111" y="2743432"/>
            <a:ext cx="7978312" cy="3612917"/>
          </a:xfrm>
          <a:prstGeom prst="rect">
            <a:avLst/>
          </a:prstGeom>
        </p:spPr>
      </p:pic>
      <p:sp>
        <p:nvSpPr>
          <p:cNvPr id="5" name="Rectangle 4">
            <a:extLst>
              <a:ext uri="{FF2B5EF4-FFF2-40B4-BE49-F238E27FC236}">
                <a16:creationId xmlns:a16="http://schemas.microsoft.com/office/drawing/2014/main" xmlns="" id="{3329E1FB-00BE-CA3D-6BAD-F6D2F0B34168}"/>
              </a:ext>
            </a:extLst>
          </p:cNvPr>
          <p:cNvSpPr>
            <a:spLocks noChangeArrowheads="1"/>
          </p:cNvSpPr>
          <p:nvPr/>
        </p:nvSpPr>
        <p:spPr bwMode="auto">
          <a:xfrm>
            <a:off x="338285" y="2055804"/>
            <a:ext cx="86828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dirty="0"/>
              <a:t>Circuit Diagram</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2195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sp>
        <p:nvSpPr>
          <p:cNvPr id="49" name="Google Shape;49;p11"/>
          <p:cNvSpPr txBox="1"/>
          <p:nvPr/>
        </p:nvSpPr>
        <p:spPr>
          <a:xfrm>
            <a:off x="338285" y="983436"/>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Dual Slope ADC (</a:t>
            </a:r>
            <a:r>
              <a:rPr lang="en-IN" sz="2800" b="1" dirty="0" err="1"/>
              <a:t>Cont</a:t>
            </a:r>
            <a:r>
              <a:rPr lang="en-IN" sz="2800" b="1" dirty="0"/>
              <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5" name="Rectangle 4">
            <a:extLst>
              <a:ext uri="{FF2B5EF4-FFF2-40B4-BE49-F238E27FC236}">
                <a16:creationId xmlns:a16="http://schemas.microsoft.com/office/drawing/2014/main" xmlns="" id="{3329E1FB-00BE-CA3D-6BAD-F6D2F0B34168}"/>
              </a:ext>
            </a:extLst>
          </p:cNvPr>
          <p:cNvSpPr>
            <a:spLocks noChangeArrowheads="1"/>
          </p:cNvSpPr>
          <p:nvPr/>
        </p:nvSpPr>
        <p:spPr bwMode="auto">
          <a:xfrm>
            <a:off x="230589" y="1706645"/>
            <a:ext cx="868282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In dual slope type ADC, the integrator generates two different ramps, one with the unknown analog input voltage VA and another with a known reference voltage –</a:t>
            </a:r>
            <a:r>
              <a:rPr lang="en-US" sz="2000" dirty="0" err="1"/>
              <a:t>Vref</a:t>
            </a:r>
            <a:r>
              <a:rPr lang="en-US" sz="2000" dirty="0"/>
              <a:t>. Hence it is called a s dual slope A to D converter.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dirty="0"/>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b="1" dirty="0"/>
              <a:t>Operation: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t/>
            </a:r>
            <a:br>
              <a:rPr lang="en-US" sz="1600" dirty="0"/>
            </a:br>
            <a:r>
              <a:rPr lang="en-US" sz="1600" dirty="0"/>
              <a:t>The binary counter is initially reset to 0000; the output of integrator reset to 0V and the input to the ramp generator or integrator is switched to the unknown analog input voltage VA.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600"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t>The analog input voltage VA is integrated by the inverting integrator and generates a negative ramp output.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600"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t>The output of comparator is positive and the clock is passed through the AND gate. This results in counting up of the binary counter.</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5086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25</a:t>
            </a:fld>
            <a:endParaRPr/>
          </a:p>
        </p:txBody>
      </p:sp>
      <p:sp>
        <p:nvSpPr>
          <p:cNvPr id="49" name="Google Shape;49;p11"/>
          <p:cNvSpPr txBox="1"/>
          <p:nvPr/>
        </p:nvSpPr>
        <p:spPr>
          <a:xfrm>
            <a:off x="338285" y="983436"/>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Dual Slope ADC (</a:t>
            </a:r>
            <a:r>
              <a:rPr lang="en-IN" sz="2800" b="1" dirty="0" err="1"/>
              <a:t>Cont</a:t>
            </a:r>
            <a:r>
              <a:rPr lang="en-IN" sz="2800" b="1" dirty="0"/>
              <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TextBox 2">
            <a:extLst>
              <a:ext uri="{FF2B5EF4-FFF2-40B4-BE49-F238E27FC236}">
                <a16:creationId xmlns:a16="http://schemas.microsoft.com/office/drawing/2014/main" xmlns="" id="{B04CF44C-4A55-F6C2-3C53-C9A552FDDB53}"/>
              </a:ext>
            </a:extLst>
          </p:cNvPr>
          <p:cNvSpPr txBox="1"/>
          <p:nvPr/>
        </p:nvSpPr>
        <p:spPr>
          <a:xfrm>
            <a:off x="338285" y="1793304"/>
            <a:ext cx="8670804" cy="4770537"/>
          </a:xfrm>
          <a:prstGeom prst="rect">
            <a:avLst/>
          </a:prstGeom>
          <a:noFill/>
        </p:spPr>
        <p:txBody>
          <a:bodyPr wrap="square">
            <a:spAutoFit/>
          </a:bodyPr>
          <a:lstStyle/>
          <a:p>
            <a:pPr marL="285750" indent="-285750" algn="just">
              <a:buFont typeface="Arial" panose="020B0604020202020204" pitchFamily="34" charset="0"/>
              <a:buChar char="•"/>
            </a:pPr>
            <a:r>
              <a:rPr lang="en-US" sz="1600" dirty="0"/>
              <a:t>The negative ramp continues for a fixed time period t1, which is determined by a count detector for the time period t1. At the end of the fixed time period t1, the ramp output of integrator is given by</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IN" sz="2000" dirty="0"/>
              <a:t>                                            VS=-VA/RC×t1</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US" sz="2000" dirty="0"/>
              <a:t>When the counter reaches the fixed count at time period t1, the binary counter resets to 0000 and switches the integrator input to a negative reference voltage –</a:t>
            </a:r>
            <a:r>
              <a:rPr lang="en-US" sz="2000" dirty="0" err="1"/>
              <a:t>Vref</a:t>
            </a:r>
            <a:r>
              <a:rPr lang="en-US" sz="2000" dirty="0"/>
              <a:t>.</a:t>
            </a:r>
            <a:endParaRPr lang="en-IN" sz="2000" dirty="0"/>
          </a:p>
          <a:p>
            <a:pPr marL="285750" indent="-285750" algn="just">
              <a:buFont typeface="Arial" panose="020B0604020202020204" pitchFamily="34" charset="0"/>
              <a:buChar char="•"/>
            </a:pPr>
            <a:r>
              <a:rPr lang="en-US" sz="2000" dirty="0"/>
              <a:t>Now the ramp generator starts with the initial value –Vs and increases in positive direction until it reaches 0V</a:t>
            </a:r>
            <a:r>
              <a:rPr lang="en-IN" sz="2000" dirty="0"/>
              <a:t>.</a:t>
            </a:r>
          </a:p>
          <a:p>
            <a:pPr marL="285750" indent="-285750" algn="just">
              <a:buFont typeface="Arial" panose="020B0604020202020204" pitchFamily="34" charset="0"/>
              <a:buChar char="•"/>
            </a:pPr>
            <a:r>
              <a:rPr lang="en-US" sz="2000" dirty="0"/>
              <a:t>The conversion cycle is said to be completed and the positive ramp voltage is given by</a:t>
            </a:r>
          </a:p>
          <a:p>
            <a:pPr marL="285750" indent="-285750" algn="just">
              <a:buFont typeface="Arial" panose="020B0604020202020204" pitchFamily="34" charset="0"/>
              <a:buChar char="•"/>
            </a:pPr>
            <a:r>
              <a:rPr lang="en-IN" sz="2000" dirty="0"/>
              <a:t>                                           VS=</a:t>
            </a:r>
            <a:r>
              <a:rPr lang="en-IN" sz="2000" dirty="0" err="1"/>
              <a:t>Vref</a:t>
            </a:r>
            <a:r>
              <a:rPr lang="en-IN" sz="2000" dirty="0"/>
              <a:t>/RC×t2</a:t>
            </a:r>
          </a:p>
          <a:p>
            <a:pPr marL="285750" indent="-285750" algn="just">
              <a:buFont typeface="Arial" panose="020B0604020202020204" pitchFamily="34" charset="0"/>
              <a:buChar char="•"/>
            </a:pPr>
            <a:endParaRPr lang="en-IN" sz="2000" dirty="0"/>
          </a:p>
          <a:p>
            <a:pPr algn="just"/>
            <a:r>
              <a:rPr lang="en-US" sz="2000" dirty="0"/>
              <a:t>               Where </a:t>
            </a:r>
            <a:r>
              <a:rPr lang="en-US" sz="2000" dirty="0" err="1"/>
              <a:t>Vref</a:t>
            </a:r>
            <a:r>
              <a:rPr lang="en-US" sz="2000" dirty="0"/>
              <a:t> &amp; RC are constants and time period t2 is variable.</a:t>
            </a:r>
            <a:endParaRPr lang="en-IN" sz="1600" dirty="0"/>
          </a:p>
        </p:txBody>
      </p:sp>
    </p:spTree>
    <p:extLst>
      <p:ext uri="{BB962C8B-B14F-4D97-AF65-F5344CB8AC3E}">
        <p14:creationId xmlns:p14="http://schemas.microsoft.com/office/powerpoint/2010/main" val="197761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sp>
        <p:nvSpPr>
          <p:cNvPr id="49" name="Google Shape;49;p11"/>
          <p:cNvSpPr txBox="1"/>
          <p:nvPr/>
        </p:nvSpPr>
        <p:spPr>
          <a:xfrm>
            <a:off x="338285" y="983436"/>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Dual Slope ADC (</a:t>
            </a:r>
            <a:r>
              <a:rPr lang="en-IN" sz="2800" b="1" dirty="0" err="1"/>
              <a:t>Cont</a:t>
            </a:r>
            <a:r>
              <a:rPr lang="en-IN" sz="2800" b="1" dirty="0"/>
              <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TextBox 2">
            <a:extLst>
              <a:ext uri="{FF2B5EF4-FFF2-40B4-BE49-F238E27FC236}">
                <a16:creationId xmlns:a16="http://schemas.microsoft.com/office/drawing/2014/main" xmlns="" id="{B04CF44C-4A55-F6C2-3C53-C9A552FDDB53}"/>
              </a:ext>
            </a:extLst>
          </p:cNvPr>
          <p:cNvSpPr txBox="1"/>
          <p:nvPr/>
        </p:nvSpPr>
        <p:spPr>
          <a:xfrm>
            <a:off x="338285" y="1793304"/>
            <a:ext cx="8670804" cy="400110"/>
          </a:xfrm>
          <a:prstGeom prst="rect">
            <a:avLst/>
          </a:prstGeom>
          <a:noFill/>
        </p:spPr>
        <p:txBody>
          <a:bodyPr wrap="square">
            <a:spAutoFit/>
          </a:bodyPr>
          <a:lstStyle/>
          <a:p>
            <a:pPr marL="285750" indent="-285750" algn="just">
              <a:buFont typeface="Arial" panose="020B0604020202020204" pitchFamily="34" charset="0"/>
              <a:buChar char="•"/>
            </a:pPr>
            <a:r>
              <a:rPr lang="en-US" sz="2000" dirty="0"/>
              <a:t>The dual ramp output waveform is shown below.</a:t>
            </a:r>
            <a:endParaRPr lang="en-IN" sz="1600" dirty="0"/>
          </a:p>
        </p:txBody>
      </p:sp>
      <p:pic>
        <p:nvPicPr>
          <p:cNvPr id="4" name="Picture 3">
            <a:extLst>
              <a:ext uri="{FF2B5EF4-FFF2-40B4-BE49-F238E27FC236}">
                <a16:creationId xmlns:a16="http://schemas.microsoft.com/office/drawing/2014/main" xmlns="" id="{D377C0E8-6581-4E7E-6303-FFBFEEB10889}"/>
              </a:ext>
            </a:extLst>
          </p:cNvPr>
          <p:cNvPicPr>
            <a:picLocks noChangeAspect="1"/>
          </p:cNvPicPr>
          <p:nvPr/>
        </p:nvPicPr>
        <p:blipFill>
          <a:blip r:embed="rId4"/>
          <a:stretch>
            <a:fillRect/>
          </a:stretch>
        </p:blipFill>
        <p:spPr>
          <a:xfrm>
            <a:off x="1290049" y="2478227"/>
            <a:ext cx="6563901" cy="3119784"/>
          </a:xfrm>
          <a:prstGeom prst="rect">
            <a:avLst/>
          </a:prstGeom>
        </p:spPr>
      </p:pic>
    </p:spTree>
    <p:extLst>
      <p:ext uri="{BB962C8B-B14F-4D97-AF65-F5344CB8AC3E}">
        <p14:creationId xmlns:p14="http://schemas.microsoft.com/office/powerpoint/2010/main" val="2142487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27</a:t>
            </a:fld>
            <a:endParaRPr/>
          </a:p>
        </p:txBody>
      </p:sp>
      <p:sp>
        <p:nvSpPr>
          <p:cNvPr id="49" name="Google Shape;49;p11"/>
          <p:cNvSpPr txBox="1"/>
          <p:nvPr/>
        </p:nvSpPr>
        <p:spPr>
          <a:xfrm>
            <a:off x="338285" y="983436"/>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Dual Slope ADC (</a:t>
            </a:r>
            <a:r>
              <a:rPr lang="en-IN" sz="2800" b="1" dirty="0" err="1"/>
              <a:t>Cont</a:t>
            </a:r>
            <a:r>
              <a:rPr lang="en-IN" sz="2800" b="1" dirty="0"/>
              <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5" name="TextBox 4">
            <a:extLst>
              <a:ext uri="{FF2B5EF4-FFF2-40B4-BE49-F238E27FC236}">
                <a16:creationId xmlns:a16="http://schemas.microsoft.com/office/drawing/2014/main" xmlns="" id="{CC0B6A80-B66B-AEBC-E93A-52614AE31BBF}"/>
              </a:ext>
            </a:extLst>
          </p:cNvPr>
          <p:cNvSpPr txBox="1"/>
          <p:nvPr/>
        </p:nvSpPr>
        <p:spPr>
          <a:xfrm>
            <a:off x="338285" y="1793303"/>
            <a:ext cx="8700784" cy="4401205"/>
          </a:xfrm>
          <a:prstGeom prst="rect">
            <a:avLst/>
          </a:prstGeom>
          <a:noFill/>
        </p:spPr>
        <p:txBody>
          <a:bodyPr wrap="square">
            <a:spAutoFit/>
          </a:bodyPr>
          <a:lstStyle/>
          <a:p>
            <a:pPr marL="285750" indent="-285750">
              <a:buFont typeface="Arial" panose="020B0604020202020204" pitchFamily="34" charset="0"/>
              <a:buChar char="•"/>
            </a:pPr>
            <a:r>
              <a:rPr lang="en-US" dirty="0"/>
              <a:t>Since ramp generator voltage starts at 0V, decreasing down to –Vs and then increasing up to 0V, the amplitude of negative and positive ramp voltages can be equated as follows.</a:t>
            </a:r>
          </a:p>
          <a:p>
            <a:r>
              <a:rPr lang="en-US" dirty="0"/>
              <a:t/>
            </a:r>
            <a:br>
              <a:rPr lang="en-US" dirty="0"/>
            </a:br>
            <a:r>
              <a:rPr lang="en-US" dirty="0"/>
              <a:t>                                                       </a:t>
            </a:r>
            <a:r>
              <a:rPr lang="en-US" dirty="0" err="1"/>
              <a:t>Vref</a:t>
            </a:r>
            <a:r>
              <a:rPr lang="en-US" dirty="0"/>
              <a:t>/RC×t2=-VA/RC×t1</a:t>
            </a:r>
          </a:p>
          <a:p>
            <a:r>
              <a:rPr lang="en-US" dirty="0"/>
              <a:t/>
            </a:r>
            <a:br>
              <a:rPr lang="en-US" dirty="0"/>
            </a:br>
            <a:r>
              <a:rPr lang="en-US" dirty="0"/>
              <a:t>                                                           t2= --t1×VA/</a:t>
            </a:r>
            <a:r>
              <a:rPr lang="en-US" dirty="0" err="1"/>
              <a:t>Vref</a:t>
            </a:r>
            <a:endParaRPr lang="en-US" dirty="0"/>
          </a:p>
          <a:p>
            <a:r>
              <a:rPr lang="en-US" dirty="0"/>
              <a:t/>
            </a:r>
            <a:br>
              <a:rPr lang="en-US" dirty="0"/>
            </a:br>
            <a:r>
              <a:rPr lang="en-US" dirty="0"/>
              <a:t>                                                           VA=-Vref×t1/t2</a:t>
            </a:r>
          </a:p>
          <a:p>
            <a:endParaRPr lang="en-US" dirty="0"/>
          </a:p>
          <a:p>
            <a:pPr marL="285750" indent="-285750">
              <a:buFont typeface="Arial" panose="020B0604020202020204" pitchFamily="34" charset="0"/>
              <a:buChar char="•"/>
            </a:pPr>
            <a:r>
              <a:rPr lang="en-US" dirty="0"/>
              <a:t>Thus the unknown analog input voltage VA is proportional to the time period t2, because </a:t>
            </a:r>
            <a:r>
              <a:rPr lang="en-US" dirty="0" err="1"/>
              <a:t>Vref</a:t>
            </a:r>
            <a:r>
              <a:rPr lang="en-US" dirty="0"/>
              <a:t> is a known reference voltage and t1 is the predetermined time period.</a:t>
            </a:r>
          </a:p>
          <a:p>
            <a:endParaRPr lang="en-US" dirty="0"/>
          </a:p>
          <a:p>
            <a:pPr marL="285750" indent="-285750">
              <a:buFont typeface="Arial" panose="020B0604020202020204" pitchFamily="34" charset="0"/>
              <a:buChar char="•"/>
            </a:pPr>
            <a:r>
              <a:rPr lang="en-US" dirty="0"/>
              <a:t>The actual conversion of analog voltage VA into a digital count occurs during time t2. </a:t>
            </a:r>
          </a:p>
          <a:p>
            <a:pPr marL="285750" indent="-285750">
              <a:buFont typeface="Arial" panose="020B0604020202020204" pitchFamily="34" charset="0"/>
              <a:buChar char="•"/>
            </a:pPr>
            <a:r>
              <a:rPr lang="en-US" dirty="0"/>
              <a:t>The binary counter gives corresponding digital value for time period t2.</a:t>
            </a:r>
          </a:p>
          <a:p>
            <a:pPr marL="285750" indent="-285750">
              <a:buFont typeface="Arial" panose="020B0604020202020204" pitchFamily="34" charset="0"/>
              <a:buChar char="•"/>
            </a:pPr>
            <a:r>
              <a:rPr lang="en-US" dirty="0"/>
              <a:t>The clock is connected to the counter at the beginning of t2 and is disconnected at the end of t2. </a:t>
            </a:r>
          </a:p>
          <a:p>
            <a:pPr marL="285750" indent="-285750">
              <a:buFont typeface="Arial" panose="020B0604020202020204" pitchFamily="34" charset="0"/>
              <a:buChar char="•"/>
            </a:pPr>
            <a:r>
              <a:rPr lang="en-US" dirty="0"/>
              <a:t>Thus the counter counts digital output as</a:t>
            </a:r>
          </a:p>
          <a:p>
            <a:r>
              <a:rPr lang="en-US" dirty="0"/>
              <a:t>       </a:t>
            </a:r>
            <a:br>
              <a:rPr lang="en-US" dirty="0"/>
            </a:br>
            <a:r>
              <a:rPr lang="en-US" dirty="0"/>
              <a:t>                                             Digital output=(counts/sec) t2</a:t>
            </a:r>
          </a:p>
          <a:p>
            <a:r>
              <a:rPr lang="en-US" dirty="0"/>
              <a:t/>
            </a:r>
            <a:br>
              <a:rPr lang="en-US" dirty="0"/>
            </a:br>
            <a:r>
              <a:rPr lang="en-US" dirty="0"/>
              <a:t>                                             Digital output=(counts/sec)[t1×VA/</a:t>
            </a:r>
            <a:r>
              <a:rPr lang="en-US" dirty="0" err="1"/>
              <a:t>Vref</a:t>
            </a:r>
            <a:r>
              <a:rPr lang="en-US" dirty="0"/>
              <a:t> ]</a:t>
            </a:r>
            <a:endParaRPr lang="en-IN" dirty="0"/>
          </a:p>
        </p:txBody>
      </p:sp>
    </p:spTree>
    <p:extLst>
      <p:ext uri="{BB962C8B-B14F-4D97-AF65-F5344CB8AC3E}">
        <p14:creationId xmlns:p14="http://schemas.microsoft.com/office/powerpoint/2010/main" val="2001261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28</a:t>
            </a:fld>
            <a:endParaRPr/>
          </a:p>
        </p:txBody>
      </p:sp>
      <p:sp>
        <p:nvSpPr>
          <p:cNvPr id="49" name="Google Shape;49;p11"/>
          <p:cNvSpPr txBox="1"/>
          <p:nvPr/>
        </p:nvSpPr>
        <p:spPr>
          <a:xfrm>
            <a:off x="338285" y="983436"/>
            <a:ext cx="8047703"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2. Successive Approximation type ADC</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TextBox 2">
            <a:extLst>
              <a:ext uri="{FF2B5EF4-FFF2-40B4-BE49-F238E27FC236}">
                <a16:creationId xmlns:a16="http://schemas.microsoft.com/office/drawing/2014/main" xmlns="" id="{8950E225-D00B-3E49-89DD-9D6A3CF9838F}"/>
              </a:ext>
            </a:extLst>
          </p:cNvPr>
          <p:cNvSpPr txBox="1"/>
          <p:nvPr/>
        </p:nvSpPr>
        <p:spPr>
          <a:xfrm>
            <a:off x="338285" y="1978702"/>
            <a:ext cx="8670804" cy="4801314"/>
          </a:xfrm>
          <a:prstGeom prst="rect">
            <a:avLst/>
          </a:prstGeom>
          <a:noFill/>
        </p:spPr>
        <p:txBody>
          <a:bodyPr wrap="square">
            <a:spAutoFit/>
          </a:bodyPr>
          <a:lstStyle/>
          <a:p>
            <a:pPr marL="285750" indent="-285750" algn="just">
              <a:buFont typeface="Arial" panose="020B0604020202020204" pitchFamily="34" charset="0"/>
              <a:buChar char="•"/>
            </a:pPr>
            <a:r>
              <a:rPr lang="en-US" sz="1800" dirty="0"/>
              <a:t>Successive Approximation type ADC is the most widely used and popular ADC method. </a:t>
            </a:r>
          </a:p>
          <a:p>
            <a:pPr marL="285750" indent="-285750" algn="just">
              <a:buFont typeface="Arial" panose="020B0604020202020204" pitchFamily="34" charset="0"/>
              <a:buChar char="•"/>
            </a:pPr>
            <a:r>
              <a:rPr lang="en-US" sz="1800" dirty="0"/>
              <a:t>The conversion time is maintained constant in successive approximation type ADC, and is proportional to the number of bits in the digital output.</a:t>
            </a:r>
          </a:p>
          <a:p>
            <a:pPr marL="285750" indent="-285750" algn="just">
              <a:buFont typeface="Arial" panose="020B0604020202020204" pitchFamily="34" charset="0"/>
              <a:buChar char="•"/>
            </a:pPr>
            <a:r>
              <a:rPr lang="en-US" sz="1800" dirty="0"/>
              <a:t>The basic principle of this type of A/D converter is that the unknown analog input voltage is approximated against an n-bit digital value by trying one bit at a time, beginning with the MSB.</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b="1" dirty="0"/>
              <a:t>Operation:</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(1) The MSB is initially set to 1 with the remaining three bits set as 000. The digital equivalent voltage is compared with the unknown analog input voltage.</a:t>
            </a:r>
          </a:p>
          <a:p>
            <a:pPr marL="285750" indent="-285750" algn="just">
              <a:buFont typeface="Arial" panose="020B0604020202020204" pitchFamily="34" charset="0"/>
              <a:buChar char="•"/>
            </a:pPr>
            <a:r>
              <a:rPr lang="en-US" sz="1800" dirty="0"/>
              <a:t/>
            </a:r>
            <a:br>
              <a:rPr lang="en-US" sz="1800" dirty="0"/>
            </a:br>
            <a:r>
              <a:rPr lang="en-US" sz="1800" dirty="0"/>
              <a:t>(2) If the analog input voltage is higher than the digital equivalent voltage, the MSB is retained as 1 and the second MSB is set to 1. Otherwise, the MSB is set to 0 and the second MSB is set to 1. Comparison is made as given in step (1) to decide whether to retain or reset the second MSB.</a:t>
            </a:r>
            <a:endParaRPr lang="en-IN" sz="1800" dirty="0"/>
          </a:p>
        </p:txBody>
      </p:sp>
    </p:spTree>
    <p:extLst>
      <p:ext uri="{BB962C8B-B14F-4D97-AF65-F5344CB8AC3E}">
        <p14:creationId xmlns:p14="http://schemas.microsoft.com/office/powerpoint/2010/main" val="3123102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sp>
        <p:nvSpPr>
          <p:cNvPr id="49" name="Google Shape;49;p11"/>
          <p:cNvSpPr txBox="1"/>
          <p:nvPr/>
        </p:nvSpPr>
        <p:spPr>
          <a:xfrm>
            <a:off x="134912" y="919953"/>
            <a:ext cx="8670804"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2. Successive Approximation type ADC (</a:t>
            </a:r>
            <a:r>
              <a:rPr lang="en-IN" sz="2800" b="1" dirty="0" err="1"/>
              <a:t>Cont</a:t>
            </a:r>
            <a:r>
              <a:rPr lang="en-IN" sz="2800" b="1" dirty="0"/>
              <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TextBox 2">
            <a:extLst>
              <a:ext uri="{FF2B5EF4-FFF2-40B4-BE49-F238E27FC236}">
                <a16:creationId xmlns:a16="http://schemas.microsoft.com/office/drawing/2014/main" xmlns="" id="{8950E225-D00B-3E49-89DD-9D6A3CF9838F}"/>
              </a:ext>
            </a:extLst>
          </p:cNvPr>
          <p:cNvSpPr txBox="1"/>
          <p:nvPr/>
        </p:nvSpPr>
        <p:spPr>
          <a:xfrm>
            <a:off x="338285" y="1643162"/>
            <a:ext cx="8670804" cy="5078313"/>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above steps are more accurately illustrated with the help of an example.</a:t>
            </a:r>
          </a:p>
          <a:p>
            <a:pPr algn="just"/>
            <a:r>
              <a:rPr lang="en-US" sz="2400" dirty="0"/>
              <a:t/>
            </a:r>
            <a:br>
              <a:rPr lang="en-US" sz="2400" dirty="0"/>
            </a:br>
            <a:r>
              <a:rPr lang="en-US" sz="2400" dirty="0">
                <a:solidFill>
                  <a:srgbClr val="FF0000"/>
                </a:solidFill>
              </a:rPr>
              <a:t>Let us assume that the 4-bit ADC is used and the analog input voltage is VA = 11 V. </a:t>
            </a:r>
          </a:p>
          <a:p>
            <a:pPr algn="just"/>
            <a:endParaRPr lang="en-US" sz="2400" dirty="0">
              <a:solidFill>
                <a:srgbClr val="FF0000"/>
              </a:solidFill>
            </a:endParaRPr>
          </a:p>
          <a:p>
            <a:pPr algn="just"/>
            <a:r>
              <a:rPr lang="en-US" sz="2000" dirty="0"/>
              <a:t>when the conversion starts, the MSB bit is set to 1.</a:t>
            </a:r>
          </a:p>
          <a:p>
            <a:pPr algn="just"/>
            <a:endParaRPr lang="en-US" sz="2000" dirty="0"/>
          </a:p>
          <a:p>
            <a:pPr algn="ctr"/>
            <a:r>
              <a:rPr lang="en-US" sz="2000" dirty="0"/>
              <a:t>Now VA = 11V &gt; VD = 8V = [1000]</a:t>
            </a:r>
          </a:p>
          <a:p>
            <a:pPr algn="just"/>
            <a:r>
              <a:rPr lang="en-US" sz="2000" dirty="0"/>
              <a:t/>
            </a:r>
            <a:br>
              <a:rPr lang="en-US" sz="2000" dirty="0"/>
            </a:br>
            <a:r>
              <a:rPr lang="en-US" sz="2000" dirty="0"/>
              <a:t>Since the unknown analog input voltage VA is higher than the equivalent digital voltage VD, as discussed in step (2), the MSB is retained as 1 and the next MSB bit is set to 1 as follows</a:t>
            </a:r>
          </a:p>
          <a:p>
            <a:pPr algn="ctr"/>
            <a:r>
              <a:rPr lang="en-US" sz="2000" dirty="0"/>
              <a:t/>
            </a:r>
            <a:br>
              <a:rPr lang="en-US" sz="2000" dirty="0"/>
            </a:br>
            <a:r>
              <a:rPr lang="en-US" sz="2000" dirty="0"/>
              <a:t>VD = 12V = [1100]</a:t>
            </a:r>
            <a:endParaRPr lang="en-IN" sz="1600" dirty="0"/>
          </a:p>
        </p:txBody>
      </p:sp>
    </p:spTree>
    <p:extLst>
      <p:ext uri="{BB962C8B-B14F-4D97-AF65-F5344CB8AC3E}">
        <p14:creationId xmlns:p14="http://schemas.microsoft.com/office/powerpoint/2010/main" val="149411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Block Diagram of IOP (Input output Processor)</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6" name="Picture 5">
            <a:extLst>
              <a:ext uri="{FF2B5EF4-FFF2-40B4-BE49-F238E27FC236}">
                <a16:creationId xmlns:a16="http://schemas.microsoft.com/office/drawing/2014/main" xmlns="" id="{0C422C3A-F56D-7F55-55EA-D0C848B0295A}"/>
              </a:ext>
            </a:extLst>
          </p:cNvPr>
          <p:cNvPicPr>
            <a:picLocks noChangeAspect="1"/>
          </p:cNvPicPr>
          <p:nvPr/>
        </p:nvPicPr>
        <p:blipFill>
          <a:blip r:embed="rId4"/>
          <a:stretch>
            <a:fillRect/>
          </a:stretch>
        </p:blipFill>
        <p:spPr>
          <a:xfrm>
            <a:off x="134951" y="2200274"/>
            <a:ext cx="8551849" cy="3558673"/>
          </a:xfrm>
          <a:prstGeom prst="rect">
            <a:avLst/>
          </a:prstGeom>
        </p:spPr>
      </p:pic>
    </p:spTree>
    <p:extLst>
      <p:ext uri="{BB962C8B-B14F-4D97-AF65-F5344CB8AC3E}">
        <p14:creationId xmlns:p14="http://schemas.microsoft.com/office/powerpoint/2010/main" val="962207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sp>
        <p:nvSpPr>
          <p:cNvPr id="49" name="Google Shape;49;p11"/>
          <p:cNvSpPr txBox="1"/>
          <p:nvPr/>
        </p:nvSpPr>
        <p:spPr>
          <a:xfrm>
            <a:off x="236598" y="762635"/>
            <a:ext cx="8670804"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2. Successive Approximation type ADC (</a:t>
            </a:r>
            <a:r>
              <a:rPr lang="en-IN" sz="2800" b="1" dirty="0" err="1"/>
              <a:t>Cont</a:t>
            </a:r>
            <a:r>
              <a:rPr lang="en-IN" sz="2800" b="1" dirty="0"/>
              <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3" name="TextBox 2">
            <a:extLst>
              <a:ext uri="{FF2B5EF4-FFF2-40B4-BE49-F238E27FC236}">
                <a16:creationId xmlns:a16="http://schemas.microsoft.com/office/drawing/2014/main" xmlns="" id="{8950E225-D00B-3E49-89DD-9D6A3CF9838F}"/>
              </a:ext>
            </a:extLst>
          </p:cNvPr>
          <p:cNvSpPr txBox="1"/>
          <p:nvPr/>
        </p:nvSpPr>
        <p:spPr>
          <a:xfrm>
            <a:off x="457200" y="1421452"/>
            <a:ext cx="8670804" cy="5262979"/>
          </a:xfrm>
          <a:prstGeom prst="rect">
            <a:avLst/>
          </a:prstGeom>
          <a:noFill/>
        </p:spPr>
        <p:txBody>
          <a:bodyPr wrap="square">
            <a:spAutoFit/>
          </a:bodyPr>
          <a:lstStyle/>
          <a:p>
            <a:pPr algn="ctr"/>
            <a:r>
              <a:rPr lang="en-US" sz="2400" dirty="0"/>
              <a:t>Now VA = 11V &lt; VD = 12V = [1100]</a:t>
            </a:r>
          </a:p>
          <a:p>
            <a:pPr algn="just"/>
            <a:r>
              <a:rPr lang="en-US" sz="2400" dirty="0"/>
              <a:t/>
            </a:r>
            <a:br>
              <a:rPr lang="en-US" sz="2400" dirty="0"/>
            </a:br>
            <a:r>
              <a:rPr lang="en-US" sz="2400" dirty="0"/>
              <a:t>Here now, the unknown analog input voltage VA is lower than the equivalent digital voltage VD. As discussed in step (2), the second MSB is set to 0 and next MSB set to 1 as</a:t>
            </a:r>
          </a:p>
          <a:p>
            <a:pPr algn="ctr"/>
            <a:r>
              <a:rPr lang="en-US" sz="2400" dirty="0"/>
              <a:t/>
            </a:r>
            <a:br>
              <a:rPr lang="en-US" sz="2400" dirty="0"/>
            </a:br>
            <a:r>
              <a:rPr lang="en-US" sz="2400" dirty="0"/>
              <a:t>VD = 10V = [1010]</a:t>
            </a:r>
          </a:p>
          <a:p>
            <a:pPr algn="ctr"/>
            <a:r>
              <a:rPr lang="en-US" sz="2400" dirty="0"/>
              <a:t>Now again VA = 11V &gt; VD = 10V = [1010]</a:t>
            </a:r>
          </a:p>
          <a:p>
            <a:pPr algn="ctr"/>
            <a:r>
              <a:rPr lang="en-US" sz="2400" dirty="0"/>
              <a:t/>
            </a:r>
            <a:br>
              <a:rPr lang="en-US" sz="2400" dirty="0"/>
            </a:br>
            <a:r>
              <a:rPr lang="en-US" sz="2400" dirty="0"/>
              <a:t>Again as discussed in step (2) VA&gt;VD, hence the third MSB is retained to 1 and the last bit is set to 1. The new code word is</a:t>
            </a:r>
          </a:p>
          <a:p>
            <a:pPr algn="ctr"/>
            <a:r>
              <a:rPr lang="en-US" sz="2400" dirty="0"/>
              <a:t/>
            </a:r>
            <a:br>
              <a:rPr lang="en-US" sz="2400" dirty="0"/>
            </a:br>
            <a:r>
              <a:rPr lang="en-US" sz="2400" dirty="0"/>
              <a:t>VD = 11V = [1011]</a:t>
            </a:r>
            <a:br>
              <a:rPr lang="en-US" sz="2400" dirty="0"/>
            </a:br>
            <a:r>
              <a:rPr lang="en-US" sz="2400" dirty="0"/>
              <a:t>Now finally VA = VD , and the conversion stops.</a:t>
            </a:r>
          </a:p>
        </p:txBody>
      </p:sp>
    </p:spTree>
    <p:extLst>
      <p:ext uri="{BB962C8B-B14F-4D97-AF65-F5344CB8AC3E}">
        <p14:creationId xmlns:p14="http://schemas.microsoft.com/office/powerpoint/2010/main" val="591618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sp>
        <p:nvSpPr>
          <p:cNvPr id="49" name="Google Shape;49;p11"/>
          <p:cNvSpPr txBox="1"/>
          <p:nvPr/>
        </p:nvSpPr>
        <p:spPr>
          <a:xfrm>
            <a:off x="236598" y="762635"/>
            <a:ext cx="8670804"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2. Successive Approximation type ADC (</a:t>
            </a:r>
            <a:r>
              <a:rPr lang="en-IN" sz="2800" b="1" dirty="0" err="1"/>
              <a:t>Cont</a:t>
            </a:r>
            <a:r>
              <a:rPr lang="en-IN" sz="2800" b="1" dirty="0"/>
              <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4" name="Picture 3">
            <a:extLst>
              <a:ext uri="{FF2B5EF4-FFF2-40B4-BE49-F238E27FC236}">
                <a16:creationId xmlns:a16="http://schemas.microsoft.com/office/drawing/2014/main" xmlns="" id="{1F4AAE73-4A1C-B4E3-D4AC-9ABA624E7688}"/>
              </a:ext>
            </a:extLst>
          </p:cNvPr>
          <p:cNvPicPr>
            <a:picLocks noChangeAspect="1"/>
          </p:cNvPicPr>
          <p:nvPr/>
        </p:nvPicPr>
        <p:blipFill>
          <a:blip r:embed="rId4"/>
          <a:stretch>
            <a:fillRect/>
          </a:stretch>
        </p:blipFill>
        <p:spPr>
          <a:xfrm>
            <a:off x="533404" y="2396608"/>
            <a:ext cx="8153396" cy="3712978"/>
          </a:xfrm>
          <a:prstGeom prst="rect">
            <a:avLst/>
          </a:prstGeom>
        </p:spPr>
      </p:pic>
      <p:sp>
        <p:nvSpPr>
          <p:cNvPr id="8" name="TextBox 7">
            <a:extLst>
              <a:ext uri="{FF2B5EF4-FFF2-40B4-BE49-F238E27FC236}">
                <a16:creationId xmlns:a16="http://schemas.microsoft.com/office/drawing/2014/main" xmlns="" id="{BB1F7F19-A67C-DDB0-B076-C98028843C96}"/>
              </a:ext>
            </a:extLst>
          </p:cNvPr>
          <p:cNvSpPr txBox="1"/>
          <p:nvPr/>
        </p:nvSpPr>
        <p:spPr>
          <a:xfrm>
            <a:off x="759128" y="1842067"/>
            <a:ext cx="7625743" cy="307777"/>
          </a:xfrm>
          <a:prstGeom prst="rect">
            <a:avLst/>
          </a:prstGeom>
          <a:noFill/>
        </p:spPr>
        <p:txBody>
          <a:bodyPr wrap="square">
            <a:spAutoFit/>
          </a:bodyPr>
          <a:lstStyle/>
          <a:p>
            <a:r>
              <a:rPr lang="en-US" dirty="0"/>
              <a:t>The functional block diagram of successive approximation type of ADC is shown below.</a:t>
            </a:r>
            <a:endParaRPr lang="en-IN" dirty="0"/>
          </a:p>
        </p:txBody>
      </p:sp>
    </p:spTree>
    <p:extLst>
      <p:ext uri="{BB962C8B-B14F-4D97-AF65-F5344CB8AC3E}">
        <p14:creationId xmlns:p14="http://schemas.microsoft.com/office/powerpoint/2010/main" val="1493847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sp>
        <p:nvSpPr>
          <p:cNvPr id="49" name="Google Shape;49;p11"/>
          <p:cNvSpPr txBox="1"/>
          <p:nvPr/>
        </p:nvSpPr>
        <p:spPr>
          <a:xfrm>
            <a:off x="236598" y="762635"/>
            <a:ext cx="8670804"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2. Successive Approximation type ADC (</a:t>
            </a:r>
            <a:r>
              <a:rPr lang="en-IN" sz="2800" b="1" dirty="0" err="1"/>
              <a:t>Cont</a:t>
            </a:r>
            <a:r>
              <a:rPr lang="en-IN" sz="2800" b="1" dirty="0"/>
              <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8" name="TextBox 7">
            <a:extLst>
              <a:ext uri="{FF2B5EF4-FFF2-40B4-BE49-F238E27FC236}">
                <a16:creationId xmlns:a16="http://schemas.microsoft.com/office/drawing/2014/main" xmlns="" id="{BB1F7F19-A67C-DDB0-B076-C98028843C96}"/>
              </a:ext>
            </a:extLst>
          </p:cNvPr>
          <p:cNvSpPr txBox="1"/>
          <p:nvPr/>
        </p:nvSpPr>
        <p:spPr>
          <a:xfrm>
            <a:off x="236598" y="1485844"/>
            <a:ext cx="8450202" cy="5324535"/>
          </a:xfrm>
          <a:prstGeom prst="rect">
            <a:avLst/>
          </a:prstGeom>
          <a:noFill/>
        </p:spPr>
        <p:txBody>
          <a:bodyPr wrap="square">
            <a:spAutoFit/>
          </a:bodyPr>
          <a:lstStyle/>
          <a:p>
            <a:pPr marL="285750" indent="-285750" algn="just">
              <a:buFont typeface="Arial" panose="020B0604020202020204" pitchFamily="34" charset="0"/>
              <a:buChar char="•"/>
            </a:pPr>
            <a:r>
              <a:rPr lang="en-US" sz="1700" dirty="0"/>
              <a:t>It consists of a successive approximation register (SAR), DAC and comparator. </a:t>
            </a:r>
          </a:p>
          <a:p>
            <a:pPr marL="285750" indent="-285750" algn="just">
              <a:buFont typeface="Arial" panose="020B0604020202020204" pitchFamily="34" charset="0"/>
              <a:buChar char="•"/>
            </a:pPr>
            <a:r>
              <a:rPr lang="en-US" sz="1700" dirty="0"/>
              <a:t>The output of SAR is given to n-bit DAC. The equivalent analog output voltage of DAC, VD is applied to the non-inverting input of the comparator. </a:t>
            </a:r>
          </a:p>
          <a:p>
            <a:pPr marL="285750" indent="-285750" algn="just">
              <a:buFont typeface="Arial" panose="020B0604020202020204" pitchFamily="34" charset="0"/>
              <a:buChar char="•"/>
            </a:pPr>
            <a:r>
              <a:rPr lang="en-US" sz="1700" dirty="0"/>
              <a:t>The second input to the comparator is the unknown analog input voltage VA. The output of the comparator is used to activate the successive approximation logic of SAR.</a:t>
            </a:r>
          </a:p>
          <a:p>
            <a:pPr marL="285750" indent="-285750" algn="just">
              <a:buFont typeface="Arial" panose="020B0604020202020204" pitchFamily="34" charset="0"/>
              <a:buChar char="•"/>
            </a:pPr>
            <a:r>
              <a:rPr lang="en-US" sz="1700" dirty="0"/>
              <a:t>When the start command is applied, the SAR sets the MSB to logic 1 and other bits are made logic 0, so that the trial code becomes 1000.</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SOC- Start of Conversion</a:t>
            </a:r>
          </a:p>
          <a:p>
            <a:pPr marL="285750" indent="-285750">
              <a:buFont typeface="Arial" panose="020B0604020202020204" pitchFamily="34" charset="0"/>
              <a:buChar char="•"/>
            </a:pPr>
            <a:r>
              <a:rPr lang="en-US" sz="1700" dirty="0"/>
              <a:t>EOC-End of Conversion</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b="1" dirty="0"/>
              <a:t>Advantages:</a:t>
            </a:r>
            <a:r>
              <a:rPr lang="en-US" sz="1700" dirty="0"/>
              <a:t/>
            </a:r>
            <a:br>
              <a:rPr lang="en-US" sz="1700" dirty="0"/>
            </a:br>
            <a:r>
              <a:rPr lang="en-US" sz="1700" dirty="0"/>
              <a:t>1 Conversion time is very small.</a:t>
            </a:r>
            <a:br>
              <a:rPr lang="en-US" sz="1700" dirty="0"/>
            </a:br>
            <a:r>
              <a:rPr lang="en-US" sz="1700" dirty="0"/>
              <a:t>2 Conversion time is constant and independent of the amplitude of the analog input signal VA.</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b="1" dirty="0"/>
              <a:t>Disadvantages:</a:t>
            </a:r>
            <a:r>
              <a:rPr lang="en-US" sz="1700" dirty="0"/>
              <a:t/>
            </a:r>
            <a:br>
              <a:rPr lang="en-US" sz="1700" dirty="0"/>
            </a:br>
            <a:r>
              <a:rPr lang="en-US" sz="1700" dirty="0"/>
              <a:t>1 Circuit is complex.</a:t>
            </a:r>
            <a:br>
              <a:rPr lang="en-US" sz="1700" dirty="0"/>
            </a:br>
            <a:r>
              <a:rPr lang="en-US" sz="1700" dirty="0"/>
              <a:t>2 The conversion time is more compared to flash type ADC.</a:t>
            </a:r>
            <a:endParaRPr lang="en-IN" sz="1700" dirty="0"/>
          </a:p>
        </p:txBody>
      </p:sp>
    </p:spTree>
    <p:extLst>
      <p:ext uri="{BB962C8B-B14F-4D97-AF65-F5344CB8AC3E}">
        <p14:creationId xmlns:p14="http://schemas.microsoft.com/office/powerpoint/2010/main" val="1731727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pic>
        <p:nvPicPr>
          <p:cNvPr id="264" name="Google Shape;264;p34"/>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65" name="Google Shape;265;p34"/>
          <p:cNvSpPr/>
          <p:nvPr/>
        </p:nvSpPr>
        <p:spPr>
          <a:xfrm>
            <a:off x="478302" y="2996419"/>
            <a:ext cx="8088923" cy="1754286"/>
          </a:xfrm>
          <a:prstGeom prst="rect">
            <a:avLst/>
          </a:prstGeom>
          <a:noFill/>
          <a:ln>
            <a:noFill/>
          </a:ln>
        </p:spPr>
        <p:txBody>
          <a:bodyPr spcFirstLastPara="1" wrap="square" lIns="91425" tIns="45700" rIns="91425" bIns="45700" anchor="t" anchorCtr="0">
            <a:spAutoFit/>
          </a:bodyPr>
          <a:lstStyle/>
          <a:p>
            <a:pPr marL="914400" marR="0" lvl="1" indent="-317500" algn="ctr" rtl="0">
              <a:lnSpc>
                <a:spcPct val="100000"/>
              </a:lnSpc>
              <a:spcBef>
                <a:spcPts val="0"/>
              </a:spcBef>
              <a:spcAft>
                <a:spcPts val="0"/>
              </a:spcAft>
              <a:buNone/>
            </a:pPr>
            <a:r>
              <a:rPr lang="en-US" sz="8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Thank You</a:t>
            </a:r>
          </a:p>
          <a:p>
            <a:pPr marL="914400" marR="0" lvl="1" indent="-317500" algn="ctr" rtl="0">
              <a:lnSpc>
                <a:spcPct val="100000"/>
              </a:lnSpc>
              <a:spcBef>
                <a:spcPts val="0"/>
              </a:spcBef>
              <a:spcAft>
                <a:spcPts val="0"/>
              </a:spcAft>
              <a:buNone/>
            </a:pPr>
            <a:endParaRPr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sp>
        <p:nvSpPr>
          <p:cNvPr id="49" name="Google Shape;49;p11"/>
          <p:cNvSpPr txBox="1"/>
          <p:nvPr/>
        </p:nvSpPr>
        <p:spPr>
          <a:xfrm>
            <a:off x="236598" y="762635"/>
            <a:ext cx="8670804" cy="723209"/>
          </a:xfrm>
          <a:prstGeom prst="rect">
            <a:avLst/>
          </a:prstGeom>
          <a:noFill/>
          <a:ln>
            <a:noFill/>
          </a:ln>
        </p:spPr>
        <p:txBody>
          <a:bodyPr spcFirstLastPara="1" wrap="square" lIns="91425" tIns="33100" rIns="91425" bIns="45700" anchor="ctr" anchorCtr="0">
            <a:noAutofit/>
          </a:bodyPr>
          <a:lstStyle/>
          <a:p>
            <a:pPr>
              <a:lnSpc>
                <a:spcPct val="150000"/>
              </a:lnSpc>
            </a:pPr>
            <a:r>
              <a:rPr lang="en-IN" sz="2800" b="1" dirty="0"/>
              <a:t>Assignment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8" name="TextBox 7">
            <a:extLst>
              <a:ext uri="{FF2B5EF4-FFF2-40B4-BE49-F238E27FC236}">
                <a16:creationId xmlns:a16="http://schemas.microsoft.com/office/drawing/2014/main" xmlns="" id="{BB1F7F19-A67C-DDB0-B076-C98028843C96}"/>
              </a:ext>
            </a:extLst>
          </p:cNvPr>
          <p:cNvSpPr txBox="1"/>
          <p:nvPr/>
        </p:nvSpPr>
        <p:spPr>
          <a:xfrm>
            <a:off x="236598" y="1485844"/>
            <a:ext cx="8450202" cy="2459071"/>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IN" sz="2000" b="1" dirty="0"/>
              <a:t>Q. 1 Address Sequencing (Lect. 18 in CHO)</a:t>
            </a:r>
          </a:p>
          <a:p>
            <a:pPr marL="285750" indent="-285750" algn="just">
              <a:lnSpc>
                <a:spcPct val="200000"/>
              </a:lnSpc>
              <a:buFont typeface="Arial" panose="020B0604020202020204" pitchFamily="34" charset="0"/>
              <a:buChar char="•"/>
            </a:pPr>
            <a:r>
              <a:rPr lang="en-IN" sz="2000" b="1" dirty="0"/>
              <a:t>Q. 2 Data Transfer and manipulation (Lect. No. 25 in CHO)</a:t>
            </a:r>
          </a:p>
          <a:p>
            <a:pPr marL="285750" indent="-285750" algn="just">
              <a:lnSpc>
                <a:spcPct val="200000"/>
              </a:lnSpc>
              <a:buFont typeface="Arial" panose="020B0604020202020204" pitchFamily="34" charset="0"/>
              <a:buChar char="•"/>
            </a:pPr>
            <a:r>
              <a:rPr lang="en-IN" sz="2000" b="1" dirty="0"/>
              <a:t>Q. 3 Asynchronous Data transfer (Lect. 36 in CHO)</a:t>
            </a:r>
          </a:p>
          <a:p>
            <a:pPr marL="285750" indent="-285750" algn="just">
              <a:lnSpc>
                <a:spcPct val="200000"/>
              </a:lnSpc>
              <a:buFont typeface="Arial" panose="020B0604020202020204" pitchFamily="34" charset="0"/>
              <a:buChar char="•"/>
            </a:pPr>
            <a:r>
              <a:rPr lang="en-IN" sz="2000" b="1" dirty="0"/>
              <a:t>Q.4 Modes of Transfer (Lect. 37 in CHO)</a:t>
            </a:r>
          </a:p>
        </p:txBody>
      </p:sp>
    </p:spTree>
    <p:extLst>
      <p:ext uri="{BB962C8B-B14F-4D97-AF65-F5344CB8AC3E}">
        <p14:creationId xmlns:p14="http://schemas.microsoft.com/office/powerpoint/2010/main" val="385631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IOP</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5" name="TextBox 4">
            <a:extLst>
              <a:ext uri="{FF2B5EF4-FFF2-40B4-BE49-F238E27FC236}">
                <a16:creationId xmlns:a16="http://schemas.microsoft.com/office/drawing/2014/main" xmlns="" id="{D51D9F7C-ADC1-9B36-598D-5FC09D3E5B84}"/>
              </a:ext>
            </a:extLst>
          </p:cNvPr>
          <p:cNvSpPr txBox="1"/>
          <p:nvPr/>
        </p:nvSpPr>
        <p:spPr>
          <a:xfrm>
            <a:off x="578591" y="1489273"/>
            <a:ext cx="8201465" cy="5232202"/>
          </a:xfrm>
          <a:prstGeom prst="rect">
            <a:avLst/>
          </a:prstGeom>
          <a:noFill/>
        </p:spPr>
        <p:txBody>
          <a:bodyPr wrap="square">
            <a:spAutoFit/>
          </a:bodyPr>
          <a:lstStyle/>
          <a:p>
            <a:pPr marL="285750" indent="-285750" algn="just">
              <a:buFont typeface="Arial" panose="020B0604020202020204" pitchFamily="34" charset="0"/>
              <a:buChar char="•"/>
            </a:pPr>
            <a:r>
              <a:rPr lang="en-US" sz="1600" dirty="0"/>
              <a:t>The Input Output Processor is a specialized processor which loads and stores data into memory along with the execution of I/O instructions.</a:t>
            </a:r>
          </a:p>
          <a:p>
            <a:pPr marL="285750" indent="-285750" algn="just">
              <a:buFont typeface="Arial" panose="020B0604020202020204" pitchFamily="34" charset="0"/>
              <a:buChar char="•"/>
            </a:pPr>
            <a:r>
              <a:rPr lang="en-US" sz="1600" dirty="0"/>
              <a:t>It acts as an interface between system and devices. It involves a sequence of events to executing I/O operations and then store the results into the memory. </a:t>
            </a:r>
          </a:p>
          <a:p>
            <a:pPr marL="285750" indent="-285750" algn="just">
              <a:buFont typeface="Arial" panose="020B0604020202020204" pitchFamily="34" charset="0"/>
              <a:buChar char="•"/>
            </a:pPr>
            <a:endParaRPr lang="en-US" sz="1600" dirty="0"/>
          </a:p>
          <a:p>
            <a:pPr algn="just"/>
            <a:r>
              <a:rPr lang="en-US" sz="1600" b="1" dirty="0"/>
              <a:t>Advantages –</a:t>
            </a:r>
            <a:endParaRPr lang="en-US" sz="1600" dirty="0"/>
          </a:p>
          <a:p>
            <a:pPr algn="just">
              <a:buFont typeface="Arial" panose="020B0604020202020204" pitchFamily="34" charset="0"/>
              <a:buChar char="•"/>
            </a:pPr>
            <a:r>
              <a:rPr lang="en-US" sz="1600" dirty="0"/>
              <a:t>The I/O devices can directly access the main memory without the intervention by the processor in I/O processor based systems.</a:t>
            </a:r>
          </a:p>
          <a:p>
            <a:pPr algn="just">
              <a:buFont typeface="Arial" panose="020B0604020202020204" pitchFamily="34" charset="0"/>
              <a:buChar char="•"/>
            </a:pPr>
            <a:r>
              <a:rPr lang="en-US" sz="1600" dirty="0"/>
              <a:t>It is used to address the problems that are arises in Direct memory access method.</a:t>
            </a:r>
          </a:p>
          <a:p>
            <a:pPr algn="just">
              <a:buFont typeface="Arial" panose="020B0604020202020204" pitchFamily="34" charset="0"/>
              <a:buChar char="•"/>
            </a:pPr>
            <a:r>
              <a:rPr lang="en-US" sz="1600" b="1" dirty="0">
                <a:solidFill>
                  <a:srgbClr val="0070C0"/>
                </a:solidFill>
              </a:rPr>
              <a:t>Reduced processor workload</a:t>
            </a:r>
            <a:r>
              <a:rPr lang="en-US" sz="1600" dirty="0"/>
              <a:t>: With an I/O processor, the main processor doesn’t have to deal with I/O operations, allowing it to focus on other tasks. This results in more efficient use of the processor’s resources and can lead to faster overall system performance.</a:t>
            </a:r>
            <a:endParaRPr lang="en-IN" sz="1600" dirty="0"/>
          </a:p>
          <a:p>
            <a:pPr marL="285750" indent="-285750" algn="just">
              <a:buFont typeface="Arial" panose="020B0604020202020204" pitchFamily="34" charset="0"/>
              <a:buChar char="•"/>
            </a:pPr>
            <a:r>
              <a:rPr lang="en-US" sz="1600" b="1" dirty="0">
                <a:solidFill>
                  <a:srgbClr val="0070C0"/>
                </a:solidFill>
              </a:rPr>
              <a:t>Improved data transfer rates</a:t>
            </a:r>
            <a:r>
              <a:rPr lang="en-US" sz="1600" dirty="0"/>
              <a:t>: Since the I/O processor can access memory directly, data transfers between I/O devices and memory can be faster and more efficient than with other methods.</a:t>
            </a:r>
          </a:p>
          <a:p>
            <a:pPr marL="285750" indent="-285750" algn="just">
              <a:buFont typeface="Arial" panose="020B0604020202020204" pitchFamily="34" charset="0"/>
              <a:buChar char="•"/>
            </a:pPr>
            <a:r>
              <a:rPr lang="en-US" sz="1600" b="1" dirty="0">
                <a:solidFill>
                  <a:srgbClr val="0070C0"/>
                </a:solidFill>
              </a:rPr>
              <a:t>Scalability: </a:t>
            </a:r>
            <a:r>
              <a:rPr lang="en-US" sz="1600" dirty="0"/>
              <a:t>I/O processor based systems can be designed to scale easily, allowing for additional I/O processors to be added as needed. This can be particularly useful in large-scale data centers or other environments where the number of I/O devices is constantly changing.</a:t>
            </a:r>
            <a:endParaRPr lang="en-IN" sz="16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867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Disadvantages of IOP</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 name="TextBox 3">
            <a:extLst>
              <a:ext uri="{FF2B5EF4-FFF2-40B4-BE49-F238E27FC236}">
                <a16:creationId xmlns:a16="http://schemas.microsoft.com/office/drawing/2014/main" xmlns="" id="{F2E9A349-DC75-12BE-260A-FBEB44000555}"/>
              </a:ext>
            </a:extLst>
          </p:cNvPr>
          <p:cNvSpPr txBox="1"/>
          <p:nvPr/>
        </p:nvSpPr>
        <p:spPr>
          <a:xfrm>
            <a:off x="309489" y="1683903"/>
            <a:ext cx="8637563" cy="4247317"/>
          </a:xfrm>
          <a:prstGeom prst="rect">
            <a:avLst/>
          </a:prstGeom>
          <a:noFill/>
        </p:spPr>
        <p:txBody>
          <a:bodyPr wrap="square">
            <a:spAutoFit/>
          </a:bodyPr>
          <a:lstStyle/>
          <a:p>
            <a:pPr algn="just"/>
            <a:r>
              <a:rPr lang="en-US" sz="1800" b="1" dirty="0"/>
              <a:t>Disadvantages –</a:t>
            </a:r>
          </a:p>
          <a:p>
            <a:pPr algn="just"/>
            <a:endParaRPr lang="en-US" sz="1800" dirty="0"/>
          </a:p>
          <a:p>
            <a:pPr algn="just">
              <a:buFont typeface="+mj-lt"/>
              <a:buAutoNum type="arabicPeriod"/>
            </a:pPr>
            <a:r>
              <a:rPr lang="en-US" sz="1800" b="1" dirty="0">
                <a:solidFill>
                  <a:srgbClr val="0070C0"/>
                </a:solidFill>
              </a:rPr>
              <a:t>Cost: </a:t>
            </a:r>
            <a:r>
              <a:rPr lang="en-US" sz="1800" dirty="0"/>
              <a:t>I/O processors can add significant cost to a system due to the additional hardware and complexity required. This can be a barrier to adoption, especially for smaller systems.</a:t>
            </a:r>
          </a:p>
          <a:p>
            <a:pPr algn="just">
              <a:buFont typeface="+mj-lt"/>
              <a:buAutoNum type="arabicPeriod"/>
            </a:pPr>
            <a:r>
              <a:rPr lang="en-US" sz="1800" b="1" dirty="0">
                <a:solidFill>
                  <a:srgbClr val="0070C0"/>
                </a:solidFill>
              </a:rPr>
              <a:t>Increased complexity: </a:t>
            </a:r>
            <a:r>
              <a:rPr lang="en-US" sz="1800" dirty="0"/>
              <a:t>The addition of an I/O processor can increase the overall complexity of a system, making it more difficult to design, build, and maintain. This can also make it harder to diagnose and troubleshoot issues.</a:t>
            </a:r>
          </a:p>
          <a:p>
            <a:pPr algn="just">
              <a:buFont typeface="+mj-lt"/>
              <a:buAutoNum type="arabicPeriod"/>
            </a:pPr>
            <a:r>
              <a:rPr lang="en-US" sz="1800" b="1" dirty="0">
                <a:solidFill>
                  <a:srgbClr val="0070C0"/>
                </a:solidFill>
              </a:rPr>
              <a:t>Limited performance gains: </a:t>
            </a:r>
            <a:r>
              <a:rPr lang="en-US" sz="1800" dirty="0"/>
              <a:t>While I/O processors can improve system performance by offloading I/O tasks from the main processor, the gains may not be significant in all cases. In some cases, the additional overhead of the I/O processor may actually slow down the system.</a:t>
            </a:r>
          </a:p>
          <a:p>
            <a:pPr algn="just">
              <a:buFont typeface="+mj-lt"/>
              <a:buAutoNum type="arabicPeriod"/>
            </a:pPr>
            <a:r>
              <a:rPr lang="en-US" sz="1800" b="1" dirty="0">
                <a:solidFill>
                  <a:srgbClr val="0070C0"/>
                </a:solidFill>
              </a:rPr>
              <a:t>Synchronization issues: </a:t>
            </a:r>
            <a:r>
              <a:rPr lang="en-US" sz="1800" dirty="0"/>
              <a:t>With multiple processors accessing the same memory, synchronization issues can arise, leading to potential data corruption or other errors.</a:t>
            </a:r>
          </a:p>
        </p:txBody>
      </p:sp>
    </p:spTree>
    <p:extLst>
      <p:ext uri="{BB962C8B-B14F-4D97-AF65-F5344CB8AC3E}">
        <p14:creationId xmlns:p14="http://schemas.microsoft.com/office/powerpoint/2010/main" val="139574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20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IOP –CPU Communication</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5" name="Picture 4">
            <a:extLst>
              <a:ext uri="{FF2B5EF4-FFF2-40B4-BE49-F238E27FC236}">
                <a16:creationId xmlns:a16="http://schemas.microsoft.com/office/drawing/2014/main" xmlns="" id="{6C0502E9-FDB6-A15B-D36B-EB313791B061}"/>
              </a:ext>
            </a:extLst>
          </p:cNvPr>
          <p:cNvPicPr>
            <a:picLocks noChangeAspect="1"/>
          </p:cNvPicPr>
          <p:nvPr/>
        </p:nvPicPr>
        <p:blipFill>
          <a:blip r:embed="rId4"/>
          <a:stretch>
            <a:fillRect/>
          </a:stretch>
        </p:blipFill>
        <p:spPr>
          <a:xfrm>
            <a:off x="1523574" y="1543987"/>
            <a:ext cx="6096851" cy="5140444"/>
          </a:xfrm>
          <a:prstGeom prst="rect">
            <a:avLst/>
          </a:prstGeom>
        </p:spPr>
      </p:pic>
    </p:spTree>
    <p:extLst>
      <p:ext uri="{BB962C8B-B14F-4D97-AF65-F5344CB8AC3E}">
        <p14:creationId xmlns:p14="http://schemas.microsoft.com/office/powerpoint/2010/main" val="309418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
        <p:nvSpPr>
          <p:cNvPr id="49" name="Google Shape;49;p11"/>
          <p:cNvSpPr txBox="1"/>
          <p:nvPr/>
        </p:nvSpPr>
        <p:spPr>
          <a:xfrm>
            <a:off x="1414055" y="807257"/>
            <a:ext cx="7729946" cy="544167"/>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IOP-CPU Communication</a:t>
            </a: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5" name="TextBox 4">
            <a:extLst>
              <a:ext uri="{FF2B5EF4-FFF2-40B4-BE49-F238E27FC236}">
                <a16:creationId xmlns:a16="http://schemas.microsoft.com/office/drawing/2014/main" xmlns="" id="{6E7F540C-91C5-0261-C38F-9E3953DA7F39}"/>
              </a:ext>
            </a:extLst>
          </p:cNvPr>
          <p:cNvSpPr txBox="1"/>
          <p:nvPr/>
        </p:nvSpPr>
        <p:spPr>
          <a:xfrm>
            <a:off x="374754" y="1530467"/>
            <a:ext cx="8312046" cy="4708981"/>
          </a:xfrm>
          <a:prstGeom prst="rect">
            <a:avLst/>
          </a:prstGeom>
          <a:noFill/>
        </p:spPr>
        <p:txBody>
          <a:bodyPr wrap="square">
            <a:spAutoFit/>
          </a:bodyPr>
          <a:lstStyle/>
          <a:p>
            <a:pPr marL="285750" indent="-285750" algn="just">
              <a:buFont typeface="Arial" panose="020B0604020202020204" pitchFamily="34" charset="0"/>
              <a:buChar char="•"/>
            </a:pPr>
            <a:r>
              <a:rPr lang="en-US" sz="1800" dirty="0"/>
              <a:t>There is a communication channel between IOP and CPU to perform task which come under computer architecture. </a:t>
            </a:r>
          </a:p>
          <a:p>
            <a:pPr marL="285750" indent="-285750" algn="just">
              <a:buFont typeface="Arial" panose="020B0604020202020204" pitchFamily="34" charset="0"/>
              <a:buChar char="•"/>
            </a:pPr>
            <a:r>
              <a:rPr lang="en-US" sz="1800" dirty="0"/>
              <a:t>This channel explains the commands executed by IOP and CPU while performing some programs.</a:t>
            </a:r>
          </a:p>
          <a:p>
            <a:pPr marL="285750" indent="-285750" algn="just">
              <a:buFont typeface="Arial" panose="020B0604020202020204" pitchFamily="34" charset="0"/>
              <a:buChar char="•"/>
            </a:pPr>
            <a:r>
              <a:rPr lang="en-US" sz="1800" dirty="0"/>
              <a:t> The CPU do not executes the instructions but it assigns the task of initiating operations, the instructions are executed by IOP.</a:t>
            </a:r>
          </a:p>
          <a:p>
            <a:pPr marL="285750" indent="-285750" algn="just">
              <a:buFont typeface="Arial" panose="020B0604020202020204" pitchFamily="34" charset="0"/>
              <a:buChar char="•"/>
            </a:pPr>
            <a:r>
              <a:rPr lang="en-US" sz="1800" dirty="0"/>
              <a:t> I/O transfer is instructed by CPU. The IOP asks for CPU through </a:t>
            </a:r>
            <a:r>
              <a:rPr lang="en-US" sz="1800" b="1" dirty="0">
                <a:solidFill>
                  <a:srgbClr val="FF0000"/>
                </a:solidFill>
              </a:rPr>
              <a:t>interrupt</a:t>
            </a:r>
            <a:r>
              <a:rPr lang="en-US" sz="1800" dirty="0"/>
              <a:t>. </a:t>
            </a:r>
          </a:p>
          <a:p>
            <a:pPr marL="285750" indent="-285750" algn="just">
              <a:buFont typeface="Arial" panose="020B0604020202020204" pitchFamily="34" charset="0"/>
              <a:buChar char="•"/>
            </a:pPr>
            <a:r>
              <a:rPr lang="en-US" sz="1800" dirty="0"/>
              <a:t>This channel starts by CPU, by giving “test IOP path” instruction to IOP and then the communication begins</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2000" dirty="0"/>
              <a:t>IOP and CPU Whenever CPU gets interrupt from IOP to access memory, it sends test path instruction to IOP.</a:t>
            </a:r>
          </a:p>
          <a:p>
            <a:pPr marL="285750" indent="-285750" algn="just">
              <a:buFont typeface="Arial" panose="020B0604020202020204" pitchFamily="34" charset="0"/>
              <a:buChar char="•"/>
            </a:pPr>
            <a:r>
              <a:rPr lang="en-US" sz="2000" dirty="0"/>
              <a:t> IOP executes and check for status, if the status given to CPU is OK, then CPU gives start instruction to IOP and gives it some control and get back to some another (or same) program, after that IOP is able to access memory for its program.</a:t>
            </a:r>
            <a:endParaRPr lang="en-IN" sz="1600" dirty="0"/>
          </a:p>
        </p:txBody>
      </p:sp>
    </p:spTree>
    <p:extLst>
      <p:ext uri="{BB962C8B-B14F-4D97-AF65-F5344CB8AC3E}">
        <p14:creationId xmlns:p14="http://schemas.microsoft.com/office/powerpoint/2010/main" val="414303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
        <p:nvSpPr>
          <p:cNvPr id="49" name="Google Shape;49;p11"/>
          <p:cNvSpPr txBox="1"/>
          <p:nvPr/>
        </p:nvSpPr>
        <p:spPr>
          <a:xfrm>
            <a:off x="548148" y="727606"/>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20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DAC (Digital to Analog Convertor)</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17706" y="1765865"/>
            <a:ext cx="8047703" cy="4955610"/>
          </a:xfrm>
          <a:prstGeom prst="rect">
            <a:avLst/>
          </a:prstGeom>
          <a:noFill/>
          <a:ln>
            <a:noFill/>
          </a:ln>
        </p:spPr>
        <p:txBody>
          <a:bodyPr spcFirstLastPara="1" wrap="square" lIns="91425" tIns="33100" rIns="91425" bIns="45700" anchor="ctr" anchorCtr="0">
            <a:noAutofit/>
          </a:bodyPr>
          <a:lstStyle/>
          <a:p>
            <a:pPr marL="342900" indent="-342900" algn="just">
              <a:lnSpc>
                <a:spcPct val="107000"/>
              </a:lnSpc>
              <a:spcAft>
                <a:spcPts val="800"/>
              </a:spcAft>
              <a:buFont typeface="Arial" panose="020B0604020202020204" pitchFamily="34" charset="0"/>
              <a:buChar char="•"/>
            </a:pPr>
            <a:r>
              <a:rPr lang="en-US" sz="2000" dirty="0"/>
              <a:t>A </a:t>
            </a:r>
            <a:r>
              <a:rPr lang="en-US" sz="2000" b="1" dirty="0"/>
              <a:t>Digital to Analog Converter (DAC)</a:t>
            </a:r>
            <a:r>
              <a:rPr lang="en-US" sz="2000" dirty="0"/>
              <a:t> converts a digital input signal into an analog output signal. The digital signal is represented with a binary code, which is a combination of bits 0 and 1.</a:t>
            </a:r>
          </a:p>
          <a:p>
            <a:pPr marL="342900" indent="-342900" algn="just">
              <a:lnSpc>
                <a:spcPct val="107000"/>
              </a:lnSpc>
              <a:spcAft>
                <a:spcPts val="800"/>
              </a:spcAft>
              <a:buFont typeface="Arial" panose="020B0604020202020204" pitchFamily="34" charset="0"/>
              <a:buChar char="•"/>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t>A Digital to Analog Converter (DAC) consists of a number of binary inputs and a single output. In general, the </a:t>
            </a:r>
            <a:r>
              <a:rPr lang="en-US" sz="2000" b="1" dirty="0"/>
              <a:t>number of binary inputs</a:t>
            </a:r>
            <a:r>
              <a:rPr lang="en-US" sz="2000" dirty="0"/>
              <a:t> of a DAC will be a power of two.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B369888C-C9B7-F268-6965-0F4DB76F6B86}"/>
              </a:ext>
            </a:extLst>
          </p:cNvPr>
          <p:cNvPicPr>
            <a:picLocks noChangeAspect="1"/>
          </p:cNvPicPr>
          <p:nvPr/>
        </p:nvPicPr>
        <p:blipFill>
          <a:blip r:embed="rId4"/>
          <a:stretch>
            <a:fillRect/>
          </a:stretch>
        </p:blipFill>
        <p:spPr>
          <a:xfrm>
            <a:off x="1972924" y="3429000"/>
            <a:ext cx="5572125" cy="1819275"/>
          </a:xfrm>
          <a:prstGeom prst="rect">
            <a:avLst/>
          </a:prstGeom>
        </p:spPr>
      </p:pic>
    </p:spTree>
    <p:extLst>
      <p:ext uri="{BB962C8B-B14F-4D97-AF65-F5344CB8AC3E}">
        <p14:creationId xmlns:p14="http://schemas.microsoft.com/office/powerpoint/2010/main" val="156827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49" name="Google Shape;49;p11"/>
          <p:cNvSpPr txBox="1"/>
          <p:nvPr/>
        </p:nvSpPr>
        <p:spPr>
          <a:xfrm>
            <a:off x="548148" y="727606"/>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20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Types of DAC (Digital to Analog Convertor)</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17706" y="1765865"/>
            <a:ext cx="8047703" cy="2371420"/>
          </a:xfrm>
          <a:prstGeom prst="rect">
            <a:avLst/>
          </a:prstGeom>
          <a:noFill/>
          <a:ln>
            <a:noFill/>
          </a:ln>
        </p:spPr>
        <p:txBody>
          <a:bodyPr spcFirstLastPara="1" wrap="square" lIns="91425" tIns="33100" rIns="91425" bIns="45700" anchor="ctr" anchorCtr="0">
            <a:noAutofit/>
          </a:bodyPr>
          <a:lstStyle/>
          <a:p>
            <a:r>
              <a:rPr lang="en-US" sz="2000" dirty="0"/>
              <a:t>There are </a:t>
            </a:r>
            <a:r>
              <a:rPr lang="en-US" sz="2000" b="1" dirty="0"/>
              <a:t>two types</a:t>
            </a:r>
            <a:r>
              <a:rPr lang="en-US" sz="2000" dirty="0"/>
              <a:t> of DACs</a:t>
            </a:r>
          </a:p>
          <a:p>
            <a:endParaRPr lang="en-US" sz="2000" dirty="0"/>
          </a:p>
          <a:p>
            <a:pPr>
              <a:buFont typeface="Arial" panose="020B0604020202020204" pitchFamily="34" charset="0"/>
              <a:buChar char="•"/>
            </a:pPr>
            <a:r>
              <a:rPr lang="en-US" sz="2000" dirty="0"/>
              <a:t>Weighted Resistor DAC</a:t>
            </a:r>
          </a:p>
          <a:p>
            <a:pPr>
              <a:buFont typeface="Arial" panose="020B0604020202020204" pitchFamily="34" charset="0"/>
              <a:buChar char="•"/>
            </a:pPr>
            <a:endParaRPr lang="en-US" sz="2000" dirty="0"/>
          </a:p>
          <a:p>
            <a:pPr>
              <a:buFont typeface="Arial" panose="020B0604020202020204" pitchFamily="34" charset="0"/>
              <a:buChar char="•"/>
            </a:pPr>
            <a:r>
              <a:rPr lang="en-US" sz="2000" dirty="0"/>
              <a:t>R-2R Ladder DAC</a:t>
            </a: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53924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2002</Words>
  <Application>Microsoft Office PowerPoint</Application>
  <PresentationFormat>On-screen Show (4:3)</PresentationFormat>
  <Paragraphs>231</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Tahoma</vt:lpstr>
      <vt:lpstr>MathJax_Math</vt:lpstr>
      <vt:lpstr>Times New Roman</vt:lpstr>
      <vt:lpstr>MathJax_Main</vt:lpstr>
      <vt:lpstr>Calibri</vt:lpstr>
      <vt:lpstr>Candara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HP</cp:lastModifiedBy>
  <cp:revision>68</cp:revision>
  <dcterms:created xsi:type="dcterms:W3CDTF">2010-04-09T07:36:15Z</dcterms:created>
  <dcterms:modified xsi:type="dcterms:W3CDTF">2023-05-29T05:14:34Z</dcterms:modified>
</cp:coreProperties>
</file>