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24"/>
  </p:notesMasterIdLst>
  <p:sldIdLst>
    <p:sldId id="256" r:id="rId2"/>
    <p:sldId id="272" r:id="rId3"/>
    <p:sldId id="283" r:id="rId4"/>
    <p:sldId id="273" r:id="rId5"/>
    <p:sldId id="275" r:id="rId6"/>
    <p:sldId id="276" r:id="rId7"/>
    <p:sldId id="277" r:id="rId8"/>
    <p:sldId id="278" r:id="rId9"/>
    <p:sldId id="279" r:id="rId10"/>
    <p:sldId id="280" r:id="rId11"/>
    <p:sldId id="281" r:id="rId12"/>
    <p:sldId id="282" r:id="rId13"/>
    <p:sldId id="284" r:id="rId14"/>
    <p:sldId id="263" r:id="rId15"/>
    <p:sldId id="264" r:id="rId16"/>
    <p:sldId id="265" r:id="rId17"/>
    <p:sldId id="266" r:id="rId18"/>
    <p:sldId id="267" r:id="rId19"/>
    <p:sldId id="268" r:id="rId20"/>
    <p:sldId id="269" r:id="rId21"/>
    <p:sldId id="270" r:id="rId22"/>
    <p:sldId id="271" r:id="rId23"/>
  </p:sldIdLst>
  <p:sldSz cx="9144000" cy="6858000" type="screen4x3"/>
  <p:notesSz cx="6858000" cy="9144000"/>
  <p:embeddedFontLst>
    <p:embeddedFont>
      <p:font typeface="Candara" pitchFamily="34" charset="0"/>
      <p:regular r:id="rId25"/>
      <p:bold r:id="rId26"/>
      <p:italic r:id="rId27"/>
      <p:boldItalic r:id="rId28"/>
    </p:embeddedFont>
    <p:embeddedFont>
      <p:font typeface="Segoe UI" pitchFamily="34" charset="0"/>
      <p:regular r:id="rId29"/>
      <p:bold r:id="rId30"/>
      <p:italic r:id="rId31"/>
      <p:boldItalic r:id="rId32"/>
    </p:embeddedFont>
    <p:embeddedFont>
      <p:font typeface="Calibri"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1253" y="19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08576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18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3</a:t>
            </a:fld>
            <a:endParaRPr lang="en-US"/>
          </a:p>
        </p:txBody>
      </p:sp>
    </p:spTree>
    <p:extLst>
      <p:ext uri="{BB962C8B-B14F-4D97-AF65-F5344CB8AC3E}">
        <p14:creationId xmlns:p14="http://schemas.microsoft.com/office/powerpoint/2010/main" val="225956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343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2" name="Google Shape;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843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68068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01749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115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9562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47608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81809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873292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574163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23859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37276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982177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tiff"/><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tiff"/><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tiff"/><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CS118</a:t>
            </a:r>
            <a:endParaRPr/>
          </a:p>
        </p:txBody>
      </p:sp>
      <p:sp>
        <p:nvSpPr>
          <p:cNvPr id="47" name="Google Shape;47;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TOPIC: </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Introduction to Computer Organization &amp; Architecture</a:t>
            </a:r>
            <a:endParaRPr sz="2800" dirty="0">
              <a:solidFill>
                <a:srgbClr val="FF0000"/>
              </a:solidFill>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(Lecture 1)</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2400" b="0" i="0" u="none" strike="noStrike" cap="none" dirty="0">
                <a:solidFill>
                  <a:schemeClr val="dk1"/>
                </a:solidFill>
                <a:latin typeface="Candara"/>
                <a:ea typeface="Candara"/>
                <a:cs typeface="Candara"/>
                <a:sym typeface="Candara"/>
              </a:rPr>
              <a:t>By – </a:t>
            </a:r>
            <a:r>
              <a:rPr lang="en-US" sz="2400" b="0" i="0" u="none" strike="noStrike" cap="none" dirty="0" smtClean="0">
                <a:solidFill>
                  <a:schemeClr val="dk1"/>
                </a:solidFill>
                <a:latin typeface="Candara"/>
                <a:ea typeface="Candara"/>
                <a:cs typeface="Candara"/>
                <a:sym typeface="Candara"/>
              </a:rPr>
              <a:t>Dr. Girish Wadhwa </a:t>
            </a:r>
            <a:r>
              <a:rPr lang="en-US" sz="2400" b="0" i="0" u="none" strike="noStrike" cap="none" dirty="0">
                <a:solidFill>
                  <a:schemeClr val="dk1"/>
                </a:solidFill>
                <a:latin typeface="Candara"/>
                <a:ea typeface="Candara"/>
                <a:cs typeface="Candara"/>
                <a:sym typeface="Candara"/>
              </a:rPr>
              <a:t>(Asst. Professor, DICE)</a:t>
            </a:r>
            <a:endParaRPr dirty="0"/>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pic>
        <p:nvPicPr>
          <p:cNvPr id="2" name="Picture 1">
            <a:extLst>
              <a:ext uri="{FF2B5EF4-FFF2-40B4-BE49-F238E27FC236}">
                <a16:creationId xmlns="" xmlns:a16="http://schemas.microsoft.com/office/drawing/2014/main" id="{613F7965-0207-B907-C5FF-F4DBBDC5DF31}"/>
              </a:ext>
            </a:extLst>
          </p:cNvPr>
          <p:cNvPicPr>
            <a:picLocks noChangeAspect="1"/>
          </p:cNvPicPr>
          <p:nvPr/>
        </p:nvPicPr>
        <p:blipFill>
          <a:blip r:embed="rId3"/>
          <a:stretch>
            <a:fillRect/>
          </a:stretch>
        </p:blipFill>
        <p:spPr>
          <a:xfrm>
            <a:off x="2699238" y="-3542"/>
            <a:ext cx="4005311" cy="168348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Historical Perspective</a:t>
            </a:r>
          </a:p>
        </p:txBody>
      </p:sp>
      <p:sp>
        <p:nvSpPr>
          <p:cNvPr id="4" name="TextBox 3">
            <a:extLst>
              <a:ext uri="{FF2B5EF4-FFF2-40B4-BE49-F238E27FC236}">
                <a16:creationId xmlns:a16="http://schemas.microsoft.com/office/drawing/2014/main" xmlns="" id="{7EDC1B82-5A5B-C14D-A1F2-BCA651CA05D4}"/>
              </a:ext>
            </a:extLst>
          </p:cNvPr>
          <p:cNvSpPr txBox="1"/>
          <p:nvPr/>
        </p:nvSpPr>
        <p:spPr>
          <a:xfrm>
            <a:off x="1626578" y="1491168"/>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First generation</a:t>
            </a:r>
          </a:p>
        </p:txBody>
      </p:sp>
      <p:sp>
        <p:nvSpPr>
          <p:cNvPr id="5" name="TextBox 4">
            <a:extLst>
              <a:ext uri="{FF2B5EF4-FFF2-40B4-BE49-F238E27FC236}">
                <a16:creationId xmlns:a16="http://schemas.microsoft.com/office/drawing/2014/main" xmlns="" id="{074B1F67-550D-6A41-B8E1-72063DCF86AF}"/>
              </a:ext>
            </a:extLst>
          </p:cNvPr>
          <p:cNvSpPr txBox="1"/>
          <p:nvPr/>
        </p:nvSpPr>
        <p:spPr>
          <a:xfrm>
            <a:off x="7436539" y="1491175"/>
            <a:ext cx="1415561"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Fourth generation</a:t>
            </a:r>
          </a:p>
        </p:txBody>
      </p:sp>
      <p:sp>
        <p:nvSpPr>
          <p:cNvPr id="6" name="TextBox 5">
            <a:extLst>
              <a:ext uri="{FF2B5EF4-FFF2-40B4-BE49-F238E27FC236}">
                <a16:creationId xmlns:a16="http://schemas.microsoft.com/office/drawing/2014/main" xmlns="" id="{0D2FB152-CFD6-9346-9987-1BE71849D7C2}"/>
              </a:ext>
            </a:extLst>
          </p:cNvPr>
          <p:cNvSpPr txBox="1"/>
          <p:nvPr/>
        </p:nvSpPr>
        <p:spPr>
          <a:xfrm>
            <a:off x="5598946" y="1491172"/>
            <a:ext cx="1335551"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Third generation</a:t>
            </a:r>
          </a:p>
        </p:txBody>
      </p:sp>
      <p:sp>
        <p:nvSpPr>
          <p:cNvPr id="7" name="TextBox 6">
            <a:extLst>
              <a:ext uri="{FF2B5EF4-FFF2-40B4-BE49-F238E27FC236}">
                <a16:creationId xmlns:a16="http://schemas.microsoft.com/office/drawing/2014/main" xmlns="" id="{015C3359-48BD-414F-97F2-EE26BF648BFF}"/>
              </a:ext>
            </a:extLst>
          </p:cNvPr>
          <p:cNvSpPr txBox="1"/>
          <p:nvPr/>
        </p:nvSpPr>
        <p:spPr>
          <a:xfrm>
            <a:off x="3463735" y="1491168"/>
            <a:ext cx="1335551"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Second generation</a:t>
            </a:r>
          </a:p>
        </p:txBody>
      </p:sp>
      <p:cxnSp>
        <p:nvCxnSpPr>
          <p:cNvPr id="9" name="Straight Connector 8">
            <a:extLst>
              <a:ext uri="{FF2B5EF4-FFF2-40B4-BE49-F238E27FC236}">
                <a16:creationId xmlns:a16="http://schemas.microsoft.com/office/drawing/2014/main" xmlns="" id="{A7AEFEA6-BE49-964A-83D3-41DA47F5231F}"/>
              </a:ext>
            </a:extLst>
          </p:cNvPr>
          <p:cNvCxnSpPr/>
          <p:nvPr/>
        </p:nvCxnSpPr>
        <p:spPr>
          <a:xfrm>
            <a:off x="3191179" y="1659980"/>
            <a:ext cx="0" cy="39670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B7718760-74CA-1C49-AAD6-4423370914AB}"/>
              </a:ext>
            </a:extLst>
          </p:cNvPr>
          <p:cNvCxnSpPr/>
          <p:nvPr/>
        </p:nvCxnSpPr>
        <p:spPr>
          <a:xfrm>
            <a:off x="5189225" y="1624816"/>
            <a:ext cx="0" cy="39670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38D7F21-23E2-9C41-A474-013FFEDF41AF}"/>
              </a:ext>
            </a:extLst>
          </p:cNvPr>
          <p:cNvCxnSpPr/>
          <p:nvPr/>
        </p:nvCxnSpPr>
        <p:spPr>
          <a:xfrm>
            <a:off x="7172769" y="1629504"/>
            <a:ext cx="0" cy="39670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0D02B179-6F72-624F-866E-8148DFB66665}"/>
              </a:ext>
            </a:extLst>
          </p:cNvPr>
          <p:cNvCxnSpPr/>
          <p:nvPr/>
        </p:nvCxnSpPr>
        <p:spPr>
          <a:xfrm>
            <a:off x="1348744" y="1624815"/>
            <a:ext cx="0" cy="3967093"/>
          </a:xfrm>
          <a:prstGeom prst="line">
            <a:avLst/>
          </a:prstGeom>
          <a:ln cmpd="thickThi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CDD728E6-69B5-9545-BE32-13DC05459BB1}"/>
              </a:ext>
            </a:extLst>
          </p:cNvPr>
          <p:cNvSpPr txBox="1"/>
          <p:nvPr/>
        </p:nvSpPr>
        <p:spPr>
          <a:xfrm>
            <a:off x="1729707" y="3137087"/>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Vacuum tube</a:t>
            </a:r>
          </a:p>
        </p:txBody>
      </p:sp>
      <p:sp>
        <p:nvSpPr>
          <p:cNvPr id="14" name="TextBox 13">
            <a:extLst>
              <a:ext uri="{FF2B5EF4-FFF2-40B4-BE49-F238E27FC236}">
                <a16:creationId xmlns:a16="http://schemas.microsoft.com/office/drawing/2014/main" xmlns="" id="{303480C1-5246-F745-823F-3F0748618C3E}"/>
              </a:ext>
            </a:extLst>
          </p:cNvPr>
          <p:cNvSpPr txBox="1"/>
          <p:nvPr/>
        </p:nvSpPr>
        <p:spPr>
          <a:xfrm>
            <a:off x="196736" y="3023374"/>
            <a:ext cx="1152005" cy="90267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Mechanical &amp; electromechanical devices</a:t>
            </a:r>
          </a:p>
        </p:txBody>
      </p:sp>
      <p:sp>
        <p:nvSpPr>
          <p:cNvPr id="15" name="TextBox 14">
            <a:extLst>
              <a:ext uri="{FF2B5EF4-FFF2-40B4-BE49-F238E27FC236}">
                <a16:creationId xmlns:a16="http://schemas.microsoft.com/office/drawing/2014/main" xmlns="" id="{B6C51A98-96EC-3B4D-9445-F9C0D180D884}"/>
              </a:ext>
            </a:extLst>
          </p:cNvPr>
          <p:cNvSpPr txBox="1"/>
          <p:nvPr/>
        </p:nvSpPr>
        <p:spPr>
          <a:xfrm>
            <a:off x="3766456" y="3137087"/>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Transistor</a:t>
            </a:r>
          </a:p>
        </p:txBody>
      </p:sp>
      <p:sp>
        <p:nvSpPr>
          <p:cNvPr id="16" name="TextBox 15">
            <a:extLst>
              <a:ext uri="{FF2B5EF4-FFF2-40B4-BE49-F238E27FC236}">
                <a16:creationId xmlns:a16="http://schemas.microsoft.com/office/drawing/2014/main" xmlns="" id="{347B2518-E9FE-4E48-938B-3EE67A245882}"/>
              </a:ext>
            </a:extLst>
          </p:cNvPr>
          <p:cNvSpPr txBox="1"/>
          <p:nvPr/>
        </p:nvSpPr>
        <p:spPr>
          <a:xfrm>
            <a:off x="6024692" y="3137087"/>
            <a:ext cx="447519"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IC</a:t>
            </a:r>
          </a:p>
        </p:txBody>
      </p:sp>
      <p:sp>
        <p:nvSpPr>
          <p:cNvPr id="17" name="TextBox 16">
            <a:extLst>
              <a:ext uri="{FF2B5EF4-FFF2-40B4-BE49-F238E27FC236}">
                <a16:creationId xmlns:a16="http://schemas.microsoft.com/office/drawing/2014/main" xmlns="" id="{C3FF2CE5-4426-FB45-AA92-66B3C0C52F25}"/>
              </a:ext>
            </a:extLst>
          </p:cNvPr>
          <p:cNvSpPr txBox="1"/>
          <p:nvPr/>
        </p:nvSpPr>
        <p:spPr>
          <a:xfrm>
            <a:off x="6467621" y="3305908"/>
            <a:ext cx="0" cy="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xmlns="" id="{3D07E23B-25C0-8646-953E-C68C9999BB16}"/>
              </a:ext>
            </a:extLst>
          </p:cNvPr>
          <p:cNvSpPr txBox="1"/>
          <p:nvPr/>
        </p:nvSpPr>
        <p:spPr>
          <a:xfrm>
            <a:off x="7508631" y="3151145"/>
            <a:ext cx="814478"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VLSI</a:t>
            </a:r>
          </a:p>
        </p:txBody>
      </p:sp>
      <p:sp>
        <p:nvSpPr>
          <p:cNvPr id="19" name="Arc 18">
            <a:extLst>
              <a:ext uri="{FF2B5EF4-FFF2-40B4-BE49-F238E27FC236}">
                <a16:creationId xmlns:a16="http://schemas.microsoft.com/office/drawing/2014/main" xmlns="" id="{EAD8A17A-FA86-B540-B3F8-A7335BB9C765}"/>
              </a:ext>
            </a:extLst>
          </p:cNvPr>
          <p:cNvSpPr/>
          <p:nvPr/>
        </p:nvSpPr>
        <p:spPr>
          <a:xfrm rot="7781727">
            <a:off x="739781" y="2633779"/>
            <a:ext cx="1392702" cy="1231356"/>
          </a:xfrm>
          <a:prstGeom prst="arc">
            <a:avLst>
              <a:gd name="adj1" fmla="val 16081165"/>
              <a:gd name="adj2" fmla="val 0"/>
            </a:avLst>
          </a:prstGeom>
          <a:ln w="3492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Arc 19">
            <a:extLst>
              <a:ext uri="{FF2B5EF4-FFF2-40B4-BE49-F238E27FC236}">
                <a16:creationId xmlns:a16="http://schemas.microsoft.com/office/drawing/2014/main" xmlns="" id="{5DF9F6C1-E435-5348-9EDE-E0C91BF98A24}"/>
              </a:ext>
            </a:extLst>
          </p:cNvPr>
          <p:cNvSpPr/>
          <p:nvPr/>
        </p:nvSpPr>
        <p:spPr>
          <a:xfrm rot="7781727">
            <a:off x="2477678" y="2636303"/>
            <a:ext cx="1392702" cy="1231356"/>
          </a:xfrm>
          <a:prstGeom prst="arc">
            <a:avLst>
              <a:gd name="adj1" fmla="val 16081165"/>
              <a:gd name="adj2" fmla="val 0"/>
            </a:avLst>
          </a:prstGeom>
          <a:ln w="3492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Arc 20">
            <a:extLst>
              <a:ext uri="{FF2B5EF4-FFF2-40B4-BE49-F238E27FC236}">
                <a16:creationId xmlns:a16="http://schemas.microsoft.com/office/drawing/2014/main" xmlns="" id="{BDEAA598-2EBC-6E4A-BB4E-D25D5EADAC92}"/>
              </a:ext>
            </a:extLst>
          </p:cNvPr>
          <p:cNvSpPr/>
          <p:nvPr/>
        </p:nvSpPr>
        <p:spPr>
          <a:xfrm rot="7781727">
            <a:off x="4568489" y="2633780"/>
            <a:ext cx="1392702" cy="1231356"/>
          </a:xfrm>
          <a:prstGeom prst="arc">
            <a:avLst>
              <a:gd name="adj1" fmla="val 16081165"/>
              <a:gd name="adj2" fmla="val 0"/>
            </a:avLst>
          </a:prstGeom>
          <a:ln w="3175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xmlns="" id="{88603312-A075-6A4D-80B7-F9A5278A25A6}"/>
              </a:ext>
            </a:extLst>
          </p:cNvPr>
          <p:cNvSpPr txBox="1"/>
          <p:nvPr/>
        </p:nvSpPr>
        <p:spPr>
          <a:xfrm>
            <a:off x="1092104" y="4140770"/>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1000-fold increase in speed</a:t>
            </a:r>
          </a:p>
        </p:txBody>
      </p:sp>
      <p:sp>
        <p:nvSpPr>
          <p:cNvPr id="23" name="TextBox 22">
            <a:extLst>
              <a:ext uri="{FF2B5EF4-FFF2-40B4-BE49-F238E27FC236}">
                <a16:creationId xmlns:a16="http://schemas.microsoft.com/office/drawing/2014/main" xmlns="" id="{632A5F9C-8338-1643-8D7E-4A368EF8762A}"/>
              </a:ext>
            </a:extLst>
          </p:cNvPr>
          <p:cNvSpPr txBox="1"/>
          <p:nvPr/>
        </p:nvSpPr>
        <p:spPr>
          <a:xfrm>
            <a:off x="2799651" y="4140770"/>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1000-fold increase in speed</a:t>
            </a:r>
          </a:p>
        </p:txBody>
      </p:sp>
      <p:sp>
        <p:nvSpPr>
          <p:cNvPr id="24" name="TextBox 23">
            <a:extLst>
              <a:ext uri="{FF2B5EF4-FFF2-40B4-BE49-F238E27FC236}">
                <a16:creationId xmlns:a16="http://schemas.microsoft.com/office/drawing/2014/main" xmlns="" id="{819BDF77-EFB1-B444-8141-D9C095C2BD10}"/>
              </a:ext>
            </a:extLst>
          </p:cNvPr>
          <p:cNvSpPr txBox="1"/>
          <p:nvPr/>
        </p:nvSpPr>
        <p:spPr>
          <a:xfrm>
            <a:off x="4849834" y="4140770"/>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1000-fold increase in speed</a:t>
            </a:r>
          </a:p>
        </p:txBody>
      </p:sp>
    </p:spTree>
    <p:extLst>
      <p:ext uri="{BB962C8B-B14F-4D97-AF65-F5344CB8AC3E}">
        <p14:creationId xmlns:p14="http://schemas.microsoft.com/office/powerpoint/2010/main" val="3138461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Computer Architecture: Von-Neumann/ Princeton</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Program and data memory same</a:t>
            </a:r>
            <a:endParaRPr lang="en-US" sz="2800" b="1" dirty="0">
              <a:solidFill>
                <a:prstClr val="black">
                  <a:lumMod val="75000"/>
                  <a:lumOff val="25000"/>
                </a:prstClr>
              </a:solidFill>
              <a:latin typeface="Times New Roman" pitchFamily="18" charset="0"/>
              <a:cs typeface="Times New Roman" pitchFamily="18" charset="0"/>
            </a:endParaRP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Single bus (for address and data)</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Instruction fetch and data transfer can’t be same time</a:t>
            </a:r>
          </a:p>
          <a:p>
            <a:pPr marL="342900" indent="-342900" algn="l">
              <a:spcAft>
                <a:spcPts val="600"/>
              </a:spcAft>
              <a:buFont typeface="Arial" panose="020B0604020202020204" pitchFamily="34" charset="0"/>
              <a:buChar char="•"/>
            </a:pPr>
            <a:endParaRPr lang="en-US" sz="3200" dirty="0">
              <a:solidFill>
                <a:prstClr val="black">
                  <a:lumMod val="75000"/>
                  <a:lumOff val="25000"/>
                </a:prstClr>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xmlns="" id="{3B89AFE5-266E-8345-AC67-A6C3E800F532}"/>
              </a:ext>
            </a:extLst>
          </p:cNvPr>
          <p:cNvSpPr/>
          <p:nvPr/>
        </p:nvSpPr>
        <p:spPr>
          <a:xfrm>
            <a:off x="3640016" y="3429001"/>
            <a:ext cx="1519311" cy="225083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p:txBody>
      </p:sp>
      <p:sp>
        <p:nvSpPr>
          <p:cNvPr id="5" name="Rectangle 4">
            <a:extLst>
              <a:ext uri="{FF2B5EF4-FFF2-40B4-BE49-F238E27FC236}">
                <a16:creationId xmlns:a16="http://schemas.microsoft.com/office/drawing/2014/main" xmlns="" id="{62458718-6831-364F-9131-25817C483D48}"/>
              </a:ext>
            </a:extLst>
          </p:cNvPr>
          <p:cNvSpPr/>
          <p:nvPr/>
        </p:nvSpPr>
        <p:spPr>
          <a:xfrm>
            <a:off x="6533821" y="3744987"/>
            <a:ext cx="1519311" cy="170219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&amp; Data Memory</a:t>
            </a:r>
          </a:p>
        </p:txBody>
      </p:sp>
      <p:sp>
        <p:nvSpPr>
          <p:cNvPr id="6" name="Rectangle 5">
            <a:extLst>
              <a:ext uri="{FF2B5EF4-FFF2-40B4-BE49-F238E27FC236}">
                <a16:creationId xmlns:a16="http://schemas.microsoft.com/office/drawing/2014/main" xmlns="" id="{72813088-BB3B-604B-BC9B-CB6201E08EE4}"/>
              </a:ext>
            </a:extLst>
          </p:cNvPr>
          <p:cNvSpPr/>
          <p:nvPr/>
        </p:nvSpPr>
        <p:spPr>
          <a:xfrm>
            <a:off x="1073803" y="3744987"/>
            <a:ext cx="1519311" cy="17021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Unit</a:t>
            </a:r>
          </a:p>
        </p:txBody>
      </p:sp>
      <p:sp>
        <p:nvSpPr>
          <p:cNvPr id="7" name="Left-Right Arrow 6">
            <a:extLst>
              <a:ext uri="{FF2B5EF4-FFF2-40B4-BE49-F238E27FC236}">
                <a16:creationId xmlns:a16="http://schemas.microsoft.com/office/drawing/2014/main" xmlns="" id="{F6B14C5D-B934-E74B-BDB1-CE77865F3249}"/>
              </a:ext>
            </a:extLst>
          </p:cNvPr>
          <p:cNvSpPr/>
          <p:nvPr/>
        </p:nvSpPr>
        <p:spPr>
          <a:xfrm>
            <a:off x="5159327" y="4596082"/>
            <a:ext cx="1374494" cy="675787"/>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Data/Instruction bus</a:t>
            </a:r>
          </a:p>
        </p:txBody>
      </p:sp>
      <p:sp>
        <p:nvSpPr>
          <p:cNvPr id="8" name="Left-Right Arrow 7">
            <a:extLst>
              <a:ext uri="{FF2B5EF4-FFF2-40B4-BE49-F238E27FC236}">
                <a16:creationId xmlns:a16="http://schemas.microsoft.com/office/drawing/2014/main" xmlns="" id="{F913242E-29FA-6143-8427-BE08517A4AEC}"/>
              </a:ext>
            </a:extLst>
          </p:cNvPr>
          <p:cNvSpPr/>
          <p:nvPr/>
        </p:nvSpPr>
        <p:spPr>
          <a:xfrm>
            <a:off x="2593114" y="4336365"/>
            <a:ext cx="1046902" cy="436099"/>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bus</a:t>
            </a:r>
          </a:p>
        </p:txBody>
      </p:sp>
      <p:sp>
        <p:nvSpPr>
          <p:cNvPr id="9" name="Right Arrow 8">
            <a:extLst>
              <a:ext uri="{FF2B5EF4-FFF2-40B4-BE49-F238E27FC236}">
                <a16:creationId xmlns:a16="http://schemas.microsoft.com/office/drawing/2014/main" xmlns="" id="{C342C0AE-04A9-5549-B186-24B2DF65EF56}"/>
              </a:ext>
            </a:extLst>
          </p:cNvPr>
          <p:cNvSpPr/>
          <p:nvPr/>
        </p:nvSpPr>
        <p:spPr>
          <a:xfrm>
            <a:off x="5159327" y="4146453"/>
            <a:ext cx="1361932" cy="40796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Address bus</a:t>
            </a:r>
          </a:p>
        </p:txBody>
      </p:sp>
      <p:sp>
        <p:nvSpPr>
          <p:cNvPr id="10" name="Oval 9">
            <a:extLst>
              <a:ext uri="{FF2B5EF4-FFF2-40B4-BE49-F238E27FC236}">
                <a16:creationId xmlns:a16="http://schemas.microsoft.com/office/drawing/2014/main" xmlns="" id="{50A4406C-8F4C-5F45-AE9A-541F9C10D224}"/>
              </a:ext>
            </a:extLst>
          </p:cNvPr>
          <p:cNvSpPr/>
          <p:nvPr/>
        </p:nvSpPr>
        <p:spPr>
          <a:xfrm>
            <a:off x="5014510" y="3921368"/>
            <a:ext cx="1643026" cy="1702191"/>
          </a:xfrm>
          <a:prstGeom prst="ellipse">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531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Computer Architecture: Harvard</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Separate program and data memory</a:t>
            </a:r>
            <a:endParaRPr lang="en-US" sz="2000" b="1" dirty="0">
              <a:solidFill>
                <a:prstClr val="black">
                  <a:lumMod val="75000"/>
                  <a:lumOff val="25000"/>
                </a:prstClr>
              </a:solidFill>
              <a:latin typeface="Times New Roman" pitchFamily="18" charset="0"/>
              <a:cs typeface="Times New Roman" pitchFamily="18" charset="0"/>
            </a:endParaRPr>
          </a:p>
          <a:p>
            <a:pPr marL="342900" indent="-342900" algn="l">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Separate buses for program and data memory</a:t>
            </a:r>
          </a:p>
          <a:p>
            <a:pPr marL="342900" indent="-342900" algn="l">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Instruction fetch and data transfer can be same time</a:t>
            </a:r>
          </a:p>
          <a:p>
            <a:pPr marL="342900" indent="-342900" algn="l">
              <a:spcAft>
                <a:spcPts val="600"/>
              </a:spcAft>
              <a:buFont typeface="Arial" panose="020B0604020202020204" pitchFamily="34" charset="0"/>
              <a:buChar char="•"/>
            </a:pPr>
            <a:r>
              <a:rPr lang="en-US" sz="2000" dirty="0" smtClean="0">
                <a:solidFill>
                  <a:prstClr val="black">
                    <a:lumMod val="75000"/>
                    <a:lumOff val="25000"/>
                  </a:prstClr>
                </a:solidFill>
                <a:latin typeface="Times New Roman" pitchFamily="18" charset="0"/>
                <a:cs typeface="Times New Roman" pitchFamily="18" charset="0"/>
              </a:rPr>
              <a:t>Modified </a:t>
            </a:r>
            <a:r>
              <a:rPr lang="en-US" sz="2000" dirty="0">
                <a:solidFill>
                  <a:prstClr val="black">
                    <a:lumMod val="75000"/>
                    <a:lumOff val="25000"/>
                  </a:prstClr>
                </a:solidFill>
                <a:latin typeface="Times New Roman" pitchFamily="18" charset="0"/>
                <a:cs typeface="Times New Roman" pitchFamily="18" charset="0"/>
              </a:rPr>
              <a:t>Harvard: separate cache memory, but same main memory</a:t>
            </a:r>
          </a:p>
          <a:p>
            <a:pPr marL="342900" indent="-342900" algn="l">
              <a:spcAft>
                <a:spcPts val="600"/>
              </a:spcAft>
              <a:buFont typeface="Arial" panose="020B0604020202020204" pitchFamily="34" charset="0"/>
              <a:buChar char="•"/>
            </a:pPr>
            <a:endParaRPr lang="en-US" sz="2000" dirty="0">
              <a:solidFill>
                <a:prstClr val="black">
                  <a:lumMod val="75000"/>
                  <a:lumOff val="25000"/>
                </a:prstClr>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xmlns="" id="{3B89AFE5-266E-8345-AC67-A6C3E800F532}"/>
              </a:ext>
            </a:extLst>
          </p:cNvPr>
          <p:cNvSpPr/>
          <p:nvPr/>
        </p:nvSpPr>
        <p:spPr>
          <a:xfrm>
            <a:off x="3550074" y="3169654"/>
            <a:ext cx="1519311" cy="27615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p:txBody>
      </p:sp>
      <p:sp>
        <p:nvSpPr>
          <p:cNvPr id="5" name="Rectangle 4">
            <a:extLst>
              <a:ext uri="{FF2B5EF4-FFF2-40B4-BE49-F238E27FC236}">
                <a16:creationId xmlns:a16="http://schemas.microsoft.com/office/drawing/2014/main" xmlns="" id="{62458718-6831-364F-9131-25817C483D48}"/>
              </a:ext>
            </a:extLst>
          </p:cNvPr>
          <p:cNvSpPr/>
          <p:nvPr/>
        </p:nvSpPr>
        <p:spPr>
          <a:xfrm>
            <a:off x="6443879" y="3169654"/>
            <a:ext cx="1519311" cy="121738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Memory</a:t>
            </a:r>
          </a:p>
        </p:txBody>
      </p:sp>
      <p:sp>
        <p:nvSpPr>
          <p:cNvPr id="6" name="Rectangle 5">
            <a:extLst>
              <a:ext uri="{FF2B5EF4-FFF2-40B4-BE49-F238E27FC236}">
                <a16:creationId xmlns:a16="http://schemas.microsoft.com/office/drawing/2014/main" xmlns="" id="{72813088-BB3B-604B-BC9B-CB6201E08EE4}"/>
              </a:ext>
            </a:extLst>
          </p:cNvPr>
          <p:cNvSpPr/>
          <p:nvPr/>
        </p:nvSpPr>
        <p:spPr>
          <a:xfrm>
            <a:off x="983861" y="3795665"/>
            <a:ext cx="1519311" cy="17021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Unit</a:t>
            </a:r>
          </a:p>
        </p:txBody>
      </p:sp>
      <p:sp>
        <p:nvSpPr>
          <p:cNvPr id="7" name="Left-Right Arrow 6">
            <a:extLst>
              <a:ext uri="{FF2B5EF4-FFF2-40B4-BE49-F238E27FC236}">
                <a16:creationId xmlns:a16="http://schemas.microsoft.com/office/drawing/2014/main" xmlns="" id="{F6B14C5D-B934-E74B-BDB1-CE77865F3249}"/>
              </a:ext>
            </a:extLst>
          </p:cNvPr>
          <p:cNvSpPr/>
          <p:nvPr/>
        </p:nvSpPr>
        <p:spPr>
          <a:xfrm>
            <a:off x="5069386" y="5418541"/>
            <a:ext cx="1374494" cy="436099"/>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bus</a:t>
            </a:r>
          </a:p>
        </p:txBody>
      </p:sp>
      <p:sp>
        <p:nvSpPr>
          <p:cNvPr id="8" name="Left-Right Arrow 7">
            <a:extLst>
              <a:ext uri="{FF2B5EF4-FFF2-40B4-BE49-F238E27FC236}">
                <a16:creationId xmlns:a16="http://schemas.microsoft.com/office/drawing/2014/main" xmlns="" id="{F913242E-29FA-6143-8427-BE08517A4AEC}"/>
              </a:ext>
            </a:extLst>
          </p:cNvPr>
          <p:cNvSpPr/>
          <p:nvPr/>
        </p:nvSpPr>
        <p:spPr>
          <a:xfrm>
            <a:off x="2503173" y="4387043"/>
            <a:ext cx="1046902" cy="436099"/>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bus</a:t>
            </a:r>
          </a:p>
        </p:txBody>
      </p:sp>
      <p:sp>
        <p:nvSpPr>
          <p:cNvPr id="9" name="Right Arrow 8">
            <a:extLst>
              <a:ext uri="{FF2B5EF4-FFF2-40B4-BE49-F238E27FC236}">
                <a16:creationId xmlns:a16="http://schemas.microsoft.com/office/drawing/2014/main" xmlns="" id="{C342C0AE-04A9-5549-B186-24B2DF65EF56}"/>
              </a:ext>
            </a:extLst>
          </p:cNvPr>
          <p:cNvSpPr/>
          <p:nvPr/>
        </p:nvSpPr>
        <p:spPr>
          <a:xfrm>
            <a:off x="5069385" y="3370387"/>
            <a:ext cx="1361932" cy="40796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Address bus</a:t>
            </a:r>
          </a:p>
        </p:txBody>
      </p:sp>
      <p:sp>
        <p:nvSpPr>
          <p:cNvPr id="11" name="Rectangle 10">
            <a:extLst>
              <a:ext uri="{FF2B5EF4-FFF2-40B4-BE49-F238E27FC236}">
                <a16:creationId xmlns:a16="http://schemas.microsoft.com/office/drawing/2014/main" xmlns="" id="{C2B221F0-10EF-8842-BE0E-97E84A397A2D}"/>
              </a:ext>
            </a:extLst>
          </p:cNvPr>
          <p:cNvSpPr/>
          <p:nvPr/>
        </p:nvSpPr>
        <p:spPr>
          <a:xfrm>
            <a:off x="6443879" y="4713852"/>
            <a:ext cx="1519311" cy="121738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Memory</a:t>
            </a:r>
          </a:p>
        </p:txBody>
      </p:sp>
      <p:sp>
        <p:nvSpPr>
          <p:cNvPr id="12" name="Left Arrow 11">
            <a:extLst>
              <a:ext uri="{FF2B5EF4-FFF2-40B4-BE49-F238E27FC236}">
                <a16:creationId xmlns:a16="http://schemas.microsoft.com/office/drawing/2014/main" xmlns="" id="{588B2743-961A-4A47-B579-0E55DE8EAC3D}"/>
              </a:ext>
            </a:extLst>
          </p:cNvPr>
          <p:cNvSpPr/>
          <p:nvPr/>
        </p:nvSpPr>
        <p:spPr>
          <a:xfrm>
            <a:off x="5069385" y="3710353"/>
            <a:ext cx="1361932" cy="676689"/>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Instruction bus</a:t>
            </a:r>
          </a:p>
        </p:txBody>
      </p:sp>
      <p:sp>
        <p:nvSpPr>
          <p:cNvPr id="13" name="Right Arrow 12">
            <a:extLst>
              <a:ext uri="{FF2B5EF4-FFF2-40B4-BE49-F238E27FC236}">
                <a16:creationId xmlns:a16="http://schemas.microsoft.com/office/drawing/2014/main" xmlns="" id="{3DA18B82-5BA3-174E-9CB0-53278138F105}"/>
              </a:ext>
            </a:extLst>
          </p:cNvPr>
          <p:cNvSpPr/>
          <p:nvPr/>
        </p:nvSpPr>
        <p:spPr>
          <a:xfrm>
            <a:off x="5069385" y="4902154"/>
            <a:ext cx="1361932" cy="40796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Address bus</a:t>
            </a:r>
          </a:p>
        </p:txBody>
      </p:sp>
      <p:sp>
        <p:nvSpPr>
          <p:cNvPr id="14" name="Oval 13">
            <a:extLst>
              <a:ext uri="{FF2B5EF4-FFF2-40B4-BE49-F238E27FC236}">
                <a16:creationId xmlns:a16="http://schemas.microsoft.com/office/drawing/2014/main" xmlns="" id="{94F3D4A6-E977-C943-8E5F-22C989DC6BB7}"/>
              </a:ext>
            </a:extLst>
          </p:cNvPr>
          <p:cNvSpPr/>
          <p:nvPr/>
        </p:nvSpPr>
        <p:spPr>
          <a:xfrm>
            <a:off x="4998788" y="3235569"/>
            <a:ext cx="1477102" cy="1207477"/>
          </a:xfrm>
          <a:prstGeom prst="ellipse">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905223D4-22F1-724C-AEEB-5C7F996A6FE2}"/>
              </a:ext>
            </a:extLst>
          </p:cNvPr>
          <p:cNvSpPr/>
          <p:nvPr/>
        </p:nvSpPr>
        <p:spPr>
          <a:xfrm>
            <a:off x="4984611" y="4757045"/>
            <a:ext cx="1477102" cy="1247784"/>
          </a:xfrm>
          <a:prstGeom prst="ellipse">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482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3"/>
          <p:cNvSpPr txBox="1">
            <a:spLocks noGrp="1"/>
          </p:cNvSpPr>
          <p:nvPr>
            <p:ph type="title"/>
          </p:nvPr>
        </p:nvSpPr>
        <p:spPr>
          <a:xfrm>
            <a:off x="970671" y="13496"/>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Introduction to Digital System </a:t>
            </a:r>
            <a:endParaRPr sz="2800" b="1" dirty="0">
              <a:latin typeface="Candara"/>
              <a:ea typeface="Candara"/>
              <a:cs typeface="Candara"/>
              <a:sym typeface="Candara"/>
            </a:endParaRPr>
          </a:p>
        </p:txBody>
      </p:sp>
      <p:sp>
        <p:nvSpPr>
          <p:cNvPr id="76" name="Google Shape;76;p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CS157</a:t>
            </a:r>
            <a:endParaRPr dirty="0"/>
          </a:p>
        </p:txBody>
      </p:sp>
      <p:sp>
        <p:nvSpPr>
          <p:cNvPr id="77" name="Google Shape;7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 name="TextBox 2">
            <a:extLst>
              <a:ext uri="{FF2B5EF4-FFF2-40B4-BE49-F238E27FC236}">
                <a16:creationId xmlns="" xmlns:a16="http://schemas.microsoft.com/office/drawing/2014/main" id="{6C6E3A71-40DF-0CE2-C7A9-4DBA32408795}"/>
              </a:ext>
            </a:extLst>
          </p:cNvPr>
          <p:cNvSpPr txBox="1"/>
          <p:nvPr/>
        </p:nvSpPr>
        <p:spPr>
          <a:xfrm>
            <a:off x="132523" y="826056"/>
            <a:ext cx="8828598" cy="5632311"/>
          </a:xfrm>
          <a:prstGeom prst="rect">
            <a:avLst/>
          </a:prstGeom>
          <a:noFill/>
        </p:spPr>
        <p:txBody>
          <a:bodyPr wrap="square">
            <a:spAutoFit/>
          </a:bodyPr>
          <a:lstStyle/>
          <a:p>
            <a:pPr algn="just"/>
            <a:r>
              <a:rPr lang="en-IN" sz="1800" b="0" i="0" u="none" strike="noStrike" baseline="0" dirty="0">
                <a:solidFill>
                  <a:srgbClr val="000000"/>
                </a:solidFill>
                <a:latin typeface="Times New Roman" panose="02020603050405020304" pitchFamily="18" charset="0"/>
              </a:rPr>
              <a:t>A Digital system is an interconnection of digital modules and it is a system that manipulates discrete elements of information that is represented internally in the binary form. </a:t>
            </a:r>
          </a:p>
          <a:p>
            <a:pPr algn="just"/>
            <a:r>
              <a:rPr lang="en-IN" sz="1800" b="0" i="0" u="none" strike="noStrike" baseline="0" dirty="0">
                <a:solidFill>
                  <a:srgbClr val="000000"/>
                </a:solidFill>
                <a:latin typeface="Times New Roman" panose="02020603050405020304" pitchFamily="18" charset="0"/>
              </a:rPr>
              <a:t>Now a day’s digital systems are used in wide variety of industrial and consumer products such as automated industrial machinery, pocket calculators, microprocessors, digital computers, digital watches, TV games and signal processing and so on. </a:t>
            </a:r>
          </a:p>
          <a:p>
            <a:pPr algn="just"/>
            <a:r>
              <a:rPr lang="en-IN" sz="1800" b="1" i="0" u="none" strike="noStrike" baseline="0" dirty="0">
                <a:solidFill>
                  <a:srgbClr val="000000"/>
                </a:solidFill>
                <a:latin typeface="Times New Roman" panose="02020603050405020304" pitchFamily="18" charset="0"/>
              </a:rPr>
              <a:t>Characteristics of Digital systems </a:t>
            </a:r>
          </a:p>
          <a:p>
            <a:pPr algn="just"/>
            <a:r>
              <a:rPr lang="en-IN" sz="1800" b="0" i="0" u="none" strike="noStrike" baseline="0" dirty="0">
                <a:solidFill>
                  <a:srgbClr val="000000"/>
                </a:solidFill>
                <a:latin typeface="Symbol" panose="05050102010706020507" pitchFamily="18" charset="2"/>
              </a:rPr>
              <a:t> </a:t>
            </a:r>
            <a:r>
              <a:rPr lang="en-IN" sz="1800" b="0" i="0" u="none" strike="noStrike" baseline="0" dirty="0">
                <a:solidFill>
                  <a:srgbClr val="000000"/>
                </a:solidFill>
                <a:latin typeface="Times New Roman" panose="02020603050405020304" pitchFamily="18" charset="0"/>
              </a:rPr>
              <a:t>Digital systems manipulate discrete elements of information. </a:t>
            </a:r>
          </a:p>
          <a:p>
            <a:pPr algn="just"/>
            <a:r>
              <a:rPr lang="en-IN" sz="1800" b="0" i="0" u="none" strike="noStrike" baseline="0" dirty="0">
                <a:solidFill>
                  <a:srgbClr val="000000"/>
                </a:solidFill>
                <a:latin typeface="Times New Roman" panose="02020603050405020304" pitchFamily="18" charset="0"/>
              </a:rPr>
              <a:t>• Discrete elements are nothing but the digits such as 10 decimal digits or 26 letters of alphabets and so on. </a:t>
            </a:r>
          </a:p>
          <a:p>
            <a:pPr algn="just"/>
            <a:r>
              <a:rPr lang="en-IN" sz="1800" b="0" i="0" u="none" strike="noStrike" baseline="0" dirty="0">
                <a:solidFill>
                  <a:srgbClr val="000000"/>
                </a:solidFill>
                <a:latin typeface="Times New Roman" panose="02020603050405020304" pitchFamily="18" charset="0"/>
              </a:rPr>
              <a:t>• Digital systems use physical quantities called signals to represent discrete elements. </a:t>
            </a:r>
          </a:p>
          <a:p>
            <a:pPr algn="just"/>
            <a:r>
              <a:rPr lang="en-IN" sz="1800" b="0" i="0" u="none" strike="noStrike" baseline="0" dirty="0">
                <a:solidFill>
                  <a:srgbClr val="000000"/>
                </a:solidFill>
                <a:latin typeface="Times New Roman" panose="02020603050405020304" pitchFamily="18" charset="0"/>
              </a:rPr>
              <a:t>• In digital systems, the signals have two discrete values and are therefore said to be binary. </a:t>
            </a:r>
          </a:p>
          <a:p>
            <a:pPr algn="just"/>
            <a:r>
              <a:rPr lang="en-IN" sz="1800" b="0" i="0" u="none" strike="noStrike" baseline="0" dirty="0">
                <a:solidFill>
                  <a:srgbClr val="000000"/>
                </a:solidFill>
                <a:latin typeface="Times New Roman" panose="02020603050405020304" pitchFamily="18" charset="0"/>
              </a:rPr>
              <a:t>• A signal in digital system represents one binary digit called a bit. The bit has a value either 0 or 1. </a:t>
            </a:r>
          </a:p>
          <a:p>
            <a:pPr algn="just"/>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Analog systems vs Digital systems </a:t>
            </a:r>
          </a:p>
          <a:p>
            <a:r>
              <a:rPr lang="en-IN" sz="1800" b="0" i="0" u="none" strike="noStrike" baseline="0" dirty="0">
                <a:solidFill>
                  <a:srgbClr val="000000"/>
                </a:solidFill>
                <a:latin typeface="Times New Roman" panose="02020603050405020304" pitchFamily="18" charset="0"/>
              </a:rPr>
              <a:t>Analog system process information that varies continuously </a:t>
            </a:r>
            <a:r>
              <a:rPr lang="en-IN" sz="1800" b="0" i="0" u="none" strike="noStrike" baseline="0" dirty="0" err="1">
                <a:solidFill>
                  <a:srgbClr val="000000"/>
                </a:solidFill>
                <a:latin typeface="Times New Roman" panose="02020603050405020304" pitchFamily="18" charset="0"/>
              </a:rPr>
              <a:t>i.e</a:t>
            </a:r>
            <a:r>
              <a:rPr lang="en-IN" sz="1800" b="0" i="0" u="none" strike="noStrike" baseline="0" dirty="0">
                <a:solidFill>
                  <a:srgbClr val="000000"/>
                </a:solidFill>
                <a:latin typeface="Times New Roman" panose="02020603050405020304" pitchFamily="18" charset="0"/>
              </a:rPr>
              <a:t>; they process time varying signals that can take on any values across a continuous range of voltage, current or any physical parameter. </a:t>
            </a:r>
          </a:p>
          <a:p>
            <a:r>
              <a:rPr lang="en-IN" sz="1800" b="0" i="0" u="none" strike="noStrike" baseline="0" dirty="0">
                <a:solidFill>
                  <a:srgbClr val="000000"/>
                </a:solidFill>
                <a:latin typeface="Times New Roman" panose="02020603050405020304" pitchFamily="18" charset="0"/>
              </a:rPr>
              <a:t>Digital systems use digital circuits that can process digital signals which can take either 0 or 1 for binary system. </a:t>
            </a:r>
            <a:endParaRPr lang="en-IN" dirty="0"/>
          </a:p>
        </p:txBody>
      </p:sp>
      <p:pic>
        <p:nvPicPr>
          <p:cNvPr id="2" name="Picture 1">
            <a:extLst>
              <a:ext uri="{FF2B5EF4-FFF2-40B4-BE49-F238E27FC236}">
                <a16:creationId xmlns="" xmlns:a16="http://schemas.microsoft.com/office/drawing/2014/main" id="{0C252CE1-AC2F-4892-F73A-FC5FB0CEEEB7}"/>
              </a:ext>
            </a:extLst>
          </p:cNvPr>
          <p:cNvPicPr>
            <a:picLocks noChangeAspect="1"/>
          </p:cNvPicPr>
          <p:nvPr/>
        </p:nvPicPr>
        <p:blipFill>
          <a:blip r:embed="rId3"/>
          <a:stretch>
            <a:fillRect/>
          </a:stretch>
        </p:blipFill>
        <p:spPr>
          <a:xfrm>
            <a:off x="110348" y="136525"/>
            <a:ext cx="1720645" cy="723209"/>
          </a:xfrm>
          <a:prstGeom prst="rect">
            <a:avLst/>
          </a:prstGeom>
        </p:spPr>
      </p:pic>
    </p:spTree>
    <p:extLst>
      <p:ext uri="{BB962C8B-B14F-4D97-AF65-F5344CB8AC3E}">
        <p14:creationId xmlns:p14="http://schemas.microsoft.com/office/powerpoint/2010/main" val="1361548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46D641-223F-61FE-B9FD-A97F0669F8C8}"/>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 xmlns:a16="http://schemas.microsoft.com/office/drawing/2014/main" id="{7991B2FE-49A8-3F42-F9AB-D6184E620E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a:extLst>
              <a:ext uri="{FF2B5EF4-FFF2-40B4-BE49-F238E27FC236}">
                <a16:creationId xmlns="" xmlns:a16="http://schemas.microsoft.com/office/drawing/2014/main" id="{892F7C46-7EF3-162C-274B-EE5CA3228390}"/>
              </a:ext>
            </a:extLst>
          </p:cNvPr>
          <p:cNvSpPr txBox="1"/>
          <p:nvPr/>
        </p:nvSpPr>
        <p:spPr>
          <a:xfrm>
            <a:off x="129092" y="958066"/>
            <a:ext cx="8821270" cy="5016758"/>
          </a:xfrm>
          <a:prstGeom prst="rect">
            <a:avLst/>
          </a:prstGeom>
          <a:noFill/>
        </p:spPr>
        <p:txBody>
          <a:bodyPr wrap="square">
            <a:spAutoFit/>
          </a:bodyPr>
          <a:lstStyle/>
          <a:p>
            <a:pPr algn="just"/>
            <a:r>
              <a:rPr lang="en-IN" sz="1600" b="0" i="0" u="none" strike="noStrike" baseline="0" dirty="0">
                <a:solidFill>
                  <a:srgbClr val="000000"/>
                </a:solidFill>
                <a:latin typeface="Times New Roman" panose="02020603050405020304" pitchFamily="18" charset="0"/>
              </a:rPr>
              <a:t>Advantages of Digital system over Analog system </a:t>
            </a:r>
          </a:p>
          <a:p>
            <a:pPr algn="just"/>
            <a:r>
              <a:rPr lang="en-IN" sz="1600" b="0" i="0" u="none" strike="noStrike" baseline="0" dirty="0">
                <a:solidFill>
                  <a:srgbClr val="000000"/>
                </a:solidFill>
                <a:latin typeface="Times New Roman" panose="02020603050405020304" pitchFamily="18" charset="0"/>
              </a:rPr>
              <a:t>1. </a:t>
            </a:r>
            <a:r>
              <a:rPr lang="en-IN" sz="1600" b="1" i="0" u="none" strike="noStrike" baseline="0" dirty="0">
                <a:solidFill>
                  <a:srgbClr val="000000"/>
                </a:solidFill>
                <a:latin typeface="Times New Roman" panose="02020603050405020304" pitchFamily="18" charset="0"/>
              </a:rPr>
              <a:t>Ease of programmability </a:t>
            </a:r>
          </a:p>
          <a:p>
            <a:pPr algn="just"/>
            <a:r>
              <a:rPr lang="en-IN" sz="1600" b="0" i="0" u="none" strike="noStrike" baseline="0" dirty="0">
                <a:solidFill>
                  <a:srgbClr val="000000"/>
                </a:solidFill>
                <a:latin typeface="Times New Roman" panose="02020603050405020304" pitchFamily="18" charset="0"/>
              </a:rPr>
              <a:t>The digital systems can be used for different applications by simply changing the program without additional changes in hardware.</a:t>
            </a:r>
          </a:p>
          <a:p>
            <a:pPr algn="just"/>
            <a:r>
              <a:rPr lang="en-IN" sz="1600" b="0" i="0" u="none" strike="noStrike" baseline="0" dirty="0">
                <a:solidFill>
                  <a:srgbClr val="000000"/>
                </a:solidFill>
                <a:latin typeface="Times New Roman" panose="02020603050405020304" pitchFamily="18" charset="0"/>
              </a:rPr>
              <a:t> 2. </a:t>
            </a:r>
            <a:r>
              <a:rPr lang="en-IN" sz="1600" b="1" i="0" u="none" strike="noStrike" baseline="0" dirty="0">
                <a:solidFill>
                  <a:srgbClr val="000000"/>
                </a:solidFill>
                <a:latin typeface="Times New Roman" panose="02020603050405020304" pitchFamily="18" charset="0"/>
              </a:rPr>
              <a:t>Reduction in cost of hardware </a:t>
            </a:r>
          </a:p>
          <a:p>
            <a:pPr algn="just"/>
            <a:r>
              <a:rPr lang="en-IN" sz="1600" b="0" i="0" u="none" strike="noStrike" baseline="0" dirty="0">
                <a:solidFill>
                  <a:srgbClr val="000000"/>
                </a:solidFill>
                <a:latin typeface="Times New Roman" panose="02020603050405020304" pitchFamily="18" charset="0"/>
              </a:rPr>
              <a:t>The cost of hardware gets reduced by use of digital components and this has been possible due to advances in IC technology. With ICs the number of components that can be placed in a given area of Silicon are increased which helps in cost reduction. </a:t>
            </a:r>
          </a:p>
          <a:p>
            <a:pPr algn="just"/>
            <a:r>
              <a:rPr lang="en-IN" sz="1600" b="0" i="0" u="none" strike="noStrike" baseline="0" dirty="0">
                <a:solidFill>
                  <a:srgbClr val="000000"/>
                </a:solidFill>
                <a:latin typeface="Times New Roman" panose="02020603050405020304" pitchFamily="18" charset="0"/>
              </a:rPr>
              <a:t>3.</a:t>
            </a:r>
            <a:r>
              <a:rPr lang="en-IN" sz="1600" b="1" i="0" u="none" strike="noStrike" baseline="0" dirty="0">
                <a:solidFill>
                  <a:srgbClr val="000000"/>
                </a:solidFill>
                <a:latin typeface="Times New Roman" panose="02020603050405020304" pitchFamily="18" charset="0"/>
              </a:rPr>
              <a:t>High speed </a:t>
            </a:r>
          </a:p>
          <a:p>
            <a:pPr algn="just"/>
            <a:r>
              <a:rPr lang="en-IN" sz="1600" b="0" i="0" u="none" strike="noStrike" baseline="0" dirty="0">
                <a:solidFill>
                  <a:srgbClr val="000000"/>
                </a:solidFill>
                <a:latin typeface="Times New Roman" panose="02020603050405020304" pitchFamily="18" charset="0"/>
              </a:rPr>
              <a:t>Digital processing of data ensures high speed of operation which is possible due to advances in Digital Signal Processing.</a:t>
            </a:r>
          </a:p>
          <a:p>
            <a:pPr algn="just"/>
            <a:r>
              <a:rPr lang="en-IN" sz="1600" b="0" i="0" u="none" strike="noStrike" baseline="0" dirty="0">
                <a:solidFill>
                  <a:srgbClr val="000000"/>
                </a:solidFill>
                <a:latin typeface="Times New Roman" panose="02020603050405020304" pitchFamily="18" charset="0"/>
              </a:rPr>
              <a:t>4. </a:t>
            </a:r>
            <a:r>
              <a:rPr lang="en-IN" sz="1600" b="1" i="0" u="none" strike="noStrike" baseline="0" dirty="0">
                <a:solidFill>
                  <a:srgbClr val="000000"/>
                </a:solidFill>
                <a:latin typeface="Times New Roman" panose="02020603050405020304" pitchFamily="18" charset="0"/>
              </a:rPr>
              <a:t>High Reliability </a:t>
            </a:r>
          </a:p>
          <a:p>
            <a:pPr algn="just"/>
            <a:r>
              <a:rPr lang="en-IN" sz="1600" b="0" i="0" u="none" strike="noStrike" baseline="0" dirty="0">
                <a:solidFill>
                  <a:srgbClr val="000000"/>
                </a:solidFill>
                <a:latin typeface="Times New Roman" panose="02020603050405020304" pitchFamily="18" charset="0"/>
              </a:rPr>
              <a:t>Digital systems are highly reliable one of the reasons for that is use of error correction codes. </a:t>
            </a:r>
          </a:p>
          <a:p>
            <a:pPr algn="just"/>
            <a:r>
              <a:rPr lang="en-IN" sz="1600" b="0" i="0" u="none" strike="noStrike" baseline="0" dirty="0">
                <a:solidFill>
                  <a:srgbClr val="000000"/>
                </a:solidFill>
                <a:latin typeface="Times New Roman" panose="02020603050405020304" pitchFamily="18" charset="0"/>
              </a:rPr>
              <a:t>5</a:t>
            </a:r>
            <a:r>
              <a:rPr lang="en-IN" sz="1600" b="1" i="0" u="none" strike="noStrike" baseline="0" dirty="0">
                <a:solidFill>
                  <a:srgbClr val="000000"/>
                </a:solidFill>
                <a:latin typeface="Times New Roman" panose="02020603050405020304" pitchFamily="18" charset="0"/>
              </a:rPr>
              <a:t>. Design is easy </a:t>
            </a:r>
          </a:p>
          <a:p>
            <a:pPr algn="just"/>
            <a:r>
              <a:rPr lang="en-IN" sz="1600" b="0" i="0" u="none" strike="noStrike" baseline="0" dirty="0">
                <a:solidFill>
                  <a:srgbClr val="000000"/>
                </a:solidFill>
                <a:latin typeface="Times New Roman" panose="02020603050405020304" pitchFamily="18" charset="0"/>
              </a:rPr>
              <a:t>The design of digital systems which require use of Boolean algebra and other digital techniques is easier compared to analog designing. </a:t>
            </a:r>
          </a:p>
          <a:p>
            <a:pPr algn="just"/>
            <a:r>
              <a:rPr lang="en-IN" sz="1600" b="0" i="0" u="none" strike="noStrike" baseline="0" dirty="0">
                <a:solidFill>
                  <a:srgbClr val="000000"/>
                </a:solidFill>
                <a:latin typeface="Times New Roman" panose="02020603050405020304" pitchFamily="18" charset="0"/>
              </a:rPr>
              <a:t>6. </a:t>
            </a:r>
            <a:r>
              <a:rPr lang="en-IN" sz="1600" b="1" i="0" u="none" strike="noStrike" baseline="0" dirty="0">
                <a:solidFill>
                  <a:srgbClr val="000000"/>
                </a:solidFill>
                <a:latin typeface="Times New Roman" panose="02020603050405020304" pitchFamily="18" charset="0"/>
              </a:rPr>
              <a:t>Result can be reproduced easily </a:t>
            </a:r>
          </a:p>
          <a:p>
            <a:pPr algn="just"/>
            <a:r>
              <a:rPr lang="en-IN" sz="1600" b="0" i="0" u="none" strike="noStrike" baseline="0" dirty="0">
                <a:solidFill>
                  <a:srgbClr val="000000"/>
                </a:solidFill>
                <a:latin typeface="Times New Roman" panose="02020603050405020304" pitchFamily="18" charset="0"/>
              </a:rPr>
              <a:t>Since the output of digital systems unlike analog systems is independent of temperature, noise, humidity and other characteristics of components the reproducibility of results is higher in digital systems than in analog systems.  </a:t>
            </a:r>
            <a:endParaRPr lang="en-IN" sz="1600" dirty="0"/>
          </a:p>
        </p:txBody>
      </p:sp>
      <p:pic>
        <p:nvPicPr>
          <p:cNvPr id="3" name="Picture 2">
            <a:extLst>
              <a:ext uri="{FF2B5EF4-FFF2-40B4-BE49-F238E27FC236}">
                <a16:creationId xmlns="" xmlns:a16="http://schemas.microsoft.com/office/drawing/2014/main" id="{0D70352A-1877-BEA4-7EE2-201BFC5A457D}"/>
              </a:ext>
            </a:extLst>
          </p:cNvPr>
          <p:cNvPicPr>
            <a:picLocks noChangeAspect="1"/>
          </p:cNvPicPr>
          <p:nvPr/>
        </p:nvPicPr>
        <p:blipFill>
          <a:blip r:embed="rId2"/>
          <a:stretch>
            <a:fillRect/>
          </a:stretch>
        </p:blipFill>
        <p:spPr>
          <a:xfrm>
            <a:off x="129092" y="114991"/>
            <a:ext cx="1720645" cy="723209"/>
          </a:xfrm>
          <a:prstGeom prst="rect">
            <a:avLst/>
          </a:prstGeom>
        </p:spPr>
      </p:pic>
    </p:spTree>
    <p:extLst>
      <p:ext uri="{BB962C8B-B14F-4D97-AF65-F5344CB8AC3E}">
        <p14:creationId xmlns:p14="http://schemas.microsoft.com/office/powerpoint/2010/main" val="1093183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604E7B-E0E3-51A9-E7AC-B3ED74D3764C}"/>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 xmlns:a16="http://schemas.microsoft.com/office/drawing/2014/main" id="{5A30B49F-51FF-9501-D4C1-9F0EFDDA09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TextBox 5">
            <a:extLst>
              <a:ext uri="{FF2B5EF4-FFF2-40B4-BE49-F238E27FC236}">
                <a16:creationId xmlns="" xmlns:a16="http://schemas.microsoft.com/office/drawing/2014/main" id="{3C3AD154-C218-5FB8-D80D-1C7FF623F14A}"/>
              </a:ext>
            </a:extLst>
          </p:cNvPr>
          <p:cNvSpPr txBox="1"/>
          <p:nvPr/>
        </p:nvSpPr>
        <p:spPr>
          <a:xfrm>
            <a:off x="483577" y="1366897"/>
            <a:ext cx="8203222" cy="3477875"/>
          </a:xfrm>
          <a:prstGeom prst="rect">
            <a:avLst/>
          </a:prstGeom>
          <a:noFill/>
        </p:spPr>
        <p:txBody>
          <a:bodyPr wrap="square">
            <a:spAutoFit/>
          </a:bodyPr>
          <a:lstStyle/>
          <a:p>
            <a:pPr algn="just"/>
            <a:r>
              <a:rPr lang="en-IN" sz="2800" b="1" i="0" u="none" strike="noStrike" baseline="0" dirty="0">
                <a:solidFill>
                  <a:srgbClr val="000000"/>
                </a:solidFill>
                <a:latin typeface="Times New Roman" panose="02020603050405020304" pitchFamily="18" charset="0"/>
              </a:rPr>
              <a:t>Disadvantages of Digital Systems </a:t>
            </a:r>
            <a:endParaRPr lang="en-IN" sz="2800" dirty="0"/>
          </a:p>
          <a:p>
            <a:pPr algn="just"/>
            <a:r>
              <a:rPr lang="en-IN" dirty="0">
                <a:solidFill>
                  <a:srgbClr val="000000"/>
                </a:solidFill>
                <a:latin typeface="Symbol" panose="05050102010706020507" pitchFamily="18" charset="2"/>
              </a:rPr>
              <a:t>  </a:t>
            </a:r>
            <a:r>
              <a:rPr lang="en-IN" sz="2400" b="0" i="0" u="none" strike="noStrike" baseline="0" dirty="0">
                <a:solidFill>
                  <a:srgbClr val="000000"/>
                </a:solidFill>
                <a:latin typeface="Times New Roman" panose="02020603050405020304" pitchFamily="18" charset="0"/>
              </a:rPr>
              <a:t>Use more energy than analog circuits to accomplish the same tasks, thus producing more heat as well. </a:t>
            </a:r>
          </a:p>
          <a:p>
            <a:pPr algn="just"/>
            <a:r>
              <a:rPr lang="en-IN" sz="2400" b="0" i="0" u="none" strike="noStrike" baseline="0" dirty="0">
                <a:solidFill>
                  <a:srgbClr val="000000"/>
                </a:solidFill>
                <a:latin typeface="Times New Roman" panose="02020603050405020304" pitchFamily="18" charset="0"/>
              </a:rPr>
              <a:t>• Digital circuits are often fragile, in that if a single piece of digital data is lost or misinterpreted the meaning of large blocks of related data can completely change. </a:t>
            </a:r>
          </a:p>
          <a:p>
            <a:pPr algn="just"/>
            <a:r>
              <a:rPr lang="en-IN" sz="2400" b="0" i="0" u="none" strike="noStrike" baseline="0" dirty="0">
                <a:solidFill>
                  <a:srgbClr val="000000"/>
                </a:solidFill>
                <a:latin typeface="Times New Roman" panose="02020603050405020304" pitchFamily="18" charset="0"/>
              </a:rPr>
              <a:t>• Digital computer manipulates discrete elements of information by means of a binary code. </a:t>
            </a:r>
          </a:p>
          <a:p>
            <a:pPr algn="just"/>
            <a:r>
              <a:rPr lang="en-IN" sz="2400" b="0" i="0" u="none" strike="noStrike" baseline="0" dirty="0">
                <a:solidFill>
                  <a:srgbClr val="000000"/>
                </a:solidFill>
                <a:latin typeface="Times New Roman" panose="02020603050405020304" pitchFamily="18" charset="0"/>
              </a:rPr>
              <a:t>• Quantization error during analog signal sampling. </a:t>
            </a:r>
          </a:p>
        </p:txBody>
      </p:sp>
      <p:pic>
        <p:nvPicPr>
          <p:cNvPr id="3" name="Picture 2">
            <a:extLst>
              <a:ext uri="{FF2B5EF4-FFF2-40B4-BE49-F238E27FC236}">
                <a16:creationId xmlns="" xmlns:a16="http://schemas.microsoft.com/office/drawing/2014/main" id="{4DA39FD0-2308-5F50-359B-53FF148CFB8E}"/>
              </a:ext>
            </a:extLst>
          </p:cNvPr>
          <p:cNvPicPr>
            <a:picLocks noChangeAspect="1"/>
          </p:cNvPicPr>
          <p:nvPr/>
        </p:nvPicPr>
        <p:blipFill>
          <a:blip r:embed="rId2"/>
          <a:stretch>
            <a:fillRect/>
          </a:stretch>
        </p:blipFill>
        <p:spPr>
          <a:xfrm>
            <a:off x="113147" y="229839"/>
            <a:ext cx="1720645" cy="723209"/>
          </a:xfrm>
          <a:prstGeom prst="rect">
            <a:avLst/>
          </a:prstGeom>
        </p:spPr>
      </p:pic>
    </p:spTree>
    <p:extLst>
      <p:ext uri="{BB962C8B-B14F-4D97-AF65-F5344CB8AC3E}">
        <p14:creationId xmlns:p14="http://schemas.microsoft.com/office/powerpoint/2010/main" val="572670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A2084D-8BDF-924F-302F-48A8E86C2F89}"/>
              </a:ext>
            </a:extLst>
          </p:cNvPr>
          <p:cNvSpPr>
            <a:spLocks noGrp="1"/>
          </p:cNvSpPr>
          <p:nvPr>
            <p:ph type="ctrTitle"/>
          </p:nvPr>
        </p:nvSpPr>
        <p:spPr>
          <a:xfrm>
            <a:off x="379828" y="-47958"/>
            <a:ext cx="5486400" cy="914400"/>
          </a:xfrm>
        </p:spPr>
        <p:txBody>
          <a:bodyPr/>
          <a:lstStyle/>
          <a:p>
            <a:r>
              <a:rPr lang="en-IN" sz="3200" b="1" i="0" u="none" strike="noStrike" baseline="0" dirty="0">
                <a:solidFill>
                  <a:srgbClr val="000000"/>
                </a:solidFill>
                <a:latin typeface="Times New Roman" panose="02020603050405020304" pitchFamily="18" charset="0"/>
              </a:rPr>
              <a:t>               NUMBER SYSTEM </a:t>
            </a:r>
            <a:endParaRPr lang="en-IN" dirty="0"/>
          </a:p>
        </p:txBody>
      </p:sp>
      <p:sp>
        <p:nvSpPr>
          <p:cNvPr id="4" name="Slide Number Placeholder 3">
            <a:extLst>
              <a:ext uri="{FF2B5EF4-FFF2-40B4-BE49-F238E27FC236}">
                <a16:creationId xmlns="" xmlns:a16="http://schemas.microsoft.com/office/drawing/2014/main" id="{788F6BF4-EA81-F509-CDFD-54A1736326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TextBox 5">
            <a:extLst>
              <a:ext uri="{FF2B5EF4-FFF2-40B4-BE49-F238E27FC236}">
                <a16:creationId xmlns="" xmlns:a16="http://schemas.microsoft.com/office/drawing/2014/main" id="{6EEC429B-236B-9554-4F7E-AEE145BED95B}"/>
              </a:ext>
            </a:extLst>
          </p:cNvPr>
          <p:cNvSpPr txBox="1"/>
          <p:nvPr/>
        </p:nvSpPr>
        <p:spPr>
          <a:xfrm>
            <a:off x="86062" y="914401"/>
            <a:ext cx="8799755" cy="5016758"/>
          </a:xfrm>
          <a:prstGeom prst="rect">
            <a:avLst/>
          </a:prstGeom>
          <a:noFill/>
        </p:spPr>
        <p:txBody>
          <a:bodyPr wrap="square">
            <a:spAutoFit/>
          </a:bodyPr>
          <a:lstStyle/>
          <a:p>
            <a:pPr algn="just"/>
            <a:r>
              <a:rPr lang="en-IN" sz="1600" b="0" i="0" u="none" strike="noStrike" baseline="0" dirty="0">
                <a:solidFill>
                  <a:srgbClr val="000000"/>
                </a:solidFill>
                <a:latin typeface="Times New Roman" panose="02020603050405020304" pitchFamily="18" charset="0"/>
              </a:rPr>
              <a:t>Number system is a basis for counting varies items. Modern computers communicate and operate with binary numbers which use only the digits 0 &amp;1. Basic number system used by humans is Decimal number system. </a:t>
            </a:r>
          </a:p>
          <a:p>
            <a:pPr algn="just"/>
            <a:r>
              <a:rPr lang="en-IN" sz="1600" b="0" i="0" u="none" strike="noStrike" baseline="0" dirty="0">
                <a:solidFill>
                  <a:srgbClr val="000000"/>
                </a:solidFill>
                <a:latin typeface="Times New Roman" panose="02020603050405020304" pitchFamily="18" charset="0"/>
              </a:rPr>
              <a:t>For Ex: Let us consider decimal number 18. This number is represented in binary as 10010. </a:t>
            </a:r>
          </a:p>
          <a:p>
            <a:pPr algn="just"/>
            <a:r>
              <a:rPr lang="en-IN" sz="1600" b="0" i="0" u="none" strike="noStrike" baseline="0" dirty="0">
                <a:solidFill>
                  <a:srgbClr val="000000"/>
                </a:solidFill>
                <a:latin typeface="Times New Roman" panose="02020603050405020304" pitchFamily="18" charset="0"/>
              </a:rPr>
              <a:t>We observe that binary number system take more digits to represent the decimal number. For large numbers we have to deal with very large binary strings. So this fact gave rise to three new number systems. </a:t>
            </a:r>
          </a:p>
          <a:p>
            <a:pPr algn="just"/>
            <a:endParaRPr lang="en-IN" sz="1600" b="0" i="0" u="none" strike="noStrike" baseline="0" dirty="0">
              <a:solidFill>
                <a:srgbClr val="000000"/>
              </a:solidFill>
              <a:latin typeface="Times New Roman" panose="02020603050405020304" pitchFamily="18" charset="0"/>
            </a:endParaRPr>
          </a:p>
          <a:p>
            <a:pPr algn="just"/>
            <a:r>
              <a:rPr lang="en-IN" sz="1600" b="0" i="0" u="none" strike="noStrike" baseline="0" dirty="0" err="1">
                <a:solidFill>
                  <a:srgbClr val="000000"/>
                </a:solidFill>
                <a:latin typeface="Times New Roman" panose="02020603050405020304" pitchFamily="18" charset="0"/>
              </a:rPr>
              <a:t>i</a:t>
            </a:r>
            <a:r>
              <a:rPr lang="en-IN" sz="1600" b="0" i="0" u="none" strike="noStrike" baseline="0" dirty="0">
                <a:solidFill>
                  <a:srgbClr val="000000"/>
                </a:solidFill>
                <a:latin typeface="Times New Roman" panose="02020603050405020304" pitchFamily="18" charset="0"/>
              </a:rPr>
              <a:t>) Octal number systems </a:t>
            </a:r>
          </a:p>
          <a:p>
            <a:pPr algn="just"/>
            <a:endParaRPr lang="en-IN" sz="1600" b="0" i="0" u="none" strike="noStrike" baseline="0" dirty="0">
              <a:solidFill>
                <a:srgbClr val="000000"/>
              </a:solidFill>
              <a:latin typeface="Times New Roman" panose="02020603050405020304" pitchFamily="18" charset="0"/>
            </a:endParaRPr>
          </a:p>
          <a:p>
            <a:pPr algn="just"/>
            <a:r>
              <a:rPr lang="en-IN" sz="1600" b="0" i="0" u="none" strike="noStrike" baseline="0" dirty="0">
                <a:solidFill>
                  <a:srgbClr val="000000"/>
                </a:solidFill>
                <a:latin typeface="Times New Roman" panose="02020603050405020304" pitchFamily="18" charset="0"/>
              </a:rPr>
              <a:t>ii) </a:t>
            </a:r>
            <a:r>
              <a:rPr lang="en-IN" sz="1600" b="0" i="0" u="none" strike="noStrike" baseline="0" dirty="0" err="1">
                <a:solidFill>
                  <a:srgbClr val="000000"/>
                </a:solidFill>
                <a:latin typeface="Times New Roman" panose="02020603050405020304" pitchFamily="18" charset="0"/>
              </a:rPr>
              <a:t>Hexa</a:t>
            </a:r>
            <a:r>
              <a:rPr lang="en-IN" sz="1600" b="0" i="0" u="none" strike="noStrike" baseline="0" dirty="0">
                <a:solidFill>
                  <a:srgbClr val="000000"/>
                </a:solidFill>
                <a:latin typeface="Times New Roman" panose="02020603050405020304" pitchFamily="18" charset="0"/>
              </a:rPr>
              <a:t> Decimal number system </a:t>
            </a:r>
          </a:p>
          <a:p>
            <a:pPr algn="just"/>
            <a:endParaRPr lang="en-IN" sz="1600" b="0" i="0" u="none" strike="noStrike" baseline="0" dirty="0">
              <a:solidFill>
                <a:srgbClr val="000000"/>
              </a:solidFill>
              <a:latin typeface="Times New Roman" panose="02020603050405020304" pitchFamily="18" charset="0"/>
            </a:endParaRPr>
          </a:p>
          <a:p>
            <a:pPr algn="just"/>
            <a:r>
              <a:rPr lang="en-IN" sz="1600" b="0" i="0" u="none" strike="noStrike" baseline="0" dirty="0">
                <a:solidFill>
                  <a:srgbClr val="000000"/>
                </a:solidFill>
                <a:latin typeface="Times New Roman" panose="02020603050405020304" pitchFamily="18" charset="0"/>
              </a:rPr>
              <a:t>iii) Binary Coded Decimal number(BCD) system To define any number system we have to specify.</a:t>
            </a:r>
          </a:p>
          <a:p>
            <a:pPr algn="just"/>
            <a:endParaRPr lang="en-IN" sz="1600" dirty="0">
              <a:solidFill>
                <a:srgbClr val="000000"/>
              </a:solidFill>
              <a:latin typeface="Times New Roman" panose="02020603050405020304" pitchFamily="18" charset="0"/>
            </a:endParaRPr>
          </a:p>
          <a:p>
            <a:pPr algn="just"/>
            <a:endParaRPr lang="en-IN" sz="1600" b="0" i="0" u="none" strike="noStrike" baseline="0" dirty="0">
              <a:solidFill>
                <a:srgbClr val="000000"/>
              </a:solidFill>
              <a:latin typeface="Times New Roman" panose="02020603050405020304" pitchFamily="18" charset="0"/>
            </a:endParaRPr>
          </a:p>
          <a:p>
            <a:pPr algn="just"/>
            <a:r>
              <a:rPr lang="en-IN" sz="1600" b="0" i="0" u="none" strike="noStrike" baseline="0" dirty="0">
                <a:solidFill>
                  <a:srgbClr val="000000"/>
                </a:solidFill>
                <a:latin typeface="Times New Roman" panose="02020603050405020304" pitchFamily="18" charset="0"/>
              </a:rPr>
              <a:t>To define any number system we have to specify </a:t>
            </a:r>
          </a:p>
          <a:p>
            <a:pPr algn="just"/>
            <a:endParaRPr lang="en-IN" sz="1600" b="0" i="0" u="none" strike="noStrike" baseline="0" dirty="0">
              <a:solidFill>
                <a:srgbClr val="000000"/>
              </a:solidFill>
            </a:endParaRPr>
          </a:p>
          <a:p>
            <a:pPr algn="just"/>
            <a:r>
              <a:rPr lang="en-IN" sz="1600" b="0" i="0" u="none" strike="noStrike" baseline="0" dirty="0">
                <a:solidFill>
                  <a:srgbClr val="000000"/>
                </a:solidFill>
                <a:latin typeface="Times New Roman" panose="02020603050405020304" pitchFamily="18" charset="0"/>
                <a:cs typeface="Times New Roman" panose="02020603050405020304" pitchFamily="18" charset="0"/>
              </a:rPr>
              <a:t>Base of the number system such as 2,8,10 or 16. </a:t>
            </a:r>
          </a:p>
          <a:p>
            <a:pPr algn="just"/>
            <a:r>
              <a:rPr lang="en-IN" sz="1600" b="0" i="0" u="none" strike="noStrike" baseline="0" dirty="0">
                <a:solidFill>
                  <a:srgbClr val="000000"/>
                </a:solidFill>
                <a:latin typeface="Times New Roman" panose="02020603050405020304" pitchFamily="18" charset="0"/>
              </a:rPr>
              <a:t>The base decides the total number of digits available in that number system. </a:t>
            </a:r>
          </a:p>
          <a:p>
            <a:pPr algn="just"/>
            <a:r>
              <a:rPr lang="en-IN" sz="1600" b="0" i="0" u="none" strike="noStrike" baseline="0" dirty="0">
                <a:solidFill>
                  <a:srgbClr val="000000"/>
                </a:solidFill>
                <a:latin typeface="Times New Roman" panose="02020603050405020304" pitchFamily="18" charset="0"/>
              </a:rPr>
              <a:t>First digit in the number system is always zero and last digit in the number system is always base-1. </a:t>
            </a:r>
            <a:endParaRPr lang="en-IN" sz="1600" dirty="0"/>
          </a:p>
        </p:txBody>
      </p:sp>
      <p:pic>
        <p:nvPicPr>
          <p:cNvPr id="3" name="Picture 2">
            <a:extLst>
              <a:ext uri="{FF2B5EF4-FFF2-40B4-BE49-F238E27FC236}">
                <a16:creationId xmlns="" xmlns:a16="http://schemas.microsoft.com/office/drawing/2014/main" id="{4BD38F71-38E0-B04A-DC6D-70A0C504752B}"/>
              </a:ext>
            </a:extLst>
          </p:cNvPr>
          <p:cNvPicPr>
            <a:picLocks noChangeAspect="1"/>
          </p:cNvPicPr>
          <p:nvPr/>
        </p:nvPicPr>
        <p:blipFill>
          <a:blip r:embed="rId2"/>
          <a:stretch>
            <a:fillRect/>
          </a:stretch>
        </p:blipFill>
        <p:spPr>
          <a:xfrm>
            <a:off x="0" y="191192"/>
            <a:ext cx="1720645" cy="723209"/>
          </a:xfrm>
          <a:prstGeom prst="rect">
            <a:avLst/>
          </a:prstGeom>
        </p:spPr>
      </p:pic>
    </p:spTree>
    <p:extLst>
      <p:ext uri="{BB962C8B-B14F-4D97-AF65-F5344CB8AC3E}">
        <p14:creationId xmlns:p14="http://schemas.microsoft.com/office/powerpoint/2010/main" val="2762433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EE87B2-D63B-94CB-C3F9-3A1063C9D9E5}"/>
              </a:ext>
            </a:extLst>
          </p:cNvPr>
          <p:cNvSpPr>
            <a:spLocks noGrp="1"/>
          </p:cNvSpPr>
          <p:nvPr>
            <p:ph type="ctrTitle"/>
          </p:nvPr>
        </p:nvSpPr>
        <p:spPr>
          <a:xfrm>
            <a:off x="0" y="1"/>
            <a:ext cx="6553200" cy="914400"/>
          </a:xfrm>
        </p:spPr>
        <p:txBody>
          <a:bodyPr/>
          <a:lstStyle/>
          <a:p>
            <a:r>
              <a:rPr lang="en-IN" sz="3200" b="1" i="0" u="none" strike="noStrike" baseline="0" dirty="0">
                <a:solidFill>
                  <a:srgbClr val="000000"/>
                </a:solidFill>
                <a:latin typeface="Times New Roman" panose="02020603050405020304" pitchFamily="18" charset="0"/>
              </a:rPr>
              <a:t>               Binary number system: </a:t>
            </a:r>
            <a:endParaRPr lang="en-IN" dirty="0"/>
          </a:p>
        </p:txBody>
      </p:sp>
      <p:sp>
        <p:nvSpPr>
          <p:cNvPr id="4" name="Slide Number Placeholder 3">
            <a:extLst>
              <a:ext uri="{FF2B5EF4-FFF2-40B4-BE49-F238E27FC236}">
                <a16:creationId xmlns="" xmlns:a16="http://schemas.microsoft.com/office/drawing/2014/main" id="{31CCFF4D-F1E0-1D29-ACC3-D5391373DE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TextBox 4">
            <a:extLst>
              <a:ext uri="{FF2B5EF4-FFF2-40B4-BE49-F238E27FC236}">
                <a16:creationId xmlns="" xmlns:a16="http://schemas.microsoft.com/office/drawing/2014/main" id="{5FA842CC-2424-FAA9-10D7-1F8C757FE690}"/>
              </a:ext>
            </a:extLst>
          </p:cNvPr>
          <p:cNvSpPr txBox="1"/>
          <p:nvPr/>
        </p:nvSpPr>
        <p:spPr>
          <a:xfrm>
            <a:off x="457200" y="956317"/>
            <a:ext cx="7957038" cy="2123658"/>
          </a:xfrm>
          <a:prstGeom prst="rect">
            <a:avLst/>
          </a:prstGeom>
          <a:noFill/>
        </p:spPr>
        <p:txBody>
          <a:bodyPr wrap="square">
            <a:spAutoFit/>
          </a:bodyPr>
          <a:lstStyle/>
          <a:p>
            <a:pPr marL="285750" indent="-285750" algn="just">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The binary number has a radix of 2. As r = 2, only two digits are needed, and these are 0 and 1. In binary system weight is expressed as power of 2. </a:t>
            </a:r>
            <a:endParaRPr lang="en-IN" sz="1800" b="0" i="0" u="none" strike="noStrike" baseline="0" dirty="0" smtClean="0">
              <a:solidFill>
                <a:srgbClr val="000000"/>
              </a:solidFill>
              <a:latin typeface="Times New Roman" panose="02020603050405020304" pitchFamily="18" charset="0"/>
            </a:endParaRPr>
          </a:p>
          <a:p>
            <a:pPr marL="285750" indent="-285750" algn="just">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IN" sz="1600" u="none" strike="noStrike" baseline="0" dirty="0">
                <a:solidFill>
                  <a:srgbClr val="202020"/>
                </a:solidFill>
                <a:latin typeface="Times New Roman" panose="02020603050405020304" pitchFamily="18" charset="0"/>
                <a:cs typeface="Times New Roman" panose="02020603050405020304" pitchFamily="18" charset="0"/>
              </a:rPr>
              <a:t>The left most bit, which has the greatest weight is called the Most Significant Bit (MSB). And the right most bit which has the least weight is called Least Significant Bit (LSB). </a:t>
            </a:r>
            <a:endParaRPr lang="en-IN" sz="1600" u="none" strike="noStrike" baseline="0" dirty="0" smtClean="0">
              <a:solidFill>
                <a:srgbClr val="20202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600" dirty="0">
              <a:solidFill>
                <a:srgbClr val="20202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p:txBody>
      </p:sp>
      <p:pic>
        <p:nvPicPr>
          <p:cNvPr id="3" name="Picture 2">
            <a:extLst>
              <a:ext uri="{FF2B5EF4-FFF2-40B4-BE49-F238E27FC236}">
                <a16:creationId xmlns="" xmlns:a16="http://schemas.microsoft.com/office/drawing/2014/main" id="{0FCCAED8-D73F-ABE5-0B83-148840D1073F}"/>
              </a:ext>
            </a:extLst>
          </p:cNvPr>
          <p:cNvPicPr>
            <a:picLocks noChangeAspect="1"/>
          </p:cNvPicPr>
          <p:nvPr/>
        </p:nvPicPr>
        <p:blipFill>
          <a:blip r:embed="rId2"/>
          <a:stretch>
            <a:fillRect/>
          </a:stretch>
        </p:blipFill>
        <p:spPr>
          <a:xfrm>
            <a:off x="0" y="233108"/>
            <a:ext cx="1720645" cy="723209"/>
          </a:xfrm>
          <a:prstGeom prst="rect">
            <a:avLst/>
          </a:prstGeom>
        </p:spPr>
      </p:pic>
    </p:spTree>
    <p:extLst>
      <p:ext uri="{BB962C8B-B14F-4D97-AF65-F5344CB8AC3E}">
        <p14:creationId xmlns:p14="http://schemas.microsoft.com/office/powerpoint/2010/main" val="143506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7E948-D3B9-3C24-F4C3-EA2FB0C49ACD}"/>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 xmlns:a16="http://schemas.microsoft.com/office/drawing/2014/main" id="{A65C322C-31F7-B733-C28A-3A51CF143E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6" name="TextBox 5">
            <a:extLst>
              <a:ext uri="{FF2B5EF4-FFF2-40B4-BE49-F238E27FC236}">
                <a16:creationId xmlns="" xmlns:a16="http://schemas.microsoft.com/office/drawing/2014/main" id="{61409EF7-C98C-9DD7-8BCE-FA727DA82D54}"/>
              </a:ext>
            </a:extLst>
          </p:cNvPr>
          <p:cNvSpPr txBox="1"/>
          <p:nvPr/>
        </p:nvSpPr>
        <p:spPr>
          <a:xfrm>
            <a:off x="180191" y="1087601"/>
            <a:ext cx="8630322" cy="1754326"/>
          </a:xfrm>
          <a:prstGeom prst="rect">
            <a:avLst/>
          </a:prstGeom>
          <a:noFill/>
        </p:spPr>
        <p:txBody>
          <a:bodyPr wrap="square">
            <a:spAutoFit/>
          </a:bodyPr>
          <a:lstStyle/>
          <a:p>
            <a:r>
              <a:rPr lang="en-IN" sz="1800" b="0" i="0" u="none" strike="noStrike" baseline="0" dirty="0">
                <a:solidFill>
                  <a:srgbClr val="000000"/>
                </a:solidFill>
                <a:latin typeface="Times New Roman" panose="02020603050405020304" pitchFamily="18" charset="0"/>
              </a:rPr>
              <a:t>The human beings use decimal number system while computer uses binary number system. </a:t>
            </a:r>
          </a:p>
          <a:p>
            <a:r>
              <a:rPr lang="en-IN" sz="1800" b="0" i="0" u="none" strike="noStrike" baseline="0" dirty="0">
                <a:solidFill>
                  <a:srgbClr val="000000"/>
                </a:solidFill>
                <a:latin typeface="Times New Roman" panose="02020603050405020304" pitchFamily="18" charset="0"/>
              </a:rPr>
              <a:t>Therefore it is necessary to convert decimal number system into its equivalent binary.</a:t>
            </a:r>
          </a:p>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err="1">
                <a:solidFill>
                  <a:srgbClr val="000000"/>
                </a:solidFill>
                <a:latin typeface="Times New Roman" panose="02020603050405020304" pitchFamily="18" charset="0"/>
              </a:rPr>
              <a:t>i</a:t>
            </a:r>
            <a:r>
              <a:rPr lang="en-IN" sz="1800" b="0" i="0" u="none" strike="noStrike" baseline="0" dirty="0">
                <a:solidFill>
                  <a:srgbClr val="000000"/>
                </a:solidFill>
                <a:latin typeface="Times New Roman" panose="02020603050405020304" pitchFamily="18" charset="0"/>
              </a:rPr>
              <a:t>) Binary to octal number conversion </a:t>
            </a:r>
          </a:p>
          <a:p>
            <a:r>
              <a:rPr lang="en-IN" sz="1800" b="0" i="0" u="none" strike="noStrike" baseline="0" dirty="0">
                <a:solidFill>
                  <a:srgbClr val="000000"/>
                </a:solidFill>
                <a:latin typeface="Times New Roman" panose="02020603050405020304" pitchFamily="18" charset="0"/>
              </a:rPr>
              <a:t>ii) Binary to </a:t>
            </a:r>
            <a:r>
              <a:rPr lang="en-IN" sz="1800" b="0" i="0" u="none" strike="noStrike" baseline="0" dirty="0" err="1">
                <a:solidFill>
                  <a:srgbClr val="000000"/>
                </a:solidFill>
                <a:latin typeface="Times New Roman" panose="02020603050405020304" pitchFamily="18" charset="0"/>
              </a:rPr>
              <a:t>hexa</a:t>
            </a:r>
            <a:r>
              <a:rPr lang="en-IN" sz="1800" b="0" i="0" u="none" strike="noStrike" baseline="0" dirty="0">
                <a:solidFill>
                  <a:srgbClr val="000000"/>
                </a:solidFill>
                <a:latin typeface="Times New Roman" panose="02020603050405020304" pitchFamily="18" charset="0"/>
              </a:rPr>
              <a:t> decimal number conversion </a:t>
            </a:r>
          </a:p>
          <a:p>
            <a:r>
              <a:rPr lang="en-IN" sz="1800" b="0" i="0" u="none" strike="noStrike" baseline="0" dirty="0">
                <a:solidFill>
                  <a:srgbClr val="000000"/>
                </a:solidFill>
                <a:latin typeface="Times New Roman" panose="02020603050405020304" pitchFamily="18" charset="0"/>
              </a:rPr>
              <a:t> </a:t>
            </a:r>
            <a:endParaRPr lang="en-IN" sz="1800" dirty="0"/>
          </a:p>
        </p:txBody>
      </p:sp>
      <p:pic>
        <p:nvPicPr>
          <p:cNvPr id="7" name="Picture 6">
            <a:extLst>
              <a:ext uri="{FF2B5EF4-FFF2-40B4-BE49-F238E27FC236}">
                <a16:creationId xmlns="" xmlns:a16="http://schemas.microsoft.com/office/drawing/2014/main" id="{6DF49A07-B34D-DD9B-2C9B-2D6C1D951E41}"/>
              </a:ext>
            </a:extLst>
          </p:cNvPr>
          <p:cNvPicPr>
            <a:picLocks noChangeAspect="1"/>
          </p:cNvPicPr>
          <p:nvPr/>
        </p:nvPicPr>
        <p:blipFill>
          <a:blip r:embed="rId2"/>
          <a:stretch>
            <a:fillRect/>
          </a:stretch>
        </p:blipFill>
        <p:spPr>
          <a:xfrm>
            <a:off x="1210147" y="2609561"/>
            <a:ext cx="6409853" cy="2326741"/>
          </a:xfrm>
          <a:prstGeom prst="rect">
            <a:avLst/>
          </a:prstGeom>
        </p:spPr>
      </p:pic>
      <p:pic>
        <p:nvPicPr>
          <p:cNvPr id="3" name="Picture 2">
            <a:extLst>
              <a:ext uri="{FF2B5EF4-FFF2-40B4-BE49-F238E27FC236}">
                <a16:creationId xmlns="" xmlns:a16="http://schemas.microsoft.com/office/drawing/2014/main" id="{D7A983D0-51A3-78B9-B318-DAD3D60D887F}"/>
              </a:ext>
            </a:extLst>
          </p:cNvPr>
          <p:cNvPicPr>
            <a:picLocks noChangeAspect="1"/>
          </p:cNvPicPr>
          <p:nvPr/>
        </p:nvPicPr>
        <p:blipFill>
          <a:blip r:embed="rId3"/>
          <a:stretch>
            <a:fillRect/>
          </a:stretch>
        </p:blipFill>
        <p:spPr>
          <a:xfrm>
            <a:off x="521110" y="159501"/>
            <a:ext cx="1720645" cy="723209"/>
          </a:xfrm>
          <a:prstGeom prst="rect">
            <a:avLst/>
          </a:prstGeom>
        </p:spPr>
      </p:pic>
    </p:spTree>
    <p:extLst>
      <p:ext uri="{BB962C8B-B14F-4D97-AF65-F5344CB8AC3E}">
        <p14:creationId xmlns:p14="http://schemas.microsoft.com/office/powerpoint/2010/main" val="44492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6BFE13-9C68-66FC-5F81-69DD173D12AA}"/>
              </a:ext>
            </a:extLst>
          </p:cNvPr>
          <p:cNvSpPr>
            <a:spLocks noGrp="1"/>
          </p:cNvSpPr>
          <p:nvPr>
            <p:ph type="title"/>
          </p:nvPr>
        </p:nvSpPr>
        <p:spPr>
          <a:xfrm>
            <a:off x="829994" y="17270"/>
            <a:ext cx="6477000" cy="838200"/>
          </a:xfrm>
        </p:spPr>
        <p:txBody>
          <a:bodyPr/>
          <a:lstStyle/>
          <a:p>
            <a:r>
              <a:rPr lang="en-IN" dirty="0"/>
              <a:t>Digital Logic gates </a:t>
            </a:r>
          </a:p>
        </p:txBody>
      </p:sp>
      <p:sp>
        <p:nvSpPr>
          <p:cNvPr id="4" name="Slide Number Placeholder 3">
            <a:extLst>
              <a:ext uri="{FF2B5EF4-FFF2-40B4-BE49-F238E27FC236}">
                <a16:creationId xmlns="" xmlns:a16="http://schemas.microsoft.com/office/drawing/2014/main" id="{2DFF4A5B-043E-C0B5-2C91-6E100D413D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1026" name="Picture 2" descr="Logic Gates">
            <a:extLst>
              <a:ext uri="{FF2B5EF4-FFF2-40B4-BE49-F238E27FC236}">
                <a16:creationId xmlns="" xmlns:a16="http://schemas.microsoft.com/office/drawing/2014/main" id="{E26B1DEC-57E0-710A-2333-C4373A9D3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26" y="1232530"/>
            <a:ext cx="28575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ic Gates">
            <a:extLst>
              <a:ext uri="{FF2B5EF4-FFF2-40B4-BE49-F238E27FC236}">
                <a16:creationId xmlns="" xmlns:a16="http://schemas.microsoft.com/office/drawing/2014/main" id="{13CFE0DF-E9BB-D7D5-5819-248612FBA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26" y="3007984"/>
            <a:ext cx="28575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ic Gates">
            <a:extLst>
              <a:ext uri="{FF2B5EF4-FFF2-40B4-BE49-F238E27FC236}">
                <a16:creationId xmlns="" xmlns:a16="http://schemas.microsoft.com/office/drawing/2014/main" id="{CEF3B0FA-B68C-74EC-34ED-D1BD1396A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950" y="1372716"/>
            <a:ext cx="2381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ic Gates">
            <a:extLst>
              <a:ext uri="{FF2B5EF4-FFF2-40B4-BE49-F238E27FC236}">
                <a16:creationId xmlns="" xmlns:a16="http://schemas.microsoft.com/office/drawing/2014/main" id="{8161D544-D2A6-BB61-6230-C514393402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1950" y="3121582"/>
            <a:ext cx="2476276" cy="13620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B8311990-E71A-AD6D-58B2-EE12F404249C}"/>
              </a:ext>
            </a:extLst>
          </p:cNvPr>
          <p:cNvPicPr>
            <a:picLocks noChangeAspect="1"/>
          </p:cNvPicPr>
          <p:nvPr/>
        </p:nvPicPr>
        <p:blipFill>
          <a:blip r:embed="rId6"/>
          <a:stretch>
            <a:fillRect/>
          </a:stretch>
        </p:blipFill>
        <p:spPr>
          <a:xfrm>
            <a:off x="116361" y="146329"/>
            <a:ext cx="1720645" cy="723209"/>
          </a:xfrm>
          <a:prstGeom prst="rect">
            <a:avLst/>
          </a:prstGeom>
        </p:spPr>
      </p:pic>
    </p:spTree>
    <p:extLst>
      <p:ext uri="{BB962C8B-B14F-4D97-AF65-F5344CB8AC3E}">
        <p14:creationId xmlns:p14="http://schemas.microsoft.com/office/powerpoint/2010/main" val="82006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Shift Registers </a:t>
            </a:r>
            <a:endParaRPr dirty="0"/>
          </a:p>
        </p:txBody>
      </p:sp>
      <p:sp>
        <p:nvSpPr>
          <p:cNvPr id="47" name="Google Shape;47;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48" name="Google Shape;48;p1"/>
          <p:cNvSpPr txBox="1"/>
          <p:nvPr/>
        </p:nvSpPr>
        <p:spPr>
          <a:xfrm>
            <a:off x="447368" y="1025765"/>
            <a:ext cx="8047703" cy="5201598"/>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2000" b="1" i="1" dirty="0">
                <a:solidFill>
                  <a:srgbClr val="0070C0"/>
                </a:solidFill>
                <a:effectLst/>
                <a:latin typeface="Times New Roman" panose="02020603050405020304" pitchFamily="18" charset="0"/>
                <a:cs typeface="Times New Roman" panose="02020603050405020304" pitchFamily="18" charset="0"/>
              </a:rPr>
              <a:t>What is Computer Architecture?</a:t>
            </a:r>
          </a:p>
          <a:p>
            <a:pPr marL="342900" marR="0" lvl="0" indent="-342900" algn="just" rtl="0">
              <a:lnSpc>
                <a:spcPct val="150000"/>
              </a:lnSpc>
              <a:spcBef>
                <a:spcPts val="0"/>
              </a:spcBef>
              <a:spcAft>
                <a:spcPts val="0"/>
              </a:spcAft>
              <a:buFont typeface="Wingdings" pitchFamily="2" charset="2"/>
              <a:buChar char="§"/>
            </a:pPr>
            <a:r>
              <a:rPr lang="en-US" sz="2000" dirty="0" smtClean="0">
                <a:effectLst/>
                <a:latin typeface="Times New Roman" panose="02020603050405020304" pitchFamily="18" charset="0"/>
                <a:cs typeface="Times New Roman" panose="02020603050405020304" pitchFamily="18" charset="0"/>
              </a:rPr>
              <a:t>Refers to the those attribute of a system visible to a programmer or those attributes that has direct impact on the logical executions of a program. </a:t>
            </a:r>
          </a:p>
          <a:p>
            <a:pPr marL="342900" marR="0" lvl="0" indent="-342900" algn="just" rtl="0">
              <a:lnSpc>
                <a:spcPct val="150000"/>
              </a:lnSpc>
              <a:spcBef>
                <a:spcPts val="0"/>
              </a:spcBef>
              <a:spcAft>
                <a:spcPts val="0"/>
              </a:spcAft>
              <a:buFont typeface="Wingdings" pitchFamily="2" charset="2"/>
              <a:buChar char="§"/>
            </a:pPr>
            <a:r>
              <a:rPr lang="en-US" sz="2000" dirty="0" smtClean="0">
                <a:effectLst/>
                <a:latin typeface="Times New Roman" panose="02020603050405020304" pitchFamily="18" charset="0"/>
                <a:cs typeface="Times New Roman" panose="02020603050405020304" pitchFamily="18" charset="0"/>
              </a:rPr>
              <a:t>It describes the function of various units of digital computers that store and process information.</a:t>
            </a:r>
          </a:p>
          <a:p>
            <a:pPr marL="342900" marR="0" lvl="0" indent="-342900" algn="just" rtl="0">
              <a:lnSpc>
                <a:spcPct val="150000"/>
              </a:lnSpc>
              <a:spcBef>
                <a:spcPts val="0"/>
              </a:spcBef>
              <a:spcAft>
                <a:spcPts val="0"/>
              </a:spcAft>
              <a:buFont typeface="Wingdings" pitchFamily="2" charset="2"/>
              <a:buChar char="§"/>
            </a:pPr>
            <a:r>
              <a:rPr lang="en-US" sz="2000" dirty="0" smtClean="0">
                <a:latin typeface="Times New Roman" panose="02020603050405020304" pitchFamily="18" charset="0"/>
                <a:cs typeface="Times New Roman" panose="02020603050405020304" pitchFamily="18" charset="0"/>
              </a:rPr>
              <a:t>It is planned, design policy or technology.</a:t>
            </a:r>
            <a:endParaRPr lang="en-US" sz="2000" dirty="0">
              <a:effectLst/>
              <a:latin typeface="Times New Roman" panose="02020603050405020304" pitchFamily="18" charset="0"/>
              <a:cs typeface="Times New Roman" panose="02020603050405020304" pitchFamily="18" charset="0"/>
            </a:endParaRPr>
          </a:p>
          <a:p>
            <a:pPr algn="just">
              <a:lnSpc>
                <a:spcPct val="150000"/>
              </a:lnSpc>
            </a:pPr>
            <a:r>
              <a:rPr lang="en-US" sz="2000" b="1" i="1" dirty="0" smtClean="0">
                <a:solidFill>
                  <a:srgbClr val="0070C0"/>
                </a:solidFill>
                <a:latin typeface="Times New Roman" panose="02020603050405020304" pitchFamily="18" charset="0"/>
                <a:cs typeface="Times New Roman" panose="02020603050405020304" pitchFamily="18" charset="0"/>
              </a:rPr>
              <a:t>What </a:t>
            </a:r>
            <a:r>
              <a:rPr lang="en-US" sz="2000" b="1" i="1" dirty="0">
                <a:solidFill>
                  <a:srgbClr val="0070C0"/>
                </a:solidFill>
                <a:latin typeface="Times New Roman" panose="02020603050405020304" pitchFamily="18" charset="0"/>
                <a:cs typeface="Times New Roman" panose="02020603050405020304" pitchFamily="18" charset="0"/>
              </a:rPr>
              <a:t>is Computer </a:t>
            </a:r>
            <a:r>
              <a:rPr lang="en-US" sz="2000" b="1" i="1" dirty="0" smtClean="0">
                <a:solidFill>
                  <a:srgbClr val="0070C0"/>
                </a:solidFill>
                <a:latin typeface="Times New Roman" panose="02020603050405020304" pitchFamily="18" charset="0"/>
                <a:cs typeface="Times New Roman" panose="02020603050405020304" pitchFamily="18" charset="0"/>
              </a:rPr>
              <a:t>Organization?</a:t>
            </a:r>
            <a:endParaRPr lang="en-US" sz="2000" b="1" i="1" dirty="0">
              <a:solidFill>
                <a:srgbClr val="0070C0"/>
              </a:solidFill>
              <a:latin typeface="Times New Roman" panose="02020603050405020304" pitchFamily="18" charset="0"/>
              <a:cs typeface="Times New Roman" panose="02020603050405020304" pitchFamily="18" charset="0"/>
            </a:endParaRPr>
          </a:p>
          <a:p>
            <a:pPr marL="342900" marR="0" lvl="0" indent="-342900" algn="just" rtl="0">
              <a:lnSpc>
                <a:spcPct val="150000"/>
              </a:lnSpc>
              <a:spcBef>
                <a:spcPts val="0"/>
              </a:spcBef>
              <a:spcAft>
                <a:spcPts val="0"/>
              </a:spcAft>
              <a:buFont typeface="Wingdings" pitchFamily="2" charset="2"/>
              <a:buChar char="§"/>
            </a:pPr>
            <a:r>
              <a:rPr lang="en-US" sz="2000" dirty="0" smtClean="0">
                <a:effectLst/>
                <a:latin typeface="Times New Roman" panose="02020603050405020304" pitchFamily="18" charset="0"/>
                <a:cs typeface="Times New Roman" panose="02020603050405020304" pitchFamily="18" charset="0"/>
              </a:rPr>
              <a:t>Refers to the operational mints or types and their interconnections that realize their architecture specification. </a:t>
            </a:r>
          </a:p>
          <a:p>
            <a:pPr marL="342900" marR="0" lvl="0" indent="-342900" algn="just" rtl="0">
              <a:lnSpc>
                <a:spcPct val="150000"/>
              </a:lnSpc>
              <a:spcBef>
                <a:spcPts val="0"/>
              </a:spcBef>
              <a:spcAft>
                <a:spcPts val="0"/>
              </a:spcAft>
              <a:buFont typeface="Wingdings" pitchFamily="2" charset="2"/>
              <a:buChar char="§"/>
            </a:pPr>
            <a:r>
              <a:rPr lang="en-US" sz="2000" dirty="0" smtClean="0">
                <a:effectLst/>
                <a:latin typeface="Times New Roman" panose="02020603050405020304" pitchFamily="18" charset="0"/>
                <a:cs typeface="Times New Roman" panose="02020603050405020304" pitchFamily="18" charset="0"/>
              </a:rPr>
              <a:t>It </a:t>
            </a:r>
            <a:r>
              <a:rPr lang="en-US" sz="2000" dirty="0">
                <a:effectLst/>
                <a:latin typeface="Times New Roman" panose="02020603050405020304" pitchFamily="18" charset="0"/>
                <a:cs typeface="Times New Roman" panose="02020603050405020304" pitchFamily="18" charset="0"/>
              </a:rPr>
              <a:t>provides deep knowledge of functionality, structuring, internal working, and implementation of a computer system. </a:t>
            </a:r>
            <a:endParaRPr lang="en-US" sz="2000" dirty="0" smtClean="0">
              <a:effectLst/>
              <a:latin typeface="Times New Roman" panose="02020603050405020304" pitchFamily="18" charset="0"/>
              <a:cs typeface="Times New Roman" panose="02020603050405020304" pitchFamily="18" charset="0"/>
            </a:endParaRPr>
          </a:p>
          <a:p>
            <a:pPr marL="342900" marR="0" lvl="0" indent="-342900" algn="just" rtl="0">
              <a:lnSpc>
                <a:spcPct val="150000"/>
              </a:lnSpc>
              <a:spcBef>
                <a:spcPts val="0"/>
              </a:spcBef>
              <a:spcAft>
                <a:spcPts val="0"/>
              </a:spcAft>
              <a:buFont typeface="Wingdings" pitchFamily="2" charset="2"/>
              <a:buChar char="§"/>
            </a:pPr>
            <a:r>
              <a:rPr lang="en-US" sz="2000" dirty="0" smtClean="0">
                <a:effectLst/>
                <a:latin typeface="Times New Roman" panose="02020603050405020304" pitchFamily="18" charset="0"/>
                <a:cs typeface="Times New Roman" panose="02020603050405020304" pitchFamily="18" charset="0"/>
              </a:rPr>
              <a:t>The </a:t>
            </a:r>
            <a:r>
              <a:rPr lang="en-US" sz="2000" dirty="0">
                <a:effectLst/>
                <a:latin typeface="Times New Roman" panose="02020603050405020304" pitchFamily="18" charset="0"/>
                <a:cs typeface="Times New Roman" panose="02020603050405020304" pitchFamily="18" charset="0"/>
              </a:rPr>
              <a:t>role of computer </a:t>
            </a:r>
            <a:r>
              <a:rPr lang="en-US" sz="2000" dirty="0" smtClean="0">
                <a:effectLst/>
                <a:latin typeface="Times New Roman" panose="02020603050405020304" pitchFamily="18" charset="0"/>
                <a:cs typeface="Times New Roman" panose="02020603050405020304" pitchFamily="18" charset="0"/>
              </a:rPr>
              <a:t>organization </a:t>
            </a:r>
            <a:r>
              <a:rPr lang="en-US" sz="2000" dirty="0">
                <a:effectLst/>
                <a:latin typeface="Times New Roman" panose="02020603050405020304" pitchFamily="18" charset="0"/>
                <a:cs typeface="Times New Roman" panose="02020603050405020304" pitchFamily="18" charset="0"/>
              </a:rPr>
              <a:t>comes after Computer architecture.</a:t>
            </a:r>
            <a:endParaRPr lang="en-US" sz="2000" b="1" i="0"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pic>
        <p:nvPicPr>
          <p:cNvPr id="3" name="Picture 2">
            <a:extLst>
              <a:ext uri="{FF2B5EF4-FFF2-40B4-BE49-F238E27FC236}">
                <a16:creationId xmlns="" xmlns:a16="http://schemas.microsoft.com/office/drawing/2014/main" id="{C5E42B95-E81F-B7B3-6B00-145787199E24}"/>
              </a:ext>
            </a:extLst>
          </p:cNvPr>
          <p:cNvPicPr>
            <a:picLocks noChangeAspect="1"/>
          </p:cNvPicPr>
          <p:nvPr/>
        </p:nvPicPr>
        <p:blipFill>
          <a:blip r:embed="rId3"/>
          <a:stretch>
            <a:fillRect/>
          </a:stretch>
        </p:blipFill>
        <p:spPr>
          <a:xfrm>
            <a:off x="521110" y="173569"/>
            <a:ext cx="1720645" cy="723209"/>
          </a:xfrm>
          <a:prstGeom prst="rect">
            <a:avLst/>
          </a:prstGeom>
        </p:spPr>
      </p:pic>
    </p:spTree>
    <p:extLst>
      <p:ext uri="{BB962C8B-B14F-4D97-AF65-F5344CB8AC3E}">
        <p14:creationId xmlns:p14="http://schemas.microsoft.com/office/powerpoint/2010/main" val="2096168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125F16-67A0-AA5B-12DB-2E0A489AC631}"/>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 xmlns:a16="http://schemas.microsoft.com/office/drawing/2014/main" id="{9622A0F9-C1B7-B49B-7CC2-39461A9289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2052" name="Picture 4" descr="Logic Gates">
            <a:extLst>
              <a:ext uri="{FF2B5EF4-FFF2-40B4-BE49-F238E27FC236}">
                <a16:creationId xmlns="" xmlns:a16="http://schemas.microsoft.com/office/drawing/2014/main" id="{C97BB9C7-49EB-367A-8DF1-D4AD53266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51" y="1036768"/>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ogic Gates">
            <a:extLst>
              <a:ext uri="{FF2B5EF4-FFF2-40B4-BE49-F238E27FC236}">
                <a16:creationId xmlns="" xmlns:a16="http://schemas.microsoft.com/office/drawing/2014/main" id="{DF9DB481-C07B-522B-EA36-D3667ECBD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929" y="1355855"/>
            <a:ext cx="1724025" cy="9620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5E43D2E2-DB44-8F06-CFEE-FDEBEC93EB91}"/>
              </a:ext>
            </a:extLst>
          </p:cNvPr>
          <p:cNvPicPr>
            <a:picLocks noChangeAspect="1"/>
          </p:cNvPicPr>
          <p:nvPr/>
        </p:nvPicPr>
        <p:blipFill>
          <a:blip r:embed="rId4"/>
          <a:stretch>
            <a:fillRect/>
          </a:stretch>
        </p:blipFill>
        <p:spPr>
          <a:xfrm>
            <a:off x="521110" y="173569"/>
            <a:ext cx="1720645" cy="723209"/>
          </a:xfrm>
          <a:prstGeom prst="rect">
            <a:avLst/>
          </a:prstGeom>
        </p:spPr>
      </p:pic>
    </p:spTree>
    <p:extLst>
      <p:ext uri="{BB962C8B-B14F-4D97-AF65-F5344CB8AC3E}">
        <p14:creationId xmlns:p14="http://schemas.microsoft.com/office/powerpoint/2010/main" val="3601935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A7CE0B-6951-A5F5-00A1-A29EB0D6430F}"/>
              </a:ext>
            </a:extLst>
          </p:cNvPr>
          <p:cNvSpPr>
            <a:spLocks noGrp="1"/>
          </p:cNvSpPr>
          <p:nvPr>
            <p:ph type="title"/>
          </p:nvPr>
        </p:nvSpPr>
        <p:spPr/>
        <p:txBody>
          <a:bodyPr/>
          <a:lstStyle/>
          <a:p>
            <a:r>
              <a:rPr lang="en-IN" dirty="0"/>
              <a:t>Universal gates </a:t>
            </a:r>
          </a:p>
        </p:txBody>
      </p:sp>
      <p:sp>
        <p:nvSpPr>
          <p:cNvPr id="4" name="Slide Number Placeholder 3">
            <a:extLst>
              <a:ext uri="{FF2B5EF4-FFF2-40B4-BE49-F238E27FC236}">
                <a16:creationId xmlns="" xmlns:a16="http://schemas.microsoft.com/office/drawing/2014/main" id="{1DEE9225-1096-AE12-D407-64E5320B00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Picture 10" descr="Logic Gates">
            <a:extLst>
              <a:ext uri="{FF2B5EF4-FFF2-40B4-BE49-F238E27FC236}">
                <a16:creationId xmlns="" xmlns:a16="http://schemas.microsoft.com/office/drawing/2014/main" id="{B49831D7-AF70-930D-3AEE-BC45E715E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41532"/>
            <a:ext cx="285750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Logic Gates">
            <a:extLst>
              <a:ext uri="{FF2B5EF4-FFF2-40B4-BE49-F238E27FC236}">
                <a16:creationId xmlns="" xmlns:a16="http://schemas.microsoft.com/office/drawing/2014/main" id="{10313820-DBA7-CA98-6561-54A1DE0F8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806" y="1260607"/>
            <a:ext cx="22002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gic Gates">
            <a:extLst>
              <a:ext uri="{FF2B5EF4-FFF2-40B4-BE49-F238E27FC236}">
                <a16:creationId xmlns="" xmlns:a16="http://schemas.microsoft.com/office/drawing/2014/main" id="{260A6C98-FAC4-ECC6-E8D7-244EF73944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919020"/>
            <a:ext cx="2857500" cy="159067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gic Gates">
            <a:extLst>
              <a:ext uri="{FF2B5EF4-FFF2-40B4-BE49-F238E27FC236}">
                <a16:creationId xmlns="" xmlns:a16="http://schemas.microsoft.com/office/drawing/2014/main" id="{E21B74B9-D554-6492-D7B5-97345D57FC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806" y="3054614"/>
            <a:ext cx="22288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7380BFDD-4AFA-79DB-8B2D-E14D73397175}"/>
              </a:ext>
            </a:extLst>
          </p:cNvPr>
          <p:cNvPicPr>
            <a:picLocks noChangeAspect="1"/>
          </p:cNvPicPr>
          <p:nvPr/>
        </p:nvPicPr>
        <p:blipFill>
          <a:blip r:embed="rId6"/>
          <a:stretch>
            <a:fillRect/>
          </a:stretch>
        </p:blipFill>
        <p:spPr>
          <a:xfrm>
            <a:off x="89105" y="143407"/>
            <a:ext cx="1720645" cy="838199"/>
          </a:xfrm>
          <a:prstGeom prst="rect">
            <a:avLst/>
          </a:prstGeom>
        </p:spPr>
      </p:pic>
    </p:spTree>
    <p:extLst>
      <p:ext uri="{BB962C8B-B14F-4D97-AF65-F5344CB8AC3E}">
        <p14:creationId xmlns:p14="http://schemas.microsoft.com/office/powerpoint/2010/main" val="3980367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36086F-FD64-253D-3240-17CBA5CECB7A}"/>
              </a:ext>
            </a:extLst>
          </p:cNvPr>
          <p:cNvSpPr>
            <a:spLocks noGrp="1"/>
          </p:cNvSpPr>
          <p:nvPr>
            <p:ph type="title"/>
          </p:nvPr>
        </p:nvSpPr>
        <p:spPr>
          <a:xfrm>
            <a:off x="821503" y="28135"/>
            <a:ext cx="6477000" cy="838200"/>
          </a:xfrm>
        </p:spPr>
        <p:txBody>
          <a:bodyPr/>
          <a:lstStyle/>
          <a:p>
            <a:r>
              <a:rPr lang="en-IN" dirty="0"/>
              <a:t>Additional gates </a:t>
            </a:r>
          </a:p>
        </p:txBody>
      </p:sp>
      <p:sp>
        <p:nvSpPr>
          <p:cNvPr id="4" name="Slide Number Placeholder 3">
            <a:extLst>
              <a:ext uri="{FF2B5EF4-FFF2-40B4-BE49-F238E27FC236}">
                <a16:creationId xmlns="" xmlns:a16="http://schemas.microsoft.com/office/drawing/2014/main" id="{930C0E52-8F23-B47A-09E8-60FFFA7292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4098" name="Picture 2" descr="Logic Gates">
            <a:extLst>
              <a:ext uri="{FF2B5EF4-FFF2-40B4-BE49-F238E27FC236}">
                <a16:creationId xmlns="" xmlns:a16="http://schemas.microsoft.com/office/drawing/2014/main" id="{8E7E0900-8D6C-C32E-5FFB-C9FBD359D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01" y="1002760"/>
            <a:ext cx="28575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ogic Gates">
            <a:extLst>
              <a:ext uri="{FF2B5EF4-FFF2-40B4-BE49-F238E27FC236}">
                <a16:creationId xmlns="" xmlns:a16="http://schemas.microsoft.com/office/drawing/2014/main" id="{1EBF9858-C64F-9A6E-88A6-6F448A0C5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003" y="936085"/>
            <a:ext cx="222885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ogic Gates">
            <a:extLst>
              <a:ext uri="{FF2B5EF4-FFF2-40B4-BE49-F238E27FC236}">
                <a16:creationId xmlns="" xmlns:a16="http://schemas.microsoft.com/office/drawing/2014/main" id="{EA0B8551-A453-545D-DDA4-CBBBC37B6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94" y="3089743"/>
            <a:ext cx="28575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ogic Gates">
            <a:extLst>
              <a:ext uri="{FF2B5EF4-FFF2-40B4-BE49-F238E27FC236}">
                <a16:creationId xmlns="" xmlns:a16="http://schemas.microsoft.com/office/drawing/2014/main" id="{E364F580-C068-043E-61AC-D103F081CC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0003" y="2712159"/>
            <a:ext cx="222885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05D7DECF-ED03-660C-BE0C-DF4CF3780572}"/>
              </a:ext>
            </a:extLst>
          </p:cNvPr>
          <p:cNvPicPr>
            <a:picLocks noChangeAspect="1"/>
          </p:cNvPicPr>
          <p:nvPr/>
        </p:nvPicPr>
        <p:blipFill>
          <a:blip r:embed="rId6"/>
          <a:stretch>
            <a:fillRect/>
          </a:stretch>
        </p:blipFill>
        <p:spPr>
          <a:xfrm>
            <a:off x="260201" y="143126"/>
            <a:ext cx="1720645" cy="723209"/>
          </a:xfrm>
          <a:prstGeom prst="rect">
            <a:avLst/>
          </a:prstGeom>
        </p:spPr>
      </p:pic>
      <p:pic>
        <p:nvPicPr>
          <p:cNvPr id="5" name="Picture 4">
            <a:extLst>
              <a:ext uri="{FF2B5EF4-FFF2-40B4-BE49-F238E27FC236}">
                <a16:creationId xmlns="" xmlns:a16="http://schemas.microsoft.com/office/drawing/2014/main" id="{25A9E4A0-8FAF-890C-CF55-035EB15822D9}"/>
              </a:ext>
            </a:extLst>
          </p:cNvPr>
          <p:cNvPicPr>
            <a:picLocks noChangeAspect="1"/>
          </p:cNvPicPr>
          <p:nvPr/>
        </p:nvPicPr>
        <p:blipFill>
          <a:blip r:embed="rId6"/>
          <a:stretch>
            <a:fillRect/>
          </a:stretch>
        </p:blipFill>
        <p:spPr>
          <a:xfrm>
            <a:off x="521110" y="173569"/>
            <a:ext cx="1720645" cy="723209"/>
          </a:xfrm>
          <a:prstGeom prst="rect">
            <a:avLst/>
          </a:prstGeom>
        </p:spPr>
      </p:pic>
    </p:spTree>
    <p:extLst>
      <p:ext uri="{BB962C8B-B14F-4D97-AF65-F5344CB8AC3E}">
        <p14:creationId xmlns:p14="http://schemas.microsoft.com/office/powerpoint/2010/main" val="71615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Computer Architecture vs Computer Organization</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38554" y="1324708"/>
            <a:ext cx="7710854" cy="4865077"/>
          </a:xfrm>
          <a:prstGeom prst="rect">
            <a:avLst/>
          </a:prstGeom>
        </p:spPr>
        <p:txBody>
          <a:bodyPr vert="horz" wrap="square" lIns="91440" tIns="45720" rIns="91440" bIns="45720" rtlCol="0">
            <a:noAutofit/>
          </a:bodyPr>
          <a:lstStyle/>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Set of rules (also called instructions) and methods describing functionality, organization, and implementation of a computer system</a:t>
            </a:r>
          </a:p>
          <a:p>
            <a:pPr marL="342900" indent="-342900" algn="just">
              <a:spcAft>
                <a:spcPts val="600"/>
              </a:spcAft>
              <a:buFont typeface="Arial" panose="020B0604020202020204" pitchFamily="34" charset="0"/>
              <a:buChar char="•"/>
            </a:pPr>
            <a:endParaRPr lang="en-US" sz="2400" dirty="0">
              <a:solidFill>
                <a:prstClr val="black">
                  <a:lumMod val="75000"/>
                  <a:lumOff val="25000"/>
                </a:prstClr>
              </a:solidFill>
              <a:latin typeface="Times New Roman" pitchFamily="18" charset="0"/>
              <a:cs typeface="Times New Roman" pitchFamily="18" charset="0"/>
            </a:endParaRPr>
          </a:p>
          <a:p>
            <a:pPr lvl="7" algn="just">
              <a:spcAft>
                <a:spcPts val="600"/>
              </a:spcAft>
            </a:pPr>
            <a:endParaRPr lang="en-US" sz="2000" b="1" dirty="0">
              <a:solidFill>
                <a:prstClr val="black">
                  <a:lumMod val="75000"/>
                  <a:lumOff val="25000"/>
                </a:prstClr>
              </a:solidFill>
              <a:latin typeface="Times New Roman" pitchFamily="18" charset="0"/>
              <a:cs typeface="Times New Roman" pitchFamily="18" charset="0"/>
            </a:endParaRPr>
          </a:p>
          <a:p>
            <a:pPr lvl="7" algn="just">
              <a:spcAft>
                <a:spcPts val="600"/>
              </a:spcAft>
            </a:pPr>
            <a:r>
              <a:rPr lang="en-US" sz="2800" dirty="0">
                <a:solidFill>
                  <a:prstClr val="black">
                    <a:lumMod val="75000"/>
                    <a:lumOff val="25000"/>
                  </a:prstClr>
                </a:solidFill>
                <a:latin typeface="Times New Roman" pitchFamily="18" charset="0"/>
                <a:cs typeface="Times New Roman" pitchFamily="18" charset="0"/>
              </a:rPr>
              <a:t>			    </a:t>
            </a:r>
            <a:r>
              <a:rPr lang="en-US" sz="3600" dirty="0">
                <a:solidFill>
                  <a:prstClr val="black">
                    <a:lumMod val="75000"/>
                    <a:lumOff val="25000"/>
                  </a:prstClr>
                </a:solidFill>
                <a:latin typeface="Times New Roman" pitchFamily="18" charset="0"/>
                <a:cs typeface="Times New Roman" pitchFamily="18" charset="0"/>
              </a:rPr>
              <a:t>=</a:t>
            </a:r>
            <a:endParaRPr lang="en-US" sz="2800" dirty="0">
              <a:solidFill>
                <a:prstClr val="black">
                  <a:lumMod val="75000"/>
                  <a:lumOff val="25000"/>
                </a:prstClr>
              </a:solidFill>
              <a:latin typeface="Times New Roman" pitchFamily="18" charset="0"/>
              <a:cs typeface="Times New Roman" pitchFamily="18" charset="0"/>
            </a:endParaRPr>
          </a:p>
        </p:txBody>
      </p:sp>
      <p:sp>
        <p:nvSpPr>
          <p:cNvPr id="4" name="Rounded Rectangle 3">
            <a:extLst>
              <a:ext uri="{FF2B5EF4-FFF2-40B4-BE49-F238E27FC236}">
                <a16:creationId xmlns:a16="http://schemas.microsoft.com/office/drawing/2014/main" xmlns="" id="{8F8BF781-C510-4B46-818B-5D484CE1AEB3}"/>
              </a:ext>
            </a:extLst>
          </p:cNvPr>
          <p:cNvSpPr/>
          <p:nvPr/>
        </p:nvSpPr>
        <p:spPr>
          <a:xfrm>
            <a:off x="1521070" y="2664070"/>
            <a:ext cx="1547446" cy="128367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Set of rules</a:t>
            </a:r>
          </a:p>
        </p:txBody>
      </p:sp>
      <p:sp>
        <p:nvSpPr>
          <p:cNvPr id="5" name="Rounded Rectangle 4">
            <a:extLst>
              <a:ext uri="{FF2B5EF4-FFF2-40B4-BE49-F238E27FC236}">
                <a16:creationId xmlns:a16="http://schemas.microsoft.com/office/drawing/2014/main" xmlns="" id="{84F20D75-548C-AB4B-B30D-FFA2E1BA557B}"/>
              </a:ext>
            </a:extLst>
          </p:cNvPr>
          <p:cNvSpPr/>
          <p:nvPr/>
        </p:nvSpPr>
        <p:spPr>
          <a:xfrm>
            <a:off x="3622431" y="2664070"/>
            <a:ext cx="1525256" cy="128367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Computer Organization</a:t>
            </a:r>
          </a:p>
        </p:txBody>
      </p:sp>
      <p:sp>
        <p:nvSpPr>
          <p:cNvPr id="6" name="Rounded Rectangle 5">
            <a:extLst>
              <a:ext uri="{FF2B5EF4-FFF2-40B4-BE49-F238E27FC236}">
                <a16:creationId xmlns:a16="http://schemas.microsoft.com/office/drawing/2014/main" xmlns="" id="{707F372A-6102-CF48-B854-0188A50244BF}"/>
              </a:ext>
            </a:extLst>
          </p:cNvPr>
          <p:cNvSpPr/>
          <p:nvPr/>
        </p:nvSpPr>
        <p:spPr>
          <a:xfrm>
            <a:off x="5662246" y="2664070"/>
            <a:ext cx="1591408" cy="128367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Computer Architecture</a:t>
            </a:r>
          </a:p>
        </p:txBody>
      </p:sp>
      <p:sp>
        <p:nvSpPr>
          <p:cNvPr id="9" name="TextBox 8">
            <a:extLst>
              <a:ext uri="{FF2B5EF4-FFF2-40B4-BE49-F238E27FC236}">
                <a16:creationId xmlns:a16="http://schemas.microsoft.com/office/drawing/2014/main" xmlns="" id="{50927FCB-B41B-8549-8FB9-F3712B9797EE}"/>
              </a:ext>
            </a:extLst>
          </p:cNvPr>
          <p:cNvSpPr txBox="1"/>
          <p:nvPr/>
        </p:nvSpPr>
        <p:spPr>
          <a:xfrm>
            <a:off x="3470763" y="4295871"/>
            <a:ext cx="1815612" cy="773723"/>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400" i="1" dirty="0">
                <a:solidFill>
                  <a:prstClr val="black">
                    <a:lumMod val="75000"/>
                    <a:lumOff val="25000"/>
                  </a:prstClr>
                </a:solidFill>
                <a:latin typeface="Segoe UI" panose="020B0502040204020203" pitchFamily="34" charset="0"/>
                <a:cs typeface="Segoe UI" panose="020B0502040204020203" pitchFamily="34" charset="0"/>
              </a:rPr>
              <a:t>Deals with operational units of computer and their interconnection</a:t>
            </a:r>
          </a:p>
        </p:txBody>
      </p:sp>
      <p:sp>
        <p:nvSpPr>
          <p:cNvPr id="10" name="TextBox 9">
            <a:extLst>
              <a:ext uri="{FF2B5EF4-FFF2-40B4-BE49-F238E27FC236}">
                <a16:creationId xmlns:a16="http://schemas.microsoft.com/office/drawing/2014/main" xmlns="" id="{877B19FB-AEB5-9F4A-8F53-2739ECE21DD5}"/>
              </a:ext>
            </a:extLst>
          </p:cNvPr>
          <p:cNvSpPr txBox="1"/>
          <p:nvPr/>
        </p:nvSpPr>
        <p:spPr>
          <a:xfrm>
            <a:off x="1890346" y="4322885"/>
            <a:ext cx="1099039" cy="773723"/>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400" i="1" dirty="0">
                <a:solidFill>
                  <a:prstClr val="black">
                    <a:lumMod val="75000"/>
                    <a:lumOff val="25000"/>
                  </a:prstClr>
                </a:solidFill>
                <a:latin typeface="Segoe UI" panose="020B0502040204020203" pitchFamily="34" charset="0"/>
                <a:cs typeface="Segoe UI" panose="020B0502040204020203" pitchFamily="34" charset="0"/>
              </a:rPr>
              <a:t>i.e. program</a:t>
            </a:r>
          </a:p>
        </p:txBody>
      </p:sp>
      <p:sp>
        <p:nvSpPr>
          <p:cNvPr id="7" name="Rectangle 6"/>
          <p:cNvSpPr/>
          <p:nvPr/>
        </p:nvSpPr>
        <p:spPr>
          <a:xfrm>
            <a:off x="3159459" y="3037674"/>
            <a:ext cx="311304" cy="307777"/>
          </a:xfrm>
          <a:prstGeom prst="rect">
            <a:avLst/>
          </a:prstGeom>
        </p:spPr>
        <p:txBody>
          <a:bodyPr wrap="none">
            <a:spAutoFit/>
          </a:bodyPr>
          <a:lstStyle/>
          <a:p>
            <a:r>
              <a:rPr lang="en-US" b="1" dirty="0">
                <a:solidFill>
                  <a:prstClr val="black">
                    <a:lumMod val="75000"/>
                    <a:lumOff val="25000"/>
                  </a:prstClr>
                </a:solidFill>
                <a:latin typeface="Segoe UI" panose="020B0502040204020203" pitchFamily="34" charset="0"/>
                <a:cs typeface="Segoe UI" panose="020B0502040204020203" pitchFamily="34" charset="0"/>
              </a:rPr>
              <a:t>┼</a:t>
            </a:r>
            <a:endParaRPr lang="en-IN" dirty="0"/>
          </a:p>
        </p:txBody>
      </p:sp>
      <p:sp>
        <p:nvSpPr>
          <p:cNvPr id="8" name="Rectangle 7"/>
          <p:cNvSpPr/>
          <p:nvPr/>
        </p:nvSpPr>
        <p:spPr>
          <a:xfrm>
            <a:off x="5147687" y="3099272"/>
            <a:ext cx="308098" cy="307777"/>
          </a:xfrm>
          <a:prstGeom prst="rect">
            <a:avLst/>
          </a:prstGeom>
        </p:spPr>
        <p:txBody>
          <a:bodyPr wrap="none">
            <a:spAutoFit/>
          </a:bodyPr>
          <a:lstStyle/>
          <a:p>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p>
        </p:txBody>
      </p:sp>
    </p:spTree>
    <p:extLst>
      <p:ext uri="{BB962C8B-B14F-4D97-AF65-F5344CB8AC3E}">
        <p14:creationId xmlns:p14="http://schemas.microsoft.com/office/powerpoint/2010/main" val="1953159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Shift Registers </a:t>
            </a:r>
            <a:endParaRPr dirty="0"/>
          </a:p>
        </p:txBody>
      </p:sp>
      <p:sp>
        <p:nvSpPr>
          <p:cNvPr id="47" name="Google Shape;47;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48" name="Google Shape;48;p1"/>
          <p:cNvSpPr txBox="1"/>
          <p:nvPr/>
        </p:nvSpPr>
        <p:spPr>
          <a:xfrm>
            <a:off x="447368" y="1025765"/>
            <a:ext cx="8047703" cy="517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2000" b="1" dirty="0">
                <a:solidFill>
                  <a:srgbClr val="0070C0"/>
                </a:solidFill>
                <a:effectLst/>
                <a:latin typeface="Times New Roman" panose="02020603050405020304" pitchFamily="18" charset="0"/>
                <a:cs typeface="Times New Roman" panose="02020603050405020304" pitchFamily="18" charset="0"/>
              </a:rPr>
              <a:t>Difference between Computer Architecture and Computer </a:t>
            </a:r>
            <a:r>
              <a:rPr lang="en-US" sz="2000" b="1" dirty="0" err="1">
                <a:solidFill>
                  <a:srgbClr val="0070C0"/>
                </a:solidFill>
                <a:effectLst/>
                <a:latin typeface="Times New Roman" panose="02020603050405020304" pitchFamily="18" charset="0"/>
                <a:cs typeface="Times New Roman" panose="02020603050405020304" pitchFamily="18" charset="0"/>
              </a:rPr>
              <a:t>Organisation</a:t>
            </a:r>
            <a:endParaRPr lang="en-US" sz="2000" b="1"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pic>
        <p:nvPicPr>
          <p:cNvPr id="3" name="Picture 2">
            <a:extLst>
              <a:ext uri="{FF2B5EF4-FFF2-40B4-BE49-F238E27FC236}">
                <a16:creationId xmlns="" xmlns:a16="http://schemas.microsoft.com/office/drawing/2014/main" id="{C5E42B95-E81F-B7B3-6B00-145787199E24}"/>
              </a:ext>
            </a:extLst>
          </p:cNvPr>
          <p:cNvPicPr>
            <a:picLocks noChangeAspect="1"/>
          </p:cNvPicPr>
          <p:nvPr/>
        </p:nvPicPr>
        <p:blipFill>
          <a:blip r:embed="rId3"/>
          <a:stretch>
            <a:fillRect/>
          </a:stretch>
        </p:blipFill>
        <p:spPr>
          <a:xfrm>
            <a:off x="521110" y="173569"/>
            <a:ext cx="1720645" cy="723209"/>
          </a:xfrm>
          <a:prstGeom prst="rect">
            <a:avLst/>
          </a:prstGeom>
        </p:spPr>
      </p:pic>
      <p:graphicFrame>
        <p:nvGraphicFramePr>
          <p:cNvPr id="2" name="Table 3">
            <a:extLst>
              <a:ext uri="{FF2B5EF4-FFF2-40B4-BE49-F238E27FC236}">
                <a16:creationId xmlns="" xmlns:a16="http://schemas.microsoft.com/office/drawing/2014/main" id="{D26D5E48-40CA-0221-0424-24936639CFB3}"/>
              </a:ext>
            </a:extLst>
          </p:cNvPr>
          <p:cNvGraphicFramePr>
            <a:graphicFrameLocks noGrp="1"/>
          </p:cNvGraphicFramePr>
          <p:nvPr>
            <p:extLst>
              <p:ext uri="{D42A27DB-BD31-4B8C-83A1-F6EECF244321}">
                <p14:modId xmlns:p14="http://schemas.microsoft.com/office/powerpoint/2010/main" val="1879419876"/>
              </p:ext>
            </p:extLst>
          </p:nvPr>
        </p:nvGraphicFramePr>
        <p:xfrm>
          <a:off x="521110" y="1672651"/>
          <a:ext cx="7973961" cy="4575166"/>
        </p:xfrm>
        <a:graphic>
          <a:graphicData uri="http://schemas.openxmlformats.org/drawingml/2006/table">
            <a:tbl>
              <a:tblPr firstRow="1" bandRow="1">
                <a:tableStyleId>{5C22544A-7EE6-4342-B048-85BDC9FD1C3A}</a:tableStyleId>
              </a:tblPr>
              <a:tblGrid>
                <a:gridCol w="1073913">
                  <a:extLst>
                    <a:ext uri="{9D8B030D-6E8A-4147-A177-3AD203B41FA5}">
                      <a16:colId xmlns="" xmlns:a16="http://schemas.microsoft.com/office/drawing/2014/main" val="4105485601"/>
                    </a:ext>
                  </a:extLst>
                </a:gridCol>
                <a:gridCol w="3340771">
                  <a:extLst>
                    <a:ext uri="{9D8B030D-6E8A-4147-A177-3AD203B41FA5}">
                      <a16:colId xmlns="" xmlns:a16="http://schemas.microsoft.com/office/drawing/2014/main" val="2858775067"/>
                    </a:ext>
                  </a:extLst>
                </a:gridCol>
                <a:gridCol w="3559277">
                  <a:extLst>
                    <a:ext uri="{9D8B030D-6E8A-4147-A177-3AD203B41FA5}">
                      <a16:colId xmlns="" xmlns:a16="http://schemas.microsoft.com/office/drawing/2014/main" val="3620683136"/>
                    </a:ext>
                  </a:extLst>
                </a:gridCol>
              </a:tblGrid>
              <a:tr h="549439">
                <a:tc>
                  <a:txBody>
                    <a:bodyPr/>
                    <a:lstStyle/>
                    <a:p>
                      <a:pPr algn="ctr"/>
                      <a:r>
                        <a:rPr lang="en-IN" sz="1800" b="1" dirty="0">
                          <a:latin typeface="Times New Roman" panose="02020603050405020304" pitchFamily="18" charset="0"/>
                          <a:cs typeface="Times New Roman" panose="02020603050405020304" pitchFamily="18" charset="0"/>
                        </a:rPr>
                        <a:t>S. No.</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1" dirty="0">
                          <a:latin typeface="Times New Roman" panose="02020603050405020304" pitchFamily="18" charset="0"/>
                          <a:cs typeface="Times New Roman" panose="02020603050405020304" pitchFamily="18" charset="0"/>
                        </a:rPr>
                        <a:t>Computer Architecture</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1" dirty="0">
                          <a:latin typeface="Times New Roman" panose="02020603050405020304" pitchFamily="18" charset="0"/>
                          <a:cs typeface="Times New Roman" panose="02020603050405020304" pitchFamily="18" charset="0"/>
                        </a:rPr>
                        <a:t>Computer Organisation</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2889204441"/>
                  </a:ext>
                </a:extLst>
              </a:tr>
              <a:tr h="732309">
                <a:tc>
                  <a:txBody>
                    <a:bodyPr/>
                    <a:lstStyle/>
                    <a:p>
                      <a:pPr algn="ctr"/>
                      <a:r>
                        <a:rPr lang="en-IN" sz="1800" b="1" dirty="0">
                          <a:latin typeface="Times New Roman" panose="02020603050405020304" pitchFamily="18" charset="0"/>
                          <a:cs typeface="Times New Roman" panose="02020603050405020304" pitchFamily="18" charset="0"/>
                        </a:rPr>
                        <a:t>1.</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explain </a:t>
                      </a:r>
                      <a:r>
                        <a:rPr lang="en-US" sz="1800" b="1" i="1" dirty="0">
                          <a:solidFill>
                            <a:srgbClr val="FF0000"/>
                          </a:solidFill>
                          <a:latin typeface="Times New Roman" panose="02020603050405020304" pitchFamily="18" charset="0"/>
                          <a:cs typeface="Times New Roman" panose="02020603050405020304" pitchFamily="18" charset="0"/>
                        </a:rPr>
                        <a:t>what</a:t>
                      </a:r>
                      <a:r>
                        <a:rPr lang="en-US" sz="1800" dirty="0">
                          <a:latin typeface="Times New Roman" panose="02020603050405020304" pitchFamily="18" charset="0"/>
                          <a:cs typeface="Times New Roman" panose="02020603050405020304" pitchFamily="18" charset="0"/>
                        </a:rPr>
                        <a:t> a computer does.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explain </a:t>
                      </a:r>
                      <a:r>
                        <a:rPr lang="en-US" sz="1800" b="1" i="1" u="none" strike="noStrike" cap="none" dirty="0">
                          <a:solidFill>
                            <a:srgbClr val="FF0000"/>
                          </a:solidFill>
                          <a:latin typeface="Times New Roman" panose="02020603050405020304" pitchFamily="18" charset="0"/>
                          <a:ea typeface="+mn-ea"/>
                          <a:cs typeface="Times New Roman" panose="02020603050405020304" pitchFamily="18" charset="0"/>
                          <a:sym typeface="Arial"/>
                        </a:rPr>
                        <a:t>how</a:t>
                      </a:r>
                      <a:r>
                        <a:rPr lang="en-US" sz="1800" dirty="0">
                          <a:latin typeface="Times New Roman" panose="02020603050405020304" pitchFamily="18" charset="0"/>
                          <a:cs typeface="Times New Roman" panose="02020603050405020304" pitchFamily="18" charset="0"/>
                        </a:rPr>
                        <a:t> a computer actually does it.</a:t>
                      </a:r>
                    </a:p>
                  </a:txBody>
                  <a:tcPr anchor="ctr"/>
                </a:tc>
                <a:extLst>
                  <a:ext uri="{0D108BD9-81ED-4DB2-BD59-A6C34878D82A}">
                    <a16:rowId xmlns="" xmlns:a16="http://schemas.microsoft.com/office/drawing/2014/main" val="2447384210"/>
                  </a:ext>
                </a:extLst>
              </a:tr>
              <a:tr h="732309">
                <a:tc>
                  <a:txBody>
                    <a:bodyPr/>
                    <a:lstStyle/>
                    <a:p>
                      <a:pPr algn="ctr"/>
                      <a:r>
                        <a:rPr lang="en-IN" sz="1800" b="1" dirty="0">
                          <a:latin typeface="Times New Roman" panose="02020603050405020304" pitchFamily="18" charset="0"/>
                          <a:cs typeface="Times New Roman" panose="02020603050405020304" pitchFamily="18" charset="0"/>
                        </a:rPr>
                        <a:t>2.</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majorly focus on the functional </a:t>
                      </a:r>
                      <a:r>
                        <a:rPr lang="en-US" sz="1800" dirty="0" smtClean="0">
                          <a:latin typeface="Times New Roman" panose="02020603050405020304" pitchFamily="18" charset="0"/>
                          <a:cs typeface="Times New Roman" panose="02020603050405020304" pitchFamily="18" charset="0"/>
                        </a:rPr>
                        <a:t>behavior </a:t>
                      </a:r>
                      <a:r>
                        <a:rPr lang="en-US" sz="1800" dirty="0">
                          <a:latin typeface="Times New Roman" panose="02020603050405020304" pitchFamily="18" charset="0"/>
                          <a:cs typeface="Times New Roman" panose="02020603050405020304" pitchFamily="18" charset="0"/>
                        </a:rPr>
                        <a:t>of computer systems.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majorly focus on the structural relationship and deep knowledge of the internal working of a system.</a:t>
                      </a:r>
                    </a:p>
                  </a:txBody>
                  <a:tcPr anchor="ctr"/>
                </a:tc>
                <a:extLst>
                  <a:ext uri="{0D108BD9-81ED-4DB2-BD59-A6C34878D82A}">
                    <a16:rowId xmlns="" xmlns:a16="http://schemas.microsoft.com/office/drawing/2014/main" val="2351203687"/>
                  </a:ext>
                </a:extLst>
              </a:tr>
              <a:tr h="732309">
                <a:tc>
                  <a:txBody>
                    <a:bodyPr/>
                    <a:lstStyle/>
                    <a:p>
                      <a:pPr algn="ctr"/>
                      <a:r>
                        <a:rPr lang="en-IN" sz="1800" b="1" dirty="0">
                          <a:latin typeface="Times New Roman" panose="02020603050405020304" pitchFamily="18" charset="0"/>
                          <a:cs typeface="Times New Roman" panose="02020603050405020304" pitchFamily="18" charset="0"/>
                        </a:rPr>
                        <a:t>3.</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Computer architectures deal with high-level design matters.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deal with low-level design matters.</a:t>
                      </a:r>
                    </a:p>
                  </a:txBody>
                  <a:tcPr anchor="ctr"/>
                </a:tc>
                <a:extLst>
                  <a:ext uri="{0D108BD9-81ED-4DB2-BD59-A6C34878D82A}">
                    <a16:rowId xmlns="" xmlns:a16="http://schemas.microsoft.com/office/drawing/2014/main" val="4084440157"/>
                  </a:ext>
                </a:extLst>
              </a:tr>
              <a:tr h="732309">
                <a:tc>
                  <a:txBody>
                    <a:bodyPr/>
                    <a:lstStyle/>
                    <a:p>
                      <a:pPr algn="ctr"/>
                      <a:r>
                        <a:rPr lang="en-IN" sz="1800" b="1" dirty="0">
                          <a:latin typeface="Times New Roman" panose="02020603050405020304" pitchFamily="18" charset="0"/>
                          <a:cs typeface="Times New Roman" panose="02020603050405020304" pitchFamily="18" charset="0"/>
                        </a:rPr>
                        <a:t>4.</a:t>
                      </a:r>
                    </a:p>
                  </a:txBody>
                  <a:tcPr anchor="ctr"/>
                </a:tc>
                <a:tc>
                  <a:txBody>
                    <a:bodyPr/>
                    <a:lstStyle/>
                    <a:p>
                      <a:pPr algn="just"/>
                      <a:r>
                        <a:rPr lang="en-US" sz="1800">
                          <a:latin typeface="Times New Roman" panose="02020603050405020304" pitchFamily="18" charset="0"/>
                          <a:cs typeface="Times New Roman" panose="02020603050405020304" pitchFamily="18" charset="0"/>
                        </a:rPr>
                        <a:t>It comes before computer organisation.</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It comes after the architecture part.</a:t>
                      </a:r>
                    </a:p>
                  </a:txBody>
                  <a:tcPr anchor="ctr"/>
                </a:tc>
                <a:extLst>
                  <a:ext uri="{0D108BD9-81ED-4DB2-BD59-A6C34878D82A}">
                    <a16:rowId xmlns="" xmlns:a16="http://schemas.microsoft.com/office/drawing/2014/main" val="1954104994"/>
                  </a:ext>
                </a:extLst>
              </a:tr>
              <a:tr h="732309">
                <a:tc>
                  <a:txBody>
                    <a:bodyPr/>
                    <a:lstStyle/>
                    <a:p>
                      <a:pPr algn="ctr"/>
                      <a:r>
                        <a:rPr lang="en-IN" sz="1800" b="1" dirty="0">
                          <a:latin typeface="Times New Roman" panose="02020603050405020304" pitchFamily="18" charset="0"/>
                          <a:cs typeface="Times New Roman" panose="02020603050405020304" pitchFamily="18" charset="0"/>
                        </a:rPr>
                        <a:t>5.</a:t>
                      </a:r>
                    </a:p>
                  </a:txBody>
                  <a:tcPr anchor="ctr"/>
                </a:tc>
                <a:tc>
                  <a:txBody>
                    <a:bodyPr/>
                    <a:lstStyle/>
                    <a:p>
                      <a:pPr algn="just"/>
                      <a:r>
                        <a:rPr lang="en-US" sz="1800">
                          <a:latin typeface="Times New Roman" panose="02020603050405020304" pitchFamily="18" charset="0"/>
                          <a:cs typeface="Times New Roman" panose="02020603050405020304" pitchFamily="18" charset="0"/>
                        </a:rPr>
                        <a:t>It covers logical functions, such as registers, data types, instruction sets, and addressing modes.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It covers physical units like peripherals, circuit designs, and adders.</a:t>
                      </a:r>
                    </a:p>
                  </a:txBody>
                  <a:tcPr anchor="ctr"/>
                </a:tc>
                <a:extLst>
                  <a:ext uri="{0D108BD9-81ED-4DB2-BD59-A6C34878D82A}">
                    <a16:rowId xmlns="" xmlns:a16="http://schemas.microsoft.com/office/drawing/2014/main" val="3368154411"/>
                  </a:ext>
                </a:extLst>
              </a:tr>
            </a:tbl>
          </a:graphicData>
        </a:graphic>
      </p:graphicFrame>
    </p:spTree>
    <p:extLst>
      <p:ext uri="{BB962C8B-B14F-4D97-AF65-F5344CB8AC3E}">
        <p14:creationId xmlns:p14="http://schemas.microsoft.com/office/powerpoint/2010/main" val="2273340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Historical Perspective</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Computers of today developed over past 65 years</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1930’s: Slow mechanical calculating devices</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1940’s: Electromechanical devices</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First electronic computer using vacuum tubes: University of Pennsylvania</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Development of technology used to fabricate processor, I/O, memory divided into 4 generations: </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First generation (1945-1955)</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Second generation (1955-1965)</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Third generation (1965-1975)</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Fourth generation (1975-present day)</a:t>
            </a:r>
          </a:p>
          <a:p>
            <a:pPr algn="just">
              <a:spcAft>
                <a:spcPts val="600"/>
              </a:spcAft>
            </a:pPr>
            <a:endParaRPr lang="en-US" sz="2400" dirty="0">
              <a:solidFill>
                <a:prstClr val="black">
                  <a:lumMod val="75000"/>
                  <a:lumOff val="25000"/>
                </a:prstClr>
              </a:solidFill>
              <a:latin typeface="Times New Roman" pitchFamily="18" charset="0"/>
              <a:cs typeface="Times New Roman" pitchFamily="18" charset="0"/>
            </a:endParaRPr>
          </a:p>
          <a:p>
            <a:pPr marL="342900" indent="-342900" algn="just">
              <a:spcAft>
                <a:spcPts val="600"/>
              </a:spcAft>
              <a:buFont typeface="Arial" panose="020B0604020202020204" pitchFamily="34" charset="0"/>
              <a:buChar char="•"/>
            </a:pPr>
            <a:endParaRPr lang="en-US" sz="2400" dirty="0">
              <a:solidFill>
                <a:prstClr val="black">
                  <a:lumMod val="75000"/>
                  <a:lumOff val="25000"/>
                </a:prstClr>
              </a:solidFill>
              <a:latin typeface="Times New Roman" pitchFamily="18" charset="0"/>
              <a:cs typeface="Times New Roman" pitchFamily="18" charset="0"/>
            </a:endParaRPr>
          </a:p>
          <a:p>
            <a:pPr lvl="7" algn="just">
              <a:spcAft>
                <a:spcPts val="600"/>
              </a:spcAft>
            </a:pPr>
            <a:endParaRPr lang="en-US" sz="20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2189336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First generation computers</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3" y="1438314"/>
            <a:ext cx="7710854" cy="4865077"/>
          </a:xfrm>
          <a:prstGeom prst="rect">
            <a:avLst/>
          </a:prstGeom>
        </p:spPr>
        <p:txBody>
          <a:bodyPr vert="horz" wrap="square" lIns="91440" tIns="45720" rIns="91440" bIns="45720" rtlCol="0">
            <a:noAutofit/>
          </a:bodyPr>
          <a:lstStyle/>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Idea of storing programs in memory: Von Neumann</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Program and data stored in the same memory </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Assembly language used to prepare program, translated into machine language instruction for program execution</a:t>
            </a:r>
          </a:p>
          <a:p>
            <a:pPr marL="342900" indent="-342900" algn="just">
              <a:spcAft>
                <a:spcPts val="600"/>
              </a:spcAft>
              <a:buFont typeface="Arial" panose="020B0604020202020204" pitchFamily="34" charset="0"/>
              <a:buChar char="•"/>
            </a:pPr>
            <a:r>
              <a:rPr lang="en-US" sz="3200" dirty="0" smtClean="0">
                <a:solidFill>
                  <a:prstClr val="black">
                    <a:lumMod val="75000"/>
                    <a:lumOff val="25000"/>
                  </a:prstClr>
                </a:solidFill>
                <a:latin typeface="Times New Roman" pitchFamily="18" charset="0"/>
                <a:cs typeface="Times New Roman" pitchFamily="18" charset="0"/>
              </a:rPr>
              <a:t>Magnetic </a:t>
            </a:r>
            <a:r>
              <a:rPr lang="en-US" sz="3200" dirty="0">
                <a:solidFill>
                  <a:prstClr val="black">
                    <a:lumMod val="75000"/>
                    <a:lumOff val="25000"/>
                  </a:prstClr>
                </a:solidFill>
                <a:latin typeface="Times New Roman" pitchFamily="18" charset="0"/>
                <a:cs typeface="Times New Roman" pitchFamily="18" charset="0"/>
              </a:rPr>
              <a:t>core memory &amp; magnetic tape storage devices developed</a:t>
            </a:r>
          </a:p>
          <a:p>
            <a:pPr lvl="7" algn="just">
              <a:spcAft>
                <a:spcPts val="600"/>
              </a:spcAft>
            </a:pPr>
            <a:endParaRPr lang="en-US" sz="28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3818719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Second generation computers</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Transistors replaced vacuum tubes</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Magnetic core memory</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Magnetic disc storage devices developed</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High level language developed: easy to prepare program</a:t>
            </a:r>
          </a:p>
          <a:p>
            <a:pPr marL="342900" indent="-342900" algn="just">
              <a:spcAft>
                <a:spcPts val="600"/>
              </a:spcAft>
              <a:buFont typeface="Arial" panose="020B0604020202020204" pitchFamily="34" charset="0"/>
              <a:buChar char="•"/>
            </a:pPr>
            <a:r>
              <a:rPr lang="en-US" sz="3200" dirty="0" smtClean="0">
                <a:solidFill>
                  <a:prstClr val="black">
                    <a:lumMod val="75000"/>
                    <a:lumOff val="25000"/>
                  </a:prstClr>
                </a:solidFill>
                <a:latin typeface="Times New Roman" pitchFamily="18" charset="0"/>
                <a:cs typeface="Times New Roman" pitchFamily="18" charset="0"/>
              </a:rPr>
              <a:t>Compilers or </a:t>
            </a:r>
            <a:r>
              <a:rPr lang="en-US" sz="3200" dirty="0" err="1" smtClean="0">
                <a:solidFill>
                  <a:prstClr val="black">
                    <a:lumMod val="75000"/>
                    <a:lumOff val="25000"/>
                  </a:prstClr>
                </a:solidFill>
                <a:latin typeface="Times New Roman" pitchFamily="18" charset="0"/>
                <a:cs typeface="Times New Roman" pitchFamily="18" charset="0"/>
              </a:rPr>
              <a:t>Interprator</a:t>
            </a:r>
            <a:r>
              <a:rPr lang="en-US" sz="3200" dirty="0" smtClean="0">
                <a:solidFill>
                  <a:prstClr val="black">
                    <a:lumMod val="75000"/>
                    <a:lumOff val="25000"/>
                  </a:prstClr>
                </a:solidFill>
                <a:latin typeface="Times New Roman" pitchFamily="18" charset="0"/>
                <a:cs typeface="Times New Roman" pitchFamily="18" charset="0"/>
              </a:rPr>
              <a:t> </a:t>
            </a:r>
            <a:r>
              <a:rPr lang="en-US" sz="3200" dirty="0">
                <a:solidFill>
                  <a:prstClr val="black">
                    <a:lumMod val="75000"/>
                    <a:lumOff val="25000"/>
                  </a:prstClr>
                </a:solidFill>
                <a:latin typeface="Times New Roman" pitchFamily="18" charset="0"/>
                <a:cs typeface="Times New Roman" pitchFamily="18" charset="0"/>
              </a:rPr>
              <a:t>developed to translate high level language program to assembly and to machine language instructions </a:t>
            </a:r>
          </a:p>
          <a:p>
            <a:pPr marL="342900" indent="-342900" algn="just">
              <a:spcAft>
                <a:spcPts val="600"/>
              </a:spcAft>
              <a:buFont typeface="Arial" panose="020B0604020202020204" pitchFamily="34" charset="0"/>
              <a:buChar char="•"/>
            </a:pPr>
            <a:endParaRPr lang="en-US" sz="3200" dirty="0">
              <a:solidFill>
                <a:prstClr val="black">
                  <a:lumMod val="75000"/>
                  <a:lumOff val="25000"/>
                </a:prstClr>
              </a:solidFill>
              <a:latin typeface="Times New Roman" pitchFamily="18" charset="0"/>
              <a:cs typeface="Times New Roman" pitchFamily="18" charset="0"/>
            </a:endParaRPr>
          </a:p>
          <a:p>
            <a:pPr algn="just">
              <a:spcAft>
                <a:spcPts val="600"/>
              </a:spcAft>
            </a:pPr>
            <a:endParaRPr lang="en-US" sz="3200" dirty="0">
              <a:solidFill>
                <a:prstClr val="black">
                  <a:lumMod val="75000"/>
                  <a:lumOff val="25000"/>
                </a:prstClr>
              </a:solidFill>
              <a:latin typeface="Times New Roman" pitchFamily="18" charset="0"/>
              <a:cs typeface="Times New Roman" pitchFamily="18" charset="0"/>
            </a:endParaRPr>
          </a:p>
          <a:p>
            <a:pPr marL="342900" indent="-342900" algn="just">
              <a:spcAft>
                <a:spcPts val="600"/>
              </a:spcAft>
              <a:buFont typeface="Arial" panose="020B0604020202020204" pitchFamily="34" charset="0"/>
              <a:buChar char="•"/>
            </a:pPr>
            <a:endParaRPr lang="en-US" sz="3200" dirty="0">
              <a:solidFill>
                <a:prstClr val="black">
                  <a:lumMod val="75000"/>
                  <a:lumOff val="25000"/>
                </a:prstClr>
              </a:solidFill>
              <a:latin typeface="Times New Roman" pitchFamily="18" charset="0"/>
              <a:cs typeface="Times New Roman" pitchFamily="18" charset="0"/>
            </a:endParaRPr>
          </a:p>
          <a:p>
            <a:pPr lvl="7" algn="just">
              <a:spcAft>
                <a:spcPts val="600"/>
              </a:spcAft>
            </a:pPr>
            <a:endParaRPr lang="en-US" sz="32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1857448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Third generation computers</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0" y="1161223"/>
            <a:ext cx="7974105"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Segoe UI" panose="020B0502040204020203" pitchFamily="34" charset="0"/>
                <a:cs typeface="Segoe UI" panose="020B0502040204020203" pitchFamily="34" charset="0"/>
              </a:rPr>
              <a:t>Invention of IC</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Segoe UI" panose="020B0502040204020203" pitchFamily="34" charset="0"/>
                <a:cs typeface="Segoe UI" panose="020B0502040204020203" pitchFamily="34" charset="0"/>
              </a:rPr>
              <a:t>Cheap and fast processor and memory elements</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Segoe UI" panose="020B0502040204020203" pitchFamily="34" charset="0"/>
                <a:cs typeface="Segoe UI" panose="020B0502040204020203" pitchFamily="34" charset="0"/>
              </a:rPr>
              <a:t>IC memory replaced magnetic core memory</a:t>
            </a:r>
          </a:p>
          <a:p>
            <a:pPr marL="342900" indent="-342900" algn="l">
              <a:spcAft>
                <a:spcPts val="600"/>
              </a:spcAft>
              <a:buFont typeface="Arial" panose="020B0604020202020204" pitchFamily="34" charset="0"/>
              <a:buChar char="•"/>
            </a:pPr>
            <a:r>
              <a:rPr lang="en-US" sz="3200" dirty="0" smtClean="0">
                <a:solidFill>
                  <a:prstClr val="black">
                    <a:lumMod val="75000"/>
                    <a:lumOff val="25000"/>
                  </a:prstClr>
                </a:solidFill>
                <a:latin typeface="Segoe UI" panose="020B0502040204020203" pitchFamily="34" charset="0"/>
                <a:cs typeface="Segoe UI" panose="020B0502040204020203" pitchFamily="34" charset="0"/>
              </a:rPr>
              <a:t>Introduction </a:t>
            </a:r>
            <a:r>
              <a:rPr lang="en-US" sz="3200" dirty="0">
                <a:solidFill>
                  <a:prstClr val="black">
                    <a:lumMod val="75000"/>
                    <a:lumOff val="25000"/>
                  </a:prstClr>
                </a:solidFill>
                <a:latin typeface="Segoe UI" panose="020B0502040204020203" pitchFamily="34" charset="0"/>
                <a:cs typeface="Segoe UI" panose="020B0502040204020203" pitchFamily="34" charset="0"/>
              </a:rPr>
              <a:t>of cache memory, virtual memory</a:t>
            </a:r>
          </a:p>
          <a:p>
            <a:pPr algn="l">
              <a:spcAft>
                <a:spcPts val="600"/>
              </a:spcAft>
            </a:pPr>
            <a:endParaRPr lang="en-US" sz="32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gn="l">
              <a:spcAft>
                <a:spcPts val="600"/>
              </a:spcAft>
              <a:buFont typeface="Arial" panose="020B0604020202020204" pitchFamily="34" charset="0"/>
              <a:buChar char="•"/>
            </a:pPr>
            <a:endParaRPr lang="en-US" sz="3200" dirty="0">
              <a:solidFill>
                <a:prstClr val="black">
                  <a:lumMod val="75000"/>
                  <a:lumOff val="25000"/>
                </a:prstClr>
              </a:solidFill>
              <a:latin typeface="Segoe UI" panose="020B0502040204020203" pitchFamily="34" charset="0"/>
              <a:cs typeface="Segoe UI" panose="020B0502040204020203" pitchFamily="34" charset="0"/>
            </a:endParaRPr>
          </a:p>
          <a:p>
            <a:pPr lvl="7">
              <a:spcAft>
                <a:spcPts val="600"/>
              </a:spcAft>
            </a:pPr>
            <a:endParaRPr lang="en-US" sz="3200" b="1"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76608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Fourth generation computers</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69" y="1161223"/>
            <a:ext cx="7996607"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Processor and large portion of main memory on a single chip</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Millions of transistors on a single chip: VLSI</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Processor evolved to microprocessor</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Intel, National Semiconductor, Motorola, TI</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Architectural concepts evolved</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Desktop computer, notebook computer</a:t>
            </a:r>
          </a:p>
          <a:p>
            <a:pPr lvl="7">
              <a:spcAft>
                <a:spcPts val="600"/>
              </a:spcAft>
            </a:pPr>
            <a:endParaRPr lang="en-US" sz="32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8032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TotalTime>
  <Words>1500</Words>
  <Application>Microsoft Office PowerPoint</Application>
  <PresentationFormat>On-screen Show (4:3)</PresentationFormat>
  <Paragraphs>205</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Times New Roman</vt:lpstr>
      <vt:lpstr>Wingdings</vt:lpstr>
      <vt:lpstr>Candara</vt:lpstr>
      <vt:lpstr>Segoe UI</vt:lpstr>
      <vt:lpstr>Symbol</vt:lpstr>
      <vt:lpstr>Calibri</vt:lpstr>
      <vt:lpstr>Office Theme</vt:lpstr>
      <vt:lpstr>PowerPoint Presentation</vt:lpstr>
      <vt:lpstr>PowerPoint Presentation</vt:lpstr>
      <vt:lpstr>Computer Architecture vs Computer Organization</vt:lpstr>
      <vt:lpstr>PowerPoint Presentation</vt:lpstr>
      <vt:lpstr>Historical Perspective</vt:lpstr>
      <vt:lpstr>First generation computers</vt:lpstr>
      <vt:lpstr>Second generation computers</vt:lpstr>
      <vt:lpstr>Third generation computers</vt:lpstr>
      <vt:lpstr>Fourth generation computers</vt:lpstr>
      <vt:lpstr>Historical Perspective</vt:lpstr>
      <vt:lpstr>Computer Architecture: Von-Neumann/ Princeton</vt:lpstr>
      <vt:lpstr>Computer Architecture: Harvard</vt:lpstr>
      <vt:lpstr>Introduction to Digital System </vt:lpstr>
      <vt:lpstr>Continue..</vt:lpstr>
      <vt:lpstr>Continue..</vt:lpstr>
      <vt:lpstr>               NUMBER SYSTEM </vt:lpstr>
      <vt:lpstr>               Binary number system: </vt:lpstr>
      <vt:lpstr>Continue..</vt:lpstr>
      <vt:lpstr>Digital Logic gates </vt:lpstr>
      <vt:lpstr>Continue..</vt:lpstr>
      <vt:lpstr>Universal gates </vt:lpstr>
      <vt:lpstr>Additional gates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cp:lastModifiedBy>
  <cp:revision>17</cp:revision>
  <dcterms:created xsi:type="dcterms:W3CDTF">2010-04-09T07:36:15Z</dcterms:created>
  <dcterms:modified xsi:type="dcterms:W3CDTF">2023-01-02T15:00:44Z</dcterms:modified>
</cp:coreProperties>
</file>