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330" r:id="rId3"/>
    <p:sldId id="283" r:id="rId4"/>
    <p:sldId id="301" r:id="rId5"/>
    <p:sldId id="304" r:id="rId6"/>
    <p:sldId id="321" r:id="rId7"/>
    <p:sldId id="322" r:id="rId8"/>
    <p:sldId id="302" r:id="rId9"/>
    <p:sldId id="308" r:id="rId10"/>
    <p:sldId id="309" r:id="rId11"/>
    <p:sldId id="323" r:id="rId12"/>
    <p:sldId id="303" r:id="rId13"/>
    <p:sldId id="310" r:id="rId14"/>
    <p:sldId id="324" r:id="rId15"/>
    <p:sldId id="325" r:id="rId16"/>
    <p:sldId id="284" r:id="rId17"/>
    <p:sldId id="311" r:id="rId18"/>
    <p:sldId id="326" r:id="rId19"/>
    <p:sldId id="327" r:id="rId20"/>
    <p:sldId id="328" r:id="rId21"/>
    <p:sldId id="329" r:id="rId22"/>
    <p:sldId id="285" r:id="rId23"/>
    <p:sldId id="312" r:id="rId24"/>
    <p:sldId id="280"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Tahoma" panose="020B0604030504040204"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8037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5429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0195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244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5082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809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7009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4389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5467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784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566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1364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3014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6799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2472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7238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89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3912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9389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360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120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1136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pPr marL="0" lvl="0" indent="0" algn="r" rtl="0">
                <a:lnSpc>
                  <a:spcPct val="100000"/>
                </a:lnSpc>
                <a:spcBef>
                  <a:spcPts val="0"/>
                </a:spcBef>
                <a:spcAft>
                  <a:spcPts val="0"/>
                </a:spcAft>
                <a:buSzPts val="1200"/>
                <a:buNone/>
              </a:pPr>
              <a:t>1</a:t>
            </a:fld>
            <a:endParaRPr>
              <a:latin typeface="Times New Roman" panose="02020603050405020304" pitchFamily="18" charset="0"/>
              <a:cs typeface="Times New Roman" panose="02020603050405020304" pitchFamily="18" charset="0"/>
            </a:endParaRPr>
          </a:p>
        </p:txBody>
      </p:sp>
      <p:pic>
        <p:nvPicPr>
          <p:cNvPr id="41"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42" name="Google Shape;42;p10"/>
          <p:cNvSpPr txBox="1"/>
          <p:nvPr/>
        </p:nvSpPr>
        <p:spPr>
          <a:xfrm>
            <a:off x="0" y="838200"/>
            <a:ext cx="9144000"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rPr>
              <a:t> </a:t>
            </a: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Computer Organization and Architecture</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lang="en-US"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Central Processing Unit (CPU)</a:t>
            </a:r>
            <a:endParaRPr lang="en-US"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2000"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General Register Organization (Cont..)</a:t>
            </a: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4508395"/>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The CPU bus system is managed by the control unit. The control unit explicit the data flow through the ALU by choosing the function of the ALU and components of the system.</a:t>
            </a:r>
          </a:p>
          <a:p>
            <a:pPr marL="0" marR="0" lvl="0" indent="0" algn="just" rtl="0">
              <a:lnSpc>
                <a:spcPct val="150000"/>
              </a:lnSpc>
              <a:spcBef>
                <a:spcPts val="0"/>
              </a:spcBef>
              <a:spcAft>
                <a:spcPts val="0"/>
              </a:spcAft>
              <a:buNone/>
            </a:pPr>
            <a:endPar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r>
              <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Consider R1 ← R2 + R3, the following are the functions implemented within the CPU −</a:t>
            </a:r>
          </a:p>
          <a:p>
            <a:pPr marL="0" marR="0" lvl="0" indent="0" algn="just" rtl="0">
              <a:lnSpc>
                <a:spcPct val="150000"/>
              </a:lnSpc>
              <a:spcBef>
                <a:spcPts val="0"/>
              </a:spcBef>
              <a:spcAft>
                <a:spcPts val="0"/>
              </a:spcAft>
              <a:buNone/>
            </a:pPr>
            <a:endPar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r>
              <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MUX A Selector (SELA) − It can place R2 into bus A.</a:t>
            </a:r>
          </a:p>
          <a:p>
            <a:pPr marL="0" marR="0" lvl="0" indent="0" algn="just" rtl="0">
              <a:lnSpc>
                <a:spcPct val="150000"/>
              </a:lnSpc>
              <a:spcBef>
                <a:spcPts val="0"/>
              </a:spcBef>
              <a:spcAft>
                <a:spcPts val="0"/>
              </a:spcAft>
              <a:buNone/>
            </a:pPr>
            <a:r>
              <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MUX B Selector (SELB) − It can place R3 into bus B.</a:t>
            </a:r>
          </a:p>
          <a:p>
            <a:pPr marL="0" marR="0" lvl="0" indent="0" algn="just" rtl="0">
              <a:lnSpc>
                <a:spcPct val="150000"/>
              </a:lnSpc>
              <a:spcBef>
                <a:spcPts val="0"/>
              </a:spcBef>
              <a:spcAft>
                <a:spcPts val="0"/>
              </a:spcAft>
              <a:buNone/>
            </a:pPr>
            <a:r>
              <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ALU Operation Selector (OPR) − It can select the arithmetic addition (ADD).</a:t>
            </a:r>
          </a:p>
          <a:p>
            <a:pPr marL="0" marR="0" lvl="0" indent="0" algn="just" rtl="0">
              <a:lnSpc>
                <a:spcPct val="150000"/>
              </a:lnSpc>
              <a:spcBef>
                <a:spcPts val="0"/>
              </a:spcBef>
              <a:spcAft>
                <a:spcPts val="0"/>
              </a:spcAft>
              <a:buNone/>
            </a:pPr>
            <a:r>
              <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Decoder Destination Selector (SELD) − It can transfers the result into R1.</a:t>
            </a:r>
          </a:p>
          <a:p>
            <a:pPr marL="0" marR="0" lvl="0" indent="0" algn="just" rtl="0">
              <a:lnSpc>
                <a:spcPct val="150000"/>
              </a:lnSpc>
              <a:spcBef>
                <a:spcPts val="0"/>
              </a:spcBef>
              <a:spcAft>
                <a:spcPts val="0"/>
              </a:spcAft>
              <a:buNone/>
            </a:pPr>
            <a:endPar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r>
              <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The multiplexers of 3-state gates are performed with the buses. The state of 14 binary selection inputs determines the control word. The 14-bit control word defines a micro-operation.</a:t>
            </a:r>
          </a:p>
        </p:txBody>
      </p:sp>
    </p:spTree>
    <p:extLst>
      <p:ext uri="{BB962C8B-B14F-4D97-AF65-F5344CB8AC3E}">
        <p14:creationId xmlns:p14="http://schemas.microsoft.com/office/powerpoint/2010/main" val="290016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General Register Organization (Cont..)</a:t>
            </a: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7"/>
            <a:ext cx="8047703" cy="2871172"/>
          </a:xfrm>
          <a:prstGeom prst="rect">
            <a:avLst/>
          </a:prstGeom>
          <a:noFill/>
          <a:ln>
            <a:noFill/>
          </a:ln>
        </p:spPr>
        <p:txBody>
          <a:bodyPr spcFirstLastPara="1" wrap="square" lIns="91425" tIns="33100" rIns="91425" bIns="45700" anchor="ctr" anchorCtr="0">
            <a:noAutofit/>
          </a:bodyPr>
          <a:lstStyle/>
          <a:p>
            <a:pPr>
              <a:lnSpc>
                <a:spcPct val="107000"/>
              </a:lnSpc>
              <a:spcAft>
                <a:spcPts val="800"/>
              </a:spcAft>
            </a:pPr>
            <a:r>
              <a:rPr lang="en-IN" sz="1800">
                <a:effectLst/>
                <a:latin typeface="Times New Roman" panose="02020603050405020304" pitchFamily="18" charset="0"/>
                <a:ea typeface="Times New Roman" panose="02020603050405020304" pitchFamily="18" charset="0"/>
                <a:cs typeface="Times New Roman" panose="02020603050405020304" pitchFamily="18" charset="0"/>
              </a:rPr>
              <a:t>The encoding of register selection fields is specified in the table.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Encoding of Register Selection Field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E73A2EBC-5C02-5F20-703F-6E7476D5D997}"/>
              </a:ext>
            </a:extLst>
          </p:cNvPr>
          <p:cNvGraphicFramePr>
            <a:graphicFrameLocks noGrp="1"/>
          </p:cNvGraphicFramePr>
          <p:nvPr>
            <p:extLst>
              <p:ext uri="{D42A27DB-BD31-4B8C-83A1-F6EECF244321}">
                <p14:modId xmlns:p14="http://schemas.microsoft.com/office/powerpoint/2010/main" val="751415029"/>
              </p:ext>
            </p:extLst>
          </p:nvPr>
        </p:nvGraphicFramePr>
        <p:xfrm>
          <a:off x="457200" y="4330880"/>
          <a:ext cx="8229600" cy="1672785"/>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2597500744"/>
                    </a:ext>
                  </a:extLst>
                </a:gridCol>
                <a:gridCol w="2057400">
                  <a:extLst>
                    <a:ext uri="{9D8B030D-6E8A-4147-A177-3AD203B41FA5}">
                      <a16:colId xmlns:a16="http://schemas.microsoft.com/office/drawing/2014/main" val="2628467123"/>
                    </a:ext>
                  </a:extLst>
                </a:gridCol>
                <a:gridCol w="2057400">
                  <a:extLst>
                    <a:ext uri="{9D8B030D-6E8A-4147-A177-3AD203B41FA5}">
                      <a16:colId xmlns:a16="http://schemas.microsoft.com/office/drawing/2014/main" val="1001565571"/>
                    </a:ext>
                  </a:extLst>
                </a:gridCol>
                <a:gridCol w="2057400">
                  <a:extLst>
                    <a:ext uri="{9D8B030D-6E8A-4147-A177-3AD203B41FA5}">
                      <a16:colId xmlns:a16="http://schemas.microsoft.com/office/drawing/2014/main" val="990183360"/>
                    </a:ext>
                  </a:extLst>
                </a:gridCol>
              </a:tblGrid>
              <a:tr h="0">
                <a:tc>
                  <a:txBody>
                    <a:bodyPr/>
                    <a:lstStyle/>
                    <a:p>
                      <a:pPr algn="ctr">
                        <a:lnSpc>
                          <a:spcPct val="107000"/>
                        </a:lnSpc>
                        <a:spcAft>
                          <a:spcPts val="800"/>
                        </a:spcAft>
                      </a:pPr>
                      <a:r>
                        <a:rPr lang="en-IN" sz="1200">
                          <a:effectLst/>
                        </a:rPr>
                        <a:t>Binary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SELA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SELB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SELD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5143514"/>
                  </a:ext>
                </a:extLst>
              </a:tr>
              <a:tr h="0">
                <a:tc>
                  <a:txBody>
                    <a:bodyPr/>
                    <a:lstStyle/>
                    <a:p>
                      <a:pPr algn="ctr">
                        <a:lnSpc>
                          <a:spcPct val="107000"/>
                        </a:lnSpc>
                        <a:spcAft>
                          <a:spcPts val="800"/>
                        </a:spcAft>
                      </a:pPr>
                      <a:r>
                        <a:rPr lang="en-IN" sz="1200">
                          <a:effectLst/>
                        </a:rPr>
                        <a:t>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Input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Input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None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3217759"/>
                  </a:ext>
                </a:extLst>
              </a:tr>
              <a:tr h="0">
                <a:tc>
                  <a:txBody>
                    <a:bodyPr/>
                    <a:lstStyle/>
                    <a:p>
                      <a:pPr algn="ctr">
                        <a:lnSpc>
                          <a:spcPct val="107000"/>
                        </a:lnSpc>
                        <a:spcAft>
                          <a:spcPts val="800"/>
                        </a:spcAft>
                      </a:pPr>
                      <a:r>
                        <a:rPr lang="en-IN" sz="1200">
                          <a:effectLst/>
                        </a:rPr>
                        <a:t>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6012804"/>
                  </a:ext>
                </a:extLst>
              </a:tr>
              <a:tr h="0">
                <a:tc>
                  <a:txBody>
                    <a:bodyPr/>
                    <a:lstStyle/>
                    <a:p>
                      <a:pPr algn="ctr">
                        <a:lnSpc>
                          <a:spcPct val="107000"/>
                        </a:lnSpc>
                        <a:spcAft>
                          <a:spcPts val="800"/>
                        </a:spcAft>
                      </a:pPr>
                      <a:r>
                        <a:rPr lang="en-IN" sz="1200">
                          <a:effectLst/>
                        </a:rPr>
                        <a:t>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7229583"/>
                  </a:ext>
                </a:extLst>
              </a:tr>
              <a:tr h="0">
                <a:tc>
                  <a:txBody>
                    <a:bodyPr/>
                    <a:lstStyle/>
                    <a:p>
                      <a:pPr algn="ctr">
                        <a:lnSpc>
                          <a:spcPct val="107000"/>
                        </a:lnSpc>
                        <a:spcAft>
                          <a:spcPts val="800"/>
                        </a:spcAft>
                      </a:pPr>
                      <a:r>
                        <a:rPr lang="en-IN" sz="1200">
                          <a:effectLst/>
                        </a:rPr>
                        <a:t>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2320496"/>
                  </a:ext>
                </a:extLst>
              </a:tr>
              <a:tr h="0">
                <a:tc>
                  <a:txBody>
                    <a:bodyPr/>
                    <a:lstStyle/>
                    <a:p>
                      <a:pPr algn="ct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5644513"/>
                  </a:ext>
                </a:extLst>
              </a:tr>
              <a:tr h="0">
                <a:tc>
                  <a:txBody>
                    <a:bodyPr/>
                    <a:lstStyle/>
                    <a:p>
                      <a:pPr algn="ctr">
                        <a:lnSpc>
                          <a:spcPct val="107000"/>
                        </a:lnSpc>
                        <a:spcAft>
                          <a:spcPts val="800"/>
                        </a:spcAft>
                      </a:pPr>
                      <a:r>
                        <a:rPr lang="en-IN" sz="1200">
                          <a:effectLst/>
                        </a:rPr>
                        <a:t>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2140903"/>
                  </a:ext>
                </a:extLst>
              </a:tr>
              <a:tr h="0">
                <a:tc>
                  <a:txBody>
                    <a:bodyPr/>
                    <a:lstStyle/>
                    <a:p>
                      <a:pPr algn="ctr">
                        <a:lnSpc>
                          <a:spcPct val="107000"/>
                        </a:lnSpc>
                        <a:spcAft>
                          <a:spcPts val="800"/>
                        </a:spcAft>
                      </a:pPr>
                      <a:r>
                        <a:rPr lang="en-IN" sz="1200">
                          <a:effectLst/>
                        </a:rPr>
                        <a:t>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R6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1129397"/>
                  </a:ext>
                </a:extLst>
              </a:tr>
              <a:tr h="0">
                <a:tc>
                  <a:txBody>
                    <a:bodyPr/>
                    <a:lstStyle/>
                    <a:p>
                      <a:pPr algn="ctr">
                        <a:lnSpc>
                          <a:spcPct val="107000"/>
                        </a:lnSpc>
                        <a:spcAft>
                          <a:spcPts val="800"/>
                        </a:spcAft>
                      </a:pPr>
                      <a:r>
                        <a:rPr lang="en-IN" sz="1200">
                          <a:effectLst/>
                        </a:rPr>
                        <a:t>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R7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R7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8192059"/>
                  </a:ext>
                </a:extLst>
              </a:tr>
            </a:tbl>
          </a:graphicData>
        </a:graphic>
      </p:graphicFrame>
    </p:spTree>
    <p:extLst>
      <p:ext uri="{BB962C8B-B14F-4D97-AF65-F5344CB8AC3E}">
        <p14:creationId xmlns:p14="http://schemas.microsoft.com/office/powerpoint/2010/main" val="112349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Stack Organization</a:t>
            </a:r>
            <a:endPar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805236"/>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What is Stack:</a:t>
            </a:r>
          </a:p>
          <a:p>
            <a:pPr marL="0" marR="0" lvl="0" indent="0" algn="just" rtl="0">
              <a:lnSpc>
                <a:spcPct val="150000"/>
              </a:lnSpc>
              <a:spcBef>
                <a:spcPts val="0"/>
              </a:spcBef>
              <a:spcAft>
                <a:spcPts val="0"/>
              </a:spcAft>
              <a:buNone/>
            </a:pPr>
            <a:r>
              <a:rPr lang="en-US" dirty="0"/>
              <a:t>The stack is a storage device, used for storing information or data in a manner of LIFO (Last In First Out). Whenever we enter the data in the form of LIFO manner, the element that has to be deleted first is the last inserter element, so the last inserted element is taken out first. It is the memory unit within an address register called stack pointer (SP). The stack pointer always indicates the top element in the stack that means which location the data has to be inserted.</a:t>
            </a:r>
          </a:p>
          <a:p>
            <a:pPr marL="0" marR="0" lvl="0" indent="0" algn="just" rtl="0">
              <a:lnSpc>
                <a:spcPct val="150000"/>
              </a:lnSpc>
              <a:spcBef>
                <a:spcPts val="0"/>
              </a:spcBef>
              <a:spcAft>
                <a:spcPts val="0"/>
              </a:spcAft>
              <a:buNone/>
            </a:pPr>
            <a:endPar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r>
              <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Type of Stack:</a:t>
            </a:r>
          </a:p>
          <a:p>
            <a:pPr marL="0" marR="0" lvl="0" indent="0" algn="just" rtl="0">
              <a:lnSpc>
                <a:spcPct val="150000"/>
              </a:lnSpc>
              <a:spcBef>
                <a:spcPts val="0"/>
              </a:spcBef>
              <a:spcAft>
                <a:spcPts val="0"/>
              </a:spcAft>
              <a:buNone/>
            </a:pPr>
            <a:r>
              <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Register Stack</a:t>
            </a:r>
          </a:p>
          <a:p>
            <a:pPr marL="0" marR="0" lvl="0" indent="0" algn="just" rtl="0">
              <a:lnSpc>
                <a:spcPct val="150000"/>
              </a:lnSpc>
              <a:spcBef>
                <a:spcPts val="0"/>
              </a:spcBef>
              <a:spcAft>
                <a:spcPts val="0"/>
              </a:spcAft>
              <a:buNone/>
            </a:pPr>
            <a:r>
              <a:rPr lang="en-US"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Memory Stack</a:t>
            </a:r>
            <a:endPar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Tree>
    <p:extLst>
      <p:ext uri="{BB962C8B-B14F-4D97-AF65-F5344CB8AC3E}">
        <p14:creationId xmlns:p14="http://schemas.microsoft.com/office/powerpoint/2010/main" val="2737564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Stack Organization (Cont..)</a:t>
            </a:r>
            <a:endPar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06781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Register Stack</a:t>
            </a:r>
          </a:p>
          <a:p>
            <a:pPr marL="0" marR="0" lvl="0" indent="0" algn="just" rtl="0">
              <a:lnSpc>
                <a:spcPct val="150000"/>
              </a:lnSpc>
              <a:spcBef>
                <a:spcPts val="0"/>
              </a:spcBef>
              <a:spcAft>
                <a:spcPts val="0"/>
              </a:spcAft>
              <a:buNone/>
            </a:pP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3" name="Picture 2">
            <a:extLst>
              <a:ext uri="{FF2B5EF4-FFF2-40B4-BE49-F238E27FC236}">
                <a16:creationId xmlns:a16="http://schemas.microsoft.com/office/drawing/2014/main" id="{99984499-4F87-3FCE-5F9D-4AF7567BFD8B}"/>
              </a:ext>
            </a:extLst>
          </p:cNvPr>
          <p:cNvPicPr>
            <a:picLocks noChangeAspect="1"/>
          </p:cNvPicPr>
          <p:nvPr/>
        </p:nvPicPr>
        <p:blipFill rotWithShape="1">
          <a:blip r:embed="rId4">
            <a:extLst>
              <a:ext uri="{28A0092B-C50C-407E-A947-70E740481C1C}">
                <a14:useLocalDpi xmlns:a14="http://schemas.microsoft.com/office/drawing/2010/main" val="0"/>
              </a:ext>
            </a:extLst>
          </a:blip>
          <a:srcRect l="3169" t="7750" r="1390" b="2498"/>
          <a:stretch/>
        </p:blipFill>
        <p:spPr bwMode="auto">
          <a:xfrm>
            <a:off x="1514168" y="2030513"/>
            <a:ext cx="4748980" cy="3864078"/>
          </a:xfrm>
          <a:prstGeom prst="rect">
            <a:avLst/>
          </a:prstGeom>
          <a:noFill/>
          <a:ln>
            <a:noFill/>
          </a:ln>
        </p:spPr>
      </p:pic>
    </p:spTree>
    <p:extLst>
      <p:ext uri="{BB962C8B-B14F-4D97-AF65-F5344CB8AC3E}">
        <p14:creationId xmlns:p14="http://schemas.microsoft.com/office/powerpoint/2010/main" val="173549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Stack Organization (Cont..)</a:t>
            </a:r>
            <a:endPar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077649"/>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Register Stack</a:t>
            </a:r>
          </a:p>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push operation is executed as follows −</a:t>
            </a: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graphicFrame>
        <p:nvGraphicFramePr>
          <p:cNvPr id="6" name="Table 5">
            <a:extLst>
              <a:ext uri="{FF2B5EF4-FFF2-40B4-BE49-F238E27FC236}">
                <a16:creationId xmlns:a16="http://schemas.microsoft.com/office/drawing/2014/main" id="{D59689EC-81E2-5B6B-4EEC-3989150F3902}"/>
              </a:ext>
            </a:extLst>
          </p:cNvPr>
          <p:cNvGraphicFramePr>
            <a:graphicFrameLocks noGrp="1"/>
          </p:cNvGraphicFramePr>
          <p:nvPr>
            <p:extLst>
              <p:ext uri="{D42A27DB-BD31-4B8C-83A1-F6EECF244321}">
                <p14:modId xmlns:p14="http://schemas.microsoft.com/office/powerpoint/2010/main" val="1527323901"/>
              </p:ext>
            </p:extLst>
          </p:nvPr>
        </p:nvGraphicFramePr>
        <p:xfrm>
          <a:off x="457200" y="3262343"/>
          <a:ext cx="7890388" cy="1506304"/>
        </p:xfrm>
        <a:graphic>
          <a:graphicData uri="http://schemas.openxmlformats.org/drawingml/2006/table">
            <a:tbl>
              <a:tblPr firstRow="1" firstCol="1" bandRow="1">
                <a:tableStyleId>{5C22544A-7EE6-4342-B048-85BDC9FD1C3A}</a:tableStyleId>
              </a:tblPr>
              <a:tblGrid>
                <a:gridCol w="3945194">
                  <a:extLst>
                    <a:ext uri="{9D8B030D-6E8A-4147-A177-3AD203B41FA5}">
                      <a16:colId xmlns:a16="http://schemas.microsoft.com/office/drawing/2014/main" val="612925513"/>
                    </a:ext>
                  </a:extLst>
                </a:gridCol>
                <a:gridCol w="3945194">
                  <a:extLst>
                    <a:ext uri="{9D8B030D-6E8A-4147-A177-3AD203B41FA5}">
                      <a16:colId xmlns:a16="http://schemas.microsoft.com/office/drawing/2014/main" val="3966161479"/>
                    </a:ext>
                  </a:extLst>
                </a:gridCol>
              </a:tblGrid>
              <a:tr h="376576">
                <a:tc>
                  <a:txBody>
                    <a:bodyPr/>
                    <a:lstStyle/>
                    <a:p>
                      <a:pPr>
                        <a:lnSpc>
                          <a:spcPct val="107000"/>
                        </a:lnSpc>
                        <a:spcAft>
                          <a:spcPts val="800"/>
                        </a:spcAft>
                      </a:pPr>
                      <a:r>
                        <a:rPr lang="en-IN" sz="1200">
                          <a:effectLst/>
                        </a:rPr>
                        <a:t>SP←SP + 1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It can increment stack pointer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3416197"/>
                  </a:ext>
                </a:extLst>
              </a:tr>
              <a:tr h="376576">
                <a:tc>
                  <a:txBody>
                    <a:bodyPr/>
                    <a:lstStyle/>
                    <a:p>
                      <a:pPr>
                        <a:lnSpc>
                          <a:spcPct val="107000"/>
                        </a:lnSpc>
                        <a:spcAft>
                          <a:spcPts val="800"/>
                        </a:spcAft>
                      </a:pPr>
                      <a:r>
                        <a:rPr lang="en-IN" sz="1200">
                          <a:effectLst/>
                        </a:rPr>
                        <a:t>K[SP] ← DR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It can write element on top of the stack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4108996"/>
                  </a:ext>
                </a:extLst>
              </a:tr>
              <a:tr h="376576">
                <a:tc>
                  <a:txBody>
                    <a:bodyPr/>
                    <a:lstStyle/>
                    <a:p>
                      <a:pPr>
                        <a:lnSpc>
                          <a:spcPct val="107000"/>
                        </a:lnSpc>
                        <a:spcAft>
                          <a:spcPts val="800"/>
                        </a:spcAft>
                      </a:pPr>
                      <a:r>
                        <a:rPr lang="en-IN" sz="1200">
                          <a:effectLst/>
                        </a:rPr>
                        <a:t>If (SP = 0) then (FULL ←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Check if stack is full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385380"/>
                  </a:ext>
                </a:extLst>
              </a:tr>
              <a:tr h="376576">
                <a:tc>
                  <a:txBody>
                    <a:bodyPr/>
                    <a:lstStyle/>
                    <a:p>
                      <a:pPr>
                        <a:lnSpc>
                          <a:spcPct val="107000"/>
                        </a:lnSpc>
                        <a:spcAft>
                          <a:spcPts val="800"/>
                        </a:spcAft>
                      </a:pPr>
                      <a:r>
                        <a:rPr lang="en-IN" sz="1200">
                          <a:effectLst/>
                        </a:rPr>
                        <a:t>EMTY ← 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Mark the stack not empty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6355658"/>
                  </a:ext>
                </a:extLst>
              </a:tr>
            </a:tbl>
          </a:graphicData>
        </a:graphic>
      </p:graphicFrame>
    </p:spTree>
    <p:extLst>
      <p:ext uri="{BB962C8B-B14F-4D97-AF65-F5344CB8AC3E}">
        <p14:creationId xmlns:p14="http://schemas.microsoft.com/office/powerpoint/2010/main" val="39481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Stack Organization (Cont..)</a:t>
            </a:r>
            <a:endPar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7"/>
            <a:ext cx="8047703" cy="4395172"/>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Memory Stack</a:t>
            </a:r>
          </a:p>
          <a:p>
            <a:pPr marL="0" marR="0" lvl="0" indent="0" algn="just" rtl="0">
              <a:lnSpc>
                <a:spcPct val="150000"/>
              </a:lnSpc>
              <a:spcBef>
                <a:spcPts val="0"/>
              </a:spcBef>
              <a:spcAft>
                <a:spcPts val="0"/>
              </a:spcAft>
              <a:buNone/>
            </a:pP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algn="just"/>
            <a:r>
              <a:rPr lang="en-IN" sz="1800" b="1" dirty="0">
                <a:effectLst/>
                <a:latin typeface="Times New Roman" panose="02020603050405020304" pitchFamily="18" charset="0"/>
                <a:ea typeface="Times New Roman" panose="02020603050405020304" pitchFamily="18" charset="0"/>
              </a:rPr>
              <a:t>Step1: </a:t>
            </a:r>
            <a:r>
              <a:rPr lang="en-IN" sz="1800" dirty="0">
                <a:effectLst/>
                <a:latin typeface="Times New Roman" panose="02020603050405020304" pitchFamily="18" charset="0"/>
                <a:ea typeface="Times New Roman" panose="02020603050405020304" pitchFamily="18" charset="0"/>
              </a:rPr>
              <a:t>SP←SP+1</a:t>
            </a:r>
          </a:p>
          <a:p>
            <a:pPr algn="just"/>
            <a:r>
              <a:rPr lang="en-IN" sz="1800" b="1" dirty="0">
                <a:effectLst/>
                <a:latin typeface="Times New Roman" panose="02020603050405020304" pitchFamily="18" charset="0"/>
                <a:ea typeface="Times New Roman" panose="02020603050405020304" pitchFamily="18" charset="0"/>
              </a:rPr>
              <a:t>Step2: </a:t>
            </a:r>
            <a:r>
              <a:rPr lang="en-IN" sz="1800" dirty="0">
                <a:effectLst/>
                <a:latin typeface="Times New Roman" panose="02020603050405020304" pitchFamily="18" charset="0"/>
                <a:ea typeface="Times New Roman" panose="02020603050405020304" pitchFamily="18" charset="0"/>
              </a:rPr>
              <a:t>M[SP]←DR</a:t>
            </a:r>
          </a:p>
          <a:p>
            <a:pPr algn="just"/>
            <a:r>
              <a:rPr lang="en-IN" sz="1800" b="1" dirty="0">
                <a:effectLst/>
                <a:latin typeface="Times New Roman" panose="02020603050405020304" pitchFamily="18" charset="0"/>
                <a:ea typeface="Times New Roman" panose="02020603050405020304" pitchFamily="18" charset="0"/>
              </a:rPr>
              <a:t>Pop operation in Memory Stack</a:t>
            </a:r>
            <a:endParaRPr lang="en-IN" sz="1800" dirty="0">
              <a:effectLst/>
              <a:latin typeface="Times New Roman" panose="02020603050405020304" pitchFamily="18" charset="0"/>
              <a:ea typeface="Times New Roman" panose="02020603050405020304" pitchFamily="18" charset="0"/>
            </a:endParaRPr>
          </a:p>
          <a:p>
            <a:pPr algn="just"/>
            <a:r>
              <a:rPr lang="en-IN" sz="1800" b="1" dirty="0">
                <a:effectLst/>
                <a:latin typeface="Times New Roman" panose="02020603050405020304" pitchFamily="18" charset="0"/>
                <a:ea typeface="Times New Roman" panose="02020603050405020304" pitchFamily="18" charset="0"/>
              </a:rPr>
              <a:t>Step1: </a:t>
            </a:r>
            <a:r>
              <a:rPr lang="en-IN" sz="1800" dirty="0">
                <a:effectLst/>
                <a:latin typeface="Times New Roman" panose="02020603050405020304" pitchFamily="18" charset="0"/>
                <a:ea typeface="Times New Roman" panose="02020603050405020304" pitchFamily="18" charset="0"/>
              </a:rPr>
              <a:t>DR←M[SP]</a:t>
            </a:r>
          </a:p>
          <a:p>
            <a:pPr algn="just"/>
            <a:r>
              <a:rPr lang="en-IN" sz="1800" b="1" dirty="0">
                <a:effectLst/>
                <a:latin typeface="Times New Roman" panose="02020603050405020304" pitchFamily="18" charset="0"/>
                <a:ea typeface="Times New Roman" panose="02020603050405020304" pitchFamily="18" charset="0"/>
              </a:rPr>
              <a:t>Step2: </a:t>
            </a:r>
            <a:r>
              <a:rPr lang="en-IN" sz="1800" dirty="0">
                <a:effectLst/>
                <a:latin typeface="Times New Roman" panose="02020603050405020304" pitchFamily="18" charset="0"/>
                <a:ea typeface="Times New Roman" panose="02020603050405020304" pitchFamily="18" charset="0"/>
              </a:rPr>
              <a:t>SP←SP-1</a:t>
            </a: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4" name="Picture 3">
            <a:extLst>
              <a:ext uri="{FF2B5EF4-FFF2-40B4-BE49-F238E27FC236}">
                <a16:creationId xmlns:a16="http://schemas.microsoft.com/office/drawing/2014/main" id="{7ACDA184-42A9-F854-D3E6-AEC66C84369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6025" y="1661557"/>
            <a:ext cx="4888599" cy="4478176"/>
          </a:xfrm>
          <a:prstGeom prst="rect">
            <a:avLst/>
          </a:prstGeom>
          <a:noFill/>
          <a:ln>
            <a:noFill/>
          </a:ln>
        </p:spPr>
      </p:pic>
    </p:spTree>
    <p:extLst>
      <p:ext uri="{BB962C8B-B14F-4D97-AF65-F5344CB8AC3E}">
        <p14:creationId xmlns:p14="http://schemas.microsoft.com/office/powerpoint/2010/main" val="261770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Instruction Format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2458217"/>
          </a:xfrm>
          <a:prstGeom prst="rect">
            <a:avLst/>
          </a:prstGeom>
          <a:noFill/>
          <a:ln>
            <a:noFill/>
          </a:ln>
        </p:spPr>
        <p:txBody>
          <a:bodyPr spcFirstLastPara="1" wrap="square" lIns="91425" tIns="33100" rIns="91425" bIns="45700" anchor="ctr" anchorCtr="0">
            <a:no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Based on the number of address, instructions are classified as: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Zero address instructions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One address instructions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Two address instructions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Three address instructions</a:t>
            </a: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5" name="Picture 4">
            <a:extLst>
              <a:ext uri="{FF2B5EF4-FFF2-40B4-BE49-F238E27FC236}">
                <a16:creationId xmlns:a16="http://schemas.microsoft.com/office/drawing/2014/main" id="{29A27203-B7D6-9118-C2E8-172B1BB7F3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741" t="4134" r="2382" b="6976"/>
          <a:stretch>
            <a:fillRect/>
          </a:stretch>
        </p:blipFill>
        <p:spPr bwMode="auto">
          <a:xfrm>
            <a:off x="3476937" y="3334366"/>
            <a:ext cx="5257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494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Instruction Format (Cont..)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5"/>
            <a:ext cx="8047703" cy="4508395"/>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3" name="Picture 2">
            <a:extLst>
              <a:ext uri="{FF2B5EF4-FFF2-40B4-BE49-F238E27FC236}">
                <a16:creationId xmlns:a16="http://schemas.microsoft.com/office/drawing/2014/main" id="{974ABDD2-235C-0BD9-0C87-EEE8F1B54D6C}"/>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r="63092"/>
          <a:stretch>
            <a:fillRect/>
          </a:stretch>
        </p:blipFill>
        <p:spPr bwMode="auto">
          <a:xfrm>
            <a:off x="2009775" y="1591598"/>
            <a:ext cx="2819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3B42E121-F8C7-7F32-4305-CE1307853CBE}"/>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l="67831"/>
          <a:stretch>
            <a:fillRect/>
          </a:stretch>
        </p:blipFill>
        <p:spPr bwMode="auto">
          <a:xfrm>
            <a:off x="4676775" y="1591598"/>
            <a:ext cx="24574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13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Instruction Format (Cont..)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59876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Zero address instruction</a:t>
            </a: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Expression: X = (A+B)*(C+D)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Postfixed : X = AB+CD+*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TOP means top of stack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M[X] is any memory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rtl="0">
              <a:lnSpc>
                <a:spcPct val="150000"/>
              </a:lnSpc>
              <a:spcBef>
                <a:spcPts val="0"/>
              </a:spcBef>
              <a:spcAft>
                <a:spcPts val="0"/>
              </a:spcAft>
              <a:buNone/>
            </a:pP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graphicFrame>
        <p:nvGraphicFramePr>
          <p:cNvPr id="7" name="Table 6">
            <a:extLst>
              <a:ext uri="{FF2B5EF4-FFF2-40B4-BE49-F238E27FC236}">
                <a16:creationId xmlns:a16="http://schemas.microsoft.com/office/drawing/2014/main" id="{AEC105A0-F566-27AF-33AE-B585DA52B127}"/>
              </a:ext>
            </a:extLst>
          </p:cNvPr>
          <p:cNvGraphicFramePr>
            <a:graphicFrameLocks noGrp="1"/>
          </p:cNvGraphicFramePr>
          <p:nvPr>
            <p:extLst>
              <p:ext uri="{D42A27DB-BD31-4B8C-83A1-F6EECF244321}">
                <p14:modId xmlns:p14="http://schemas.microsoft.com/office/powerpoint/2010/main" val="3855135815"/>
              </p:ext>
            </p:extLst>
          </p:nvPr>
        </p:nvGraphicFramePr>
        <p:xfrm>
          <a:off x="1814052" y="4021272"/>
          <a:ext cx="5314335" cy="2517640"/>
        </p:xfrm>
        <a:graphic>
          <a:graphicData uri="http://schemas.openxmlformats.org/drawingml/2006/table">
            <a:tbl>
              <a:tblPr firstRow="1" firstCol="1" bandRow="1">
                <a:tableStyleId>{5C22544A-7EE6-4342-B048-85BDC9FD1C3A}</a:tableStyleId>
              </a:tblPr>
              <a:tblGrid>
                <a:gridCol w="1771445">
                  <a:extLst>
                    <a:ext uri="{9D8B030D-6E8A-4147-A177-3AD203B41FA5}">
                      <a16:colId xmlns:a16="http://schemas.microsoft.com/office/drawing/2014/main" val="516313492"/>
                    </a:ext>
                  </a:extLst>
                </a:gridCol>
                <a:gridCol w="1771445">
                  <a:extLst>
                    <a:ext uri="{9D8B030D-6E8A-4147-A177-3AD203B41FA5}">
                      <a16:colId xmlns:a16="http://schemas.microsoft.com/office/drawing/2014/main" val="2557486197"/>
                    </a:ext>
                  </a:extLst>
                </a:gridCol>
                <a:gridCol w="1771445">
                  <a:extLst>
                    <a:ext uri="{9D8B030D-6E8A-4147-A177-3AD203B41FA5}">
                      <a16:colId xmlns:a16="http://schemas.microsoft.com/office/drawing/2014/main" val="3624618927"/>
                    </a:ext>
                  </a:extLst>
                </a:gridCol>
              </a:tblGrid>
              <a:tr h="314705">
                <a:tc>
                  <a:txBody>
                    <a:bodyPr/>
                    <a:lstStyle/>
                    <a:p>
                      <a:pPr>
                        <a:lnSpc>
                          <a:spcPct val="107000"/>
                        </a:lnSpc>
                        <a:spcAft>
                          <a:spcPts val="800"/>
                        </a:spcAft>
                      </a:pPr>
                      <a:r>
                        <a:rPr lang="en-IN" sz="1200">
                          <a:effectLst/>
                        </a:rPr>
                        <a:t>PUSH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TOP = 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1545718"/>
                  </a:ext>
                </a:extLst>
              </a:tr>
              <a:tr h="314705">
                <a:tc>
                  <a:txBody>
                    <a:bodyPr/>
                    <a:lstStyle/>
                    <a:p>
                      <a:pPr>
                        <a:lnSpc>
                          <a:spcPct val="107000"/>
                        </a:lnSpc>
                        <a:spcAft>
                          <a:spcPts val="800"/>
                        </a:spcAft>
                      </a:pPr>
                      <a:r>
                        <a:rPr lang="en-IN" sz="1200">
                          <a:effectLst/>
                        </a:rPr>
                        <a:t>PUSH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TOP = 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6955925"/>
                  </a:ext>
                </a:extLst>
              </a:tr>
              <a:tr h="314705">
                <a:tc>
                  <a:txBody>
                    <a:bodyPr/>
                    <a:lstStyle/>
                    <a:p>
                      <a:pPr>
                        <a:lnSpc>
                          <a:spcPct val="107000"/>
                        </a:lnSpc>
                        <a:spcAft>
                          <a:spcPts val="800"/>
                        </a:spcAft>
                      </a:pPr>
                      <a:r>
                        <a:rPr lang="en-IN" sz="1200">
                          <a:effectLst/>
                        </a:rPr>
                        <a:t>ADD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TOP = A+B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3904236"/>
                  </a:ext>
                </a:extLst>
              </a:tr>
              <a:tr h="314705">
                <a:tc>
                  <a:txBody>
                    <a:bodyPr/>
                    <a:lstStyle/>
                    <a:p>
                      <a:pPr>
                        <a:lnSpc>
                          <a:spcPct val="107000"/>
                        </a:lnSpc>
                        <a:spcAft>
                          <a:spcPts val="800"/>
                        </a:spcAft>
                      </a:pPr>
                      <a:r>
                        <a:rPr lang="en-IN" sz="1200">
                          <a:effectLst/>
                        </a:rPr>
                        <a:t>PUSH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TOP =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1257294"/>
                  </a:ext>
                </a:extLst>
              </a:tr>
              <a:tr h="314705">
                <a:tc>
                  <a:txBody>
                    <a:bodyPr/>
                    <a:lstStyle/>
                    <a:p>
                      <a:pPr>
                        <a:lnSpc>
                          <a:spcPct val="107000"/>
                        </a:lnSpc>
                        <a:spcAft>
                          <a:spcPts val="800"/>
                        </a:spcAft>
                      </a:pPr>
                      <a:r>
                        <a:rPr lang="en-IN" sz="1200">
                          <a:effectLst/>
                        </a:rPr>
                        <a:t>PUSH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TOP = 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6001682"/>
                  </a:ext>
                </a:extLst>
              </a:tr>
              <a:tr h="314705">
                <a:tc>
                  <a:txBody>
                    <a:bodyPr/>
                    <a:lstStyle/>
                    <a:p>
                      <a:pPr>
                        <a:lnSpc>
                          <a:spcPct val="107000"/>
                        </a:lnSpc>
                        <a:spcAft>
                          <a:spcPts val="800"/>
                        </a:spcAft>
                      </a:pPr>
                      <a:r>
                        <a:rPr lang="en-IN" sz="1200">
                          <a:effectLst/>
                        </a:rPr>
                        <a:t>ADD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TOP = C+D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7779769"/>
                  </a:ext>
                </a:extLst>
              </a:tr>
              <a:tr h="314705">
                <a:tc>
                  <a:txBody>
                    <a:bodyPr/>
                    <a:lstStyle/>
                    <a:p>
                      <a:pPr>
                        <a:lnSpc>
                          <a:spcPct val="107000"/>
                        </a:lnSpc>
                        <a:spcAft>
                          <a:spcPts val="800"/>
                        </a:spcAft>
                      </a:pPr>
                      <a:r>
                        <a:rPr lang="en-IN" sz="1200">
                          <a:effectLst/>
                        </a:rPr>
                        <a:t>MUL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TOP = (C+D)*(A+B)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782977"/>
                  </a:ext>
                </a:extLst>
              </a:tr>
              <a:tr h="314705">
                <a:tc>
                  <a:txBody>
                    <a:bodyPr/>
                    <a:lstStyle/>
                    <a:p>
                      <a:pPr>
                        <a:lnSpc>
                          <a:spcPct val="107000"/>
                        </a:lnSpc>
                        <a:spcAft>
                          <a:spcPts val="800"/>
                        </a:spcAft>
                      </a:pPr>
                      <a:r>
                        <a:rPr lang="en-IN" sz="1200">
                          <a:effectLst/>
                        </a:rPr>
                        <a:t>POP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M[X] = TOP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8584468"/>
                  </a:ext>
                </a:extLst>
              </a:tr>
            </a:tbl>
          </a:graphicData>
        </a:graphic>
      </p:graphicFrame>
    </p:spTree>
    <p:extLst>
      <p:ext uri="{BB962C8B-B14F-4D97-AF65-F5344CB8AC3E}">
        <p14:creationId xmlns:p14="http://schemas.microsoft.com/office/powerpoint/2010/main" val="2544861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Instruction Format (Cont..)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285150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One address instruction</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Expression: X = (A+B)*(C+D)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AC is accumulator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M[] is any memory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M[T] is temporary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graphicFrame>
        <p:nvGraphicFramePr>
          <p:cNvPr id="3" name="Table 2">
            <a:extLst>
              <a:ext uri="{FF2B5EF4-FFF2-40B4-BE49-F238E27FC236}">
                <a16:creationId xmlns:a16="http://schemas.microsoft.com/office/drawing/2014/main" id="{8D28A907-80F9-FFD9-5938-4A37D6E9BEAF}"/>
              </a:ext>
            </a:extLst>
          </p:cNvPr>
          <p:cNvGraphicFramePr>
            <a:graphicFrameLocks noGrp="1"/>
          </p:cNvGraphicFramePr>
          <p:nvPr>
            <p:extLst>
              <p:ext uri="{D42A27DB-BD31-4B8C-83A1-F6EECF244321}">
                <p14:modId xmlns:p14="http://schemas.microsoft.com/office/powerpoint/2010/main" val="4275564078"/>
              </p:ext>
            </p:extLst>
          </p:nvPr>
        </p:nvGraphicFramePr>
        <p:xfrm>
          <a:off x="801329" y="3643559"/>
          <a:ext cx="6946491" cy="2729377"/>
        </p:xfrm>
        <a:graphic>
          <a:graphicData uri="http://schemas.openxmlformats.org/drawingml/2006/table">
            <a:tbl>
              <a:tblPr firstRow="1" firstCol="1" bandRow="1">
                <a:tableStyleId>{5C22544A-7EE6-4342-B048-85BDC9FD1C3A}</a:tableStyleId>
              </a:tblPr>
              <a:tblGrid>
                <a:gridCol w="2315497">
                  <a:extLst>
                    <a:ext uri="{9D8B030D-6E8A-4147-A177-3AD203B41FA5}">
                      <a16:colId xmlns:a16="http://schemas.microsoft.com/office/drawing/2014/main" val="2948992306"/>
                    </a:ext>
                  </a:extLst>
                </a:gridCol>
                <a:gridCol w="2315497">
                  <a:extLst>
                    <a:ext uri="{9D8B030D-6E8A-4147-A177-3AD203B41FA5}">
                      <a16:colId xmlns:a16="http://schemas.microsoft.com/office/drawing/2014/main" val="3066801230"/>
                    </a:ext>
                  </a:extLst>
                </a:gridCol>
                <a:gridCol w="2315497">
                  <a:extLst>
                    <a:ext uri="{9D8B030D-6E8A-4147-A177-3AD203B41FA5}">
                      <a16:colId xmlns:a16="http://schemas.microsoft.com/office/drawing/2014/main" val="3816181035"/>
                    </a:ext>
                  </a:extLst>
                </a:gridCol>
              </a:tblGrid>
              <a:tr h="389911">
                <a:tc>
                  <a:txBody>
                    <a:bodyPr/>
                    <a:lstStyle/>
                    <a:p>
                      <a:pPr>
                        <a:lnSpc>
                          <a:spcPct val="107000"/>
                        </a:lnSpc>
                        <a:spcAft>
                          <a:spcPts val="800"/>
                        </a:spcAft>
                      </a:pPr>
                      <a:r>
                        <a:rPr lang="en-IN" sz="1200">
                          <a:effectLst/>
                        </a:rPr>
                        <a:t>LOAD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AC = 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4757057"/>
                  </a:ext>
                </a:extLst>
              </a:tr>
              <a:tr h="389911">
                <a:tc>
                  <a:txBody>
                    <a:bodyPr/>
                    <a:lstStyle/>
                    <a:p>
                      <a:pPr>
                        <a:lnSpc>
                          <a:spcPct val="107000"/>
                        </a:lnSpc>
                        <a:spcAft>
                          <a:spcPts val="800"/>
                        </a:spcAft>
                      </a:pPr>
                      <a:r>
                        <a:rPr lang="en-IN" sz="1200">
                          <a:effectLst/>
                        </a:rPr>
                        <a:t>ADD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AC = AC + M[B]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2434984"/>
                  </a:ext>
                </a:extLst>
              </a:tr>
              <a:tr h="389911">
                <a:tc>
                  <a:txBody>
                    <a:bodyPr/>
                    <a:lstStyle/>
                    <a:p>
                      <a:pPr>
                        <a:lnSpc>
                          <a:spcPct val="107000"/>
                        </a:lnSpc>
                        <a:spcAft>
                          <a:spcPts val="800"/>
                        </a:spcAft>
                      </a:pPr>
                      <a:r>
                        <a:rPr lang="en-IN" sz="1200">
                          <a:effectLst/>
                        </a:rPr>
                        <a:t>STORE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M[T] = AC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0478882"/>
                  </a:ext>
                </a:extLst>
              </a:tr>
              <a:tr h="389911">
                <a:tc>
                  <a:txBody>
                    <a:bodyPr/>
                    <a:lstStyle/>
                    <a:p>
                      <a:pPr>
                        <a:lnSpc>
                          <a:spcPct val="107000"/>
                        </a:lnSpc>
                        <a:spcAft>
                          <a:spcPts val="800"/>
                        </a:spcAft>
                      </a:pPr>
                      <a:r>
                        <a:rPr lang="en-IN" sz="1200">
                          <a:effectLst/>
                        </a:rPr>
                        <a:t>LOAD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AC = M[C]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6336799"/>
                  </a:ext>
                </a:extLst>
              </a:tr>
              <a:tr h="389911">
                <a:tc>
                  <a:txBody>
                    <a:bodyPr/>
                    <a:lstStyle/>
                    <a:p>
                      <a:pPr>
                        <a:lnSpc>
                          <a:spcPct val="107000"/>
                        </a:lnSpc>
                        <a:spcAft>
                          <a:spcPts val="800"/>
                        </a:spcAft>
                      </a:pPr>
                      <a:r>
                        <a:rPr lang="en-IN" sz="1200">
                          <a:effectLst/>
                        </a:rPr>
                        <a:t>ADD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AC = AC + M[D]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6784809"/>
                  </a:ext>
                </a:extLst>
              </a:tr>
              <a:tr h="389911">
                <a:tc>
                  <a:txBody>
                    <a:bodyPr/>
                    <a:lstStyle/>
                    <a:p>
                      <a:pPr>
                        <a:lnSpc>
                          <a:spcPct val="107000"/>
                        </a:lnSpc>
                        <a:spcAft>
                          <a:spcPts val="800"/>
                        </a:spcAft>
                      </a:pPr>
                      <a:r>
                        <a:rPr lang="en-IN" sz="1200">
                          <a:effectLst/>
                        </a:rPr>
                        <a:t>MUL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AC = AC * M[T]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2651343"/>
                  </a:ext>
                </a:extLst>
              </a:tr>
              <a:tr h="389911">
                <a:tc>
                  <a:txBody>
                    <a:bodyPr/>
                    <a:lstStyle/>
                    <a:p>
                      <a:pPr>
                        <a:lnSpc>
                          <a:spcPct val="107000"/>
                        </a:lnSpc>
                        <a:spcAft>
                          <a:spcPts val="800"/>
                        </a:spcAft>
                      </a:pPr>
                      <a:r>
                        <a:rPr lang="en-IN" sz="1200">
                          <a:effectLst/>
                        </a:rPr>
                        <a:t>STORE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M[X] = AC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280073"/>
                  </a:ext>
                </a:extLst>
              </a:tr>
            </a:tbl>
          </a:graphicData>
        </a:graphic>
      </p:graphicFrame>
    </p:spTree>
    <p:extLst>
      <p:ext uri="{BB962C8B-B14F-4D97-AF65-F5344CB8AC3E}">
        <p14:creationId xmlns:p14="http://schemas.microsoft.com/office/powerpoint/2010/main" val="270910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pPr marL="0" lvl="0" indent="0" algn="r" rtl="0">
                <a:lnSpc>
                  <a:spcPct val="100000"/>
                </a:lnSpc>
                <a:spcBef>
                  <a:spcPts val="0"/>
                </a:spcBef>
                <a:spcAft>
                  <a:spcPts val="0"/>
                </a:spcAft>
                <a:buSzPts val="1200"/>
                <a:buNone/>
              </a:pPr>
              <a:t>2</a:t>
            </a:fld>
            <a:endParaRPr>
              <a:latin typeface="Times New Roman" panose="02020603050405020304" pitchFamily="18" charset="0"/>
              <a:cs typeface="Times New Roman" panose="02020603050405020304" pitchFamily="18" charset="0"/>
            </a:endParaRPr>
          </a:p>
        </p:txBody>
      </p:sp>
      <p:pic>
        <p:nvPicPr>
          <p:cNvPr id="41"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42" name="Google Shape;42;p10"/>
          <p:cNvSpPr txBox="1"/>
          <p:nvPr/>
        </p:nvSpPr>
        <p:spPr>
          <a:xfrm>
            <a:off x="0" y="838200"/>
            <a:ext cx="9144000"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rPr>
              <a:t>TOPIC TO BE COVERED: </a:t>
            </a: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lang="en-US"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Central Processing Unit (CPU)</a:t>
            </a:r>
          </a:p>
          <a:p>
            <a:pPr marL="0" marR="0" lvl="0" indent="0" algn="ctr" rtl="0">
              <a:lnSpc>
                <a:spcPct val="100000"/>
              </a:lnSpc>
              <a:spcBef>
                <a:spcPts val="0"/>
              </a:spcBef>
              <a:spcAft>
                <a:spcPts val="0"/>
              </a:spcAft>
              <a:buNone/>
            </a:pPr>
            <a:r>
              <a:rPr lang="en-US"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General Register Organization</a:t>
            </a:r>
          </a:p>
          <a:p>
            <a:pPr marL="0" marR="0" lvl="0" indent="0" algn="ctr" rtl="0">
              <a:lnSpc>
                <a:spcPct val="100000"/>
              </a:lnSpc>
              <a:spcBef>
                <a:spcPts val="0"/>
              </a:spcBef>
              <a:spcAft>
                <a:spcPts val="0"/>
              </a:spcAft>
              <a:buNone/>
            </a:pPr>
            <a:r>
              <a:rPr lang="en-US"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Stack Organization</a:t>
            </a:r>
          </a:p>
          <a:p>
            <a:pPr marL="0" marR="0" lvl="0" indent="0" algn="ctr" rtl="0">
              <a:lnSpc>
                <a:spcPct val="100000"/>
              </a:lnSpc>
              <a:spcBef>
                <a:spcPts val="0"/>
              </a:spcBef>
              <a:spcAft>
                <a:spcPts val="0"/>
              </a:spcAft>
              <a:buNone/>
            </a:pPr>
            <a:r>
              <a:rPr lang="en-US"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Instruction Format</a:t>
            </a:r>
          </a:p>
          <a:p>
            <a:pPr marL="0" marR="0" lvl="0" indent="0" algn="ctr" rtl="0">
              <a:lnSpc>
                <a:spcPct val="100000"/>
              </a:lnSpc>
              <a:spcBef>
                <a:spcPts val="0"/>
              </a:spcBef>
              <a:spcAft>
                <a:spcPts val="0"/>
              </a:spcAft>
              <a:buNone/>
            </a:pPr>
            <a:r>
              <a:rPr lang="en-US"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Addressing Modes</a:t>
            </a: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spTree>
    <p:extLst>
      <p:ext uri="{BB962C8B-B14F-4D97-AF65-F5344CB8AC3E}">
        <p14:creationId xmlns:p14="http://schemas.microsoft.com/office/powerpoint/2010/main" val="288995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20</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Instruction Format (Cont..)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285150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Two address instruction</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Expression: X = (A+B)*(C+D)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R1, R2 are registers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M[] is any memory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graphicFrame>
        <p:nvGraphicFramePr>
          <p:cNvPr id="4" name="Table 3">
            <a:extLst>
              <a:ext uri="{FF2B5EF4-FFF2-40B4-BE49-F238E27FC236}">
                <a16:creationId xmlns:a16="http://schemas.microsoft.com/office/drawing/2014/main" id="{B5DA57E5-7092-8CB5-5613-F42063690DCE}"/>
              </a:ext>
            </a:extLst>
          </p:cNvPr>
          <p:cNvGraphicFramePr>
            <a:graphicFrameLocks noGrp="1"/>
          </p:cNvGraphicFramePr>
          <p:nvPr>
            <p:extLst>
              <p:ext uri="{D42A27DB-BD31-4B8C-83A1-F6EECF244321}">
                <p14:modId xmlns:p14="http://schemas.microsoft.com/office/powerpoint/2010/main" val="4243229677"/>
              </p:ext>
            </p:extLst>
          </p:nvPr>
        </p:nvGraphicFramePr>
        <p:xfrm>
          <a:off x="457200" y="4069284"/>
          <a:ext cx="8229600" cy="1115190"/>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348710308"/>
                    </a:ext>
                  </a:extLst>
                </a:gridCol>
                <a:gridCol w="2743200">
                  <a:extLst>
                    <a:ext uri="{9D8B030D-6E8A-4147-A177-3AD203B41FA5}">
                      <a16:colId xmlns:a16="http://schemas.microsoft.com/office/drawing/2014/main" val="4209722676"/>
                    </a:ext>
                  </a:extLst>
                </a:gridCol>
                <a:gridCol w="2743200">
                  <a:extLst>
                    <a:ext uri="{9D8B030D-6E8A-4147-A177-3AD203B41FA5}">
                      <a16:colId xmlns:a16="http://schemas.microsoft.com/office/drawing/2014/main" val="2455931276"/>
                    </a:ext>
                  </a:extLst>
                </a:gridCol>
              </a:tblGrid>
              <a:tr h="0">
                <a:tc>
                  <a:txBody>
                    <a:bodyPr/>
                    <a:lstStyle/>
                    <a:p>
                      <a:pPr>
                        <a:lnSpc>
                          <a:spcPct val="107000"/>
                        </a:lnSpc>
                        <a:spcAft>
                          <a:spcPts val="800"/>
                        </a:spcAft>
                      </a:pPr>
                      <a:r>
                        <a:rPr lang="en-IN" sz="1200">
                          <a:effectLst/>
                        </a:rPr>
                        <a:t>MOV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R1, 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R1 = M[A]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2933871"/>
                  </a:ext>
                </a:extLst>
              </a:tr>
              <a:tr h="0">
                <a:tc>
                  <a:txBody>
                    <a:bodyPr/>
                    <a:lstStyle/>
                    <a:p>
                      <a:pPr>
                        <a:lnSpc>
                          <a:spcPct val="107000"/>
                        </a:lnSpc>
                        <a:spcAft>
                          <a:spcPts val="800"/>
                        </a:spcAft>
                      </a:pPr>
                      <a:r>
                        <a:rPr lang="en-IN" sz="1200">
                          <a:effectLst/>
                        </a:rPr>
                        <a:t>ADD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R1, 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R1 = R1 + M[B]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6872607"/>
                  </a:ext>
                </a:extLst>
              </a:tr>
              <a:tr h="0">
                <a:tc>
                  <a:txBody>
                    <a:bodyPr/>
                    <a:lstStyle/>
                    <a:p>
                      <a:pPr>
                        <a:lnSpc>
                          <a:spcPct val="107000"/>
                        </a:lnSpc>
                        <a:spcAft>
                          <a:spcPts val="800"/>
                        </a:spcAft>
                      </a:pPr>
                      <a:r>
                        <a:rPr lang="en-IN" sz="1200">
                          <a:effectLst/>
                        </a:rPr>
                        <a:t>MOV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R2,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R2 =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8736063"/>
                  </a:ext>
                </a:extLst>
              </a:tr>
              <a:tr h="0">
                <a:tc>
                  <a:txBody>
                    <a:bodyPr/>
                    <a:lstStyle/>
                    <a:p>
                      <a:pPr>
                        <a:lnSpc>
                          <a:spcPct val="107000"/>
                        </a:lnSpc>
                        <a:spcAft>
                          <a:spcPts val="800"/>
                        </a:spcAft>
                      </a:pPr>
                      <a:r>
                        <a:rPr lang="en-IN" sz="1200">
                          <a:effectLst/>
                        </a:rPr>
                        <a:t>ADD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R2, 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R2 = R2 + 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3335367"/>
                  </a:ext>
                </a:extLst>
              </a:tr>
              <a:tr h="0">
                <a:tc>
                  <a:txBody>
                    <a:bodyPr/>
                    <a:lstStyle/>
                    <a:p>
                      <a:pPr>
                        <a:lnSpc>
                          <a:spcPct val="107000"/>
                        </a:lnSpc>
                        <a:spcAft>
                          <a:spcPts val="800"/>
                        </a:spcAft>
                      </a:pPr>
                      <a:r>
                        <a:rPr lang="en-IN" sz="1200">
                          <a:effectLst/>
                        </a:rPr>
                        <a:t>MUL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R1, R2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R1 = R1 * R2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8477439"/>
                  </a:ext>
                </a:extLst>
              </a:tr>
              <a:tr h="0">
                <a:tc>
                  <a:txBody>
                    <a:bodyPr/>
                    <a:lstStyle/>
                    <a:p>
                      <a:pPr>
                        <a:lnSpc>
                          <a:spcPct val="107000"/>
                        </a:lnSpc>
                        <a:spcAft>
                          <a:spcPts val="800"/>
                        </a:spcAft>
                      </a:pPr>
                      <a:r>
                        <a:rPr lang="en-IN" sz="1200">
                          <a:effectLst/>
                        </a:rPr>
                        <a:t>MOV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X, R1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M[X] = R1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7441136"/>
                  </a:ext>
                </a:extLst>
              </a:tr>
            </a:tbl>
          </a:graphicData>
        </a:graphic>
      </p:graphicFrame>
    </p:spTree>
    <p:extLst>
      <p:ext uri="{BB962C8B-B14F-4D97-AF65-F5344CB8AC3E}">
        <p14:creationId xmlns:p14="http://schemas.microsoft.com/office/powerpoint/2010/main" val="314766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21</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Instruction Format (Cont..)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2257363"/>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Three address instruction</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Expression: X = (A+B)*(C+D)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R1, R2 are registers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M[] is any memory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graphicFrame>
        <p:nvGraphicFramePr>
          <p:cNvPr id="4" name="Table 3">
            <a:extLst>
              <a:ext uri="{FF2B5EF4-FFF2-40B4-BE49-F238E27FC236}">
                <a16:creationId xmlns:a16="http://schemas.microsoft.com/office/drawing/2014/main" id="{7AC60343-95A9-F873-5FF5-52969F868C6C}"/>
              </a:ext>
            </a:extLst>
          </p:cNvPr>
          <p:cNvGraphicFramePr>
            <a:graphicFrameLocks noGrp="1"/>
          </p:cNvGraphicFramePr>
          <p:nvPr/>
        </p:nvGraphicFramePr>
        <p:xfrm>
          <a:off x="457200" y="3355403"/>
          <a:ext cx="8229600" cy="557595"/>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496831547"/>
                    </a:ext>
                  </a:extLst>
                </a:gridCol>
                <a:gridCol w="2743200">
                  <a:extLst>
                    <a:ext uri="{9D8B030D-6E8A-4147-A177-3AD203B41FA5}">
                      <a16:colId xmlns:a16="http://schemas.microsoft.com/office/drawing/2014/main" val="534609934"/>
                    </a:ext>
                  </a:extLst>
                </a:gridCol>
                <a:gridCol w="2743200">
                  <a:extLst>
                    <a:ext uri="{9D8B030D-6E8A-4147-A177-3AD203B41FA5}">
                      <a16:colId xmlns:a16="http://schemas.microsoft.com/office/drawing/2014/main" val="1743325076"/>
                    </a:ext>
                  </a:extLst>
                </a:gridCol>
              </a:tblGrid>
              <a:tr h="0">
                <a:tc>
                  <a:txBody>
                    <a:bodyPr/>
                    <a:lstStyle/>
                    <a:p>
                      <a:pPr>
                        <a:lnSpc>
                          <a:spcPct val="107000"/>
                        </a:lnSpc>
                        <a:spcAft>
                          <a:spcPts val="800"/>
                        </a:spcAft>
                      </a:pPr>
                      <a:r>
                        <a:rPr lang="en-IN" sz="1200">
                          <a:effectLst/>
                        </a:rPr>
                        <a:t>ADD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R1, A, 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R1 = M[A] + M[B]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6417952"/>
                  </a:ext>
                </a:extLst>
              </a:tr>
              <a:tr h="0">
                <a:tc>
                  <a:txBody>
                    <a:bodyPr/>
                    <a:lstStyle/>
                    <a:p>
                      <a:pPr>
                        <a:lnSpc>
                          <a:spcPct val="107000"/>
                        </a:lnSpc>
                        <a:spcAft>
                          <a:spcPts val="800"/>
                        </a:spcAft>
                      </a:pPr>
                      <a:r>
                        <a:rPr lang="en-IN" sz="1200">
                          <a:effectLst/>
                        </a:rPr>
                        <a:t>ADD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R2, C, 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R2 = M[C] + M[D]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159714"/>
                  </a:ext>
                </a:extLst>
              </a:tr>
              <a:tr h="0">
                <a:tc>
                  <a:txBody>
                    <a:bodyPr/>
                    <a:lstStyle/>
                    <a:p>
                      <a:pPr>
                        <a:lnSpc>
                          <a:spcPct val="107000"/>
                        </a:lnSpc>
                        <a:spcAft>
                          <a:spcPts val="800"/>
                        </a:spcAft>
                      </a:pPr>
                      <a:r>
                        <a:rPr lang="en-IN" sz="1200">
                          <a:effectLst/>
                        </a:rPr>
                        <a:t>MUL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X, R1, R2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M[X] = R1 * R2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8409300"/>
                  </a:ext>
                </a:extLst>
              </a:tr>
            </a:tbl>
          </a:graphicData>
        </a:graphic>
      </p:graphicFrame>
    </p:spTree>
    <p:extLst>
      <p:ext uri="{BB962C8B-B14F-4D97-AF65-F5344CB8AC3E}">
        <p14:creationId xmlns:p14="http://schemas.microsoft.com/office/powerpoint/2010/main" val="335159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22</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Addressing Modes</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5298235"/>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600" b="1" dirty="0"/>
              <a:t>Addressing Modes</a:t>
            </a:r>
            <a:r>
              <a:rPr lang="en-US" sz="1600" dirty="0"/>
              <a:t>– The term addressing modes refers to the way in which the operand of an instruction is specified. The addressing mode specifies a rule for interpreting or modifying the address field of the instruction before the operand is actually executed.</a:t>
            </a:r>
          </a:p>
          <a:p>
            <a:pPr marL="0" marR="0" lvl="0" indent="0" algn="just" rtl="0">
              <a:lnSpc>
                <a:spcPct val="150000"/>
              </a:lnSpc>
              <a:spcBef>
                <a:spcPts val="0"/>
              </a:spcBef>
              <a:spcAft>
                <a:spcPts val="0"/>
              </a:spcAft>
              <a:buNone/>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The various kind of addressing modes:</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Implied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Immediate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Register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Register Indirect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Autodecrement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Autoincrement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Direct Address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Indirect Address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Indexed Addressing Mode</a:t>
            </a:r>
          </a:p>
        </p:txBody>
      </p:sp>
    </p:spTree>
    <p:extLst>
      <p:ext uri="{BB962C8B-B14F-4D97-AF65-F5344CB8AC3E}">
        <p14:creationId xmlns:p14="http://schemas.microsoft.com/office/powerpoint/2010/main" val="4111364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23</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Addressing Modes (Cont..)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865391"/>
          </a:xfrm>
          <a:prstGeom prst="rect">
            <a:avLst/>
          </a:prstGeom>
          <a:noFill/>
          <a:ln>
            <a:noFill/>
          </a:ln>
        </p:spPr>
        <p:txBody>
          <a:bodyPr spcFirstLastPara="1" wrap="square" lIns="91425" tIns="33100" rIns="91425" bIns="45700" anchor="ctr" anchorCtr="0">
            <a:noAutofit/>
          </a:bodyPr>
          <a:lstStyle/>
          <a:p>
            <a:pPr>
              <a:lnSpc>
                <a:spcPct val="107000"/>
              </a:lnSpc>
              <a:spcBef>
                <a:spcPts val="200"/>
              </a:spcBef>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Numerical Example for addressing Mode</a:t>
            </a:r>
            <a:endParaRPr lang="en-IN"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Picture 2" descr="Central Processing Unit">
            <a:extLst>
              <a:ext uri="{FF2B5EF4-FFF2-40B4-BE49-F238E27FC236}">
                <a16:creationId xmlns:a16="http://schemas.microsoft.com/office/drawing/2014/main" id="{B880E7D9-AD99-9D56-EDC0-972B86C8B2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775" y="2453589"/>
            <a:ext cx="3489960" cy="3268345"/>
          </a:xfrm>
          <a:prstGeom prst="rect">
            <a:avLst/>
          </a:prstGeom>
          <a:noFill/>
          <a:ln>
            <a:noFill/>
          </a:ln>
        </p:spPr>
      </p:pic>
      <p:pic>
        <p:nvPicPr>
          <p:cNvPr id="4" name="Picture 3" descr="Central Processing Unit">
            <a:extLst>
              <a:ext uri="{FF2B5EF4-FFF2-40B4-BE49-F238E27FC236}">
                <a16:creationId xmlns:a16="http://schemas.microsoft.com/office/drawing/2014/main" id="{A0E9C027-94A6-0626-A6EB-76D57429FCA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510421"/>
            <a:ext cx="4114800" cy="3154680"/>
          </a:xfrm>
          <a:prstGeom prst="rect">
            <a:avLst/>
          </a:prstGeom>
          <a:noFill/>
          <a:ln>
            <a:noFill/>
          </a:ln>
        </p:spPr>
      </p:pic>
    </p:spTree>
    <p:extLst>
      <p:ext uri="{BB962C8B-B14F-4D97-AF65-F5344CB8AC3E}">
        <p14:creationId xmlns:p14="http://schemas.microsoft.com/office/powerpoint/2010/main" val="3337321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24</a:t>
            </a:fld>
            <a:endParaRPr/>
          </a:p>
        </p:txBody>
      </p:sp>
      <p:pic>
        <p:nvPicPr>
          <p:cNvPr id="264" name="Google Shape;264;p34"/>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65" name="Google Shape;265;p34"/>
          <p:cNvSpPr/>
          <p:nvPr/>
        </p:nvSpPr>
        <p:spPr>
          <a:xfrm>
            <a:off x="478302" y="2996419"/>
            <a:ext cx="8088923" cy="1446550"/>
          </a:xfrm>
          <a:prstGeom prst="rect">
            <a:avLst/>
          </a:prstGeom>
          <a:noFill/>
          <a:ln>
            <a:noFill/>
          </a:ln>
        </p:spPr>
        <p:txBody>
          <a:bodyPr spcFirstLastPara="1" wrap="square" lIns="91425" tIns="45700" rIns="91425" bIns="45700" anchor="t" anchorCtr="0">
            <a:spAutoFit/>
          </a:bodyPr>
          <a:lstStyle/>
          <a:p>
            <a:pPr marL="914400" marR="0" lvl="1" indent="-317500" algn="ctr" rtl="0">
              <a:lnSpc>
                <a:spcPct val="100000"/>
              </a:lnSpc>
              <a:spcBef>
                <a:spcPts val="0"/>
              </a:spcBef>
              <a:spcAft>
                <a:spcPts val="0"/>
              </a:spcAft>
              <a:buNone/>
            </a:pPr>
            <a:r>
              <a:rPr lang="en-US" sz="8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Thank You</a:t>
            </a:r>
            <a:endParaRPr sz="8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Central Processing Unit</a:t>
            </a: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(CPU)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805236"/>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IN" sz="1800" dirty="0">
                <a:effectLst/>
                <a:latin typeface="Times New Roman" panose="02020603050405020304" pitchFamily="18" charset="0"/>
                <a:ea typeface="Times New Roman" panose="02020603050405020304" pitchFamily="18" charset="0"/>
              </a:rPr>
              <a:t>CPU is the brain of the computer. All types of data processing operations and all the important functions of a computer are performed by the CPU. </a:t>
            </a:r>
          </a:p>
          <a:p>
            <a:pPr marL="0" marR="0" lvl="0" indent="0" algn="just" rtl="0">
              <a:lnSpc>
                <a:spcPct val="150000"/>
              </a:lnSpc>
              <a:spcBef>
                <a:spcPts val="0"/>
              </a:spcBef>
              <a:spcAft>
                <a:spcPts val="0"/>
              </a:spcAft>
              <a:buNone/>
            </a:pPr>
            <a:endParaRPr lang="en-IN" sz="1800" i="0" u="none" strike="noStrike" cap="none" dirty="0">
              <a:solidFill>
                <a:schemeClr val="dk1"/>
              </a:solidFill>
              <a:latin typeface="Times New Roman" panose="02020603050405020304" pitchFamily="18" charset="0"/>
              <a:ea typeface="Tahoma" panose="020B0604030504040204" pitchFamily="34" charset="0"/>
              <a:cs typeface="Tahoma" panose="020B0604030504040204" pitchFamily="34" charset="0"/>
              <a:sym typeface="Times New Roman"/>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CPU consists of 3 major units, which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Memory or Storage Unit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Control Unit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ALU(Arithmetic Logic Unit)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rtl="0">
              <a:lnSpc>
                <a:spcPct val="150000"/>
              </a:lnSpc>
              <a:spcBef>
                <a:spcPts val="0"/>
              </a:spcBef>
              <a:spcAft>
                <a:spcPts val="0"/>
              </a:spcAft>
              <a:buNone/>
            </a:pPr>
            <a:endParaRPr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Tree>
    <p:extLst>
      <p:ext uri="{BB962C8B-B14F-4D97-AF65-F5344CB8AC3E}">
        <p14:creationId xmlns:p14="http://schemas.microsoft.com/office/powerpoint/2010/main" val="161079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Central Processing Unit</a:t>
            </a: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(Cont..)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06781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endParaRPr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4" name="Picture 3">
            <a:extLst>
              <a:ext uri="{FF2B5EF4-FFF2-40B4-BE49-F238E27FC236}">
                <a16:creationId xmlns:a16="http://schemas.microsoft.com/office/drawing/2014/main" id="{584B61B7-ACC8-8D42-1FF3-AF29349BF85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428750" y="1740158"/>
            <a:ext cx="6286500" cy="4714875"/>
          </a:xfrm>
          <a:prstGeom prst="rect">
            <a:avLst/>
          </a:prstGeom>
        </p:spPr>
      </p:pic>
    </p:spTree>
    <p:extLst>
      <p:ext uri="{BB962C8B-B14F-4D97-AF65-F5344CB8AC3E}">
        <p14:creationId xmlns:p14="http://schemas.microsoft.com/office/powerpoint/2010/main" val="253530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Central Processing Unit</a:t>
            </a: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(Cont..)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5"/>
            <a:ext cx="8047703" cy="3972385"/>
          </a:xfrm>
          <a:prstGeom prst="rect">
            <a:avLst/>
          </a:prstGeom>
          <a:noFill/>
          <a:ln>
            <a:noFill/>
          </a:ln>
        </p:spPr>
        <p:txBody>
          <a:bodyPr spcFirstLastPara="1" wrap="square" lIns="91425" tIns="33100" rIns="91425" bIns="45700" anchor="ctr" anchorCtr="0">
            <a:noAutofit/>
          </a:bodyPr>
          <a:lstStyle/>
          <a:p>
            <a:r>
              <a:rPr lang="en-IN" sz="1800" b="1" dirty="0">
                <a:effectLst/>
                <a:latin typeface="Times New Roman" panose="02020603050405020304" pitchFamily="18" charset="0"/>
                <a:ea typeface="Times New Roman" panose="02020603050405020304" pitchFamily="18" charset="0"/>
              </a:rPr>
              <a:t>Memory or Storage Unit:</a:t>
            </a:r>
          </a:p>
          <a:p>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Data and instructions are stored in memory units which are required for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also stores the intermediate results of any calculation or task when they are in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final results of processing are stored in the memory units before these results are released to an output device for giving the output to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All sorts of inputs and outputs are transmitted through the memory unit.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890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Central Processing Unit</a:t>
            </a: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(Cont..)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4640978"/>
          </a:xfrm>
          <a:prstGeom prst="rect">
            <a:avLst/>
          </a:prstGeom>
          <a:noFill/>
          <a:ln>
            <a:noFill/>
          </a:ln>
        </p:spPr>
        <p:txBody>
          <a:bodyPr spcFirstLastPara="1" wrap="square" lIns="91425" tIns="33100" rIns="91425" bIns="45700" anchor="ctr" anchorCtr="0">
            <a:noAutofit/>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Control Unit</a:t>
            </a:r>
            <a:r>
              <a:rPr lang="en-IN" sz="1800" b="1" dirty="0">
                <a:effectLst/>
                <a:latin typeface="Times New Roman" panose="02020603050405020304" pitchFamily="18" charset="0"/>
                <a:ea typeface="Times New Roman" panose="02020603050405020304" pitchFamily="18" charset="0"/>
              </a:rPr>
              <a:t>:</a:t>
            </a:r>
          </a:p>
          <a:p>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Controlling of data and transfer of data and instructions is done by the control unit among other parts of the computer.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control unit is responsible for managing all the units of the computer.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main task of the control unit is to obtain the instructions or data which is input from the memory unit, interprets them, and then directs the operation of the computer according to that.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control unit is responsible for communication with Input and output devices for the transfer of data or results from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control unit is not responsible for the processing of data or storing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041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Central Processing Unit</a:t>
            </a: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(Cont..)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2536875"/>
          </a:xfrm>
          <a:prstGeom prst="rect">
            <a:avLst/>
          </a:prstGeom>
          <a:noFill/>
          <a:ln>
            <a:noFill/>
          </a:ln>
        </p:spPr>
        <p:txBody>
          <a:bodyPr spcFirstLastPara="1" wrap="square" lIns="91425" tIns="33100" rIns="91425" bIns="45700" anchor="ctr" anchorCtr="0">
            <a:noAutofit/>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ALU (Arithmetic Logic Unit) </a:t>
            </a:r>
            <a:r>
              <a:rPr lang="en-IN" sz="1800" b="1" dirty="0">
                <a:effectLst/>
                <a:latin typeface="Times New Roman" panose="02020603050405020304" pitchFamily="18" charset="0"/>
                <a:ea typeface="Times New Roman" panose="02020603050405020304" pitchFamily="18" charset="0"/>
              </a:rPr>
              <a:t>:</a:t>
            </a:r>
          </a:p>
          <a:p>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Arithmetic Section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Logic Section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2CD0562-0124-4C2C-0D37-6EC7594E5DE8}"/>
              </a:ext>
            </a:extLst>
          </p:cNvPr>
          <p:cNvPicPr>
            <a:picLocks noChangeAspect="1"/>
          </p:cNvPicPr>
          <p:nvPr/>
        </p:nvPicPr>
        <p:blipFill>
          <a:blip r:embed="rId4"/>
          <a:stretch>
            <a:fillRect/>
          </a:stretch>
        </p:blipFill>
        <p:spPr>
          <a:xfrm>
            <a:off x="2998837" y="2886034"/>
            <a:ext cx="5289755" cy="2919648"/>
          </a:xfrm>
          <a:prstGeom prst="rect">
            <a:avLst/>
          </a:prstGeom>
        </p:spPr>
      </p:pic>
    </p:spTree>
    <p:extLst>
      <p:ext uri="{BB962C8B-B14F-4D97-AF65-F5344CB8AC3E}">
        <p14:creationId xmlns:p14="http://schemas.microsoft.com/office/powerpoint/2010/main" val="108115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General Register Organization</a:t>
            </a: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5298235"/>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2000" dirty="0"/>
              <a:t>A set of flip-flops forms a register. A register is a unique high-speed storage area in the CPU.</a:t>
            </a:r>
          </a:p>
          <a:p>
            <a:pPr marL="0" marR="0" lvl="0" indent="0" algn="just" rtl="0">
              <a:lnSpc>
                <a:spcPct val="150000"/>
              </a:lnSpc>
              <a:spcBef>
                <a:spcPts val="0"/>
              </a:spcBef>
              <a:spcAft>
                <a:spcPts val="0"/>
              </a:spcAft>
              <a:buNone/>
            </a:pPr>
            <a:endParaRPr lang="en-US" sz="20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algn="just"/>
            <a:r>
              <a:rPr lang="en-US" sz="2000" dirty="0"/>
              <a:t>Registers implement two important functions in the CPU operation are as follows −</a:t>
            </a:r>
          </a:p>
          <a:p>
            <a:pPr algn="just"/>
            <a:endParaRPr lang="en-US" sz="2000" dirty="0"/>
          </a:p>
          <a:p>
            <a:pPr marL="342900" indent="-342900" algn="just">
              <a:buFont typeface="Arial" panose="020B0604020202020204" pitchFamily="34" charset="0"/>
              <a:buChar char="•"/>
            </a:pPr>
            <a:r>
              <a:rPr lang="en-US" sz="2000" dirty="0"/>
              <a:t>It can support a temporary storage location for data. This supports the directly implementing programs to have fast access to the data if required.</a:t>
            </a:r>
          </a:p>
          <a:p>
            <a:pPr marL="342900" indent="-342900" algn="just">
              <a:buFont typeface="Arial" panose="020B0604020202020204" pitchFamily="34" charset="0"/>
              <a:buChar char="•"/>
            </a:pPr>
            <a:r>
              <a:rPr lang="en-US" sz="2000" dirty="0"/>
              <a:t>It can save the status of the CPU and data about the directly implementing program.</a:t>
            </a:r>
          </a:p>
          <a:p>
            <a:pPr marL="0" marR="0" lvl="0" indent="0" algn="just" rtl="0">
              <a:lnSpc>
                <a:spcPct val="150000"/>
              </a:lnSpc>
              <a:spcBef>
                <a:spcPts val="0"/>
              </a:spcBef>
              <a:spcAft>
                <a:spcPts val="0"/>
              </a:spcAft>
              <a:buNone/>
            </a:pPr>
            <a:endParaRPr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Tree>
    <p:extLst>
      <p:ext uri="{BB962C8B-B14F-4D97-AF65-F5344CB8AC3E}">
        <p14:creationId xmlns:p14="http://schemas.microsoft.com/office/powerpoint/2010/main" val="366004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dirty="0">
                <a:latin typeface="Tahoma" panose="020B0604030504040204" pitchFamily="34" charset="0"/>
                <a:ea typeface="Tahoma" panose="020B0604030504040204" pitchFamily="34" charset="0"/>
                <a:cs typeface="Tahoma" panose="020B0604030504040204" pitchFamily="34" charset="0"/>
                <a:sym typeface="Times New Roman"/>
              </a:rPr>
              <a:t>General Register Organization (Cont..)</a:t>
            </a: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06781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endParaRPr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4" name="Picture 3">
            <a:extLst>
              <a:ext uri="{FF2B5EF4-FFF2-40B4-BE49-F238E27FC236}">
                <a16:creationId xmlns:a16="http://schemas.microsoft.com/office/drawing/2014/main" id="{229A622C-FCA0-212A-469D-0D2318936890}"/>
              </a:ext>
            </a:extLst>
          </p:cNvPr>
          <p:cNvPicPr>
            <a:picLocks noChangeAspect="1"/>
          </p:cNvPicPr>
          <p:nvPr/>
        </p:nvPicPr>
        <p:blipFill rotWithShape="1">
          <a:blip r:embed="rId4"/>
          <a:srcRect t="16964" b="8330"/>
          <a:stretch/>
        </p:blipFill>
        <p:spPr>
          <a:xfrm>
            <a:off x="578591" y="1753248"/>
            <a:ext cx="8215503" cy="4603102"/>
          </a:xfrm>
          <a:prstGeom prst="rect">
            <a:avLst/>
          </a:prstGeom>
        </p:spPr>
      </p:pic>
    </p:spTree>
    <p:extLst>
      <p:ext uri="{BB962C8B-B14F-4D97-AF65-F5344CB8AC3E}">
        <p14:creationId xmlns:p14="http://schemas.microsoft.com/office/powerpoint/2010/main" val="129665545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1336</Words>
  <Application>Microsoft Office PowerPoint</Application>
  <PresentationFormat>On-screen Show (4:3)</PresentationFormat>
  <Paragraphs>290</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Symbol</vt:lpstr>
      <vt:lpstr>Tahoma</vt:lpstr>
      <vt:lpstr>Arial</vt:lpstr>
      <vt:lpstr>Courier New</vt:lpstr>
      <vt:lpstr>Calibri</vt:lpstr>
      <vt:lpstr>Times New Roman</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Heranmoy Maity</cp:lastModifiedBy>
  <cp:revision>44</cp:revision>
  <dcterms:created xsi:type="dcterms:W3CDTF">2010-04-09T07:36:15Z</dcterms:created>
  <dcterms:modified xsi:type="dcterms:W3CDTF">2023-03-16T04:58:26Z</dcterms:modified>
</cp:coreProperties>
</file>