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6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8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D26A-6370-4EA5-A01E-3F8699437F42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E3DD3-8F95-440E-98E1-27A9ABFC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673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484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13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96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66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49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8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04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08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933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22288"/>
            <a:ext cx="46323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6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9"/>
          <p:cNvGrpSpPr/>
          <p:nvPr/>
        </p:nvGrpSpPr>
        <p:grpSpPr>
          <a:xfrm>
            <a:off x="8195733" y="0"/>
            <a:ext cx="3996267" cy="876300"/>
            <a:chOff x="6096000" y="3924300"/>
            <a:chExt cx="2997200" cy="876300"/>
          </a:xfrm>
        </p:grpSpPr>
        <p:sp>
          <p:nvSpPr>
            <p:cNvPr id="20" name="Google Shape;20;p19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9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9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" name="Google Shape;23;p19" descr="University_logo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72250" y="4257209"/>
              <a:ext cx="1876609" cy="4576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Google Shape;24;p19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8737600" y="228600"/>
            <a:ext cx="27432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19"/>
          <p:cNvGrpSpPr/>
          <p:nvPr/>
        </p:nvGrpSpPr>
        <p:grpSpPr>
          <a:xfrm>
            <a:off x="8195733" y="0"/>
            <a:ext cx="3996267" cy="876300"/>
            <a:chOff x="6096000" y="3924300"/>
            <a:chExt cx="2997200" cy="876300"/>
          </a:xfrm>
        </p:grpSpPr>
        <p:sp>
          <p:nvSpPr>
            <p:cNvPr id="26" name="Google Shape;26;p19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" name="Google Shape;27;p19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28;p19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" name="Google Shape;29;p19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7601" y="228600"/>
            <a:ext cx="256116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9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ubTitle" idx="1"/>
          </p:nvPr>
        </p:nvSpPr>
        <p:spPr>
          <a:xfrm>
            <a:off x="711200" y="1371600"/>
            <a:ext cx="10871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304800" y="6324602"/>
            <a:ext cx="284480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3962400" y="6248400"/>
            <a:ext cx="406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940800" y="6356351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lang="en-US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6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09600" y="13716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endParaRPr lang="en-US" kern="0"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 kern="0" smtClean="0"/>
              <a:pPr>
                <a:buClr>
                  <a:srgbClr val="000000"/>
                </a:buClr>
              </a:pPr>
              <a:t>‹#›</a:t>
            </a:fld>
            <a:endParaRPr lang="en-US" kern="0"/>
          </a:p>
        </p:txBody>
      </p:sp>
      <p:sp>
        <p:nvSpPr>
          <p:cNvPr id="15" name="Google Shape;15;p18"/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8"/>
          <p:cNvSpPr/>
          <p:nvPr/>
        </p:nvSpPr>
        <p:spPr>
          <a:xfrm rot="10800000" flipH="1">
            <a:off x="0" y="6705600"/>
            <a:ext cx="12192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7601" y="228600"/>
            <a:ext cx="2561167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6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68740" y="2459127"/>
            <a:ext cx="1084996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4400" b="1" kern="0" spc="-5" dirty="0" smtClean="0">
                <a:latin typeface="Times New Roman"/>
                <a:cs typeface="Times New Roman"/>
              </a:rPr>
              <a:t>INTRODUCTION </a:t>
            </a:r>
            <a:r>
              <a:rPr lang="en-US" sz="4400" b="1" kern="0" dirty="0" smtClean="0">
                <a:latin typeface="Times New Roman"/>
                <a:cs typeface="Times New Roman"/>
              </a:rPr>
              <a:t>TO </a:t>
            </a:r>
            <a:r>
              <a:rPr lang="en-US" sz="4400" b="1" kern="0" spc="-5" dirty="0" smtClean="0">
                <a:latin typeface="Times New Roman"/>
                <a:cs typeface="Times New Roman"/>
              </a:rPr>
              <a:t>COMPUTER</a:t>
            </a:r>
            <a:r>
              <a:rPr lang="en-US" sz="4400" b="1" kern="0" spc="5" dirty="0" smtClean="0">
                <a:latin typeface="Times New Roman"/>
                <a:cs typeface="Times New Roman"/>
              </a:rPr>
              <a:t> </a:t>
            </a:r>
            <a:r>
              <a:rPr lang="en-US" sz="4400" b="1" kern="0" spc="-5" dirty="0" smtClean="0">
                <a:latin typeface="Times New Roman"/>
                <a:cs typeface="Times New Roman"/>
              </a:rPr>
              <a:t>ORGANIZATION</a:t>
            </a:r>
            <a:endParaRPr lang="en-US" sz="4400" b="1" kern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10256" y="5474498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Prepared By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Dr. Tajinder Kaur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AP,DICE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00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object 2"/>
          <p:cNvSpPr txBox="1"/>
          <p:nvPr/>
        </p:nvSpPr>
        <p:spPr>
          <a:xfrm>
            <a:off x="643477" y="1157040"/>
            <a:ext cx="10881083" cy="15423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37490" marR="86360" indent="-174625" algn="just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38125" algn="l"/>
              </a:tabLst>
            </a:pPr>
            <a:r>
              <a:rPr dirty="0" smtClean="0">
                <a:latin typeface="Times New Roman"/>
                <a:cs typeface="Times New Roman"/>
              </a:rPr>
              <a:t>Just </a:t>
            </a:r>
            <a:r>
              <a:rPr spc="-5" dirty="0">
                <a:latin typeface="Times New Roman"/>
                <a:cs typeface="Times New Roman"/>
              </a:rPr>
              <a:t>as CPU controls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computer,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control </a:t>
            </a:r>
            <a:r>
              <a:rPr dirty="0">
                <a:latin typeface="Times New Roman"/>
                <a:cs typeface="Times New Roman"/>
              </a:rPr>
              <a:t>unit </a:t>
            </a:r>
            <a:r>
              <a:rPr spc="-5" dirty="0">
                <a:latin typeface="Times New Roman"/>
                <a:cs typeface="Times New Roman"/>
              </a:rPr>
              <a:t>controls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5" dirty="0">
                <a:latin typeface="Times New Roman"/>
                <a:cs typeface="Times New Roman"/>
              </a:rPr>
              <a:t>CPU.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control </a:t>
            </a:r>
            <a:r>
              <a:rPr dirty="0">
                <a:latin typeface="Times New Roman"/>
                <a:cs typeface="Times New Roman"/>
              </a:rPr>
              <a:t>unit </a:t>
            </a:r>
            <a:r>
              <a:rPr spc="-5" dirty="0">
                <a:latin typeface="Times New Roman"/>
                <a:cs typeface="Times New Roman"/>
              </a:rPr>
              <a:t>receives </a:t>
            </a:r>
            <a:r>
              <a:rPr dirty="0">
                <a:latin typeface="Times New Roman"/>
                <a:cs typeface="Times New Roman"/>
              </a:rPr>
              <a:t>some  </a:t>
            </a:r>
            <a:r>
              <a:rPr spc="-5" dirty="0">
                <a:latin typeface="Times New Roman"/>
                <a:cs typeface="Times New Roman"/>
              </a:rPr>
              <a:t>data </a:t>
            </a:r>
            <a:r>
              <a:rPr dirty="0">
                <a:latin typeface="Times New Roman"/>
                <a:cs typeface="Times New Roman"/>
              </a:rPr>
              <a:t>values from the register unit, </a:t>
            </a:r>
            <a:r>
              <a:rPr spc="-5" dirty="0">
                <a:latin typeface="Times New Roman"/>
                <a:cs typeface="Times New Roman"/>
              </a:rPr>
              <a:t>which </a:t>
            </a:r>
            <a:r>
              <a:rPr dirty="0">
                <a:latin typeface="Times New Roman"/>
                <a:cs typeface="Times New Roman"/>
              </a:rPr>
              <a:t>it used to </a:t>
            </a:r>
            <a:r>
              <a:rPr spc="-5" dirty="0">
                <a:latin typeface="Times New Roman"/>
                <a:cs typeface="Times New Roman"/>
              </a:rPr>
              <a:t>generate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control signals. </a:t>
            </a:r>
            <a:r>
              <a:rPr dirty="0">
                <a:latin typeface="Times New Roman"/>
                <a:cs typeface="Times New Roman"/>
              </a:rPr>
              <a:t>This code </a:t>
            </a:r>
            <a:r>
              <a:rPr spc="-5" dirty="0">
                <a:latin typeface="Times New Roman"/>
                <a:cs typeface="Times New Roman"/>
              </a:rPr>
              <a:t>generates 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instruction codes </a:t>
            </a:r>
            <a:r>
              <a:rPr dirty="0">
                <a:latin typeface="Times New Roman"/>
                <a:cs typeface="Times New Roman"/>
              </a:rPr>
              <a:t>&amp; the </a:t>
            </a:r>
            <a:r>
              <a:rPr spc="-5" dirty="0">
                <a:latin typeface="Times New Roman"/>
                <a:cs typeface="Times New Roman"/>
              </a:rPr>
              <a:t>values </a:t>
            </a:r>
            <a:r>
              <a:rPr dirty="0">
                <a:latin typeface="Times New Roman"/>
                <a:cs typeface="Times New Roman"/>
              </a:rPr>
              <a:t>of some </a:t>
            </a:r>
            <a:r>
              <a:rPr spc="5" dirty="0">
                <a:latin typeface="Times New Roman"/>
                <a:cs typeface="Times New Roman"/>
              </a:rPr>
              <a:t>flagregisters.</a:t>
            </a:r>
            <a:endParaRPr dirty="0">
              <a:latin typeface="Times New Roman"/>
              <a:cs typeface="Times New Roman"/>
            </a:endParaRPr>
          </a:p>
          <a:p>
            <a:pPr marL="237490" marR="209550" indent="-174625" algn="just">
              <a:lnSpc>
                <a:spcPct val="111700"/>
              </a:lnSpc>
              <a:spcBef>
                <a:spcPts val="60"/>
              </a:spcBef>
              <a:buFont typeface="Symbol"/>
              <a:buChar char=""/>
              <a:tabLst>
                <a:tab pos="238125" algn="l"/>
              </a:tabLst>
            </a:pP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control </a:t>
            </a:r>
            <a:r>
              <a:rPr dirty="0">
                <a:latin typeface="Times New Roman"/>
                <a:cs typeface="Times New Roman"/>
              </a:rPr>
              <a:t>unit </a:t>
            </a:r>
            <a:r>
              <a:rPr spc="-5" dirty="0">
                <a:latin typeface="Times New Roman"/>
                <a:cs typeface="Times New Roman"/>
              </a:rPr>
              <a:t>also generates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signals </a:t>
            </a:r>
            <a:r>
              <a:rPr dirty="0">
                <a:latin typeface="Times New Roman"/>
                <a:cs typeface="Times New Roman"/>
              </a:rPr>
              <a:t>for the </a:t>
            </a:r>
            <a:r>
              <a:rPr spc="-5" dirty="0">
                <a:latin typeface="Times New Roman"/>
                <a:cs typeface="Times New Roman"/>
              </a:rPr>
              <a:t>system control bus </a:t>
            </a:r>
            <a:r>
              <a:rPr dirty="0">
                <a:latin typeface="Times New Roman"/>
                <a:cs typeface="Times New Roman"/>
              </a:rPr>
              <a:t>such </a:t>
            </a:r>
            <a:r>
              <a:rPr spc="-5" dirty="0">
                <a:latin typeface="Times New Roman"/>
                <a:cs typeface="Times New Roman"/>
              </a:rPr>
              <a:t>as READ, </a:t>
            </a:r>
            <a:r>
              <a:rPr spc="-10" dirty="0">
                <a:latin typeface="Times New Roman"/>
                <a:cs typeface="Times New Roman"/>
              </a:rPr>
              <a:t>WRITE, </a:t>
            </a:r>
            <a:r>
              <a:rPr spc="-20" dirty="0">
                <a:latin typeface="Times New Roman"/>
                <a:cs typeface="Times New Roman"/>
              </a:rPr>
              <a:t>IO/ 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signals.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384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78209" y="1987910"/>
            <a:ext cx="10515600" cy="314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6600" i="1" kern="0" smtClean="0">
                <a:latin typeface="Bahnschrift" panose="020B0502040204020203" pitchFamily="34" charset="0"/>
              </a:rPr>
              <a:t>Thanks</a:t>
            </a:r>
            <a:br>
              <a:rPr lang="en-US" sz="6600" i="1" kern="0" smtClean="0">
                <a:latin typeface="Bahnschrift" panose="020B0502040204020203" pitchFamily="34" charset="0"/>
              </a:rPr>
            </a:br>
            <a:r>
              <a:rPr lang="en-US" sz="6600" i="1" kern="0" smtClean="0">
                <a:latin typeface="Bahnschrift" panose="020B0502040204020203" pitchFamily="34" charset="0"/>
              </a:rPr>
              <a:t>&amp;</a:t>
            </a:r>
            <a:br>
              <a:rPr lang="en-US" sz="6600" i="1" kern="0" smtClean="0">
                <a:latin typeface="Bahnschrift" panose="020B0502040204020203" pitchFamily="34" charset="0"/>
              </a:rPr>
            </a:br>
            <a:r>
              <a:rPr lang="en-US" sz="6600" i="1" kern="0" smtClean="0">
                <a:latin typeface="Bahnschrift" panose="020B0502040204020203" pitchFamily="34" charset="0"/>
              </a:rPr>
              <a:t>Any query ?</a:t>
            </a:r>
            <a:endParaRPr lang="en-US" sz="6600" i="1" kern="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824509" y="760544"/>
            <a:ext cx="10029371" cy="23221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Bef>
                <a:spcPts val="50"/>
              </a:spcBef>
            </a:pPr>
            <a:endParaRPr lang="en-US" sz="2000" kern="0" dirty="0" smtClean="0">
              <a:latin typeface="Times New Roman"/>
              <a:cs typeface="Times New Roman"/>
            </a:endParaRPr>
          </a:p>
          <a:p>
            <a:pPr marL="241300" lvl="1" indent="-229235" algn="l">
              <a:buFont typeface="Arial"/>
              <a:buAutoNum type="arabicPeriod"/>
              <a:tabLst>
                <a:tab pos="241935" algn="l"/>
              </a:tabLst>
            </a:pPr>
            <a:r>
              <a:rPr lang="en-US" sz="2000" b="1" kern="0" spc="-5" dirty="0" smtClean="0">
                <a:latin typeface="Times New Roman"/>
                <a:cs typeface="Times New Roman"/>
              </a:rPr>
              <a:t>BASIC COMPUTER</a:t>
            </a:r>
            <a:r>
              <a:rPr lang="en-US" sz="2000" b="1" kern="0" spc="-45" dirty="0" smtClean="0">
                <a:latin typeface="Times New Roman"/>
                <a:cs typeface="Times New Roman"/>
              </a:rPr>
              <a:t> </a:t>
            </a:r>
            <a:r>
              <a:rPr lang="en-US" sz="2000" b="1" kern="0" spc="-5" dirty="0" smtClean="0">
                <a:latin typeface="Times New Roman"/>
                <a:cs typeface="Times New Roman"/>
              </a:rPr>
              <a:t>ORGANIZATION:</a:t>
            </a:r>
            <a:endParaRPr lang="en-US" sz="2000" kern="0" dirty="0" smtClean="0">
              <a:latin typeface="Times New Roman"/>
              <a:cs typeface="Times New Roman"/>
            </a:endParaRPr>
          </a:p>
          <a:p>
            <a:pPr marL="78105" marR="81915" algn="l">
              <a:lnSpc>
                <a:spcPct val="95900"/>
              </a:lnSpc>
              <a:spcBef>
                <a:spcPts val="75"/>
              </a:spcBef>
            </a:pPr>
            <a:r>
              <a:rPr lang="en-US" sz="2000" kern="0" dirty="0" smtClean="0">
                <a:latin typeface="Times New Roman"/>
                <a:cs typeface="Times New Roman"/>
              </a:rPr>
              <a:t>The basic </a:t>
            </a:r>
            <a:r>
              <a:rPr lang="en-US" sz="2000" kern="0" spc="-5" dirty="0" smtClean="0">
                <a:latin typeface="Times New Roman"/>
                <a:cs typeface="Times New Roman"/>
              </a:rPr>
              <a:t>computer organization has </a:t>
            </a:r>
            <a:r>
              <a:rPr lang="en-US" sz="2000" kern="0" spc="5" dirty="0" smtClean="0">
                <a:latin typeface="Times New Roman"/>
                <a:cs typeface="Times New Roman"/>
              </a:rPr>
              <a:t>three </a:t>
            </a:r>
            <a:r>
              <a:rPr lang="en-US" sz="2000" kern="0" dirty="0" smtClean="0">
                <a:latin typeface="Times New Roman"/>
                <a:cs typeface="Times New Roman"/>
              </a:rPr>
              <a:t>main  </a:t>
            </a:r>
            <a:r>
              <a:rPr lang="en-US" sz="2000" kern="0" spc="-5" dirty="0" smtClean="0">
                <a:latin typeface="Times New Roman"/>
                <a:cs typeface="Times New Roman"/>
              </a:rPr>
              <a:t>components:</a:t>
            </a:r>
          </a:p>
          <a:p>
            <a:pPr marL="78105" marR="81915" algn="l">
              <a:lnSpc>
                <a:spcPct val="95900"/>
              </a:lnSpc>
              <a:spcBef>
                <a:spcPts val="75"/>
              </a:spcBef>
            </a:pPr>
            <a:endParaRPr lang="en-US" sz="2000" kern="0" dirty="0" smtClean="0">
              <a:latin typeface="Times New Roman"/>
              <a:cs typeface="Times New Roman"/>
            </a:endParaRPr>
          </a:p>
          <a:p>
            <a:pPr marL="1907539" lvl="2" indent="-287655" algn="l">
              <a:lnSpc>
                <a:spcPts val="1350"/>
              </a:lnSpc>
              <a:buFont typeface="Wingdings"/>
              <a:buChar char=""/>
              <a:tabLst>
                <a:tab pos="1907539" algn="l"/>
                <a:tab pos="1908175" algn="l"/>
              </a:tabLst>
            </a:pPr>
            <a:r>
              <a:rPr lang="en-US" sz="2000" kern="0" spc="-5" dirty="0" smtClean="0">
                <a:latin typeface="Times New Roman"/>
                <a:cs typeface="Times New Roman"/>
              </a:rPr>
              <a:t>CPU</a:t>
            </a:r>
            <a:endParaRPr lang="en-US" sz="2000" kern="0" dirty="0" smtClean="0">
              <a:latin typeface="Times New Roman"/>
              <a:cs typeface="Times New Roman"/>
            </a:endParaRPr>
          </a:p>
          <a:p>
            <a:pPr marL="1907539" lvl="2" indent="-287655" algn="l">
              <a:lnSpc>
                <a:spcPts val="1380"/>
              </a:lnSpc>
              <a:buFont typeface="Wingdings"/>
              <a:buChar char=""/>
              <a:tabLst>
                <a:tab pos="1907539" algn="l"/>
                <a:tab pos="1908175" algn="l"/>
              </a:tabLst>
            </a:pPr>
            <a:r>
              <a:rPr lang="en-US" sz="2000" kern="0" dirty="0" smtClean="0">
                <a:latin typeface="Times New Roman"/>
                <a:cs typeface="Times New Roman"/>
              </a:rPr>
              <a:t>Memory</a:t>
            </a:r>
            <a:r>
              <a:rPr lang="en-US" sz="2000" kern="0" spc="-65" dirty="0" smtClean="0">
                <a:latin typeface="Times New Roman"/>
                <a:cs typeface="Times New Roman"/>
              </a:rPr>
              <a:t> </a:t>
            </a:r>
            <a:r>
              <a:rPr lang="en-US" sz="2000" kern="0" spc="-5" dirty="0" smtClean="0">
                <a:latin typeface="Times New Roman"/>
                <a:cs typeface="Times New Roman"/>
              </a:rPr>
              <a:t>subsystem</a:t>
            </a:r>
            <a:endParaRPr lang="en-US" sz="2000" kern="0" dirty="0" smtClean="0">
              <a:latin typeface="Times New Roman"/>
              <a:cs typeface="Times New Roman"/>
            </a:endParaRPr>
          </a:p>
          <a:p>
            <a:pPr marL="1907539" lvl="2" indent="-287655" algn="l">
              <a:lnSpc>
                <a:spcPts val="1380"/>
              </a:lnSpc>
              <a:buFont typeface="Wingdings"/>
              <a:buChar char=""/>
              <a:tabLst>
                <a:tab pos="1907539" algn="l"/>
                <a:tab pos="1908175" algn="l"/>
              </a:tabLst>
            </a:pPr>
            <a:r>
              <a:rPr lang="en-US" sz="2000" kern="0" spc="-10" dirty="0" smtClean="0">
                <a:latin typeface="Times New Roman"/>
                <a:cs typeface="Times New Roman"/>
              </a:rPr>
              <a:t>I/O</a:t>
            </a:r>
            <a:r>
              <a:rPr lang="en-US" sz="2000" kern="0" spc="-45" dirty="0" smtClean="0">
                <a:latin typeface="Times New Roman"/>
                <a:cs typeface="Times New Roman"/>
              </a:rPr>
              <a:t> </a:t>
            </a:r>
            <a:r>
              <a:rPr lang="en-US" sz="2000" kern="0" dirty="0" smtClean="0">
                <a:latin typeface="Times New Roman"/>
                <a:cs typeface="Times New Roman"/>
              </a:rPr>
              <a:t>subsystem.</a:t>
            </a:r>
          </a:p>
          <a:p>
            <a:pPr marL="1619884" lvl="2" algn="l">
              <a:lnSpc>
                <a:spcPts val="1380"/>
              </a:lnSpc>
              <a:tabLst>
                <a:tab pos="1907539" algn="l"/>
                <a:tab pos="1908175" algn="l"/>
              </a:tabLst>
            </a:pPr>
            <a:endParaRPr lang="en-US" sz="2000" kern="0" dirty="0" smtClean="0">
              <a:latin typeface="Times New Roman"/>
              <a:cs typeface="Times New Roman"/>
            </a:endParaRPr>
          </a:p>
          <a:p>
            <a:pPr marL="1907539" lvl="2" indent="-287655" algn="l">
              <a:lnSpc>
                <a:spcPts val="1380"/>
              </a:lnSpc>
              <a:buFont typeface="Wingdings"/>
              <a:buChar char=""/>
              <a:tabLst>
                <a:tab pos="1907539" algn="l"/>
                <a:tab pos="1908175" algn="l"/>
              </a:tabLst>
            </a:pPr>
            <a:endParaRPr lang="en-US" sz="2000" kern="0" dirty="0" smtClean="0">
              <a:latin typeface="Times New Roman"/>
              <a:cs typeface="Times New Roman"/>
            </a:endParaRPr>
          </a:p>
          <a:p>
            <a:pPr marL="106363" algn="l">
              <a:lnSpc>
                <a:spcPts val="1410"/>
              </a:lnSpc>
            </a:pPr>
            <a:r>
              <a:rPr lang="en-US" sz="2000" kern="0" dirty="0" smtClean="0">
                <a:latin typeface="Times New Roman"/>
                <a:cs typeface="Times New Roman"/>
              </a:rPr>
              <a:t>The generic </a:t>
            </a:r>
            <a:r>
              <a:rPr lang="en-US" sz="2000" kern="0" spc="-5" dirty="0" smtClean="0">
                <a:latin typeface="Times New Roman"/>
                <a:cs typeface="Times New Roman"/>
              </a:rPr>
              <a:t>organization </a:t>
            </a:r>
            <a:r>
              <a:rPr lang="en-US" sz="2000" kern="0" dirty="0" smtClean="0">
                <a:latin typeface="Times New Roman"/>
                <a:cs typeface="Times New Roman"/>
              </a:rPr>
              <a:t>of </a:t>
            </a:r>
            <a:r>
              <a:rPr lang="en-US" sz="2000" kern="0" spc="-5" dirty="0" smtClean="0">
                <a:latin typeface="Times New Roman"/>
                <a:cs typeface="Times New Roman"/>
              </a:rPr>
              <a:t>these components is </a:t>
            </a:r>
            <a:r>
              <a:rPr lang="en-US" sz="2000" kern="0" dirty="0" smtClean="0">
                <a:latin typeface="Times New Roman"/>
                <a:cs typeface="Times New Roman"/>
              </a:rPr>
              <a:t>shown in the </a:t>
            </a:r>
            <a:r>
              <a:rPr lang="en-US" sz="2000" kern="0" spc="-5" dirty="0" smtClean="0">
                <a:latin typeface="Times New Roman"/>
                <a:cs typeface="Times New Roman"/>
              </a:rPr>
              <a:t>figure</a:t>
            </a:r>
            <a:r>
              <a:rPr lang="en-US" sz="2000" kern="0" spc="5" dirty="0" smtClean="0">
                <a:latin typeface="Times New Roman"/>
                <a:cs typeface="Times New Roman"/>
              </a:rPr>
              <a:t> </a:t>
            </a:r>
            <a:r>
              <a:rPr lang="en-US" sz="2000" kern="0" dirty="0" smtClean="0">
                <a:latin typeface="Times New Roman"/>
                <a:cs typeface="Times New Roman"/>
              </a:rPr>
              <a:t>below.</a:t>
            </a:r>
            <a:endParaRPr lang="en-US" sz="2000" kern="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142" y="1028704"/>
            <a:ext cx="10871200" cy="212362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object 5"/>
          <p:cNvSpPr/>
          <p:nvPr/>
        </p:nvSpPr>
        <p:spPr>
          <a:xfrm>
            <a:off x="2020435" y="3212040"/>
            <a:ext cx="7042245" cy="2945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10" name="object 3"/>
          <p:cNvSpPr txBox="1"/>
          <p:nvPr/>
        </p:nvSpPr>
        <p:spPr>
          <a:xfrm>
            <a:off x="3574234" y="6295571"/>
            <a:ext cx="45299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Fig </a:t>
            </a:r>
            <a:r>
              <a:rPr sz="1600" dirty="0">
                <a:latin typeface="Carlito"/>
                <a:cs typeface="Carlito"/>
              </a:rPr>
              <a:t>1.1 </a:t>
            </a:r>
            <a:r>
              <a:rPr sz="1600" spc="-5" dirty="0">
                <a:latin typeface="Carlito"/>
                <a:cs typeface="Carlito"/>
              </a:rPr>
              <a:t>Generic computer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Organization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5976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object 4"/>
          <p:cNvSpPr txBox="1"/>
          <p:nvPr/>
        </p:nvSpPr>
        <p:spPr>
          <a:xfrm>
            <a:off x="190681" y="914401"/>
            <a:ext cx="11159490" cy="172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5080" algn="just">
              <a:lnSpc>
                <a:spcPct val="946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are connected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 information from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component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component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to the bus. The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component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inputs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</a:t>
            </a:r>
          </a:p>
          <a:p>
            <a:pPr marL="52069" algn="just">
              <a:lnSpc>
                <a:spcPct val="100000"/>
              </a:lnSpc>
              <a:spcBef>
                <a:spcPts val="3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0" y="2751655"/>
            <a:ext cx="11159490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1920" indent="-285750">
              <a:lnSpc>
                <a:spcPts val="1395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1336040" algn="l"/>
              </a:tabLst>
            </a:pP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bus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106170">
              <a:lnSpc>
                <a:spcPts val="1395"/>
              </a:lnSpc>
              <a:spcBef>
                <a:spcPts val="100"/>
              </a:spcBef>
              <a:tabLst>
                <a:tab pos="133604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391920" indent="-285750">
              <a:lnSpc>
                <a:spcPts val="1365"/>
              </a:lnSpc>
              <a:buFont typeface="Wingdings" panose="05000000000000000000" pitchFamily="2" charset="2"/>
              <a:buChar char="§"/>
              <a:tabLst>
                <a:tab pos="1336040" algn="l"/>
              </a:tabLst>
            </a:pP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bu</a:t>
            </a:r>
            <a:r>
              <a:rPr lang="en-US" sz="2000" spc="-5" dirty="0" smtClean="0">
                <a:latin typeface="Times New Roman"/>
                <a:cs typeface="Times New Roman"/>
              </a:rPr>
              <a:t>s</a:t>
            </a:r>
          </a:p>
          <a:p>
            <a:pPr marL="1106170">
              <a:lnSpc>
                <a:spcPts val="1365"/>
              </a:lnSpc>
              <a:tabLst>
                <a:tab pos="133604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391920" indent="-285750">
              <a:lnSpc>
                <a:spcPts val="1410"/>
              </a:lnSpc>
              <a:buFont typeface="Wingdings" panose="05000000000000000000" pitchFamily="2" charset="2"/>
              <a:buChar char="§"/>
              <a:tabLst>
                <a:tab pos="1336040" algn="l"/>
              </a:tabLst>
            </a:pP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bus</a:t>
            </a:r>
            <a:endParaRPr sz="2000" dirty="0">
              <a:latin typeface="Times New Roman"/>
              <a:cs typeface="Times New Roman"/>
            </a:endParaRPr>
          </a:p>
          <a:p>
            <a:pPr marL="404495" marR="106045" indent="-228600">
              <a:buFont typeface="Symbol"/>
              <a:buChar char=""/>
              <a:tabLst>
                <a:tab pos="30734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uppermost bus </a:t>
            </a:r>
            <a:r>
              <a:rPr sz="2000" dirty="0">
                <a:latin typeface="Times New Roman"/>
                <a:cs typeface="Times New Roman"/>
              </a:rPr>
              <a:t>in this </a:t>
            </a:r>
            <a:r>
              <a:rPr sz="2000" spc="-5" dirty="0">
                <a:latin typeface="Times New Roman"/>
                <a:cs typeface="Times New Roman"/>
              </a:rPr>
              <a:t>figure 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address </a:t>
            </a:r>
            <a:r>
              <a:rPr sz="2000" b="1" dirty="0">
                <a:latin typeface="Times New Roman"/>
                <a:cs typeface="Times New Roman"/>
              </a:rPr>
              <a:t>bus</a:t>
            </a:r>
            <a:r>
              <a:rPr sz="2000" dirty="0">
                <a:latin typeface="Times New Roman"/>
                <a:cs typeface="Times New Roman"/>
              </a:rPr>
              <a:t>. When the </a:t>
            </a:r>
            <a:r>
              <a:rPr sz="2000" spc="-5" dirty="0">
                <a:latin typeface="Times New Roman"/>
                <a:cs typeface="Times New Roman"/>
              </a:rPr>
              <a:t>CPU reads data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instructions  from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writes </a:t>
            </a:r>
            <a:r>
              <a:rPr sz="2000" dirty="0">
                <a:latin typeface="Times New Roman"/>
                <a:cs typeface="Times New Roman"/>
              </a:rPr>
              <a:t>data to </a:t>
            </a:r>
            <a:r>
              <a:rPr sz="2000" spc="-5" dirty="0">
                <a:latin typeface="Times New Roman"/>
                <a:cs typeface="Times New Roman"/>
              </a:rPr>
              <a:t>memory, </a:t>
            </a:r>
            <a:r>
              <a:rPr sz="2000" dirty="0">
                <a:latin typeface="Times New Roman"/>
                <a:cs typeface="Times New Roman"/>
              </a:rPr>
              <a:t>it must specify the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of the memory </a:t>
            </a:r>
            <a:r>
              <a:rPr sz="2000" spc="-5" dirty="0">
                <a:latin typeface="Times New Roman"/>
                <a:cs typeface="Times New Roman"/>
              </a:rPr>
              <a:t>location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wishes </a:t>
            </a:r>
            <a:r>
              <a:rPr sz="200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5" dirty="0" smtClean="0">
                <a:latin typeface="Times New Roman"/>
                <a:cs typeface="Times New Roman"/>
              </a:rPr>
              <a:t>.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75895" marR="106045">
              <a:tabLst>
                <a:tab pos="30734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404495" marR="254635" indent="-228600">
              <a:spcBef>
                <a:spcPts val="114"/>
              </a:spcBef>
              <a:buFont typeface="Symbol"/>
              <a:buChar char=""/>
              <a:tabLst>
                <a:tab pos="307340" algn="l"/>
              </a:tabLst>
            </a:pPr>
            <a:r>
              <a:rPr sz="2000" spc="-5" dirty="0">
                <a:latin typeface="Times New Roman"/>
                <a:cs typeface="Times New Roman"/>
              </a:rPr>
              <a:t>Data is transferred </a:t>
            </a:r>
            <a:r>
              <a:rPr sz="2000" dirty="0">
                <a:latin typeface="Times New Roman"/>
                <a:cs typeface="Times New Roman"/>
              </a:rPr>
              <a:t>via the </a:t>
            </a:r>
            <a:r>
              <a:rPr sz="2000" b="1" spc="-5" dirty="0">
                <a:latin typeface="Times New Roman"/>
                <a:cs typeface="Times New Roman"/>
              </a:rPr>
              <a:t>data bus</a:t>
            </a:r>
            <a:r>
              <a:rPr sz="2000" spc="-5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When CPU </a:t>
            </a:r>
            <a:r>
              <a:rPr sz="2000" spc="-5" dirty="0">
                <a:latin typeface="Times New Roman"/>
                <a:cs typeface="Times New Roman"/>
              </a:rPr>
              <a:t>fetches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memory it </a:t>
            </a:r>
            <a:r>
              <a:rPr sz="2000" spc="-5" dirty="0">
                <a:latin typeface="Times New Roman"/>
                <a:cs typeface="Times New Roman"/>
              </a:rPr>
              <a:t>first </a:t>
            </a:r>
            <a:r>
              <a:rPr sz="2000" dirty="0">
                <a:latin typeface="Times New Roman"/>
                <a:cs typeface="Times New Roman"/>
              </a:rPr>
              <a:t>outputs the  memory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on to </a:t>
            </a:r>
            <a:r>
              <a:rPr sz="2000" spc="-5" dirty="0">
                <a:latin typeface="Times New Roman"/>
                <a:cs typeface="Times New Roman"/>
              </a:rPr>
              <a:t>its address bus. Then </a:t>
            </a:r>
            <a:r>
              <a:rPr sz="2000" dirty="0">
                <a:latin typeface="Times New Roman"/>
                <a:cs typeface="Times New Roman"/>
              </a:rPr>
              <a:t>memory outputs the data onto 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bus.  Memory then </a:t>
            </a:r>
            <a:r>
              <a:rPr sz="2000" spc="-5" dirty="0">
                <a:latin typeface="Times New Roman"/>
                <a:cs typeface="Times New Roman"/>
              </a:rPr>
              <a:t>reads and stores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at </a:t>
            </a:r>
            <a:r>
              <a:rPr sz="2000" dirty="0">
                <a:latin typeface="Times New Roman"/>
                <a:cs typeface="Times New Roman"/>
              </a:rPr>
              <a:t>the proper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locations</a:t>
            </a:r>
            <a:r>
              <a:rPr sz="2000" spc="-5" dirty="0" smtClean="0">
                <a:latin typeface="Times New Roman"/>
                <a:cs typeface="Times New Roman"/>
              </a:rPr>
              <a:t>.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75895" marR="254635">
              <a:spcBef>
                <a:spcPts val="114"/>
              </a:spcBef>
              <a:tabLst>
                <a:tab pos="30734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404495" marR="5080" indent="-228600">
              <a:spcBef>
                <a:spcPts val="185"/>
              </a:spcBef>
              <a:buFont typeface="Symbol"/>
              <a:buChar char=""/>
              <a:tabLst>
                <a:tab pos="3073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Control bus </a:t>
            </a:r>
            <a:r>
              <a:rPr sz="2000" spc="-5" dirty="0">
                <a:latin typeface="Times New Roman"/>
                <a:cs typeface="Times New Roman"/>
              </a:rPr>
              <a:t>carries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signal. </a:t>
            </a:r>
            <a:r>
              <a:rPr sz="2000" dirty="0">
                <a:latin typeface="Times New Roman"/>
                <a:cs typeface="Times New Roman"/>
              </a:rPr>
              <a:t>Control </a:t>
            </a:r>
            <a:r>
              <a:rPr sz="2000" spc="-5" dirty="0">
                <a:latin typeface="Times New Roman"/>
                <a:cs typeface="Times New Roman"/>
              </a:rPr>
              <a:t>signal 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individual </a:t>
            </a:r>
            <a:r>
              <a:rPr sz="2000" spc="-5" dirty="0">
                <a:latin typeface="Times New Roman"/>
                <a:cs typeface="Times New Roman"/>
              </a:rPr>
              <a:t>control  signals. </a:t>
            </a:r>
            <a:r>
              <a:rPr sz="2000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signals indicate whether data is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read </a:t>
            </a:r>
            <a:r>
              <a:rPr sz="2000" dirty="0">
                <a:latin typeface="Times New Roman"/>
                <a:cs typeface="Times New Roman"/>
              </a:rPr>
              <a:t>into or </a:t>
            </a:r>
            <a:r>
              <a:rPr sz="2000" spc="-5" dirty="0">
                <a:latin typeface="Times New Roman"/>
                <a:cs typeface="Times New Roman"/>
              </a:rPr>
              <a:t>written </a:t>
            </a:r>
            <a:r>
              <a:rPr sz="2000" dirty="0">
                <a:latin typeface="Times New Roman"/>
                <a:cs typeface="Times New Roman"/>
              </a:rPr>
              <a:t>out of 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CPU</a:t>
            </a:r>
            <a:r>
              <a:rPr sz="2000" spc="-5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262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279399" y="1077686"/>
            <a:ext cx="11328779" cy="5096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lvl="2">
              <a:lnSpc>
                <a:spcPct val="100000"/>
              </a:lnSpc>
              <a:spcBef>
                <a:spcPts val="280"/>
              </a:spcBef>
              <a:tabLst>
                <a:tab pos="356235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latin typeface="Times New Roman"/>
                <a:cs typeface="Times New Roman"/>
              </a:rPr>
              <a:t>Instruction</a:t>
            </a:r>
            <a:r>
              <a:rPr lang="en-US" sz="2400" b="1" spc="-15" dirty="0" smtClean="0"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latin typeface="Times New Roman"/>
                <a:cs typeface="Times New Roman"/>
              </a:rPr>
              <a:t>cycles</a:t>
            </a:r>
            <a:r>
              <a:rPr lang="en-US" sz="2400" b="1" spc="-5" dirty="0" smtClean="0">
                <a:latin typeface="Times New Roman"/>
                <a:cs typeface="Times New Roman"/>
              </a:rPr>
              <a:t>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535305" marR="121920" lvl="3" indent="-228600" algn="just">
              <a:lnSpc>
                <a:spcPct val="150000"/>
              </a:lnSpc>
              <a:buFont typeface="Symbol"/>
              <a:buChar char=""/>
              <a:tabLst>
                <a:tab pos="53594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instruction cycle is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procedure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microprocessor goes </a:t>
            </a:r>
            <a:r>
              <a:rPr lang="en-US" dirty="0" smtClean="0">
                <a:latin typeface="Times New Roman"/>
                <a:cs typeface="Times New Roman"/>
              </a:rPr>
              <a:t>through to </a:t>
            </a:r>
            <a:r>
              <a:rPr lang="en-US" spc="-5" dirty="0" smtClean="0">
                <a:latin typeface="Times New Roman"/>
                <a:cs typeface="Times New Roman"/>
              </a:rPr>
              <a:t>process an  instruction.</a:t>
            </a:r>
            <a:endParaRPr lang="en-US" dirty="0" smtClean="0">
              <a:latin typeface="Times New Roman"/>
              <a:cs typeface="Times New Roman"/>
            </a:endParaRPr>
          </a:p>
          <a:p>
            <a:pPr marL="535305" marR="117475" lvl="3" indent="-228600" algn="just">
              <a:lnSpc>
                <a:spcPct val="150000"/>
              </a:lnSpc>
              <a:spcBef>
                <a:spcPts val="30"/>
              </a:spcBef>
              <a:buFont typeface="Symbol"/>
              <a:buChar char=""/>
              <a:tabLst>
                <a:tab pos="53594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First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processor </a:t>
            </a:r>
            <a:r>
              <a:rPr lang="en-US" b="1" dirty="0" smtClean="0">
                <a:latin typeface="Times New Roman"/>
                <a:cs typeface="Times New Roman"/>
              </a:rPr>
              <a:t>fetches </a:t>
            </a:r>
            <a:r>
              <a:rPr lang="en-US" dirty="0" smtClean="0">
                <a:latin typeface="Times New Roman"/>
                <a:cs typeface="Times New Roman"/>
              </a:rPr>
              <a:t>or </a:t>
            </a:r>
            <a:r>
              <a:rPr lang="en-US" spc="-5" dirty="0" smtClean="0">
                <a:latin typeface="Times New Roman"/>
                <a:cs typeface="Times New Roman"/>
              </a:rPr>
              <a:t>reads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instruction from memory. </a:t>
            </a:r>
            <a:r>
              <a:rPr lang="en-US" dirty="0" smtClean="0">
                <a:latin typeface="Times New Roman"/>
                <a:cs typeface="Times New Roman"/>
              </a:rPr>
              <a:t>Then it </a:t>
            </a:r>
            <a:r>
              <a:rPr lang="en-US" spc="-5" dirty="0" smtClean="0">
                <a:latin typeface="Times New Roman"/>
                <a:cs typeface="Times New Roman"/>
              </a:rPr>
              <a:t>decodes </a:t>
            </a:r>
            <a:r>
              <a:rPr lang="en-US" dirty="0" smtClean="0">
                <a:latin typeface="Times New Roman"/>
                <a:cs typeface="Times New Roman"/>
              </a:rPr>
              <a:t>the  </a:t>
            </a:r>
            <a:r>
              <a:rPr lang="en-US" spc="-5" dirty="0" smtClean="0">
                <a:latin typeface="Times New Roman"/>
                <a:cs typeface="Times New Roman"/>
              </a:rPr>
              <a:t>instruction determining which instruction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spc="-5" dirty="0" smtClean="0">
                <a:latin typeface="Times New Roman"/>
                <a:cs typeface="Times New Roman"/>
              </a:rPr>
              <a:t>has fetched. Finally, </a:t>
            </a:r>
            <a:r>
              <a:rPr lang="en-US" dirty="0" smtClean="0">
                <a:latin typeface="Times New Roman"/>
                <a:cs typeface="Times New Roman"/>
              </a:rPr>
              <a:t>it performs the </a:t>
            </a:r>
            <a:r>
              <a:rPr lang="en-US" spc="-5" dirty="0" smtClean="0">
                <a:latin typeface="Times New Roman"/>
                <a:cs typeface="Times New Roman"/>
              </a:rPr>
              <a:t>operations  </a:t>
            </a:r>
            <a:r>
              <a:rPr lang="en-US" dirty="0" smtClean="0">
                <a:latin typeface="Times New Roman"/>
                <a:cs typeface="Times New Roman"/>
              </a:rPr>
              <a:t>necessary to </a:t>
            </a:r>
            <a:r>
              <a:rPr lang="en-US" spc="-5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9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instruction.</a:t>
            </a:r>
          </a:p>
          <a:p>
            <a:pPr marL="535305" marR="121285" lvl="3" indent="-228600" algn="just">
              <a:lnSpc>
                <a:spcPct val="150000"/>
              </a:lnSpc>
              <a:spcBef>
                <a:spcPts val="100"/>
              </a:spcBef>
              <a:buFont typeface="Symbol"/>
              <a:buChar char=""/>
              <a:tabLst>
                <a:tab pos="53594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After </a:t>
            </a:r>
            <a:r>
              <a:rPr lang="en-US" dirty="0" smtClean="0">
                <a:latin typeface="Times New Roman"/>
                <a:cs typeface="Times New Roman"/>
              </a:rPr>
              <a:t>fetching it </a:t>
            </a:r>
            <a:r>
              <a:rPr lang="en-US" b="1" spc="-5" dirty="0" smtClean="0">
                <a:latin typeface="Times New Roman"/>
                <a:cs typeface="Times New Roman"/>
              </a:rPr>
              <a:t>decodes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instruction and </a:t>
            </a:r>
            <a:r>
              <a:rPr lang="en-US" dirty="0" smtClean="0">
                <a:latin typeface="Times New Roman"/>
                <a:cs typeface="Times New Roman"/>
              </a:rPr>
              <a:t>controls the </a:t>
            </a:r>
            <a:r>
              <a:rPr lang="en-US" spc="-5" dirty="0" smtClean="0">
                <a:latin typeface="Times New Roman"/>
                <a:cs typeface="Times New Roman"/>
              </a:rPr>
              <a:t>execution procedure. </a:t>
            </a:r>
            <a:r>
              <a:rPr lang="en-US" spc="-10" dirty="0" smtClean="0">
                <a:latin typeface="Times New Roman"/>
                <a:cs typeface="Times New Roman"/>
              </a:rPr>
              <a:t>It </a:t>
            </a:r>
            <a:r>
              <a:rPr lang="en-US" dirty="0" smtClean="0">
                <a:latin typeface="Times New Roman"/>
                <a:cs typeface="Times New Roman"/>
              </a:rPr>
              <a:t>performs  </a:t>
            </a:r>
            <a:r>
              <a:rPr lang="en-US" spc="-5" dirty="0" smtClean="0">
                <a:latin typeface="Times New Roman"/>
                <a:cs typeface="Times New Roman"/>
              </a:rPr>
              <a:t>some Operation internally, and </a:t>
            </a:r>
            <a:r>
              <a:rPr lang="en-US" dirty="0" smtClean="0">
                <a:latin typeface="Times New Roman"/>
                <a:cs typeface="Times New Roman"/>
              </a:rPr>
              <a:t>supplies the </a:t>
            </a:r>
            <a:r>
              <a:rPr lang="en-US" spc="-5" dirty="0" smtClean="0">
                <a:latin typeface="Times New Roman"/>
                <a:cs typeface="Times New Roman"/>
              </a:rPr>
              <a:t>address, data </a:t>
            </a:r>
            <a:r>
              <a:rPr lang="en-US" dirty="0" smtClean="0">
                <a:latin typeface="Times New Roman"/>
                <a:cs typeface="Times New Roman"/>
              </a:rPr>
              <a:t>&amp; </a:t>
            </a:r>
            <a:r>
              <a:rPr lang="en-US" spc="-5" dirty="0" smtClean="0">
                <a:latin typeface="Times New Roman"/>
                <a:cs typeface="Times New Roman"/>
              </a:rPr>
              <a:t>control signals needed </a:t>
            </a:r>
            <a:r>
              <a:rPr lang="en-US" spc="10" dirty="0" smtClean="0">
                <a:latin typeface="Times New Roman"/>
                <a:cs typeface="Times New Roman"/>
              </a:rPr>
              <a:t>by  </a:t>
            </a:r>
            <a:r>
              <a:rPr lang="en-US" dirty="0" smtClean="0">
                <a:latin typeface="Times New Roman"/>
                <a:cs typeface="Times New Roman"/>
              </a:rPr>
              <a:t>memory &amp; </a:t>
            </a:r>
            <a:r>
              <a:rPr lang="en-US" spc="-10" dirty="0" smtClean="0">
                <a:latin typeface="Times New Roman"/>
                <a:cs typeface="Times New Roman"/>
              </a:rPr>
              <a:t>I/O </a:t>
            </a:r>
            <a:r>
              <a:rPr lang="en-US" spc="-5" dirty="0" smtClean="0">
                <a:latin typeface="Times New Roman"/>
                <a:cs typeface="Times New Roman"/>
              </a:rPr>
              <a:t>devices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b="1" spc="-5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6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instruction.</a:t>
            </a:r>
            <a:endParaRPr lang="en-US" dirty="0" smtClean="0">
              <a:latin typeface="Times New Roman"/>
              <a:cs typeface="Times New Roman"/>
            </a:endParaRPr>
          </a:p>
          <a:p>
            <a:pPr marL="535305" marR="119380" lvl="3" indent="-228600" algn="just">
              <a:lnSpc>
                <a:spcPct val="150000"/>
              </a:lnSpc>
              <a:spcBef>
                <a:spcPts val="190"/>
              </a:spcBef>
              <a:buFont typeface="Symbol"/>
              <a:buChar char=""/>
              <a:tabLst>
                <a:tab pos="53594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READ signal is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spc="-5" dirty="0" smtClean="0">
                <a:latin typeface="Times New Roman"/>
                <a:cs typeface="Times New Roman"/>
              </a:rPr>
              <a:t>signal </a:t>
            </a:r>
            <a:r>
              <a:rPr lang="en-US" dirty="0" smtClean="0">
                <a:latin typeface="Times New Roman"/>
                <a:cs typeface="Times New Roman"/>
              </a:rPr>
              <a:t>on the </a:t>
            </a:r>
            <a:r>
              <a:rPr lang="en-US" spc="-5" dirty="0" smtClean="0">
                <a:latin typeface="Times New Roman"/>
                <a:cs typeface="Times New Roman"/>
              </a:rPr>
              <a:t>control bus which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microprocessor asserts when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spc="-5" dirty="0" smtClean="0">
                <a:latin typeface="Times New Roman"/>
                <a:cs typeface="Times New Roman"/>
              </a:rPr>
              <a:t>is  </a:t>
            </a:r>
            <a:r>
              <a:rPr lang="en-US" dirty="0" smtClean="0">
                <a:latin typeface="Times New Roman"/>
                <a:cs typeface="Times New Roman"/>
              </a:rPr>
              <a:t>ready to </a:t>
            </a:r>
            <a:r>
              <a:rPr lang="en-US" spc="-5" dirty="0" smtClean="0">
                <a:latin typeface="Times New Roman"/>
                <a:cs typeface="Times New Roman"/>
              </a:rPr>
              <a:t>read </a:t>
            </a:r>
            <a:r>
              <a:rPr lang="en-US" dirty="0" smtClean="0">
                <a:latin typeface="Times New Roman"/>
                <a:cs typeface="Times New Roman"/>
              </a:rPr>
              <a:t>data </a:t>
            </a:r>
            <a:r>
              <a:rPr lang="en-US" spc="-5" dirty="0" smtClean="0">
                <a:latin typeface="Times New Roman"/>
                <a:cs typeface="Times New Roman"/>
              </a:rPr>
              <a:t>from </a:t>
            </a:r>
            <a:r>
              <a:rPr lang="en-US" dirty="0" smtClean="0">
                <a:latin typeface="Times New Roman"/>
                <a:cs typeface="Times New Roman"/>
              </a:rPr>
              <a:t>memory </a:t>
            </a:r>
            <a:r>
              <a:rPr lang="en-US" spc="5" dirty="0" smtClean="0">
                <a:latin typeface="Times New Roman"/>
                <a:cs typeface="Times New Roman"/>
              </a:rPr>
              <a:t>or </a:t>
            </a:r>
            <a:r>
              <a:rPr lang="en-US" spc="-10" dirty="0" smtClean="0">
                <a:latin typeface="Times New Roman"/>
                <a:cs typeface="Times New Roman"/>
              </a:rPr>
              <a:t>I/O</a:t>
            </a:r>
            <a:r>
              <a:rPr lang="en-US" spc="-14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device.</a:t>
            </a:r>
            <a:endParaRPr lang="en-US" dirty="0" smtClean="0">
              <a:latin typeface="Times New Roman"/>
              <a:cs typeface="Times New Roman"/>
            </a:endParaRPr>
          </a:p>
          <a:p>
            <a:pPr marL="535305" marR="116205" lvl="3" indent="-228600" algn="just">
              <a:lnSpc>
                <a:spcPct val="150000"/>
              </a:lnSpc>
              <a:spcBef>
                <a:spcPts val="30"/>
              </a:spcBef>
              <a:buFont typeface="Symbol"/>
              <a:buChar char=""/>
              <a:tabLst>
                <a:tab pos="53594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spc="-5" dirty="0" smtClean="0">
                <a:latin typeface="Times New Roman"/>
                <a:cs typeface="Times New Roman"/>
              </a:rPr>
              <a:t>READ signal is asserted </a:t>
            </a:r>
            <a:r>
              <a:rPr lang="en-US" dirty="0" smtClean="0">
                <a:latin typeface="Times New Roman"/>
                <a:cs typeface="Times New Roman"/>
              </a:rPr>
              <a:t>the memory </a:t>
            </a:r>
            <a:r>
              <a:rPr lang="en-US" spc="-5" dirty="0" smtClean="0">
                <a:latin typeface="Times New Roman"/>
                <a:cs typeface="Times New Roman"/>
              </a:rPr>
              <a:t>subsystem places </a:t>
            </a:r>
            <a:r>
              <a:rPr lang="en-US" dirty="0" smtClean="0">
                <a:latin typeface="Times New Roman"/>
                <a:cs typeface="Times New Roman"/>
              </a:rPr>
              <a:t>the instruction </a:t>
            </a:r>
            <a:r>
              <a:rPr lang="en-US" spc="-5" dirty="0" smtClean="0">
                <a:latin typeface="Times New Roman"/>
                <a:cs typeface="Times New Roman"/>
              </a:rPr>
              <a:t>code </a:t>
            </a:r>
            <a:r>
              <a:rPr lang="en-US" spc="5" dirty="0" smtClean="0">
                <a:latin typeface="Times New Roman"/>
                <a:cs typeface="Times New Roman"/>
              </a:rPr>
              <a:t>be  </a:t>
            </a:r>
            <a:r>
              <a:rPr lang="en-US" spc="-5" dirty="0" smtClean="0">
                <a:latin typeface="Times New Roman"/>
                <a:cs typeface="Times New Roman"/>
              </a:rPr>
              <a:t>fetched </a:t>
            </a:r>
            <a:r>
              <a:rPr lang="en-US" dirty="0" smtClean="0">
                <a:latin typeface="Times New Roman"/>
                <a:cs typeface="Times New Roman"/>
              </a:rPr>
              <a:t>on to the </a:t>
            </a:r>
            <a:r>
              <a:rPr lang="en-US" spc="-5" dirty="0" smtClean="0">
                <a:latin typeface="Times New Roman"/>
                <a:cs typeface="Times New Roman"/>
              </a:rPr>
              <a:t>computer system’s </a:t>
            </a:r>
            <a:r>
              <a:rPr lang="en-US" dirty="0" smtClean="0">
                <a:latin typeface="Times New Roman"/>
                <a:cs typeface="Times New Roman"/>
              </a:rPr>
              <a:t>data bus. The </a:t>
            </a:r>
            <a:r>
              <a:rPr lang="en-US" spc="-5" dirty="0" smtClean="0">
                <a:latin typeface="Times New Roman"/>
                <a:cs typeface="Times New Roman"/>
              </a:rPr>
              <a:t>microprocessor </a:t>
            </a:r>
            <a:r>
              <a:rPr lang="en-US" dirty="0" smtClean="0">
                <a:latin typeface="Times New Roman"/>
                <a:cs typeface="Times New Roman"/>
              </a:rPr>
              <a:t>then inputs the </a:t>
            </a:r>
            <a:r>
              <a:rPr lang="en-US" spc="-5" dirty="0" smtClean="0">
                <a:latin typeface="Times New Roman"/>
                <a:cs typeface="Times New Roman"/>
              </a:rPr>
              <a:t>data from  </a:t>
            </a:r>
            <a:r>
              <a:rPr lang="en-US" spc="15" dirty="0" smtClean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bus and stores its internal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register.</a:t>
            </a:r>
            <a:endParaRPr lang="en-US" dirty="0" smtClean="0">
              <a:latin typeface="Times New Roman"/>
              <a:cs typeface="Times New Roman"/>
            </a:endParaRPr>
          </a:p>
          <a:p>
            <a:pPr marL="535305" marR="120650" lvl="3" indent="-228600" algn="just">
              <a:lnSpc>
                <a:spcPct val="150000"/>
              </a:lnSpc>
              <a:spcBef>
                <a:spcPts val="190"/>
              </a:spcBef>
              <a:buFont typeface="Symbol"/>
              <a:buChar char=""/>
              <a:tabLst>
                <a:tab pos="53594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READ signal causes </a:t>
            </a:r>
            <a:r>
              <a:rPr lang="en-US" dirty="0" smtClean="0">
                <a:latin typeface="Times New Roman"/>
                <a:cs typeface="Times New Roman"/>
              </a:rPr>
              <a:t>the memory to </a:t>
            </a:r>
            <a:r>
              <a:rPr lang="en-US" spc="-5" dirty="0" smtClean="0">
                <a:latin typeface="Times New Roman"/>
                <a:cs typeface="Times New Roman"/>
              </a:rPr>
              <a:t>read </a:t>
            </a:r>
            <a:r>
              <a:rPr lang="en-US" dirty="0" smtClean="0">
                <a:latin typeface="Times New Roman"/>
                <a:cs typeface="Times New Roman"/>
              </a:rPr>
              <a:t>the data, the </a:t>
            </a:r>
            <a:r>
              <a:rPr lang="en-US" spc="-5" dirty="0" smtClean="0">
                <a:latin typeface="Times New Roman"/>
                <a:cs typeface="Times New Roman"/>
              </a:rPr>
              <a:t>WRITE operation causes </a:t>
            </a:r>
            <a:r>
              <a:rPr lang="en-US" dirty="0" smtClean="0">
                <a:latin typeface="Times New Roman"/>
                <a:cs typeface="Times New Roman"/>
              </a:rPr>
              <a:t>the memory  to </a:t>
            </a:r>
            <a:r>
              <a:rPr lang="en-US" spc="-5" dirty="0" smtClean="0">
                <a:latin typeface="Times New Roman"/>
                <a:cs typeface="Times New Roman"/>
              </a:rPr>
              <a:t>store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data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79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924619" y="167217"/>
            <a:ext cx="6096000" cy="5799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" algn="just">
              <a:lnSpc>
                <a:spcPct val="1500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Memory </a:t>
            </a:r>
            <a:r>
              <a:rPr lang="en-US" sz="2400" spc="-5" dirty="0" smtClean="0">
                <a:latin typeface="Times New Roman"/>
                <a:cs typeface="Times New Roman"/>
              </a:rPr>
              <a:t>Read and </a:t>
            </a:r>
            <a:r>
              <a:rPr lang="en-US" sz="2400" dirty="0" smtClean="0">
                <a:latin typeface="Times New Roman"/>
                <a:cs typeface="Times New Roman"/>
              </a:rPr>
              <a:t>Memory Write</a:t>
            </a:r>
            <a:r>
              <a:rPr lang="en-US" sz="2400" spc="-1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Operations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597043" y="1192987"/>
            <a:ext cx="9094353" cy="436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1812760" y="5838857"/>
            <a:ext cx="866291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Fig </a:t>
            </a:r>
            <a:r>
              <a:rPr sz="2000" dirty="0">
                <a:latin typeface="Times New Roman"/>
                <a:cs typeface="Times New Roman"/>
              </a:rPr>
              <a:t>1.2: Timing </a:t>
            </a:r>
            <a:r>
              <a:rPr sz="2000" spc="-5" dirty="0">
                <a:latin typeface="Times New Roman"/>
                <a:cs typeface="Times New Roman"/>
              </a:rPr>
              <a:t>diagram </a:t>
            </a:r>
            <a:r>
              <a:rPr sz="2000" dirty="0">
                <a:latin typeface="Times New Roman"/>
                <a:cs typeface="Times New Roman"/>
              </a:rPr>
              <a:t>for memory </a:t>
            </a:r>
            <a:r>
              <a:rPr sz="2000" spc="-5" dirty="0">
                <a:latin typeface="Times New Roman"/>
                <a:cs typeface="Times New Roman"/>
              </a:rPr>
              <a:t>read and </a:t>
            </a:r>
            <a:r>
              <a:rPr sz="2000" dirty="0">
                <a:latin typeface="Times New Roman"/>
                <a:cs typeface="Times New Roman"/>
              </a:rPr>
              <a:t>memory write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operations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9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78" y="5921829"/>
            <a:ext cx="2227322" cy="9361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object 2"/>
          <p:cNvSpPr txBox="1"/>
          <p:nvPr/>
        </p:nvSpPr>
        <p:spPr>
          <a:xfrm>
            <a:off x="246743" y="791029"/>
            <a:ext cx="11600674" cy="6199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11430" algn="just">
              <a:spcBef>
                <a:spcPts val="100"/>
              </a:spcBef>
              <a:buChar char="•"/>
              <a:tabLst>
                <a:tab pos="535305" algn="l"/>
                <a:tab pos="535940" algn="l"/>
              </a:tabLst>
            </a:pPr>
            <a:r>
              <a:rPr spc="-10" dirty="0">
                <a:latin typeface="Times New Roman"/>
                <a:cs typeface="Times New Roman"/>
              </a:rPr>
              <a:t>In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above figure </a:t>
            </a:r>
            <a:r>
              <a:rPr dirty="0">
                <a:latin typeface="Times New Roman"/>
                <a:cs typeface="Times New Roman"/>
              </a:rPr>
              <a:t>the top </a:t>
            </a:r>
            <a:r>
              <a:rPr spc="-5" dirty="0">
                <a:latin typeface="Times New Roman"/>
                <a:cs typeface="Times New Roman"/>
              </a:rPr>
              <a:t>symbol is CLK. </a:t>
            </a:r>
            <a:r>
              <a:rPr dirty="0">
                <a:latin typeface="Times New Roman"/>
                <a:cs typeface="Times New Roman"/>
              </a:rPr>
              <a:t>This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computer system clock.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processor  uses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system clock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synchronize its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operations.</a:t>
            </a:r>
            <a:endParaRPr dirty="0">
              <a:latin typeface="Times New Roman"/>
              <a:cs typeface="Times New Roman"/>
            </a:endParaRPr>
          </a:p>
          <a:p>
            <a:pPr marL="78105" marR="5080" algn="just">
              <a:spcBef>
                <a:spcPts val="990"/>
              </a:spcBef>
              <a:buChar char="•"/>
              <a:tabLst>
                <a:tab pos="535305" algn="l"/>
                <a:tab pos="535940" algn="l"/>
              </a:tabLst>
            </a:pPr>
            <a:r>
              <a:rPr spc="-10" dirty="0">
                <a:latin typeface="Times New Roman"/>
                <a:cs typeface="Times New Roman"/>
              </a:rPr>
              <a:t>In </a:t>
            </a:r>
            <a:r>
              <a:rPr b="1" dirty="0">
                <a:latin typeface="Times New Roman"/>
                <a:cs typeface="Times New Roman"/>
              </a:rPr>
              <a:t>fig (a)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microprocessor places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address </a:t>
            </a:r>
            <a:r>
              <a:rPr dirty="0">
                <a:latin typeface="Times New Roman"/>
                <a:cs typeface="Times New Roman"/>
              </a:rPr>
              <a:t>on to the </a:t>
            </a:r>
            <a:r>
              <a:rPr spc="-5" dirty="0">
                <a:latin typeface="Times New Roman"/>
                <a:cs typeface="Times New Roman"/>
              </a:rPr>
              <a:t>bus at </a:t>
            </a:r>
            <a:r>
              <a:rPr dirty="0">
                <a:latin typeface="Times New Roman"/>
                <a:cs typeface="Times New Roman"/>
              </a:rPr>
              <a:t>the beginning of a </a:t>
            </a:r>
            <a:r>
              <a:rPr spc="-5" dirty="0">
                <a:latin typeface="Times New Roman"/>
                <a:cs typeface="Times New Roman"/>
              </a:rPr>
              <a:t>clock cycle, </a:t>
            </a:r>
            <a:r>
              <a:rPr dirty="0">
                <a:latin typeface="Times New Roman"/>
                <a:cs typeface="Times New Roman"/>
              </a:rPr>
              <a:t>a  0/1 </a:t>
            </a:r>
            <a:r>
              <a:rPr spc="-5" dirty="0">
                <a:latin typeface="Times New Roman"/>
                <a:cs typeface="Times New Roman"/>
              </a:rPr>
              <a:t>sequence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clock. </a:t>
            </a:r>
            <a:r>
              <a:rPr dirty="0">
                <a:latin typeface="Times New Roman"/>
                <a:cs typeface="Times New Roman"/>
              </a:rPr>
              <a:t>One </a:t>
            </a:r>
            <a:r>
              <a:rPr spc="-5" dirty="0">
                <a:latin typeface="Times New Roman"/>
                <a:cs typeface="Times New Roman"/>
              </a:rPr>
              <a:t>clock cycle later,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allow </a:t>
            </a:r>
            <a:r>
              <a:rPr dirty="0">
                <a:latin typeface="Times New Roman"/>
                <a:cs typeface="Times New Roman"/>
              </a:rPr>
              <a:t>for memory to decode the </a:t>
            </a:r>
            <a:r>
              <a:rPr spc="-5" dirty="0">
                <a:latin typeface="Times New Roman"/>
                <a:cs typeface="Times New Roman"/>
              </a:rPr>
              <a:t>address and access its  data,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microprocessor asserts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READ </a:t>
            </a:r>
            <a:r>
              <a:rPr dirty="0">
                <a:latin typeface="Times New Roman"/>
                <a:cs typeface="Times New Roman"/>
              </a:rPr>
              <a:t>control </a:t>
            </a:r>
            <a:r>
              <a:rPr spc="-5" dirty="0">
                <a:latin typeface="Times New Roman"/>
                <a:cs typeface="Times New Roman"/>
              </a:rPr>
              <a:t>signal. </a:t>
            </a:r>
            <a:r>
              <a:rPr dirty="0">
                <a:latin typeface="Times New Roman"/>
                <a:cs typeface="Times New Roman"/>
              </a:rPr>
              <a:t>This </a:t>
            </a:r>
            <a:r>
              <a:rPr spc="-5" dirty="0">
                <a:latin typeface="Times New Roman"/>
                <a:cs typeface="Times New Roman"/>
              </a:rPr>
              <a:t>causes </a:t>
            </a:r>
            <a:r>
              <a:rPr dirty="0">
                <a:latin typeface="Times New Roman"/>
                <a:cs typeface="Times New Roman"/>
              </a:rPr>
              <a:t>the memory to place </a:t>
            </a:r>
            <a:r>
              <a:rPr spc="-5" dirty="0">
                <a:latin typeface="Times New Roman"/>
                <a:cs typeface="Times New Roman"/>
              </a:rPr>
              <a:t>its data  </a:t>
            </a:r>
            <a:r>
              <a:rPr dirty="0">
                <a:latin typeface="Times New Roman"/>
                <a:cs typeface="Times New Roman"/>
              </a:rPr>
              <a:t>onto the </a:t>
            </a:r>
            <a:r>
              <a:rPr spc="-5" dirty="0">
                <a:latin typeface="Times New Roman"/>
                <a:cs typeface="Times New Roman"/>
              </a:rPr>
              <a:t>system data </a:t>
            </a:r>
            <a:r>
              <a:rPr dirty="0">
                <a:latin typeface="Times New Roman"/>
                <a:cs typeface="Times New Roman"/>
              </a:rPr>
              <a:t>bus</a:t>
            </a:r>
            <a:r>
              <a:rPr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pPr marL="78105" marR="5080" algn="just">
              <a:spcBef>
                <a:spcPts val="990"/>
              </a:spcBef>
              <a:buChar char="•"/>
              <a:tabLst>
                <a:tab pos="535305" algn="l"/>
                <a:tab pos="535940" algn="l"/>
              </a:tabLst>
            </a:pPr>
            <a:r>
              <a:rPr dirty="0" smtClean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During </a:t>
            </a:r>
            <a:r>
              <a:rPr dirty="0">
                <a:latin typeface="Times New Roman"/>
                <a:cs typeface="Times New Roman"/>
              </a:rPr>
              <a:t>this </a:t>
            </a:r>
            <a:r>
              <a:rPr spc="-5" dirty="0">
                <a:latin typeface="Times New Roman"/>
                <a:cs typeface="Times New Roman"/>
              </a:rPr>
              <a:t>clock cycle,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microprocessor reads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data off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system bus  and stores </a:t>
            </a:r>
            <a:r>
              <a:rPr dirty="0">
                <a:latin typeface="Times New Roman"/>
                <a:cs typeface="Times New Roman"/>
              </a:rPr>
              <a:t>it in one of </a:t>
            </a:r>
            <a:r>
              <a:rPr spc="-5" dirty="0">
                <a:latin typeface="Times New Roman"/>
                <a:cs typeface="Times New Roman"/>
              </a:rPr>
              <a:t>the registers. At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end </a:t>
            </a:r>
            <a:r>
              <a:rPr dirty="0">
                <a:latin typeface="Times New Roman"/>
                <a:cs typeface="Times New Roman"/>
              </a:rPr>
              <a:t>of the </a:t>
            </a:r>
            <a:r>
              <a:rPr spc="-5" dirty="0">
                <a:latin typeface="Times New Roman"/>
                <a:cs typeface="Times New Roman"/>
              </a:rPr>
              <a:t>clock cycle </a:t>
            </a:r>
            <a:r>
              <a:rPr dirty="0">
                <a:latin typeface="Times New Roman"/>
                <a:cs typeface="Times New Roman"/>
              </a:rPr>
              <a:t>it removes the </a:t>
            </a:r>
            <a:r>
              <a:rPr spc="-5" dirty="0">
                <a:latin typeface="Times New Roman"/>
                <a:cs typeface="Times New Roman"/>
              </a:rPr>
              <a:t>address from </a:t>
            </a:r>
            <a:r>
              <a:rPr dirty="0">
                <a:latin typeface="Times New Roman"/>
                <a:cs typeface="Times New Roman"/>
              </a:rPr>
              <a:t>the  </a:t>
            </a:r>
            <a:r>
              <a:rPr spc="-5" dirty="0">
                <a:latin typeface="Times New Roman"/>
                <a:cs typeface="Times New Roman"/>
              </a:rPr>
              <a:t>address bus and deasserts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READ signal. </a:t>
            </a:r>
            <a:r>
              <a:rPr dirty="0">
                <a:latin typeface="Times New Roman"/>
                <a:cs typeface="Times New Roman"/>
              </a:rPr>
              <a:t>Memory then removes the </a:t>
            </a:r>
            <a:r>
              <a:rPr spc="-5" dirty="0">
                <a:latin typeface="Times New Roman"/>
                <a:cs typeface="Times New Roman"/>
              </a:rPr>
              <a:t>data from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data from </a:t>
            </a:r>
            <a:r>
              <a:rPr dirty="0">
                <a:latin typeface="Times New Roman"/>
                <a:cs typeface="Times New Roman"/>
              </a:rPr>
              <a:t>the data  </a:t>
            </a:r>
            <a:r>
              <a:rPr spc="-5" dirty="0">
                <a:latin typeface="Times New Roman"/>
                <a:cs typeface="Times New Roman"/>
              </a:rPr>
              <a:t>bus completing </a:t>
            </a:r>
            <a:r>
              <a:rPr dirty="0">
                <a:latin typeface="Times New Roman"/>
                <a:cs typeface="Times New Roman"/>
              </a:rPr>
              <a:t>the memory </a:t>
            </a:r>
            <a:r>
              <a:rPr spc="-5" dirty="0">
                <a:latin typeface="Times New Roman"/>
                <a:cs typeface="Times New Roman"/>
              </a:rPr>
              <a:t>read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operation.</a:t>
            </a:r>
            <a:endParaRPr dirty="0">
              <a:latin typeface="Times New Roman"/>
              <a:cs typeface="Times New Roman"/>
            </a:endParaRPr>
          </a:p>
          <a:p>
            <a:pPr marL="78105" marR="8255" algn="just">
              <a:spcBef>
                <a:spcPts val="990"/>
              </a:spcBef>
              <a:buChar char="•"/>
              <a:tabLst>
                <a:tab pos="535305" algn="l"/>
                <a:tab pos="535940" algn="l"/>
              </a:tabLst>
            </a:pPr>
            <a:r>
              <a:rPr spc="-10" dirty="0">
                <a:latin typeface="Times New Roman"/>
                <a:cs typeface="Times New Roman"/>
              </a:rPr>
              <a:t>In </a:t>
            </a:r>
            <a:r>
              <a:rPr b="1" dirty="0">
                <a:latin typeface="Times New Roman"/>
                <a:cs typeface="Times New Roman"/>
              </a:rPr>
              <a:t>fig(b)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processor places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address and </a:t>
            </a:r>
            <a:r>
              <a:rPr dirty="0">
                <a:latin typeface="Times New Roman"/>
                <a:cs typeface="Times New Roman"/>
              </a:rPr>
              <a:t>data onto the </a:t>
            </a:r>
            <a:r>
              <a:rPr spc="-5" dirty="0">
                <a:latin typeface="Times New Roman"/>
                <a:cs typeface="Times New Roman"/>
              </a:rPr>
              <a:t>system bus </a:t>
            </a:r>
            <a:r>
              <a:rPr dirty="0">
                <a:latin typeface="Times New Roman"/>
                <a:cs typeface="Times New Roman"/>
              </a:rPr>
              <a:t>during the </a:t>
            </a:r>
            <a:r>
              <a:rPr spc="-5" dirty="0">
                <a:latin typeface="Times New Roman"/>
                <a:cs typeface="Times New Roman"/>
              </a:rPr>
              <a:t>first clock  </a:t>
            </a:r>
            <a:r>
              <a:rPr dirty="0">
                <a:latin typeface="Times New Roman"/>
                <a:cs typeface="Times New Roman"/>
              </a:rPr>
              <a:t>pulse. The </a:t>
            </a:r>
            <a:r>
              <a:rPr spc="-5" dirty="0">
                <a:latin typeface="Times New Roman"/>
                <a:cs typeface="Times New Roman"/>
              </a:rPr>
              <a:t>microprocessor </a:t>
            </a:r>
            <a:r>
              <a:rPr dirty="0">
                <a:latin typeface="Times New Roman"/>
                <a:cs typeface="Times New Roman"/>
              </a:rPr>
              <a:t>then </a:t>
            </a:r>
            <a:r>
              <a:rPr spc="-5" dirty="0">
                <a:latin typeface="Times New Roman"/>
                <a:cs typeface="Times New Roman"/>
              </a:rPr>
              <a:t>asserts </a:t>
            </a:r>
            <a:r>
              <a:rPr dirty="0">
                <a:latin typeface="Times New Roman"/>
                <a:cs typeface="Times New Roman"/>
              </a:rPr>
              <a:t>the WRITE </a:t>
            </a:r>
            <a:r>
              <a:rPr spc="-5" dirty="0">
                <a:latin typeface="Times New Roman"/>
                <a:cs typeface="Times New Roman"/>
              </a:rPr>
              <a:t>control signal at </a:t>
            </a:r>
            <a:r>
              <a:rPr dirty="0">
                <a:latin typeface="Times New Roman"/>
                <a:cs typeface="Times New Roman"/>
              </a:rPr>
              <a:t>the end of the second </a:t>
            </a:r>
            <a:r>
              <a:rPr spc="-5" dirty="0">
                <a:latin typeface="Times New Roman"/>
                <a:cs typeface="Times New Roman"/>
              </a:rPr>
              <a:t>clock cycle.  At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end </a:t>
            </a:r>
            <a:r>
              <a:rPr dirty="0">
                <a:latin typeface="Times New Roman"/>
                <a:cs typeface="Times New Roman"/>
              </a:rPr>
              <a:t>of the </a:t>
            </a:r>
            <a:r>
              <a:rPr spc="-5" dirty="0">
                <a:latin typeface="Times New Roman"/>
                <a:cs typeface="Times New Roman"/>
              </a:rPr>
              <a:t>second clock cycle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processor completes </a:t>
            </a:r>
            <a:r>
              <a:rPr dirty="0">
                <a:latin typeface="Times New Roman"/>
                <a:cs typeface="Times New Roman"/>
              </a:rPr>
              <a:t>the memory </a:t>
            </a:r>
            <a:r>
              <a:rPr spc="-5" dirty="0">
                <a:latin typeface="Times New Roman"/>
                <a:cs typeface="Times New Roman"/>
              </a:rPr>
              <a:t>write operation </a:t>
            </a:r>
            <a:r>
              <a:rPr spc="5" dirty="0">
                <a:latin typeface="Times New Roman"/>
                <a:cs typeface="Times New Roman"/>
              </a:rPr>
              <a:t>by </a:t>
            </a:r>
            <a:r>
              <a:rPr dirty="0">
                <a:latin typeface="Times New Roman"/>
                <a:cs typeface="Times New Roman"/>
              </a:rPr>
              <a:t>removing  the </a:t>
            </a:r>
            <a:r>
              <a:rPr spc="-5" dirty="0">
                <a:latin typeface="Times New Roman"/>
                <a:cs typeface="Times New Roman"/>
              </a:rPr>
              <a:t>address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data </a:t>
            </a:r>
            <a:r>
              <a:rPr dirty="0">
                <a:latin typeface="Times New Roman"/>
                <a:cs typeface="Times New Roman"/>
              </a:rPr>
              <a:t>from the </a:t>
            </a:r>
            <a:r>
              <a:rPr spc="-5" dirty="0">
                <a:latin typeface="Times New Roman"/>
                <a:cs typeface="Times New Roman"/>
              </a:rPr>
              <a:t>system bus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deasserting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WRITE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signal.</a:t>
            </a:r>
          </a:p>
          <a:p>
            <a:pPr marL="78105" marR="6350" algn="just">
              <a:spcBef>
                <a:spcPts val="985"/>
              </a:spcBef>
              <a:buChar char="•"/>
              <a:tabLst>
                <a:tab pos="535305" algn="l"/>
                <a:tab pos="535940" algn="l"/>
              </a:tabLst>
            </a:pPr>
            <a:r>
              <a:rPr spc="-10" dirty="0">
                <a:latin typeface="Times New Roman"/>
                <a:cs typeface="Times New Roman"/>
              </a:rPr>
              <a:t>I/O </a:t>
            </a:r>
            <a:r>
              <a:rPr spc="-5" dirty="0">
                <a:latin typeface="Times New Roman"/>
                <a:cs typeface="Times New Roman"/>
              </a:rPr>
              <a:t>read and write </a:t>
            </a:r>
            <a:r>
              <a:rPr dirty="0">
                <a:latin typeface="Times New Roman"/>
                <a:cs typeface="Times New Roman"/>
              </a:rPr>
              <a:t>operations </a:t>
            </a:r>
            <a:r>
              <a:rPr spc="-5" dirty="0">
                <a:latin typeface="Times New Roman"/>
                <a:cs typeface="Times New Roman"/>
              </a:rPr>
              <a:t>are </a:t>
            </a:r>
            <a:r>
              <a:rPr dirty="0">
                <a:latin typeface="Times New Roman"/>
                <a:cs typeface="Times New Roman"/>
              </a:rPr>
              <a:t>similar to the memory </a:t>
            </a:r>
            <a:r>
              <a:rPr spc="-5" dirty="0">
                <a:latin typeface="Times New Roman"/>
                <a:cs typeface="Times New Roman"/>
              </a:rPr>
              <a:t>read and write operations. </a:t>
            </a:r>
            <a:r>
              <a:rPr dirty="0">
                <a:latin typeface="Times New Roman"/>
                <a:cs typeface="Times New Roman"/>
              </a:rPr>
              <a:t>Basically  the </a:t>
            </a:r>
            <a:r>
              <a:rPr spc="-5" dirty="0">
                <a:latin typeface="Times New Roman"/>
                <a:cs typeface="Times New Roman"/>
              </a:rPr>
              <a:t>processor </a:t>
            </a:r>
            <a:r>
              <a:rPr spc="5" dirty="0">
                <a:latin typeface="Times New Roman"/>
                <a:cs typeface="Times New Roman"/>
              </a:rPr>
              <a:t>may </a:t>
            </a:r>
            <a:r>
              <a:rPr spc="-5" dirty="0">
                <a:latin typeface="Times New Roman"/>
                <a:cs typeface="Times New Roman"/>
              </a:rPr>
              <a:t>use </a:t>
            </a:r>
            <a:r>
              <a:rPr dirty="0">
                <a:latin typeface="Times New Roman"/>
                <a:cs typeface="Times New Roman"/>
              </a:rPr>
              <a:t>memory mapped </a:t>
            </a:r>
            <a:r>
              <a:rPr spc="-10" dirty="0">
                <a:latin typeface="Times New Roman"/>
                <a:cs typeface="Times New Roman"/>
              </a:rPr>
              <a:t>I/O </a:t>
            </a:r>
            <a:r>
              <a:rPr spc="-5" dirty="0">
                <a:latin typeface="Times New Roman"/>
                <a:cs typeface="Times New Roman"/>
              </a:rPr>
              <a:t>and isolated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I/O.</a:t>
            </a:r>
            <a:endParaRPr dirty="0">
              <a:latin typeface="Times New Roman"/>
              <a:cs typeface="Times New Roman"/>
            </a:endParaRPr>
          </a:p>
          <a:p>
            <a:pPr marL="78105" marR="12700" algn="just">
              <a:spcBef>
                <a:spcPts val="994"/>
              </a:spcBef>
              <a:buChar char="•"/>
              <a:tabLst>
                <a:tab pos="535305" algn="l"/>
                <a:tab pos="535940" algn="l"/>
              </a:tabLst>
            </a:pPr>
            <a:r>
              <a:rPr spc="-10" dirty="0">
                <a:latin typeface="Times New Roman"/>
                <a:cs typeface="Times New Roman"/>
              </a:rPr>
              <a:t>In </a:t>
            </a:r>
            <a:r>
              <a:rPr dirty="0">
                <a:latin typeface="Times New Roman"/>
                <a:cs typeface="Times New Roman"/>
              </a:rPr>
              <a:t>memory mapped </a:t>
            </a:r>
            <a:r>
              <a:rPr spc="-10" dirty="0">
                <a:latin typeface="Times New Roman"/>
                <a:cs typeface="Times New Roman"/>
              </a:rPr>
              <a:t>I/O </a:t>
            </a:r>
            <a:r>
              <a:rPr spc="5" dirty="0">
                <a:latin typeface="Times New Roman"/>
                <a:cs typeface="Times New Roman"/>
              </a:rPr>
              <a:t>it </a:t>
            </a:r>
            <a:r>
              <a:rPr spc="-5" dirty="0">
                <a:latin typeface="Times New Roman"/>
                <a:cs typeface="Times New Roman"/>
              </a:rPr>
              <a:t>fallows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same sequence </a:t>
            </a:r>
            <a:r>
              <a:rPr dirty="0">
                <a:latin typeface="Times New Roman"/>
                <a:cs typeface="Times New Roman"/>
              </a:rPr>
              <a:t>of operations to input </a:t>
            </a:r>
            <a:r>
              <a:rPr spc="-5" dirty="0">
                <a:latin typeface="Times New Roman"/>
                <a:cs typeface="Times New Roman"/>
              </a:rPr>
              <a:t>data as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read from  </a:t>
            </a:r>
            <a:r>
              <a:rPr dirty="0">
                <a:latin typeface="Times New Roman"/>
                <a:cs typeface="Times New Roman"/>
              </a:rPr>
              <a:t>or </a:t>
            </a:r>
            <a:r>
              <a:rPr spc="-5" dirty="0">
                <a:latin typeface="Times New Roman"/>
                <a:cs typeface="Times New Roman"/>
              </a:rPr>
              <a:t>write data </a:t>
            </a:r>
            <a:r>
              <a:rPr dirty="0">
                <a:latin typeface="Times New Roman"/>
                <a:cs typeface="Times New Roman"/>
              </a:rPr>
              <a:t>into</a:t>
            </a:r>
            <a:r>
              <a:rPr spc="-5" dirty="0">
                <a:latin typeface="Times New Roman"/>
                <a:cs typeface="Times New Roman"/>
              </a:rPr>
              <a:t> memory.</a:t>
            </a:r>
            <a:endParaRPr dirty="0">
              <a:latin typeface="Times New Roman"/>
              <a:cs typeface="Times New Roman"/>
            </a:endParaRPr>
          </a:p>
          <a:p>
            <a:pPr marL="78105" marR="9525" algn="just">
              <a:spcBef>
                <a:spcPts val="1005"/>
              </a:spcBef>
              <a:tabLst>
                <a:tab pos="5789930" algn="l"/>
              </a:tabLst>
            </a:pPr>
            <a:r>
              <a:rPr spc="-10" dirty="0">
                <a:latin typeface="Times New Roman"/>
                <a:cs typeface="Times New Roman"/>
              </a:rPr>
              <a:t>In </a:t>
            </a:r>
            <a:r>
              <a:rPr spc="-5" dirty="0">
                <a:latin typeface="Times New Roman"/>
                <a:cs typeface="Times New Roman"/>
              </a:rPr>
              <a:t>isolated </a:t>
            </a:r>
            <a:r>
              <a:rPr spc="-10" dirty="0">
                <a:latin typeface="Times New Roman"/>
                <a:cs typeface="Times New Roman"/>
              </a:rPr>
              <a:t>I/O </a:t>
            </a:r>
            <a:r>
              <a:rPr spc="-5" dirty="0">
                <a:latin typeface="Times New Roman"/>
                <a:cs typeface="Times New Roman"/>
              </a:rPr>
              <a:t>fallow </a:t>
            </a:r>
            <a:r>
              <a:rPr dirty="0">
                <a:latin typeface="Times New Roman"/>
                <a:cs typeface="Times New Roman"/>
              </a:rPr>
              <a:t>same </a:t>
            </a:r>
            <a:r>
              <a:rPr spc="-5" dirty="0">
                <a:latin typeface="Times New Roman"/>
                <a:cs typeface="Times New Roman"/>
              </a:rPr>
              <a:t>process </a:t>
            </a:r>
            <a:r>
              <a:rPr dirty="0">
                <a:latin typeface="Times New Roman"/>
                <a:cs typeface="Times New Roman"/>
              </a:rPr>
              <a:t>but </a:t>
            </a:r>
            <a:r>
              <a:rPr spc="-5" dirty="0">
                <a:latin typeface="Times New Roman"/>
                <a:cs typeface="Times New Roman"/>
              </a:rPr>
              <a:t>have </a:t>
            </a:r>
            <a:r>
              <a:rPr dirty="0">
                <a:latin typeface="Times New Roman"/>
                <a:cs typeface="Times New Roman"/>
              </a:rPr>
              <a:t>a second </a:t>
            </a:r>
            <a:r>
              <a:rPr spc="-5" dirty="0">
                <a:latin typeface="Times New Roman"/>
                <a:cs typeface="Times New Roman"/>
              </a:rPr>
              <a:t>control signal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distinguish between </a:t>
            </a:r>
            <a:r>
              <a:rPr spc="-10" dirty="0">
                <a:latin typeface="Times New Roman"/>
                <a:cs typeface="Times New Roman"/>
              </a:rPr>
              <a:t>I/O </a:t>
            </a:r>
            <a:r>
              <a:rPr spc="-5" dirty="0">
                <a:latin typeface="Times New Roman"/>
                <a:cs typeface="Times New Roman"/>
              </a:rPr>
              <a:t>and  </a:t>
            </a:r>
            <a:r>
              <a:rPr dirty="0">
                <a:latin typeface="Times New Roman"/>
                <a:cs typeface="Times New Roman"/>
              </a:rPr>
              <a:t>memory </a:t>
            </a:r>
            <a:r>
              <a:rPr spc="-5" dirty="0">
                <a:latin typeface="Times New Roman"/>
                <a:cs typeface="Times New Roman"/>
              </a:rPr>
              <a:t>accesses.  For  </a:t>
            </a:r>
            <a:r>
              <a:rPr dirty="0">
                <a:latin typeface="Times New Roman"/>
                <a:cs typeface="Times New Roman"/>
              </a:rPr>
              <a:t>example  in  8085  </a:t>
            </a:r>
            <a:r>
              <a:rPr spc="-5" dirty="0">
                <a:latin typeface="Times New Roman"/>
                <a:cs typeface="Times New Roman"/>
              </a:rPr>
              <a:t>microprocessor  has  </a:t>
            </a:r>
            <a:r>
              <a:rPr dirty="0">
                <a:latin typeface="Times New Roman"/>
                <a:cs typeface="Times New Roman"/>
              </a:rPr>
              <a:t>a  </a:t>
            </a:r>
            <a:r>
              <a:rPr spc="-5" dirty="0">
                <a:latin typeface="Times New Roman"/>
                <a:cs typeface="Times New Roman"/>
              </a:rPr>
              <a:t>control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signal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called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spc="-15" dirty="0" smtClean="0">
                <a:latin typeface="Times New Roman"/>
                <a:cs typeface="Times New Roman"/>
              </a:rPr>
              <a:t>IO</a:t>
            </a:r>
            <a:r>
              <a:rPr spc="-15" dirty="0">
                <a:latin typeface="Times New Roman"/>
                <a:cs typeface="Times New Roman"/>
              </a:rPr>
              <a:t>/ </a:t>
            </a:r>
            <a:r>
              <a:rPr dirty="0">
                <a:latin typeface="Times New Roman"/>
                <a:cs typeface="Times New Roman"/>
              </a:rPr>
              <a:t>. The  </a:t>
            </a:r>
            <a:r>
              <a:rPr spc="-5" dirty="0">
                <a:latin typeface="Times New Roman"/>
                <a:cs typeface="Times New Roman"/>
              </a:rPr>
              <a:t>processor </a:t>
            </a:r>
            <a:r>
              <a:rPr dirty="0">
                <a:latin typeface="Times New Roman"/>
                <a:cs typeface="Times New Roman"/>
              </a:rPr>
              <a:t>set </a:t>
            </a:r>
            <a:r>
              <a:rPr spc="-10" dirty="0">
                <a:latin typeface="Times New Roman"/>
                <a:cs typeface="Times New Roman"/>
              </a:rPr>
              <a:t>IO/ </a:t>
            </a:r>
            <a:r>
              <a:rPr dirty="0">
                <a:latin typeface="Times New Roman"/>
                <a:cs typeface="Times New Roman"/>
              </a:rPr>
              <a:t>to 1 for </a:t>
            </a:r>
            <a:r>
              <a:rPr spc="-10" dirty="0">
                <a:latin typeface="Times New Roman"/>
                <a:cs typeface="Times New Roman"/>
              </a:rPr>
              <a:t>I/O </a:t>
            </a:r>
            <a:r>
              <a:rPr spc="-5" dirty="0">
                <a:latin typeface="Times New Roman"/>
                <a:cs typeface="Times New Roman"/>
              </a:rPr>
              <a:t>read and write </a:t>
            </a:r>
            <a:r>
              <a:rPr dirty="0">
                <a:latin typeface="Times New Roman"/>
                <a:cs typeface="Times New Roman"/>
              </a:rPr>
              <a:t>operations and 0 </a:t>
            </a:r>
            <a:r>
              <a:rPr spc="-5" dirty="0">
                <a:latin typeface="Times New Roman"/>
                <a:cs typeface="Times New Roman"/>
              </a:rPr>
              <a:t>for </a:t>
            </a:r>
            <a:r>
              <a:rPr dirty="0">
                <a:latin typeface="Times New Roman"/>
                <a:cs typeface="Times New Roman"/>
              </a:rPr>
              <a:t>memory read </a:t>
            </a:r>
            <a:r>
              <a:rPr spc="5"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write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operations.</a:t>
            </a:r>
            <a:endParaRPr dirty="0">
              <a:latin typeface="Times New Roman"/>
              <a:cs typeface="Times New Roman"/>
            </a:endParaRPr>
          </a:p>
          <a:p>
            <a:pPr marL="78105" algn="just">
              <a:spcBef>
                <a:spcPts val="1150"/>
              </a:spcBef>
            </a:pPr>
            <a:r>
              <a:rPr dirty="0" smtClean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539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278219" y="457201"/>
            <a:ext cx="11690868" cy="5051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105" algn="just">
              <a:lnSpc>
                <a:spcPct val="100000"/>
              </a:lnSpc>
              <a:spcBef>
                <a:spcPts val="1150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CPU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ORGANIZATION: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200025" marR="85090" algn="just">
              <a:lnSpc>
                <a:spcPct val="94600"/>
              </a:lnSpc>
            </a:pPr>
            <a:r>
              <a:rPr lang="en-US" b="1" spc="-5" dirty="0">
                <a:latin typeface="Times New Roman"/>
                <a:cs typeface="Times New Roman"/>
              </a:rPr>
              <a:t>Central processing unit </a:t>
            </a:r>
            <a:r>
              <a:rPr lang="en-US" spc="-5" dirty="0">
                <a:latin typeface="Times New Roman"/>
                <a:cs typeface="Times New Roman"/>
              </a:rPr>
              <a:t>(</a:t>
            </a:r>
            <a:r>
              <a:rPr lang="en-US" b="1" spc="-5" dirty="0">
                <a:latin typeface="Times New Roman"/>
                <a:cs typeface="Times New Roman"/>
              </a:rPr>
              <a:t>CPU</a:t>
            </a:r>
            <a:r>
              <a:rPr lang="en-US" spc="-5" dirty="0">
                <a:latin typeface="Times New Roman"/>
                <a:cs typeface="Times New Roman"/>
              </a:rPr>
              <a:t>) is </a:t>
            </a:r>
            <a:r>
              <a:rPr lang="en-US" dirty="0">
                <a:latin typeface="Times New Roman"/>
                <a:cs typeface="Times New Roman"/>
              </a:rPr>
              <a:t>the electronic circuitry within a computer that </a:t>
            </a:r>
            <a:r>
              <a:rPr lang="en-US" spc="-5" dirty="0">
                <a:latin typeface="Times New Roman"/>
                <a:cs typeface="Times New Roman"/>
              </a:rPr>
              <a:t>carries </a:t>
            </a:r>
            <a:r>
              <a:rPr lang="en-US" dirty="0">
                <a:latin typeface="Times New Roman"/>
                <a:cs typeface="Times New Roman"/>
              </a:rPr>
              <a:t>out the  </a:t>
            </a:r>
            <a:r>
              <a:rPr lang="en-US" spc="-5" dirty="0">
                <a:latin typeface="Times New Roman"/>
                <a:cs typeface="Times New Roman"/>
              </a:rPr>
              <a:t>instructions </a:t>
            </a:r>
            <a:r>
              <a:rPr lang="en-US" dirty="0">
                <a:latin typeface="Times New Roman"/>
                <a:cs typeface="Times New Roman"/>
              </a:rPr>
              <a:t>of a </a:t>
            </a:r>
            <a:r>
              <a:rPr lang="en-US" spc="-5" dirty="0">
                <a:latin typeface="Times New Roman"/>
                <a:cs typeface="Times New Roman"/>
              </a:rPr>
              <a:t>computer program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dirty="0">
                <a:latin typeface="Times New Roman"/>
                <a:cs typeface="Times New Roman"/>
              </a:rPr>
              <a:t>performing the </a:t>
            </a:r>
            <a:r>
              <a:rPr lang="en-US" spc="-5" dirty="0">
                <a:latin typeface="Times New Roman"/>
                <a:cs typeface="Times New Roman"/>
              </a:rPr>
              <a:t>basic arithmetic, logical, control and  </a:t>
            </a:r>
            <a:r>
              <a:rPr lang="en-US" dirty="0">
                <a:latin typeface="Times New Roman"/>
                <a:cs typeface="Times New Roman"/>
              </a:rPr>
              <a:t>input/output </a:t>
            </a:r>
            <a:r>
              <a:rPr lang="en-US" spc="-5" dirty="0">
                <a:latin typeface="Times New Roman"/>
                <a:cs typeface="Times New Roman"/>
              </a:rPr>
              <a:t>(I/O) </a:t>
            </a:r>
            <a:r>
              <a:rPr lang="en-US" dirty="0">
                <a:latin typeface="Times New Roman"/>
                <a:cs typeface="Times New Roman"/>
              </a:rPr>
              <a:t>operations </a:t>
            </a:r>
            <a:r>
              <a:rPr lang="en-US" spc="-5" dirty="0">
                <a:latin typeface="Times New Roman"/>
                <a:cs typeface="Times New Roman"/>
              </a:rPr>
              <a:t>specified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instructions</a:t>
            </a:r>
            <a:r>
              <a:rPr lang="en-US" dirty="0">
                <a:solidFill>
                  <a:srgbClr val="232323"/>
                </a:solidFill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200025" marR="80010" algn="just">
              <a:spcBef>
                <a:spcPts val="5"/>
              </a:spcBef>
            </a:pPr>
            <a:r>
              <a:rPr lang="en-US" spc="-10" dirty="0">
                <a:latin typeface="Times New Roman"/>
                <a:cs typeface="Times New Roman"/>
              </a:rPr>
              <a:t>In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 smtClean="0">
                <a:latin typeface="Times New Roman"/>
                <a:cs typeface="Times New Roman"/>
              </a:rPr>
              <a:t>computer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all </a:t>
            </a:r>
            <a:r>
              <a:rPr lang="en-US" dirty="0">
                <a:latin typeface="Times New Roman"/>
                <a:cs typeface="Times New Roman"/>
              </a:rPr>
              <a:t>the major </a:t>
            </a:r>
            <a:r>
              <a:rPr lang="en-US" spc="-5" dirty="0">
                <a:latin typeface="Times New Roman"/>
                <a:cs typeface="Times New Roman"/>
              </a:rPr>
              <a:t>components are connected </a:t>
            </a:r>
            <a:r>
              <a:rPr lang="en-US" dirty="0">
                <a:latin typeface="Times New Roman"/>
                <a:cs typeface="Times New Roman"/>
              </a:rPr>
              <a:t>with the </a:t>
            </a:r>
            <a:r>
              <a:rPr lang="en-US" spc="-5" dirty="0">
                <a:latin typeface="Times New Roman"/>
                <a:cs typeface="Times New Roman"/>
              </a:rPr>
              <a:t>help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b="1" spc="-5" dirty="0">
                <a:latin typeface="Times New Roman"/>
                <a:cs typeface="Times New Roman"/>
              </a:rPr>
              <a:t>system </a:t>
            </a:r>
            <a:r>
              <a:rPr lang="en-US" b="1" dirty="0">
                <a:latin typeface="Times New Roman"/>
                <a:cs typeface="Times New Roman"/>
              </a:rPr>
              <a:t>bus</a:t>
            </a:r>
            <a:r>
              <a:rPr lang="en-US" dirty="0">
                <a:latin typeface="Times New Roman"/>
                <a:cs typeface="Times New Roman"/>
              </a:rPr>
              <a:t>.  </a:t>
            </a:r>
            <a:endParaRPr lang="en-US" dirty="0" smtClean="0">
              <a:latin typeface="Times New Roman"/>
              <a:cs typeface="Times New Roman"/>
            </a:endParaRPr>
          </a:p>
          <a:p>
            <a:pPr marL="200025" marR="80010" algn="just">
              <a:spcBef>
                <a:spcPts val="5"/>
              </a:spcBef>
            </a:pPr>
            <a:endParaRPr lang="en-US" b="1" spc="-5" dirty="0">
              <a:latin typeface="Times New Roman"/>
              <a:cs typeface="Times New Roman"/>
            </a:endParaRPr>
          </a:p>
          <a:p>
            <a:pPr marL="200025" marR="80010" algn="just">
              <a:spcBef>
                <a:spcPts val="5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Data bus : Data </a:t>
            </a:r>
            <a:r>
              <a:rPr lang="en-US" b="1" spc="-5" dirty="0">
                <a:latin typeface="Times New Roman"/>
                <a:cs typeface="Times New Roman"/>
              </a:rPr>
              <a:t>bus </a:t>
            </a:r>
            <a:r>
              <a:rPr lang="en-US" spc="-5" dirty="0">
                <a:latin typeface="Times New Roman"/>
                <a:cs typeface="Times New Roman"/>
              </a:rPr>
              <a:t>is used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shuffle data between </a:t>
            </a:r>
            <a:r>
              <a:rPr lang="en-US" dirty="0">
                <a:latin typeface="Times New Roman"/>
                <a:cs typeface="Times New Roman"/>
              </a:rPr>
              <a:t>the various </a:t>
            </a:r>
            <a:r>
              <a:rPr lang="en-US" spc="-5" dirty="0">
                <a:latin typeface="Times New Roman"/>
                <a:cs typeface="Times New Roman"/>
              </a:rPr>
              <a:t>components </a:t>
            </a:r>
            <a:r>
              <a:rPr lang="en-US" dirty="0">
                <a:latin typeface="Times New Roman"/>
                <a:cs typeface="Times New Roman"/>
              </a:rPr>
              <a:t>in a computer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system.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177800" marR="80010" indent="-127000" algn="just">
              <a:lnSpc>
                <a:spcPct val="110200"/>
              </a:lnSpc>
            </a:pPr>
            <a:r>
              <a:rPr lang="en-US" b="1" spc="-5" dirty="0" smtClean="0">
                <a:latin typeface="Times New Roman"/>
                <a:cs typeface="Times New Roman"/>
              </a:rPr>
              <a:t>  A</a:t>
            </a:r>
            <a:r>
              <a:rPr lang="en-US" b="1" spc="-5" dirty="0" smtClean="0">
                <a:latin typeface="Times New Roman"/>
                <a:cs typeface="Times New Roman"/>
              </a:rPr>
              <a:t>ddress </a:t>
            </a:r>
            <a:r>
              <a:rPr lang="en-US" b="1" dirty="0" smtClean="0">
                <a:latin typeface="Times New Roman"/>
                <a:cs typeface="Times New Roman"/>
              </a:rPr>
              <a:t>bus :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differentiate </a:t>
            </a:r>
            <a:r>
              <a:rPr lang="en-US" dirty="0">
                <a:latin typeface="Times New Roman"/>
                <a:cs typeface="Times New Roman"/>
              </a:rPr>
              <a:t>memory locations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spc="-10" dirty="0">
                <a:latin typeface="Times New Roman"/>
                <a:cs typeface="Times New Roman"/>
              </a:rPr>
              <a:t>I/O </a:t>
            </a:r>
            <a:r>
              <a:rPr lang="en-US" spc="-5" dirty="0">
                <a:latin typeface="Times New Roman"/>
                <a:cs typeface="Times New Roman"/>
              </a:rPr>
              <a:t>devices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system </a:t>
            </a:r>
            <a:r>
              <a:rPr lang="en-US" dirty="0">
                <a:latin typeface="Times New Roman"/>
                <a:cs typeface="Times New Roman"/>
              </a:rPr>
              <a:t>designer </a:t>
            </a:r>
            <a:r>
              <a:rPr lang="en-US" spc="-5" dirty="0">
                <a:latin typeface="Times New Roman"/>
                <a:cs typeface="Times New Roman"/>
              </a:rPr>
              <a:t>assigns </a:t>
            </a:r>
            <a:r>
              <a:rPr lang="en-US" dirty="0">
                <a:latin typeface="Times New Roman"/>
                <a:cs typeface="Times New Roman"/>
              </a:rPr>
              <a:t>a unique memory  </a:t>
            </a:r>
            <a:r>
              <a:rPr lang="en-US" spc="-5" dirty="0">
                <a:latin typeface="Times New Roman"/>
                <a:cs typeface="Times New Roman"/>
              </a:rPr>
              <a:t>address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spc="-5" dirty="0" smtClean="0">
                <a:latin typeface="Times New Roman"/>
                <a:cs typeface="Times New Roman"/>
              </a:rPr>
              <a:t>each </a:t>
            </a:r>
            <a:r>
              <a:rPr lang="en-US" dirty="0">
                <a:latin typeface="Times New Roman"/>
                <a:cs typeface="Times New Roman"/>
              </a:rPr>
              <a:t>memory </a:t>
            </a:r>
            <a:r>
              <a:rPr lang="en-US" spc="-5" dirty="0">
                <a:latin typeface="Times New Roman"/>
                <a:cs typeface="Times New Roman"/>
              </a:rPr>
              <a:t>element and </a:t>
            </a:r>
            <a:r>
              <a:rPr lang="en-US" spc="-10" dirty="0">
                <a:latin typeface="Times New Roman"/>
                <a:cs typeface="Times New Roman"/>
              </a:rPr>
              <a:t>I/O </a:t>
            </a:r>
            <a:r>
              <a:rPr lang="en-US" spc="-5" dirty="0">
                <a:latin typeface="Times New Roman"/>
                <a:cs typeface="Times New Roman"/>
              </a:rPr>
              <a:t>device. </a:t>
            </a:r>
            <a:r>
              <a:rPr lang="en-US" dirty="0">
                <a:latin typeface="Times New Roman"/>
                <a:cs typeface="Times New Roman"/>
              </a:rPr>
              <a:t>When </a:t>
            </a:r>
            <a:r>
              <a:rPr lang="en-US" spc="5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software wants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access </a:t>
            </a:r>
            <a:r>
              <a:rPr lang="en-US" dirty="0">
                <a:latin typeface="Times New Roman"/>
                <a:cs typeface="Times New Roman"/>
              </a:rPr>
              <a:t>some </a:t>
            </a:r>
            <a:r>
              <a:rPr lang="en-US" spc="-5" dirty="0">
                <a:latin typeface="Times New Roman"/>
                <a:cs typeface="Times New Roman"/>
              </a:rPr>
              <a:t>particular  </a:t>
            </a:r>
            <a:r>
              <a:rPr lang="en-US" dirty="0">
                <a:latin typeface="Times New Roman"/>
                <a:cs typeface="Times New Roman"/>
              </a:rPr>
              <a:t>memory location or </a:t>
            </a:r>
            <a:r>
              <a:rPr lang="en-US" spc="-10" dirty="0">
                <a:latin typeface="Times New Roman"/>
                <a:cs typeface="Times New Roman"/>
              </a:rPr>
              <a:t>I/O </a:t>
            </a:r>
            <a:r>
              <a:rPr lang="en-US" spc="-5" dirty="0">
                <a:latin typeface="Times New Roman"/>
                <a:cs typeface="Times New Roman"/>
              </a:rPr>
              <a:t>device </a:t>
            </a:r>
            <a:r>
              <a:rPr lang="en-US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places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corresponding address </a:t>
            </a:r>
            <a:r>
              <a:rPr lang="en-US" dirty="0">
                <a:latin typeface="Times New Roman"/>
                <a:cs typeface="Times New Roman"/>
              </a:rPr>
              <a:t>on the </a:t>
            </a:r>
            <a:r>
              <a:rPr lang="en-US" b="1" spc="-5" dirty="0">
                <a:latin typeface="Times New Roman"/>
                <a:cs typeface="Times New Roman"/>
              </a:rPr>
              <a:t>address </a:t>
            </a:r>
            <a:r>
              <a:rPr lang="en-US" b="1" dirty="0" smtClean="0">
                <a:latin typeface="Times New Roman"/>
                <a:cs typeface="Times New Roman"/>
              </a:rPr>
              <a:t>bus</a:t>
            </a:r>
            <a:r>
              <a:rPr lang="en-US" dirty="0" smtClean="0">
                <a:latin typeface="Times New Roman"/>
                <a:cs typeface="Times New Roman"/>
              </a:rPr>
              <a:t>. Circuitry  </a:t>
            </a:r>
            <a:r>
              <a:rPr lang="en-US" spc="-5" dirty="0">
                <a:latin typeface="Times New Roman"/>
                <a:cs typeface="Times New Roman"/>
              </a:rPr>
              <a:t>associated </a:t>
            </a:r>
            <a:r>
              <a:rPr lang="en-US" dirty="0">
                <a:latin typeface="Times New Roman"/>
                <a:cs typeface="Times New Roman"/>
              </a:rPr>
              <a:t>with the memory or </a:t>
            </a:r>
            <a:r>
              <a:rPr lang="en-US" spc="-10" dirty="0">
                <a:latin typeface="Times New Roman"/>
                <a:cs typeface="Times New Roman"/>
              </a:rPr>
              <a:t>I/O </a:t>
            </a:r>
            <a:r>
              <a:rPr lang="en-US" dirty="0">
                <a:latin typeface="Times New Roman"/>
                <a:cs typeface="Times New Roman"/>
              </a:rPr>
              <a:t>device recognizes this </a:t>
            </a:r>
            <a:r>
              <a:rPr lang="en-US" spc="-5" dirty="0">
                <a:latin typeface="Times New Roman"/>
                <a:cs typeface="Times New Roman"/>
              </a:rPr>
              <a:t>address and instructs </a:t>
            </a:r>
            <a:r>
              <a:rPr lang="en-US" dirty="0">
                <a:latin typeface="Times New Roman"/>
                <a:cs typeface="Times New Roman"/>
              </a:rPr>
              <a:t>the memory or </a:t>
            </a:r>
            <a:r>
              <a:rPr lang="en-US" spc="-5" dirty="0">
                <a:latin typeface="Times New Roman"/>
                <a:cs typeface="Times New Roman"/>
              </a:rPr>
              <a:t>I/O  device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read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data </a:t>
            </a:r>
            <a:r>
              <a:rPr lang="en-US" dirty="0">
                <a:latin typeface="Times New Roman"/>
                <a:cs typeface="Times New Roman"/>
              </a:rPr>
              <a:t>from or </a:t>
            </a:r>
            <a:r>
              <a:rPr lang="en-US" spc="-5" dirty="0">
                <a:latin typeface="Times New Roman"/>
                <a:cs typeface="Times New Roman"/>
              </a:rPr>
              <a:t>place data </a:t>
            </a:r>
            <a:r>
              <a:rPr lang="en-US" dirty="0">
                <a:latin typeface="Times New Roman"/>
                <a:cs typeface="Times New Roman"/>
              </a:rPr>
              <a:t>on the </a:t>
            </a:r>
            <a:r>
              <a:rPr lang="en-US" spc="-5" dirty="0">
                <a:latin typeface="Times New Roman"/>
                <a:cs typeface="Times New Roman"/>
              </a:rPr>
              <a:t>data </a:t>
            </a:r>
            <a:r>
              <a:rPr lang="en-US" dirty="0">
                <a:latin typeface="Times New Roman"/>
                <a:cs typeface="Times New Roman"/>
              </a:rPr>
              <a:t>bus. Only the device </a:t>
            </a:r>
            <a:r>
              <a:rPr lang="en-US" spc="-5" dirty="0">
                <a:latin typeface="Times New Roman"/>
                <a:cs typeface="Times New Roman"/>
              </a:rPr>
              <a:t>whose address matches </a:t>
            </a:r>
            <a:r>
              <a:rPr lang="en-US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value </a:t>
            </a:r>
            <a:r>
              <a:rPr lang="en-US" dirty="0">
                <a:latin typeface="Times New Roman"/>
                <a:cs typeface="Times New Roman"/>
              </a:rPr>
              <a:t>on the </a:t>
            </a:r>
            <a:r>
              <a:rPr lang="en-US" spc="-5" dirty="0">
                <a:latin typeface="Times New Roman"/>
                <a:cs typeface="Times New Roman"/>
              </a:rPr>
              <a:t>address bus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responds.</a:t>
            </a:r>
            <a:endParaRPr lang="en-US" dirty="0">
              <a:latin typeface="Times New Roman"/>
              <a:cs typeface="Times New Roman"/>
            </a:endParaRPr>
          </a:p>
          <a:p>
            <a:pPr marL="177800" marR="81280" indent="-65088" algn="just">
              <a:lnSpc>
                <a:spcPct val="110000"/>
              </a:lnSpc>
              <a:spcBef>
                <a:spcPts val="1005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  Control bus :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control bus </a:t>
            </a:r>
            <a:r>
              <a:rPr lang="en-US" spc="-5" dirty="0">
                <a:latin typeface="Times New Roman"/>
                <a:cs typeface="Times New Roman"/>
              </a:rPr>
              <a:t>is an eclectic collection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signals </a:t>
            </a:r>
            <a:r>
              <a:rPr lang="en-US" dirty="0">
                <a:latin typeface="Times New Roman"/>
                <a:cs typeface="Times New Roman"/>
              </a:rPr>
              <a:t>that </a:t>
            </a:r>
            <a:r>
              <a:rPr lang="en-US" spc="-5" dirty="0">
                <a:latin typeface="Times New Roman"/>
                <a:cs typeface="Times New Roman"/>
              </a:rPr>
              <a:t>control </a:t>
            </a:r>
            <a:r>
              <a:rPr lang="en-US" dirty="0">
                <a:latin typeface="Times New Roman"/>
                <a:cs typeface="Times New Roman"/>
              </a:rPr>
              <a:t>how the processor </a:t>
            </a:r>
            <a:r>
              <a:rPr lang="en-US" spc="-5" dirty="0">
                <a:latin typeface="Times New Roman"/>
                <a:cs typeface="Times New Roman"/>
              </a:rPr>
              <a:t>communicates </a:t>
            </a:r>
            <a:r>
              <a:rPr lang="en-US" dirty="0">
                <a:latin typeface="Times New Roman"/>
                <a:cs typeface="Times New Roman"/>
              </a:rPr>
              <a:t>with  the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rest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system.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read</a:t>
            </a:r>
            <a:r>
              <a:rPr lang="en-US" b="1" spc="10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write</a:t>
            </a:r>
            <a:r>
              <a:rPr lang="en-US" b="1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control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lines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control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direction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data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data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7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object 2"/>
          <p:cNvSpPr txBox="1"/>
          <p:nvPr/>
        </p:nvSpPr>
        <p:spPr>
          <a:xfrm>
            <a:off x="355163" y="972459"/>
            <a:ext cx="10990891" cy="23511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275" marR="5080" algn="just">
              <a:lnSpc>
                <a:spcPct val="110300"/>
              </a:lnSpc>
              <a:spcBef>
                <a:spcPts val="110"/>
              </a:spcBef>
            </a:pPr>
            <a:r>
              <a:rPr dirty="0">
                <a:latin typeface="Times New Roman"/>
                <a:cs typeface="Times New Roman"/>
              </a:rPr>
              <a:t>When both </a:t>
            </a:r>
            <a:r>
              <a:rPr spc="-5" dirty="0">
                <a:latin typeface="Times New Roman"/>
                <a:cs typeface="Times New Roman"/>
              </a:rPr>
              <a:t>contain logic </a:t>
            </a:r>
            <a:r>
              <a:rPr dirty="0">
                <a:latin typeface="Times New Roman"/>
                <a:cs typeface="Times New Roman"/>
              </a:rPr>
              <a:t>one the </a:t>
            </a:r>
            <a:r>
              <a:rPr spc="-5" dirty="0">
                <a:latin typeface="Times New Roman"/>
                <a:cs typeface="Times New Roman"/>
              </a:rPr>
              <a:t>CPU and </a:t>
            </a:r>
            <a:r>
              <a:rPr dirty="0">
                <a:latin typeface="Times New Roman"/>
                <a:cs typeface="Times New Roman"/>
              </a:rPr>
              <a:t>memory-I/O </a:t>
            </a:r>
            <a:r>
              <a:rPr spc="-5" dirty="0">
                <a:latin typeface="Times New Roman"/>
                <a:cs typeface="Times New Roman"/>
              </a:rPr>
              <a:t>are </a:t>
            </a:r>
            <a:r>
              <a:rPr dirty="0">
                <a:latin typeface="Times New Roman"/>
                <a:cs typeface="Times New Roman"/>
              </a:rPr>
              <a:t>not communicating with one </a:t>
            </a:r>
            <a:r>
              <a:rPr spc="-5" dirty="0">
                <a:latin typeface="Times New Roman"/>
                <a:cs typeface="Times New Roman"/>
              </a:rPr>
              <a:t>another. 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41275" marR="5080" algn="just">
              <a:lnSpc>
                <a:spcPct val="110300"/>
              </a:lnSpc>
              <a:spcBef>
                <a:spcPts val="110"/>
              </a:spcBef>
            </a:pPr>
            <a:r>
              <a:rPr dirty="0" smtClean="0">
                <a:latin typeface="Times New Roman"/>
                <a:cs typeface="Times New Roman"/>
              </a:rPr>
              <a:t>If 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b="1" spc="-5" dirty="0">
                <a:latin typeface="Times New Roman"/>
                <a:cs typeface="Times New Roman"/>
              </a:rPr>
              <a:t>read </a:t>
            </a:r>
            <a:r>
              <a:rPr b="1" dirty="0">
                <a:latin typeface="Times New Roman"/>
                <a:cs typeface="Times New Roman"/>
              </a:rPr>
              <a:t>line </a:t>
            </a:r>
            <a:r>
              <a:rPr spc="-5" dirty="0">
                <a:latin typeface="Times New Roman"/>
                <a:cs typeface="Times New Roman"/>
              </a:rPr>
              <a:t>is low (logic </a:t>
            </a:r>
            <a:r>
              <a:rPr dirty="0">
                <a:latin typeface="Times New Roman"/>
                <a:cs typeface="Times New Roman"/>
              </a:rPr>
              <a:t>zero) the </a:t>
            </a:r>
            <a:r>
              <a:rPr spc="-5" dirty="0">
                <a:latin typeface="Times New Roman"/>
                <a:cs typeface="Times New Roman"/>
              </a:rPr>
              <a:t>CPU is reading </a:t>
            </a:r>
            <a:r>
              <a:rPr dirty="0">
                <a:latin typeface="Times New Roman"/>
                <a:cs typeface="Times New Roman"/>
              </a:rPr>
              <a:t>data </a:t>
            </a:r>
            <a:r>
              <a:rPr spc="-5" dirty="0">
                <a:latin typeface="Times New Roman"/>
                <a:cs typeface="Times New Roman"/>
              </a:rPr>
              <a:t>from </a:t>
            </a:r>
            <a:r>
              <a:rPr dirty="0">
                <a:latin typeface="Times New Roman"/>
                <a:cs typeface="Times New Roman"/>
              </a:rPr>
              <a:t>memory </a:t>
            </a:r>
            <a:r>
              <a:rPr spc="-5" dirty="0">
                <a:latin typeface="Times New Roman"/>
                <a:cs typeface="Times New Roman"/>
              </a:rPr>
              <a:t>(that is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system is  transferring </a:t>
            </a:r>
            <a:r>
              <a:rPr dirty="0">
                <a:latin typeface="Times New Roman"/>
                <a:cs typeface="Times New Roman"/>
              </a:rPr>
              <a:t>data </a:t>
            </a:r>
            <a:r>
              <a:rPr spc="-5" dirty="0">
                <a:latin typeface="Times New Roman"/>
                <a:cs typeface="Times New Roman"/>
              </a:rPr>
              <a:t>from </a:t>
            </a:r>
            <a:r>
              <a:rPr dirty="0">
                <a:latin typeface="Times New Roman"/>
                <a:cs typeface="Times New Roman"/>
              </a:rPr>
              <a:t>memory to </a:t>
            </a:r>
            <a:r>
              <a:rPr spc="5"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CPU). 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41275" marR="5080" algn="just">
              <a:lnSpc>
                <a:spcPct val="110300"/>
              </a:lnSpc>
              <a:spcBef>
                <a:spcPts val="110"/>
              </a:spcBef>
            </a:pPr>
            <a:r>
              <a:rPr spc="-15" dirty="0" smtClean="0">
                <a:latin typeface="Times New Roman"/>
                <a:cs typeface="Times New Roman"/>
              </a:rPr>
              <a:t>If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b="1" spc="-5" dirty="0">
                <a:latin typeface="Times New Roman"/>
                <a:cs typeface="Times New Roman"/>
              </a:rPr>
              <a:t>write </a:t>
            </a:r>
            <a:r>
              <a:rPr b="1" dirty="0">
                <a:latin typeface="Times New Roman"/>
                <a:cs typeface="Times New Roman"/>
              </a:rPr>
              <a:t>line </a:t>
            </a:r>
            <a:r>
              <a:rPr spc="-5" dirty="0">
                <a:latin typeface="Times New Roman"/>
                <a:cs typeface="Times New Roman"/>
              </a:rPr>
              <a:t>is low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system transfers data from </a:t>
            </a:r>
            <a:r>
              <a:rPr dirty="0">
                <a:latin typeface="Times New Roman"/>
                <a:cs typeface="Times New Roman"/>
              </a:rPr>
              <a:t>the  </a:t>
            </a:r>
            <a:r>
              <a:rPr spc="-5" dirty="0">
                <a:latin typeface="Times New Roman"/>
                <a:cs typeface="Times New Roman"/>
              </a:rPr>
              <a:t>CPU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memory.</a:t>
            </a:r>
            <a:endParaRPr dirty="0">
              <a:latin typeface="Times New Roman"/>
              <a:cs typeface="Times New Roman"/>
            </a:endParaRPr>
          </a:p>
          <a:p>
            <a:pPr marL="163830" marR="9525">
              <a:lnSpc>
                <a:spcPts val="138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R="9525" algn="just">
              <a:lnSpc>
                <a:spcPts val="1380"/>
              </a:lnSpc>
            </a:pPr>
            <a:r>
              <a:rPr dirty="0" smtClean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CPU controls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computer. </a:t>
            </a:r>
            <a:r>
              <a:rPr spc="-10" dirty="0">
                <a:latin typeface="Times New Roman"/>
                <a:cs typeface="Times New Roman"/>
              </a:rPr>
              <a:t>It </a:t>
            </a:r>
            <a:r>
              <a:rPr b="1" spc="-5" dirty="0">
                <a:latin typeface="Times New Roman"/>
                <a:cs typeface="Times New Roman"/>
              </a:rPr>
              <a:t>fetches </a:t>
            </a:r>
            <a:r>
              <a:rPr dirty="0">
                <a:latin typeface="Times New Roman"/>
                <a:cs typeface="Times New Roman"/>
              </a:rPr>
              <a:t>instructions </a:t>
            </a:r>
            <a:r>
              <a:rPr spc="-5" dirty="0">
                <a:latin typeface="Times New Roman"/>
                <a:cs typeface="Times New Roman"/>
              </a:rPr>
              <a:t>from memory, </a:t>
            </a:r>
            <a:r>
              <a:rPr dirty="0">
                <a:latin typeface="Times New Roman"/>
                <a:cs typeface="Times New Roman"/>
              </a:rPr>
              <a:t>supply the </a:t>
            </a:r>
            <a:r>
              <a:rPr spc="-5" dirty="0">
                <a:latin typeface="Times New Roman"/>
                <a:cs typeface="Times New Roman"/>
              </a:rPr>
              <a:t>address and  control signals needed </a:t>
            </a:r>
            <a:r>
              <a:rPr spc="10" dirty="0">
                <a:latin typeface="Times New Roman"/>
                <a:cs typeface="Times New Roman"/>
              </a:rPr>
              <a:t>by </a:t>
            </a:r>
            <a:r>
              <a:rPr dirty="0">
                <a:latin typeface="Times New Roman"/>
                <a:cs typeface="Times New Roman"/>
              </a:rPr>
              <a:t>the memory to </a:t>
            </a:r>
            <a:r>
              <a:rPr spc="-5" dirty="0">
                <a:latin typeface="Times New Roman"/>
                <a:cs typeface="Times New Roman"/>
              </a:rPr>
              <a:t>access its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Internally, </a:t>
            </a:r>
            <a:r>
              <a:rPr dirty="0">
                <a:latin typeface="Times New Roman"/>
                <a:cs typeface="Times New Roman"/>
              </a:rPr>
              <a:t>CPU </a:t>
            </a:r>
            <a:r>
              <a:rPr spc="-5" dirty="0">
                <a:latin typeface="Times New Roman"/>
                <a:cs typeface="Times New Roman"/>
              </a:rPr>
              <a:t>has </a:t>
            </a:r>
            <a:r>
              <a:rPr dirty="0">
                <a:latin typeface="Times New Roman"/>
                <a:cs typeface="Times New Roman"/>
              </a:rPr>
              <a:t>three </a:t>
            </a:r>
            <a:r>
              <a:rPr spc="-5" dirty="0">
                <a:latin typeface="Times New Roman"/>
                <a:cs typeface="Times New Roman"/>
              </a:rPr>
              <a:t>sections as shown </a:t>
            </a:r>
            <a:r>
              <a:rPr dirty="0">
                <a:latin typeface="Times New Roman"/>
                <a:cs typeface="Times New Roman"/>
              </a:rPr>
              <a:t>in the </a:t>
            </a:r>
            <a:r>
              <a:rPr spc="-5" dirty="0">
                <a:latin typeface="Times New Roman"/>
                <a:cs typeface="Times New Roman"/>
              </a:rPr>
              <a:t>fig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below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852382" y="3452473"/>
            <a:ext cx="5909481" cy="2702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379478" y="6227024"/>
            <a:ext cx="6382385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Fig </a:t>
            </a:r>
            <a:r>
              <a:rPr dirty="0">
                <a:latin typeface="Times New Roman"/>
                <a:cs typeface="Times New Roman"/>
              </a:rPr>
              <a:t>1.3: </a:t>
            </a:r>
            <a:r>
              <a:rPr spc="-5" dirty="0">
                <a:latin typeface="Times New Roman"/>
                <a:cs typeface="Times New Roman"/>
              </a:rPr>
              <a:t>CPU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Organization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270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60" y="5733143"/>
            <a:ext cx="2676240" cy="1124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191452" y="807254"/>
            <a:ext cx="11572918" cy="563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6690" marR="5080" indent="-174625" algn="just">
              <a:lnSpc>
                <a:spcPct val="150000"/>
              </a:lnSpc>
              <a:buFont typeface="Symbol"/>
              <a:buChar char=""/>
              <a:tabLst>
                <a:tab pos="187325" algn="l"/>
              </a:tabLst>
            </a:pP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register section, as </a:t>
            </a:r>
            <a:r>
              <a:rPr lang="en-US" dirty="0">
                <a:latin typeface="Times New Roman"/>
                <a:cs typeface="Times New Roman"/>
              </a:rPr>
              <a:t>its </a:t>
            </a:r>
            <a:r>
              <a:rPr lang="en-US" spc="-5" dirty="0">
                <a:latin typeface="Times New Roman"/>
                <a:cs typeface="Times New Roman"/>
              </a:rPr>
              <a:t>name </a:t>
            </a:r>
            <a:r>
              <a:rPr lang="en-US" dirty="0">
                <a:latin typeface="Times New Roman"/>
                <a:cs typeface="Times New Roman"/>
              </a:rPr>
              <a:t>implies, </a:t>
            </a:r>
            <a:r>
              <a:rPr lang="en-US" spc="-5" dirty="0">
                <a:latin typeface="Times New Roman"/>
                <a:cs typeface="Times New Roman"/>
              </a:rPr>
              <a:t>includes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set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registers and </a:t>
            </a:r>
            <a:r>
              <a:rPr lang="en-US" dirty="0">
                <a:latin typeface="Times New Roman"/>
                <a:cs typeface="Times New Roman"/>
              </a:rPr>
              <a:t>a bus or </a:t>
            </a:r>
            <a:r>
              <a:rPr lang="en-US" spc="-5" dirty="0">
                <a:latin typeface="Times New Roman"/>
                <a:cs typeface="Times New Roman"/>
              </a:rPr>
              <a:t>other communication  mechanism.</a:t>
            </a:r>
            <a:endParaRPr lang="en-US" dirty="0">
              <a:latin typeface="Times New Roman"/>
              <a:cs typeface="Times New Roman"/>
            </a:endParaRPr>
          </a:p>
          <a:p>
            <a:pPr marL="186690" indent="-174625" algn="just">
              <a:lnSpc>
                <a:spcPct val="150000"/>
              </a:lnSpc>
              <a:spcBef>
                <a:spcPts val="225"/>
              </a:spcBef>
              <a:buFont typeface="Symbol"/>
              <a:buChar char=""/>
              <a:tabLst>
                <a:tab pos="187325" algn="l"/>
              </a:tabLst>
            </a:pP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register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processor’s instruction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set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architecture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are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found in 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section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CPU.</a:t>
            </a:r>
            <a:endParaRPr lang="en-US" dirty="0">
              <a:latin typeface="Times New Roman"/>
              <a:cs typeface="Times New Roman"/>
            </a:endParaRPr>
          </a:p>
          <a:p>
            <a:pPr marL="186690" marR="6985" indent="-174625" algn="just">
              <a:lnSpc>
                <a:spcPct val="150000"/>
              </a:lnSpc>
              <a:spcBef>
                <a:spcPts val="110"/>
              </a:spcBef>
              <a:buFont typeface="Symbol"/>
              <a:buChar char=""/>
              <a:tabLst>
                <a:tab pos="187325" algn="l"/>
                <a:tab pos="6122035" algn="l"/>
              </a:tabLst>
            </a:pP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</a:t>
            </a:r>
            <a:r>
              <a:rPr lang="en-US" spc="-2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stem 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dd</a:t>
            </a:r>
            <a:r>
              <a:rPr lang="en-US" spc="5" dirty="0">
                <a:latin typeface="Times New Roman"/>
                <a:cs typeface="Times New Roman"/>
              </a:rPr>
              <a:t>r</a:t>
            </a:r>
            <a:r>
              <a:rPr lang="en-US" spc="-5" dirty="0">
                <a:latin typeface="Times New Roman"/>
                <a:cs typeface="Times New Roman"/>
              </a:rPr>
              <a:t>ess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nd 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ta 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buses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int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10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t 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 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</a:t>
            </a:r>
            <a:r>
              <a:rPr lang="en-US" spc="-5" dirty="0">
                <a:latin typeface="Times New Roman"/>
                <a:cs typeface="Times New Roman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</a:t>
            </a:r>
            <a:r>
              <a:rPr lang="en-US" spc="-10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tion 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spc="-5" dirty="0">
                <a:latin typeface="Times New Roman"/>
                <a:cs typeface="Times New Roman"/>
              </a:rPr>
              <a:t>PU.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</a:t>
            </a:r>
            <a:r>
              <a:rPr lang="en-US" spc="-15" dirty="0">
                <a:latin typeface="Times New Roman"/>
                <a:cs typeface="Times New Roman"/>
              </a:rPr>
              <a:t>g</a:t>
            </a:r>
            <a:r>
              <a:rPr lang="en-US" spc="-5" dirty="0">
                <a:latin typeface="Times New Roman"/>
                <a:cs typeface="Times New Roman"/>
              </a:rPr>
              <a:t>iste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</a:t>
            </a:r>
            <a:r>
              <a:rPr lang="en-US" spc="-10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Times New Roman"/>
                <a:cs typeface="Times New Roman"/>
              </a:rPr>
              <a:t>c</a:t>
            </a:r>
            <a:r>
              <a:rPr lang="en-US" dirty="0">
                <a:latin typeface="Times New Roman"/>
                <a:cs typeface="Times New Roman"/>
              </a:rPr>
              <a:t>tion	</a:t>
            </a:r>
            <a:r>
              <a:rPr lang="en-US" spc="-5" dirty="0">
                <a:latin typeface="Times New Roman"/>
                <a:cs typeface="Times New Roman"/>
              </a:rPr>
              <a:t>also  contains other registers that are </a:t>
            </a:r>
            <a:r>
              <a:rPr lang="en-US" dirty="0">
                <a:latin typeface="Times New Roman"/>
                <a:cs typeface="Times New Roman"/>
              </a:rPr>
              <a:t>not directly accessible </a:t>
            </a:r>
            <a:r>
              <a:rPr lang="en-US" spc="5" dirty="0">
                <a:latin typeface="Times New Roman"/>
                <a:cs typeface="Times New Roman"/>
              </a:rPr>
              <a:t>by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the programmer</a:t>
            </a:r>
            <a:r>
              <a:rPr lang="en-US" spc="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186690" marR="13335" indent="-174625" algn="just">
              <a:lnSpc>
                <a:spcPct val="150000"/>
              </a:lnSpc>
              <a:spcBef>
                <a:spcPts val="65"/>
              </a:spcBef>
              <a:buFont typeface="Symbol"/>
              <a:buChar char=""/>
              <a:tabLst>
                <a:tab pos="187325" algn="l"/>
              </a:tabLst>
            </a:pP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fetch </a:t>
            </a:r>
            <a:r>
              <a:rPr lang="en-US" dirty="0">
                <a:latin typeface="Times New Roman"/>
                <a:cs typeface="Times New Roman"/>
              </a:rPr>
              <a:t>portion of the </a:t>
            </a:r>
            <a:r>
              <a:rPr lang="en-US" spc="-5" dirty="0">
                <a:latin typeface="Times New Roman"/>
                <a:cs typeface="Times New Roman"/>
              </a:rPr>
              <a:t>instruction cycle,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processor first </a:t>
            </a:r>
            <a:r>
              <a:rPr lang="en-US" dirty="0">
                <a:latin typeface="Times New Roman"/>
                <a:cs typeface="Times New Roman"/>
              </a:rPr>
              <a:t>outputs the </a:t>
            </a:r>
            <a:r>
              <a:rPr lang="en-US" spc="-5" dirty="0">
                <a:latin typeface="Times New Roman"/>
                <a:cs typeface="Times New Roman"/>
              </a:rPr>
              <a:t>address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5" dirty="0">
                <a:latin typeface="Times New Roman"/>
                <a:cs typeface="Times New Roman"/>
              </a:rPr>
              <a:t>instruction  </a:t>
            </a:r>
            <a:r>
              <a:rPr lang="en-US" dirty="0">
                <a:latin typeface="Times New Roman"/>
                <a:cs typeface="Times New Roman"/>
              </a:rPr>
              <a:t>onto the </a:t>
            </a:r>
            <a:r>
              <a:rPr lang="en-US" spc="-5" dirty="0">
                <a:latin typeface="Times New Roman"/>
                <a:cs typeface="Times New Roman"/>
              </a:rPr>
              <a:t>address bus.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processor has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register called </a:t>
            </a:r>
            <a:r>
              <a:rPr lang="en-US" dirty="0">
                <a:latin typeface="Times New Roman"/>
                <a:cs typeface="Times New Roman"/>
              </a:rPr>
              <a:t>the “</a:t>
            </a:r>
            <a:r>
              <a:rPr lang="en-US" b="1" dirty="0">
                <a:latin typeface="Times New Roman"/>
                <a:cs typeface="Times New Roman"/>
              </a:rPr>
              <a:t>program</a:t>
            </a:r>
            <a:r>
              <a:rPr lang="en-US" b="1" spc="-9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counter</a:t>
            </a:r>
            <a:r>
              <a:rPr lang="en-US" spc="-5" dirty="0">
                <a:latin typeface="Times New Roman"/>
                <a:cs typeface="Times New Roman"/>
              </a:rPr>
              <a:t>”.</a:t>
            </a:r>
            <a:endParaRPr lang="en-US" dirty="0">
              <a:latin typeface="Times New Roman"/>
              <a:cs typeface="Times New Roman"/>
            </a:endParaRPr>
          </a:p>
          <a:p>
            <a:pPr marL="186690" marR="5080" indent="-174625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187325" algn="l"/>
              </a:tabLst>
            </a:pP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CPU </a:t>
            </a:r>
            <a:r>
              <a:rPr lang="en-US" dirty="0">
                <a:latin typeface="Times New Roman"/>
                <a:cs typeface="Times New Roman"/>
              </a:rPr>
              <a:t>keeps the </a:t>
            </a:r>
            <a:r>
              <a:rPr lang="en-US" spc="-5" dirty="0">
                <a:latin typeface="Times New Roman"/>
                <a:cs typeface="Times New Roman"/>
              </a:rPr>
              <a:t>address </a:t>
            </a:r>
            <a:r>
              <a:rPr lang="en-US" dirty="0">
                <a:latin typeface="Times New Roman"/>
                <a:cs typeface="Times New Roman"/>
              </a:rPr>
              <a:t>of the next </a:t>
            </a:r>
            <a:r>
              <a:rPr lang="en-US" spc="-5" dirty="0">
                <a:latin typeface="Times New Roman"/>
                <a:cs typeface="Times New Roman"/>
              </a:rPr>
              <a:t>instruction </a:t>
            </a:r>
            <a:r>
              <a:rPr lang="en-US" dirty="0">
                <a:latin typeface="Times New Roman"/>
                <a:cs typeface="Times New Roman"/>
              </a:rPr>
              <a:t>to be </a:t>
            </a:r>
            <a:r>
              <a:rPr lang="en-US" spc="-5" dirty="0">
                <a:latin typeface="Times New Roman"/>
                <a:cs typeface="Times New Roman"/>
              </a:rPr>
              <a:t>fetched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this register. Before </a:t>
            </a:r>
            <a:r>
              <a:rPr lang="en-US" dirty="0">
                <a:latin typeface="Times New Roman"/>
                <a:cs typeface="Times New Roman"/>
              </a:rPr>
              <a:t>the CPU  outputs the </a:t>
            </a:r>
            <a:r>
              <a:rPr lang="en-US" spc="-5" dirty="0">
                <a:latin typeface="Times New Roman"/>
                <a:cs typeface="Times New Roman"/>
              </a:rPr>
              <a:t>address </a:t>
            </a:r>
            <a:r>
              <a:rPr lang="en-US" dirty="0">
                <a:latin typeface="Times New Roman"/>
                <a:cs typeface="Times New Roman"/>
              </a:rPr>
              <a:t>on to the </a:t>
            </a:r>
            <a:r>
              <a:rPr lang="en-US" spc="-5" dirty="0">
                <a:latin typeface="Times New Roman"/>
                <a:cs typeface="Times New Roman"/>
              </a:rPr>
              <a:t>system </a:t>
            </a:r>
            <a:r>
              <a:rPr lang="en-US" dirty="0">
                <a:latin typeface="Times New Roman"/>
                <a:cs typeface="Times New Roman"/>
              </a:rPr>
              <a:t>bus, it </a:t>
            </a:r>
            <a:r>
              <a:rPr lang="en-US" spc="-5" dirty="0">
                <a:latin typeface="Times New Roman"/>
                <a:cs typeface="Times New Roman"/>
              </a:rPr>
              <a:t>retrieves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address from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program </a:t>
            </a:r>
            <a:r>
              <a:rPr lang="en-US" dirty="0">
                <a:latin typeface="Times New Roman"/>
                <a:cs typeface="Times New Roman"/>
              </a:rPr>
              <a:t>counter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register.</a:t>
            </a:r>
            <a:endParaRPr lang="en-US" dirty="0">
              <a:latin typeface="Times New Roman"/>
              <a:cs typeface="Times New Roman"/>
            </a:endParaRPr>
          </a:p>
          <a:p>
            <a:pPr marL="186690" indent="-174625" algn="just">
              <a:lnSpc>
                <a:spcPct val="150000"/>
              </a:lnSpc>
              <a:spcBef>
                <a:spcPts val="240"/>
              </a:spcBef>
              <a:buFont typeface="Symbol"/>
              <a:buChar char=""/>
              <a:tabLst>
                <a:tab pos="1873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At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end </a:t>
            </a:r>
            <a:r>
              <a:rPr lang="en-US" dirty="0">
                <a:latin typeface="Times New Roman"/>
                <a:cs typeface="Times New Roman"/>
              </a:rPr>
              <a:t>of the instruction </a:t>
            </a:r>
            <a:r>
              <a:rPr lang="en-US" spc="-5" dirty="0">
                <a:latin typeface="Times New Roman"/>
                <a:cs typeface="Times New Roman"/>
              </a:rPr>
              <a:t>fetch,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CPU reads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instruction code from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system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bus.</a:t>
            </a:r>
          </a:p>
          <a:p>
            <a:pPr marL="186690" indent="-174625" algn="just">
              <a:lnSpc>
                <a:spcPct val="150000"/>
              </a:lnSpc>
              <a:spcBef>
                <a:spcPts val="215"/>
              </a:spcBef>
              <a:buFont typeface="Symbol"/>
              <a:buChar char=""/>
              <a:tabLst>
                <a:tab pos="187325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stores </a:t>
            </a:r>
            <a:r>
              <a:rPr lang="en-US" dirty="0">
                <a:latin typeface="Times New Roman"/>
                <a:cs typeface="Times New Roman"/>
              </a:rPr>
              <a:t>this value in </a:t>
            </a:r>
            <a:r>
              <a:rPr lang="en-US" spc="-5" dirty="0">
                <a:latin typeface="Times New Roman"/>
                <a:cs typeface="Times New Roman"/>
              </a:rPr>
              <a:t>an internal register, </a:t>
            </a:r>
            <a:r>
              <a:rPr lang="en-US" dirty="0">
                <a:latin typeface="Times New Roman"/>
                <a:cs typeface="Times New Roman"/>
              </a:rPr>
              <a:t>usually </a:t>
            </a:r>
            <a:r>
              <a:rPr lang="en-US" spc="-5" dirty="0">
                <a:latin typeface="Times New Roman"/>
                <a:cs typeface="Times New Roman"/>
              </a:rPr>
              <a:t>called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“</a:t>
            </a:r>
            <a:r>
              <a:rPr lang="en-US" b="1" spc="-5" dirty="0">
                <a:latin typeface="Times New Roman"/>
                <a:cs typeface="Times New Roman"/>
              </a:rPr>
              <a:t>instruction</a:t>
            </a:r>
            <a:r>
              <a:rPr lang="en-US" b="1" spc="-10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register</a:t>
            </a:r>
            <a:r>
              <a:rPr lang="en-US" spc="-5" dirty="0">
                <a:latin typeface="Times New Roman"/>
                <a:cs typeface="Times New Roman"/>
              </a:rPr>
              <a:t>”.</a:t>
            </a:r>
            <a:endParaRPr lang="en-US" dirty="0">
              <a:latin typeface="Times New Roman"/>
              <a:cs typeface="Times New Roman"/>
            </a:endParaRPr>
          </a:p>
          <a:p>
            <a:pPr marL="186690" marR="9525" indent="-174625" algn="just">
              <a:lnSpc>
                <a:spcPct val="150000"/>
              </a:lnSpc>
              <a:spcBef>
                <a:spcPts val="85"/>
              </a:spcBef>
              <a:buFont typeface="Symbol"/>
              <a:buChar char=""/>
              <a:tabLst>
                <a:tab pos="187325" algn="l"/>
              </a:tabLst>
            </a:pP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arithmetic </a:t>
            </a:r>
            <a:r>
              <a:rPr lang="en-US" dirty="0">
                <a:latin typeface="Times New Roman"/>
                <a:cs typeface="Times New Roman"/>
              </a:rPr>
              <a:t>/ </a:t>
            </a:r>
            <a:r>
              <a:rPr lang="en-US" spc="-5" dirty="0">
                <a:latin typeface="Times New Roman"/>
                <a:cs typeface="Times New Roman"/>
              </a:rPr>
              <a:t>logic </a:t>
            </a:r>
            <a:r>
              <a:rPr lang="en-US" dirty="0">
                <a:latin typeface="Times New Roman"/>
                <a:cs typeface="Times New Roman"/>
              </a:rPr>
              <a:t>unit </a:t>
            </a:r>
            <a:r>
              <a:rPr lang="en-US" spc="-5" dirty="0">
                <a:latin typeface="Times New Roman"/>
                <a:cs typeface="Times New Roman"/>
              </a:rPr>
              <a:t>(or) ALU </a:t>
            </a:r>
            <a:r>
              <a:rPr lang="en-US" dirty="0">
                <a:latin typeface="Times New Roman"/>
                <a:cs typeface="Times New Roman"/>
              </a:rPr>
              <a:t>performs most </a:t>
            </a:r>
            <a:r>
              <a:rPr lang="en-US" spc="-5" dirty="0">
                <a:latin typeface="Times New Roman"/>
                <a:cs typeface="Times New Roman"/>
              </a:rPr>
              <a:t>arithmetic and logic operations </a:t>
            </a:r>
            <a:r>
              <a:rPr lang="en-US" dirty="0">
                <a:latin typeface="Times New Roman"/>
                <a:cs typeface="Times New Roman"/>
              </a:rPr>
              <a:t>such </a:t>
            </a:r>
            <a:r>
              <a:rPr lang="en-US" spc="-5" dirty="0">
                <a:latin typeface="Times New Roman"/>
                <a:cs typeface="Times New Roman"/>
              </a:rPr>
              <a:t>as </a:t>
            </a:r>
            <a:r>
              <a:rPr lang="en-US" dirty="0">
                <a:latin typeface="Times New Roman"/>
                <a:cs typeface="Times New Roman"/>
              </a:rPr>
              <a:t>adding 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dirty="0" err="1">
                <a:latin typeface="Times New Roman"/>
                <a:cs typeface="Times New Roman"/>
              </a:rPr>
              <a:t>ANDing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values.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dirty="0">
                <a:latin typeface="Times New Roman"/>
                <a:cs typeface="Times New Roman"/>
              </a:rPr>
              <a:t>receives </a:t>
            </a:r>
            <a:r>
              <a:rPr lang="en-US" spc="-5" dirty="0">
                <a:latin typeface="Times New Roman"/>
                <a:cs typeface="Times New Roman"/>
              </a:rPr>
              <a:t>its operands form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register </a:t>
            </a:r>
            <a:r>
              <a:rPr lang="en-US" dirty="0">
                <a:latin typeface="Times New Roman"/>
                <a:cs typeface="Times New Roman"/>
              </a:rPr>
              <a:t>section of the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CPU and </a:t>
            </a:r>
            <a:r>
              <a:rPr lang="en-US" dirty="0">
                <a:latin typeface="Times New Roman"/>
                <a:cs typeface="Times New Roman"/>
              </a:rPr>
              <a:t>stores </a:t>
            </a:r>
            <a:r>
              <a:rPr lang="en-US" spc="-5" dirty="0">
                <a:latin typeface="Times New Roman"/>
                <a:cs typeface="Times New Roman"/>
              </a:rPr>
              <a:t>its </a:t>
            </a:r>
            <a:r>
              <a:rPr lang="en-US" dirty="0" smtClean="0">
                <a:latin typeface="Times New Roman"/>
                <a:cs typeface="Times New Roman"/>
              </a:rPr>
              <a:t>result </a:t>
            </a:r>
            <a:r>
              <a:rPr lang="en-US" spc="-5" dirty="0" smtClean="0">
                <a:latin typeface="Times New Roman"/>
                <a:cs typeface="Times New Roman"/>
              </a:rPr>
              <a:t>back </a:t>
            </a:r>
            <a:r>
              <a:rPr lang="en-US" dirty="0" smtClean="0">
                <a:latin typeface="Times New Roman"/>
                <a:cs typeface="Times New Roman"/>
              </a:rPr>
              <a:t>in the </a:t>
            </a:r>
            <a:r>
              <a:rPr lang="en-US" spc="-5" dirty="0" smtClean="0">
                <a:latin typeface="Times New Roman"/>
                <a:cs typeface="Times New Roman"/>
              </a:rPr>
              <a:t>register</a:t>
            </a:r>
            <a:r>
              <a:rPr lang="en-US" spc="-1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section.</a:t>
            </a:r>
          </a:p>
          <a:p>
            <a:pPr marL="12065" marR="9525" algn="just">
              <a:lnSpc>
                <a:spcPct val="150000"/>
              </a:lnSpc>
              <a:spcBef>
                <a:spcPts val="85"/>
              </a:spcBef>
              <a:tabLst>
                <a:tab pos="187325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1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1225</Words>
  <Application>Microsoft Office PowerPoint</Application>
  <PresentationFormat>Widescreen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Calibri</vt:lpstr>
      <vt:lpstr>Carlito</vt:lpstr>
      <vt:lpstr>Symbol</vt:lpstr>
      <vt:lpstr>Times New Roman</vt:lpstr>
      <vt:lpstr>Wingdings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ORGANIZATION  BASIC COMPUTER ORGANIZATION: The basic computer organization has three main  components:  CPU Memory subsystem I/O subsystem.   The generic organization of these components is shown in the figure below.</dc:title>
  <dc:creator>PC</dc:creator>
  <cp:lastModifiedBy>PC</cp:lastModifiedBy>
  <cp:revision>11</cp:revision>
  <dcterms:created xsi:type="dcterms:W3CDTF">2022-12-27T09:18:58Z</dcterms:created>
  <dcterms:modified xsi:type="dcterms:W3CDTF">2022-12-27T10:36:03Z</dcterms:modified>
</cp:coreProperties>
</file>