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7"/>
  </p:notesMasterIdLst>
  <p:sldIdLst>
    <p:sldId id="282" r:id="rId2"/>
    <p:sldId id="257" r:id="rId3"/>
    <p:sldId id="268" r:id="rId4"/>
    <p:sldId id="270" r:id="rId5"/>
    <p:sldId id="269" r:id="rId6"/>
    <p:sldId id="258" r:id="rId7"/>
    <p:sldId id="259" r:id="rId8"/>
    <p:sldId id="260" r:id="rId9"/>
    <p:sldId id="261" r:id="rId10"/>
    <p:sldId id="262" r:id="rId11"/>
    <p:sldId id="263" r:id="rId12"/>
    <p:sldId id="264" r:id="rId13"/>
    <p:sldId id="265" r:id="rId14"/>
    <p:sldId id="266" r:id="rId15"/>
    <p:sldId id="271" r:id="rId16"/>
    <p:sldId id="272" r:id="rId17"/>
    <p:sldId id="273" r:id="rId18"/>
    <p:sldId id="274" r:id="rId19"/>
    <p:sldId id="275" r:id="rId20"/>
    <p:sldId id="276" r:id="rId21"/>
    <p:sldId id="277" r:id="rId22"/>
    <p:sldId id="278" r:id="rId23"/>
    <p:sldId id="279" r:id="rId24"/>
    <p:sldId id="280" r:id="rId25"/>
    <p:sldId id="281" r:id="rId26"/>
  </p:sldIdLst>
  <p:sldSz cx="9144000" cy="6858000" type="screen4x3"/>
  <p:notesSz cx="6858000" cy="9144000"/>
  <p:embeddedFontLst>
    <p:embeddedFont>
      <p:font typeface="Candara" panose="020E0502030303020204" pitchFamily="34" charset="0"/>
      <p:regular r:id="rId28"/>
      <p:bold r:id="rId29"/>
      <p:italic r:id="rId30"/>
      <p:boldItalic r:id="rId31"/>
    </p:embeddedFont>
    <p:embeddedFont>
      <p:font typeface="Constantia" panose="02030602050306030303" pitchFamily="18" charset="0"/>
      <p:regular r:id="rId32"/>
      <p:bold r:id="rId33"/>
      <p:italic r:id="rId34"/>
      <p:boldItalic r:id="rId35"/>
    </p:embeddedFont>
    <p:embeddedFont>
      <p:font typeface="Sen" panose="020B0604020202020204" charset="0"/>
      <p:regular r:id="rId36"/>
      <p:bold r:id="rId37"/>
    </p:embeddedFont>
    <p:embeddedFont>
      <p:font typeface="Calibri" panose="020F0502020204030204" pitchFamily="34" charset="0"/>
      <p:regular r:id="rId38"/>
      <p:bold r:id="rId39"/>
      <p:italic r:id="rId40"/>
      <p:bold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2" roundtripDataSignature="AMtx7mgibuCAnMn32iyTOd3yTVEx5F2Hh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947" autoAdjust="0"/>
  </p:normalViewPr>
  <p:slideViewPr>
    <p:cSldViewPr snapToGrid="0">
      <p:cViewPr varScale="1">
        <p:scale>
          <a:sx n="68" d="100"/>
          <a:sy n="68" d="100"/>
        </p:scale>
        <p:origin x="1240" y="4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2.fntdata"/><Relationship Id="rId21" Type="http://schemas.openxmlformats.org/officeDocument/2006/relationships/slide" Target="slides/slide20.xml"/><Relationship Id="rId34" Type="http://schemas.openxmlformats.org/officeDocument/2006/relationships/font" Target="fonts/font7.fntdata"/><Relationship Id="rId42" Type="http://customschemas.google.com/relationships/presentationmetadata" Target="meta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font" Target="fonts/font13.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font" Target="fonts/font11.fntdata"/><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font" Target="fonts/font1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
        <p:cNvGrpSpPr/>
        <p:nvPr/>
      </p:nvGrpSpPr>
      <p:grpSpPr>
        <a:xfrm>
          <a:off x="0" y="0"/>
          <a:ext cx="0" cy="0"/>
          <a:chOff x="0" y="0"/>
          <a:chExt cx="0" cy="0"/>
        </a:xfrm>
      </p:grpSpPr>
      <p:sp>
        <p:nvSpPr>
          <p:cNvPr id="37" name="Google Shape;37;p1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38" name="Google Shape;38;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6787493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5" name="Google Shape;105;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
        <p:cNvGrpSpPr/>
        <p:nvPr/>
      </p:nvGrpSpPr>
      <p:grpSpPr>
        <a:xfrm>
          <a:off x="0" y="0"/>
          <a:ext cx="0" cy="0"/>
          <a:chOff x="0" y="0"/>
          <a:chExt cx="0" cy="0"/>
        </a:xfrm>
      </p:grpSpPr>
      <p:sp>
        <p:nvSpPr>
          <p:cNvPr id="39" name="Google Shape;39;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0" name="Google Shape;40;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
        <p:cNvGrpSpPr/>
        <p:nvPr/>
      </p:nvGrpSpPr>
      <p:grpSpPr>
        <a:xfrm>
          <a:off x="0" y="0"/>
          <a:ext cx="0" cy="0"/>
          <a:chOff x="0" y="0"/>
          <a:chExt cx="0" cy="0"/>
        </a:xfrm>
      </p:grpSpPr>
      <p:sp>
        <p:nvSpPr>
          <p:cNvPr id="44" name="Google Shape;44;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5" name="Google Shape;45;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Google Shape;50;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1" name="Google Shape;51;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7" name="Google Shape;57;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4" name="Google Shape;64;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2" name="Google Shape;72;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9" name="Google Shape;79;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
        <p:cNvGrpSpPr/>
        <p:nvPr/>
      </p:nvGrpSpPr>
      <p:grpSpPr>
        <a:xfrm>
          <a:off x="0" y="0"/>
          <a:ext cx="0" cy="0"/>
          <a:chOff x="0" y="0"/>
          <a:chExt cx="0" cy="0"/>
        </a:xfrm>
      </p:grpSpPr>
      <p:sp>
        <p:nvSpPr>
          <p:cNvPr id="44" name="Google Shape;44;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5" name="Google Shape;45;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2" name="Google Shape;92;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1" name="Google Shape;101;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8" name="Google Shape;108;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3" name="Google Shape;53;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0" name="Google Shape;60;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4" name="Google Shape;74;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1" name="Google Shape;81;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0"/>
        <p:cNvGrpSpPr/>
        <p:nvPr/>
      </p:nvGrpSpPr>
      <p:grpSpPr>
        <a:xfrm>
          <a:off x="0" y="0"/>
          <a:ext cx="0" cy="0"/>
          <a:chOff x="0" y="0"/>
          <a:chExt cx="0" cy="0"/>
        </a:xfrm>
      </p:grpSpPr>
      <p:pic>
        <p:nvPicPr>
          <p:cNvPr id="21" name="Google Shape;21;g11244426714_0_15" descr="LOGO.gif"/>
          <p:cNvPicPr preferRelativeResize="0"/>
          <p:nvPr/>
        </p:nvPicPr>
        <p:blipFill rotWithShape="1">
          <a:blip r:embed="rId2">
            <a:alphaModFix/>
          </a:blip>
          <a:srcRect b="10713"/>
          <a:stretch/>
        </p:blipFill>
        <p:spPr>
          <a:xfrm>
            <a:off x="6553200" y="228600"/>
            <a:ext cx="2057400" cy="635000"/>
          </a:xfrm>
          <a:prstGeom prst="rect">
            <a:avLst/>
          </a:prstGeom>
          <a:noFill/>
          <a:ln>
            <a:noFill/>
          </a:ln>
        </p:spPr>
      </p:pic>
      <p:grpSp>
        <p:nvGrpSpPr>
          <p:cNvPr id="22" name="Google Shape;22;g11244426714_0_15"/>
          <p:cNvGrpSpPr/>
          <p:nvPr/>
        </p:nvGrpSpPr>
        <p:grpSpPr>
          <a:xfrm>
            <a:off x="6146800" y="0"/>
            <a:ext cx="2997300" cy="876300"/>
            <a:chOff x="6096000" y="3924300"/>
            <a:chExt cx="2997300" cy="876300"/>
          </a:xfrm>
        </p:grpSpPr>
        <p:sp>
          <p:nvSpPr>
            <p:cNvPr id="23" name="Google Shape;23;g11244426714_0_15"/>
            <p:cNvSpPr/>
            <p:nvPr/>
          </p:nvSpPr>
          <p:spPr>
            <a:xfrm>
              <a:off x="6096000" y="3924300"/>
              <a:ext cx="29973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pic>
          <p:nvPicPr>
            <p:cNvPr id="24" name="Google Shape;24;g11244426714_0_15" descr="LOGO.gif"/>
            <p:cNvPicPr preferRelativeResize="0"/>
            <p:nvPr/>
          </p:nvPicPr>
          <p:blipFill rotWithShape="1">
            <a:blip r:embed="rId2">
              <a:alphaModFix/>
            </a:blip>
            <a:srcRect b="10713"/>
            <a:stretch/>
          </p:blipFill>
          <p:spPr>
            <a:xfrm>
              <a:off x="6502400" y="4152900"/>
              <a:ext cx="2057400" cy="635000"/>
            </a:xfrm>
            <a:prstGeom prst="rect">
              <a:avLst/>
            </a:prstGeom>
            <a:noFill/>
            <a:ln>
              <a:noFill/>
            </a:ln>
          </p:spPr>
        </p:pic>
        <p:sp>
          <p:nvSpPr>
            <p:cNvPr id="25" name="Google Shape;25;g11244426714_0_15"/>
            <p:cNvSpPr/>
            <p:nvPr/>
          </p:nvSpPr>
          <p:spPr>
            <a:xfrm>
              <a:off x="6477000" y="4114800"/>
              <a:ext cx="2076600" cy="6858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pic>
        <p:nvPicPr>
          <p:cNvPr id="26" name="Google Shape;26;g11244426714_0_15" descr="logo.jpg"/>
          <p:cNvPicPr preferRelativeResize="0"/>
          <p:nvPr/>
        </p:nvPicPr>
        <p:blipFill rotWithShape="1">
          <a:blip r:embed="rId3">
            <a:alphaModFix/>
          </a:blip>
          <a:srcRect/>
          <a:stretch/>
        </p:blipFill>
        <p:spPr>
          <a:xfrm>
            <a:off x="6553200" y="228600"/>
            <a:ext cx="1920875" cy="609600"/>
          </a:xfrm>
          <a:prstGeom prst="rect">
            <a:avLst/>
          </a:prstGeom>
          <a:noFill/>
          <a:ln>
            <a:noFill/>
          </a:ln>
        </p:spPr>
      </p:pic>
      <p:sp>
        <p:nvSpPr>
          <p:cNvPr id="27" name="Google Shape;27;g11244426714_0_15"/>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8" name="Google Shape;28;g11244426714_0_15"/>
          <p:cNvSpPr txBox="1">
            <a:spLocks noGrp="1"/>
          </p:cNvSpPr>
          <p:nvPr>
            <p:ph type="body" idx="1"/>
          </p:nvPr>
        </p:nvSpPr>
        <p:spPr>
          <a:xfrm>
            <a:off x="457200" y="1371600"/>
            <a:ext cx="8229600" cy="45261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9" name="Google Shape;29;g11244426714_0_15"/>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g11244426714_0_15"/>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g11244426714_0_15"/>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b="0" i="0" u="none" strike="noStrike" cap="none">
                <a:solidFill>
                  <a:srgbClr val="898989"/>
                </a:solidFill>
                <a:latin typeface="Calibri"/>
                <a:ea typeface="Calibri"/>
                <a:cs typeface="Calibri"/>
                <a:sym typeface="Calibri"/>
              </a:defRPr>
            </a:lvl1pPr>
            <a:lvl2pPr marL="0" marR="0" lvl="1" indent="0" algn="r">
              <a:spcBef>
                <a:spcPts val="0"/>
              </a:spcBef>
              <a:spcAft>
                <a:spcPts val="0"/>
              </a:spcAft>
              <a:buNone/>
              <a:defRPr sz="1200" b="0" i="0" u="none" strike="noStrike" cap="none">
                <a:solidFill>
                  <a:srgbClr val="898989"/>
                </a:solidFill>
                <a:latin typeface="Calibri"/>
                <a:ea typeface="Calibri"/>
                <a:cs typeface="Calibri"/>
                <a:sym typeface="Calibri"/>
              </a:defRPr>
            </a:lvl2pPr>
            <a:lvl3pPr marL="0" marR="0" lvl="2" indent="0" algn="r">
              <a:spcBef>
                <a:spcPts val="0"/>
              </a:spcBef>
              <a:spcAft>
                <a:spcPts val="0"/>
              </a:spcAft>
              <a:buNone/>
              <a:defRPr sz="1200" b="0" i="0" u="none" strike="noStrike" cap="none">
                <a:solidFill>
                  <a:srgbClr val="898989"/>
                </a:solidFill>
                <a:latin typeface="Calibri"/>
                <a:ea typeface="Calibri"/>
                <a:cs typeface="Calibri"/>
                <a:sym typeface="Calibri"/>
              </a:defRPr>
            </a:lvl3pPr>
            <a:lvl4pPr marL="0" marR="0" lvl="3" indent="0" algn="r">
              <a:spcBef>
                <a:spcPts val="0"/>
              </a:spcBef>
              <a:spcAft>
                <a:spcPts val="0"/>
              </a:spcAft>
              <a:buNone/>
              <a:defRPr sz="1200" b="0" i="0" u="none" strike="noStrike" cap="none">
                <a:solidFill>
                  <a:srgbClr val="898989"/>
                </a:solidFill>
                <a:latin typeface="Calibri"/>
                <a:ea typeface="Calibri"/>
                <a:cs typeface="Calibri"/>
                <a:sym typeface="Calibri"/>
              </a:defRPr>
            </a:lvl4pPr>
            <a:lvl5pPr marL="0" marR="0" lvl="4" indent="0" algn="r">
              <a:spcBef>
                <a:spcPts val="0"/>
              </a:spcBef>
              <a:spcAft>
                <a:spcPts val="0"/>
              </a:spcAft>
              <a:buNone/>
              <a:defRPr sz="1200" b="0" i="0" u="none" strike="noStrike" cap="none">
                <a:solidFill>
                  <a:srgbClr val="898989"/>
                </a:solidFill>
                <a:latin typeface="Calibri"/>
                <a:ea typeface="Calibri"/>
                <a:cs typeface="Calibri"/>
                <a:sym typeface="Calibri"/>
              </a:defRPr>
            </a:lvl5pPr>
            <a:lvl6pPr marL="0" marR="0" lvl="5" indent="0" algn="r">
              <a:spcBef>
                <a:spcPts val="0"/>
              </a:spcBef>
              <a:spcAft>
                <a:spcPts val="0"/>
              </a:spcAft>
              <a:buNone/>
              <a:defRPr sz="1200" b="0" i="0" u="none" strike="noStrike" cap="none">
                <a:solidFill>
                  <a:srgbClr val="898989"/>
                </a:solidFill>
                <a:latin typeface="Calibri"/>
                <a:ea typeface="Calibri"/>
                <a:cs typeface="Calibri"/>
                <a:sym typeface="Calibri"/>
              </a:defRPr>
            </a:lvl6pPr>
            <a:lvl7pPr marL="0" marR="0" lvl="6" indent="0" algn="r">
              <a:spcBef>
                <a:spcPts val="0"/>
              </a:spcBef>
              <a:spcAft>
                <a:spcPts val="0"/>
              </a:spcAft>
              <a:buNone/>
              <a:defRPr sz="1200" b="0" i="0" u="none" strike="noStrike" cap="none">
                <a:solidFill>
                  <a:srgbClr val="898989"/>
                </a:solidFill>
                <a:latin typeface="Calibri"/>
                <a:ea typeface="Calibri"/>
                <a:cs typeface="Calibri"/>
                <a:sym typeface="Calibri"/>
              </a:defRPr>
            </a:lvl7pPr>
            <a:lvl8pPr marL="0" marR="0" lvl="7" indent="0" algn="r">
              <a:spcBef>
                <a:spcPts val="0"/>
              </a:spcBef>
              <a:spcAft>
                <a:spcPts val="0"/>
              </a:spcAft>
              <a:buNone/>
              <a:defRPr sz="1200" b="0" i="0" u="none" strike="noStrike" cap="none">
                <a:solidFill>
                  <a:srgbClr val="898989"/>
                </a:solidFill>
                <a:latin typeface="Calibri"/>
                <a:ea typeface="Calibri"/>
                <a:cs typeface="Calibri"/>
                <a:sym typeface="Calibri"/>
              </a:defRPr>
            </a:lvl8pPr>
            <a:lvl9pPr marL="0" marR="0" lvl="8" indent="0" algn="r">
              <a:spcBef>
                <a:spcPts val="0"/>
              </a:spcBef>
              <a:spcAft>
                <a:spcPts val="0"/>
              </a:spcAft>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32"/>
        <p:cNvGrpSpPr/>
        <p:nvPr/>
      </p:nvGrpSpPr>
      <p:grpSpPr>
        <a:xfrm>
          <a:off x="0" y="0"/>
          <a:ext cx="0" cy="0"/>
          <a:chOff x="0" y="0"/>
          <a:chExt cx="0" cy="0"/>
        </a:xfrm>
      </p:grpSpPr>
      <p:sp>
        <p:nvSpPr>
          <p:cNvPr id="33" name="Google Shape;33;g11244426714_0_27"/>
          <p:cNvSpPr txBox="1">
            <a:spLocks noGrp="1"/>
          </p:cNvSpPr>
          <p:nvPr>
            <p:ph type="ctrTitle"/>
          </p:nvPr>
        </p:nvSpPr>
        <p:spPr>
          <a:xfrm>
            <a:off x="0" y="1"/>
            <a:ext cx="5486400" cy="9144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4" name="Google Shape;34;g11244426714_0_27"/>
          <p:cNvSpPr txBox="1">
            <a:spLocks noGrp="1"/>
          </p:cNvSpPr>
          <p:nvPr>
            <p:ph type="subTitle" idx="1"/>
          </p:nvPr>
        </p:nvSpPr>
        <p:spPr>
          <a:xfrm>
            <a:off x="533400" y="1371600"/>
            <a:ext cx="8153400" cy="4724400"/>
          </a:xfrm>
          <a:prstGeom prst="rect">
            <a:avLst/>
          </a:prstGeom>
          <a:noFill/>
          <a:ln>
            <a:noFill/>
          </a:ln>
        </p:spPr>
        <p:txBody>
          <a:bodyPr spcFirstLastPara="1" wrap="square" lIns="91425" tIns="45700" rIns="91425" bIns="45700" anchor="t" anchorCtr="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35" name="Google Shape;35;g11244426714_0_27"/>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g11244426714_0_27"/>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g11244426714_0_27"/>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a:solidFill>
                  <a:srgbClr val="898989"/>
                </a:solidFill>
                <a:latin typeface="Calibri"/>
                <a:ea typeface="Calibri"/>
                <a:cs typeface="Calibri"/>
                <a:sym typeface="Calibri"/>
              </a:defRPr>
            </a:lvl1pPr>
            <a:lvl2pPr marL="0" marR="0" lvl="1" indent="0" algn="r">
              <a:spcBef>
                <a:spcPts val="0"/>
              </a:spcBef>
              <a:spcAft>
                <a:spcPts val="0"/>
              </a:spcAft>
              <a:buNone/>
              <a:defRPr sz="1200">
                <a:solidFill>
                  <a:srgbClr val="898989"/>
                </a:solidFill>
                <a:latin typeface="Calibri"/>
                <a:ea typeface="Calibri"/>
                <a:cs typeface="Calibri"/>
                <a:sym typeface="Calibri"/>
              </a:defRPr>
            </a:lvl2pPr>
            <a:lvl3pPr marL="0" marR="0" lvl="2" indent="0" algn="r">
              <a:spcBef>
                <a:spcPts val="0"/>
              </a:spcBef>
              <a:spcAft>
                <a:spcPts val="0"/>
              </a:spcAft>
              <a:buNone/>
              <a:defRPr sz="1200">
                <a:solidFill>
                  <a:srgbClr val="898989"/>
                </a:solidFill>
                <a:latin typeface="Calibri"/>
                <a:ea typeface="Calibri"/>
                <a:cs typeface="Calibri"/>
                <a:sym typeface="Calibri"/>
              </a:defRPr>
            </a:lvl3pPr>
            <a:lvl4pPr marL="0" marR="0" lvl="3" indent="0" algn="r">
              <a:spcBef>
                <a:spcPts val="0"/>
              </a:spcBef>
              <a:spcAft>
                <a:spcPts val="0"/>
              </a:spcAft>
              <a:buNone/>
              <a:defRPr sz="1200">
                <a:solidFill>
                  <a:srgbClr val="898989"/>
                </a:solidFill>
                <a:latin typeface="Calibri"/>
                <a:ea typeface="Calibri"/>
                <a:cs typeface="Calibri"/>
                <a:sym typeface="Calibri"/>
              </a:defRPr>
            </a:lvl4pPr>
            <a:lvl5pPr marL="0" marR="0" lvl="4" indent="0" algn="r">
              <a:spcBef>
                <a:spcPts val="0"/>
              </a:spcBef>
              <a:spcAft>
                <a:spcPts val="0"/>
              </a:spcAft>
              <a:buNone/>
              <a:defRPr sz="1200">
                <a:solidFill>
                  <a:srgbClr val="898989"/>
                </a:solidFill>
                <a:latin typeface="Calibri"/>
                <a:ea typeface="Calibri"/>
                <a:cs typeface="Calibri"/>
                <a:sym typeface="Calibri"/>
              </a:defRPr>
            </a:lvl5pPr>
            <a:lvl6pPr marL="0" marR="0" lvl="5" indent="0" algn="r">
              <a:spcBef>
                <a:spcPts val="0"/>
              </a:spcBef>
              <a:spcAft>
                <a:spcPts val="0"/>
              </a:spcAft>
              <a:buNone/>
              <a:defRPr sz="1200">
                <a:solidFill>
                  <a:srgbClr val="898989"/>
                </a:solidFill>
                <a:latin typeface="Calibri"/>
                <a:ea typeface="Calibri"/>
                <a:cs typeface="Calibri"/>
                <a:sym typeface="Calibri"/>
              </a:defRPr>
            </a:lvl6pPr>
            <a:lvl7pPr marL="0" marR="0" lvl="6" indent="0" algn="r">
              <a:spcBef>
                <a:spcPts val="0"/>
              </a:spcBef>
              <a:spcAft>
                <a:spcPts val="0"/>
              </a:spcAft>
              <a:buNone/>
              <a:defRPr sz="1200">
                <a:solidFill>
                  <a:srgbClr val="898989"/>
                </a:solidFill>
                <a:latin typeface="Calibri"/>
                <a:ea typeface="Calibri"/>
                <a:cs typeface="Calibri"/>
                <a:sym typeface="Calibri"/>
              </a:defRPr>
            </a:lvl7pPr>
            <a:lvl8pPr marL="0" marR="0" lvl="7" indent="0" algn="r">
              <a:spcBef>
                <a:spcPts val="0"/>
              </a:spcBef>
              <a:spcAft>
                <a:spcPts val="0"/>
              </a:spcAft>
              <a:buNone/>
              <a:defRPr sz="1200">
                <a:solidFill>
                  <a:srgbClr val="898989"/>
                </a:solidFill>
                <a:latin typeface="Calibri"/>
                <a:ea typeface="Calibri"/>
                <a:cs typeface="Calibri"/>
                <a:sym typeface="Calibri"/>
              </a:defRPr>
            </a:lvl8pPr>
            <a:lvl9pPr marL="0" marR="0" lvl="8" indent="0" algn="r">
              <a:spcBef>
                <a:spcPts val="0"/>
              </a:spcBef>
              <a:spcAft>
                <a:spcPts val="0"/>
              </a:spcAft>
              <a:buNone/>
              <a:defRPr sz="1200">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jpg"/><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g11244426714_0_0"/>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1pPr>
            <a:lvl2pPr marR="0" lvl="1"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2pPr>
            <a:lvl3pPr marR="0" lvl="2"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3pPr>
            <a:lvl4pPr marR="0" lvl="3"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4pPr>
            <a:lvl5pPr marR="0" lvl="4"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5pPr>
            <a:lvl6pPr marR="0" lvl="5"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9pPr>
          </a:lstStyle>
          <a:p>
            <a:endParaRPr/>
          </a:p>
        </p:txBody>
      </p:sp>
      <p:sp>
        <p:nvSpPr>
          <p:cNvPr id="7" name="Google Shape;7;g11244426714_0_0"/>
          <p:cNvSpPr txBox="1">
            <a:spLocks noGrp="1"/>
          </p:cNvSpPr>
          <p:nvPr>
            <p:ph type="body" idx="1"/>
          </p:nvPr>
        </p:nvSpPr>
        <p:spPr>
          <a:xfrm>
            <a:off x="457200" y="1371600"/>
            <a:ext cx="8229600" cy="4526100"/>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g11244426714_0_0"/>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98989"/>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9" name="Google Shape;9;g11244426714_0_0"/>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98989"/>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0" name="Google Shape;10;g11244426714_0_0"/>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200" b="0" i="0" u="none" strike="noStrike" cap="none">
                <a:solidFill>
                  <a:srgbClr val="898989"/>
                </a:solidFill>
                <a:latin typeface="Calibri"/>
                <a:ea typeface="Calibri"/>
                <a:cs typeface="Calibri"/>
                <a:sym typeface="Calibri"/>
              </a:defRPr>
            </a:lvl1pPr>
            <a:lvl2pPr marL="0" marR="0" lvl="1" indent="0" algn="r" rtl="0">
              <a:spcBef>
                <a:spcPts val="0"/>
              </a:spcBef>
              <a:spcAft>
                <a:spcPts val="0"/>
              </a:spcAft>
              <a:buNone/>
              <a:defRPr sz="1200" b="0" i="0" u="none" strike="noStrike" cap="none">
                <a:solidFill>
                  <a:srgbClr val="898989"/>
                </a:solidFill>
                <a:latin typeface="Calibri"/>
                <a:ea typeface="Calibri"/>
                <a:cs typeface="Calibri"/>
                <a:sym typeface="Calibri"/>
              </a:defRPr>
            </a:lvl2pPr>
            <a:lvl3pPr marL="0" marR="0" lvl="2" indent="0" algn="r" rtl="0">
              <a:spcBef>
                <a:spcPts val="0"/>
              </a:spcBef>
              <a:spcAft>
                <a:spcPts val="0"/>
              </a:spcAft>
              <a:buNone/>
              <a:defRPr sz="1200" b="0" i="0" u="none" strike="noStrike" cap="none">
                <a:solidFill>
                  <a:srgbClr val="898989"/>
                </a:solidFill>
                <a:latin typeface="Calibri"/>
                <a:ea typeface="Calibri"/>
                <a:cs typeface="Calibri"/>
                <a:sym typeface="Calibri"/>
              </a:defRPr>
            </a:lvl3pPr>
            <a:lvl4pPr marL="0" marR="0" lvl="3" indent="0" algn="r" rtl="0">
              <a:spcBef>
                <a:spcPts val="0"/>
              </a:spcBef>
              <a:spcAft>
                <a:spcPts val="0"/>
              </a:spcAft>
              <a:buNone/>
              <a:defRPr sz="1200" b="0" i="0" u="none" strike="noStrike" cap="none">
                <a:solidFill>
                  <a:srgbClr val="898989"/>
                </a:solidFill>
                <a:latin typeface="Calibri"/>
                <a:ea typeface="Calibri"/>
                <a:cs typeface="Calibri"/>
                <a:sym typeface="Calibri"/>
              </a:defRPr>
            </a:lvl4pPr>
            <a:lvl5pPr marL="0" marR="0" lvl="4" indent="0" algn="r" rtl="0">
              <a:spcBef>
                <a:spcPts val="0"/>
              </a:spcBef>
              <a:spcAft>
                <a:spcPts val="0"/>
              </a:spcAft>
              <a:buNone/>
              <a:defRPr sz="1200" b="0" i="0" u="none" strike="noStrike" cap="none">
                <a:solidFill>
                  <a:srgbClr val="898989"/>
                </a:solidFill>
                <a:latin typeface="Calibri"/>
                <a:ea typeface="Calibri"/>
                <a:cs typeface="Calibri"/>
                <a:sym typeface="Calibri"/>
              </a:defRPr>
            </a:lvl5pPr>
            <a:lvl6pPr marL="0" marR="0" lvl="5" indent="0" algn="r" rtl="0">
              <a:spcBef>
                <a:spcPts val="0"/>
              </a:spcBef>
              <a:spcAft>
                <a:spcPts val="0"/>
              </a:spcAft>
              <a:buNone/>
              <a:defRPr sz="1200" b="0" i="0" u="none" strike="noStrike" cap="none">
                <a:solidFill>
                  <a:srgbClr val="898989"/>
                </a:solidFill>
                <a:latin typeface="Calibri"/>
                <a:ea typeface="Calibri"/>
                <a:cs typeface="Calibri"/>
                <a:sym typeface="Calibri"/>
              </a:defRPr>
            </a:lvl6pPr>
            <a:lvl7pPr marL="0" marR="0" lvl="6" indent="0" algn="r" rtl="0">
              <a:spcBef>
                <a:spcPts val="0"/>
              </a:spcBef>
              <a:spcAft>
                <a:spcPts val="0"/>
              </a:spcAft>
              <a:buNone/>
              <a:defRPr sz="1200" b="0" i="0" u="none" strike="noStrike" cap="none">
                <a:solidFill>
                  <a:srgbClr val="898989"/>
                </a:solidFill>
                <a:latin typeface="Calibri"/>
                <a:ea typeface="Calibri"/>
                <a:cs typeface="Calibri"/>
                <a:sym typeface="Calibri"/>
              </a:defRPr>
            </a:lvl7pPr>
            <a:lvl8pPr marL="0" marR="0" lvl="7" indent="0" algn="r" rtl="0">
              <a:spcBef>
                <a:spcPts val="0"/>
              </a:spcBef>
              <a:spcAft>
                <a:spcPts val="0"/>
              </a:spcAft>
              <a:buNone/>
              <a:defRPr sz="1200" b="0" i="0" u="none" strike="noStrike" cap="none">
                <a:solidFill>
                  <a:srgbClr val="898989"/>
                </a:solidFill>
                <a:latin typeface="Calibri"/>
                <a:ea typeface="Calibri"/>
                <a:cs typeface="Calibri"/>
                <a:sym typeface="Calibri"/>
              </a:defRPr>
            </a:lvl8pPr>
            <a:lvl9pPr marL="0" marR="0" lvl="8" indent="0" algn="r" rtl="0">
              <a:spcBef>
                <a:spcPts val="0"/>
              </a:spcBef>
              <a:spcAft>
                <a:spcPts val="0"/>
              </a:spcAft>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11" name="Google Shape;11;g11244426714_0_0"/>
          <p:cNvSpPr/>
          <p:nvPr/>
        </p:nvSpPr>
        <p:spPr>
          <a:xfrm>
            <a:off x="0" y="0"/>
            <a:ext cx="91440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12" name="Google Shape;12;g11244426714_0_0"/>
          <p:cNvSpPr/>
          <p:nvPr/>
        </p:nvSpPr>
        <p:spPr>
          <a:xfrm rot="10800000" flipH="1">
            <a:off x="0" y="6705716"/>
            <a:ext cx="9144000" cy="198000"/>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pic>
        <p:nvPicPr>
          <p:cNvPr id="13" name="Google Shape;13;g11244426714_0_0" descr="LOGO.gif"/>
          <p:cNvPicPr preferRelativeResize="0"/>
          <p:nvPr/>
        </p:nvPicPr>
        <p:blipFill rotWithShape="1">
          <a:blip r:embed="rId4">
            <a:alphaModFix/>
          </a:blip>
          <a:srcRect b="10713"/>
          <a:stretch/>
        </p:blipFill>
        <p:spPr>
          <a:xfrm>
            <a:off x="6553200" y="228600"/>
            <a:ext cx="2057400" cy="635000"/>
          </a:xfrm>
          <a:prstGeom prst="rect">
            <a:avLst/>
          </a:prstGeom>
          <a:noFill/>
          <a:ln>
            <a:noFill/>
          </a:ln>
        </p:spPr>
      </p:pic>
      <p:pic>
        <p:nvPicPr>
          <p:cNvPr id="14" name="Google Shape;14;g11244426714_0_0" descr="LOGO.gif"/>
          <p:cNvPicPr preferRelativeResize="0"/>
          <p:nvPr/>
        </p:nvPicPr>
        <p:blipFill rotWithShape="1">
          <a:blip r:embed="rId4">
            <a:alphaModFix/>
          </a:blip>
          <a:srcRect b="10713"/>
          <a:stretch/>
        </p:blipFill>
        <p:spPr>
          <a:xfrm>
            <a:off x="6553200" y="228600"/>
            <a:ext cx="2057400" cy="635000"/>
          </a:xfrm>
          <a:prstGeom prst="rect">
            <a:avLst/>
          </a:prstGeom>
          <a:noFill/>
          <a:ln>
            <a:noFill/>
          </a:ln>
        </p:spPr>
      </p:pic>
      <p:grpSp>
        <p:nvGrpSpPr>
          <p:cNvPr id="15" name="Google Shape;15;g11244426714_0_0"/>
          <p:cNvGrpSpPr/>
          <p:nvPr/>
        </p:nvGrpSpPr>
        <p:grpSpPr>
          <a:xfrm>
            <a:off x="6146800" y="0"/>
            <a:ext cx="2997300" cy="876300"/>
            <a:chOff x="6096000" y="3924300"/>
            <a:chExt cx="2997300" cy="876300"/>
          </a:xfrm>
        </p:grpSpPr>
        <p:sp>
          <p:nvSpPr>
            <p:cNvPr id="16" name="Google Shape;16;g11244426714_0_0"/>
            <p:cNvSpPr/>
            <p:nvPr/>
          </p:nvSpPr>
          <p:spPr>
            <a:xfrm>
              <a:off x="6096000" y="3924300"/>
              <a:ext cx="29973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pic>
          <p:nvPicPr>
            <p:cNvPr id="17" name="Google Shape;17;g11244426714_0_0" descr="LOGO.gif"/>
            <p:cNvPicPr preferRelativeResize="0"/>
            <p:nvPr/>
          </p:nvPicPr>
          <p:blipFill rotWithShape="1">
            <a:blip r:embed="rId4">
              <a:alphaModFix/>
            </a:blip>
            <a:srcRect b="10713"/>
            <a:stretch/>
          </p:blipFill>
          <p:spPr>
            <a:xfrm>
              <a:off x="6502400" y="4152900"/>
              <a:ext cx="2057400" cy="635000"/>
            </a:xfrm>
            <a:prstGeom prst="rect">
              <a:avLst/>
            </a:prstGeom>
            <a:noFill/>
            <a:ln>
              <a:noFill/>
            </a:ln>
          </p:spPr>
        </p:pic>
        <p:sp>
          <p:nvSpPr>
            <p:cNvPr id="18" name="Google Shape;18;g11244426714_0_0"/>
            <p:cNvSpPr/>
            <p:nvPr/>
          </p:nvSpPr>
          <p:spPr>
            <a:xfrm>
              <a:off x="6477000" y="4114800"/>
              <a:ext cx="2076600" cy="6858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pic>
        <p:nvPicPr>
          <p:cNvPr id="19" name="Google Shape;19;g11244426714_0_0" descr="logo.jpg"/>
          <p:cNvPicPr preferRelativeResize="0"/>
          <p:nvPr/>
        </p:nvPicPr>
        <p:blipFill rotWithShape="1">
          <a:blip r:embed="rId5">
            <a:alphaModFix/>
          </a:blip>
          <a:srcRect/>
          <a:stretch/>
        </p:blipFill>
        <p:spPr>
          <a:xfrm>
            <a:off x="6553200" y="228600"/>
            <a:ext cx="1920875" cy="6096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14.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1.png"/></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9"/>
        <p:cNvGrpSpPr/>
        <p:nvPr/>
      </p:nvGrpSpPr>
      <p:grpSpPr>
        <a:xfrm>
          <a:off x="0" y="0"/>
          <a:ext cx="0" cy="0"/>
          <a:chOff x="0" y="0"/>
          <a:chExt cx="0" cy="0"/>
        </a:xfrm>
      </p:grpSpPr>
      <p:sp>
        <p:nvSpPr>
          <p:cNvPr id="40" name="Google Shape;40;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1</a:t>
            </a:fld>
            <a:endParaRPr/>
          </a:p>
        </p:txBody>
      </p:sp>
      <p:pic>
        <p:nvPicPr>
          <p:cNvPr id="41" name="Google Shape;41;p10"/>
          <p:cNvPicPr preferRelativeResize="0"/>
          <p:nvPr/>
        </p:nvPicPr>
        <p:blipFill rotWithShape="1">
          <a:blip r:embed="rId3">
            <a:alphaModFix/>
          </a:blip>
          <a:srcRect/>
          <a:stretch/>
        </p:blipFill>
        <p:spPr>
          <a:xfrm>
            <a:off x="521110" y="173569"/>
            <a:ext cx="1720645" cy="723209"/>
          </a:xfrm>
          <a:prstGeom prst="rect">
            <a:avLst/>
          </a:prstGeom>
          <a:noFill/>
          <a:ln>
            <a:noFill/>
          </a:ln>
        </p:spPr>
      </p:pic>
      <p:sp>
        <p:nvSpPr>
          <p:cNvPr id="42" name="Google Shape;42;p10"/>
          <p:cNvSpPr txBox="1"/>
          <p:nvPr/>
        </p:nvSpPr>
        <p:spPr>
          <a:xfrm>
            <a:off x="0" y="838200"/>
            <a:ext cx="9144000" cy="5518150"/>
          </a:xfrm>
          <a:prstGeom prst="rect">
            <a:avLst/>
          </a:prstGeom>
          <a:noFill/>
          <a:ln>
            <a:noFill/>
          </a:ln>
        </p:spPr>
        <p:txBody>
          <a:bodyPr spcFirstLastPara="1" wrap="square" lIns="91425" tIns="331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1" i="0" u="none" strike="noStrike" cap="none" dirty="0">
              <a:solidFill>
                <a:srgbClr val="FF0000"/>
              </a:solidFill>
              <a:latin typeface="Candara"/>
              <a:ea typeface="Candara"/>
              <a:cs typeface="Candara"/>
              <a:sym typeface="Candara"/>
            </a:endParaRPr>
          </a:p>
          <a:p>
            <a:pPr marL="0" marR="0" lvl="0" indent="0" algn="ctr" rtl="0">
              <a:lnSpc>
                <a:spcPct val="100000"/>
              </a:lnSpc>
              <a:spcBef>
                <a:spcPts val="0"/>
              </a:spcBef>
              <a:spcAft>
                <a:spcPts val="0"/>
              </a:spcAft>
              <a:buClr>
                <a:srgbClr val="000000"/>
              </a:buClr>
              <a:buSzPts val="3200"/>
              <a:buFont typeface="Arial"/>
              <a:buNone/>
            </a:pPr>
            <a:endParaRPr sz="3200" b="1" i="0" u="none" strike="noStrike" cap="none" dirty="0">
              <a:solidFill>
                <a:srgbClr val="FF0000"/>
              </a:solidFill>
              <a:latin typeface="Candara"/>
              <a:ea typeface="Candara"/>
              <a:cs typeface="Candara"/>
              <a:sym typeface="Candara"/>
            </a:endParaRPr>
          </a:p>
          <a:p>
            <a:pPr marL="0" marR="0" lvl="0" indent="0" algn="ctr" rtl="0">
              <a:lnSpc>
                <a:spcPct val="100000"/>
              </a:lnSpc>
              <a:spcBef>
                <a:spcPts val="0"/>
              </a:spcBef>
              <a:spcAft>
                <a:spcPts val="0"/>
              </a:spcAft>
              <a:buClr>
                <a:srgbClr val="000000"/>
              </a:buClr>
              <a:buSzPts val="3200"/>
              <a:buFont typeface="Arial"/>
              <a:buNone/>
            </a:pPr>
            <a:endParaRPr sz="3200" b="1" i="0" u="none" strike="noStrike" cap="none" dirty="0">
              <a:solidFill>
                <a:srgbClr val="FF0000"/>
              </a:solidFill>
              <a:latin typeface="Candara"/>
              <a:ea typeface="Candara"/>
              <a:cs typeface="Candara"/>
              <a:sym typeface="Candara"/>
            </a:endParaRPr>
          </a:p>
          <a:p>
            <a:pPr marL="0" marR="0" lvl="0" indent="0" algn="ctr" rtl="0">
              <a:lnSpc>
                <a:spcPct val="100000"/>
              </a:lnSpc>
              <a:spcBef>
                <a:spcPts val="0"/>
              </a:spcBef>
              <a:spcAft>
                <a:spcPts val="0"/>
              </a:spcAft>
              <a:buClr>
                <a:srgbClr val="000000"/>
              </a:buClr>
              <a:buSzPts val="3200"/>
              <a:buFont typeface="Arial"/>
              <a:buNone/>
            </a:pPr>
            <a:r>
              <a:rPr lang="en-US" sz="3200" b="1" i="0" u="none" strike="noStrike" cap="none" dirty="0">
                <a:solidFill>
                  <a:srgbClr val="FF0000"/>
                </a:solidFill>
                <a:latin typeface="Candara"/>
                <a:ea typeface="Candara"/>
                <a:cs typeface="Candara"/>
                <a:sym typeface="Candara"/>
              </a:rPr>
              <a:t>TOPIC: </a:t>
            </a:r>
            <a:endParaRPr sz="3200" b="1" i="0" u="none" strike="noStrike" cap="none" dirty="0">
              <a:solidFill>
                <a:srgbClr val="FF0000"/>
              </a:solidFill>
              <a:latin typeface="Candara"/>
              <a:ea typeface="Candara"/>
              <a:cs typeface="Candara"/>
              <a:sym typeface="Candara"/>
            </a:endParaRPr>
          </a:p>
          <a:p>
            <a:pPr marL="0" marR="0" lvl="0" indent="0" algn="ctr" rtl="0">
              <a:lnSpc>
                <a:spcPct val="100000"/>
              </a:lnSpc>
              <a:spcBef>
                <a:spcPts val="0"/>
              </a:spcBef>
              <a:spcAft>
                <a:spcPts val="0"/>
              </a:spcAft>
              <a:buNone/>
            </a:pPr>
            <a:endParaRPr sz="2800" b="0" i="0" u="none" strike="noStrike" cap="none" dirty="0">
              <a:solidFill>
                <a:srgbClr val="000000"/>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None/>
            </a:pPr>
            <a:endParaRPr sz="2800" b="0" i="0" u="none" strike="noStrike" cap="none" dirty="0">
              <a:solidFill>
                <a:srgbClr val="000000"/>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None/>
            </a:pPr>
            <a:endParaRPr sz="2800" b="0" i="0" u="none" strike="noStrike" cap="none" dirty="0">
              <a:solidFill>
                <a:srgbClr val="000000"/>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None/>
            </a:pPr>
            <a:r>
              <a:rPr lang="en-US" sz="2800" b="0" i="0" u="none" strike="noStrike" cap="none" dirty="0">
                <a:solidFill>
                  <a:srgbClr val="000000"/>
                </a:solidFill>
                <a:latin typeface="Times New Roman"/>
                <a:ea typeface="Times New Roman"/>
                <a:cs typeface="Times New Roman"/>
                <a:sym typeface="Times New Roman"/>
              </a:rPr>
              <a:t>Computer Organization and Architecture</a:t>
            </a:r>
            <a:endParaRPr dirty="0"/>
          </a:p>
          <a:p>
            <a:pPr marL="0" marR="0" lvl="0" indent="0" algn="ctr" rtl="0">
              <a:lnSpc>
                <a:spcPct val="100000"/>
              </a:lnSpc>
              <a:spcBef>
                <a:spcPts val="0"/>
              </a:spcBef>
              <a:spcAft>
                <a:spcPts val="0"/>
              </a:spcAft>
              <a:buNone/>
            </a:pPr>
            <a:endParaRPr sz="2800" b="0" i="0" u="none" strike="noStrike" cap="none" dirty="0">
              <a:solidFill>
                <a:srgbClr val="000000"/>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None/>
            </a:pPr>
            <a:r>
              <a:rPr lang="en-US" sz="2000" b="0" i="0" u="none" strike="noStrike" cap="none" dirty="0">
                <a:solidFill>
                  <a:schemeClr val="accent4"/>
                </a:solidFill>
                <a:latin typeface="Times New Roman"/>
                <a:ea typeface="Times New Roman"/>
                <a:cs typeface="Times New Roman"/>
                <a:sym typeface="Times New Roman"/>
              </a:rPr>
              <a:t>Basic Computer Organization:  </a:t>
            </a:r>
            <a:r>
              <a:rPr lang="en-US" sz="2000" b="0" i="0" u="none" strike="noStrike" cap="none" dirty="0" smtClean="0">
                <a:solidFill>
                  <a:schemeClr val="accent4"/>
                </a:solidFill>
                <a:latin typeface="Times New Roman"/>
                <a:ea typeface="Times New Roman"/>
                <a:cs typeface="Times New Roman"/>
                <a:sym typeface="Times New Roman"/>
              </a:rPr>
              <a:t>Memory Reference Instructions</a:t>
            </a:r>
            <a:endParaRPr sz="2000" b="0" i="0" u="none" strike="noStrike" cap="none" dirty="0">
              <a:solidFill>
                <a:schemeClr val="accent4"/>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None/>
            </a:pPr>
            <a:r>
              <a:rPr lang="en-US" sz="2000" dirty="0">
                <a:solidFill>
                  <a:schemeClr val="accent4"/>
                </a:solidFill>
                <a:latin typeface="Times New Roman"/>
                <a:ea typeface="Times New Roman"/>
                <a:cs typeface="Times New Roman"/>
                <a:sym typeface="Times New Roman"/>
              </a:rPr>
              <a:t>(Lectures </a:t>
            </a:r>
            <a:r>
              <a:rPr lang="en-US" sz="2000" dirty="0" smtClean="0">
                <a:solidFill>
                  <a:schemeClr val="accent4"/>
                </a:solidFill>
                <a:latin typeface="Times New Roman"/>
                <a:ea typeface="Times New Roman"/>
                <a:cs typeface="Times New Roman"/>
                <a:sym typeface="Times New Roman"/>
              </a:rPr>
              <a:t>10-11)</a:t>
            </a:r>
            <a:endParaRPr sz="2000" dirty="0">
              <a:solidFill>
                <a:schemeClr val="accent4"/>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None/>
            </a:pPr>
            <a:endParaRPr sz="3200" b="1" i="0" u="none" strike="noStrike" cap="none" dirty="0">
              <a:solidFill>
                <a:srgbClr val="FF0000"/>
              </a:solidFill>
              <a:latin typeface="Candara"/>
              <a:ea typeface="Candara"/>
              <a:cs typeface="Candara"/>
              <a:sym typeface="Candara"/>
            </a:endParaRPr>
          </a:p>
          <a:p>
            <a:pPr marL="0" marR="0" lvl="0" indent="0" algn="ctr" rtl="0">
              <a:lnSpc>
                <a:spcPct val="100000"/>
              </a:lnSpc>
              <a:spcBef>
                <a:spcPts val="0"/>
              </a:spcBef>
              <a:spcAft>
                <a:spcPts val="0"/>
              </a:spcAft>
              <a:buClr>
                <a:srgbClr val="000000"/>
              </a:buClr>
              <a:buSzPts val="3200"/>
              <a:buFont typeface="Arial"/>
              <a:buNone/>
            </a:pPr>
            <a:endParaRPr sz="3200" b="1" i="0" u="none" strike="noStrike" cap="none" dirty="0">
              <a:solidFill>
                <a:srgbClr val="FF0000"/>
              </a:solidFill>
              <a:latin typeface="Candara"/>
              <a:ea typeface="Candara"/>
              <a:cs typeface="Candara"/>
              <a:sym typeface="Candara"/>
            </a:endParaRPr>
          </a:p>
          <a:p>
            <a:pPr marL="0" marR="0" lvl="0" indent="0" algn="ctr" rtl="0">
              <a:lnSpc>
                <a:spcPct val="100000"/>
              </a:lnSpc>
              <a:spcBef>
                <a:spcPts val="0"/>
              </a:spcBef>
              <a:spcAft>
                <a:spcPts val="0"/>
              </a:spcAft>
              <a:buClr>
                <a:srgbClr val="000000"/>
              </a:buClr>
              <a:buSzPts val="3200"/>
              <a:buFont typeface="Arial"/>
              <a:buNone/>
            </a:pPr>
            <a:endParaRPr sz="3200" b="1" i="0" u="none" strike="noStrike" cap="none" dirty="0">
              <a:solidFill>
                <a:srgbClr val="FF0000"/>
              </a:solidFill>
              <a:latin typeface="Candara"/>
              <a:ea typeface="Candara"/>
              <a:cs typeface="Candara"/>
              <a:sym typeface="Candara"/>
            </a:endParaRPr>
          </a:p>
          <a:p>
            <a:pPr marL="0" marR="0" lvl="0" indent="0" algn="ctr" rtl="0">
              <a:lnSpc>
                <a:spcPct val="100000"/>
              </a:lnSpc>
              <a:spcBef>
                <a:spcPts val="0"/>
              </a:spcBef>
              <a:spcAft>
                <a:spcPts val="0"/>
              </a:spcAft>
              <a:buClr>
                <a:srgbClr val="000000"/>
              </a:buClr>
              <a:buSzPts val="4000"/>
              <a:buFont typeface="Arial"/>
              <a:buNone/>
            </a:pPr>
            <a:endParaRPr sz="4000" b="1" i="0" u="none" strike="noStrike" cap="none" dirty="0">
              <a:solidFill>
                <a:srgbClr val="FF0000"/>
              </a:solidFill>
              <a:latin typeface="Candara"/>
              <a:ea typeface="Candara"/>
              <a:cs typeface="Candara"/>
              <a:sym typeface="Candara"/>
            </a:endParaRPr>
          </a:p>
          <a:p>
            <a:pPr marL="0" marR="0" lvl="0" indent="0" algn="ctr" rtl="0">
              <a:lnSpc>
                <a:spcPct val="100000"/>
              </a:lnSpc>
              <a:spcBef>
                <a:spcPts val="0"/>
              </a:spcBef>
              <a:spcAft>
                <a:spcPts val="0"/>
              </a:spcAft>
              <a:buClr>
                <a:srgbClr val="000000"/>
              </a:buClr>
              <a:buSzPts val="4000"/>
              <a:buFont typeface="Arial"/>
              <a:buNone/>
            </a:pPr>
            <a:endParaRPr sz="4000" b="1" i="0" u="none" strike="noStrike" cap="none" dirty="0">
              <a:solidFill>
                <a:schemeClr val="dk1"/>
              </a:solidFill>
              <a:latin typeface="Candara"/>
              <a:ea typeface="Candara"/>
              <a:cs typeface="Candara"/>
              <a:sym typeface="Candara"/>
            </a:endParaRPr>
          </a:p>
        </p:txBody>
      </p:sp>
    </p:spTree>
    <p:extLst>
      <p:ext uri="{BB962C8B-B14F-4D97-AF65-F5344CB8AC3E}">
        <p14:creationId xmlns:p14="http://schemas.microsoft.com/office/powerpoint/2010/main" val="25837352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7"/>
          <p:cNvSpPr txBox="1">
            <a:spLocks noGrp="1"/>
          </p:cNvSpPr>
          <p:nvPr>
            <p:ph type="body" idx="1"/>
          </p:nvPr>
        </p:nvSpPr>
        <p:spPr>
          <a:xfrm>
            <a:off x="457200" y="1371600"/>
            <a:ext cx="8229600" cy="4953000"/>
          </a:xfrm>
          <a:prstGeom prst="rect">
            <a:avLst/>
          </a:prstGeom>
          <a:noFill/>
          <a:ln>
            <a:noFill/>
          </a:ln>
        </p:spPr>
        <p:txBody>
          <a:bodyPr spcFirstLastPara="1" wrap="square" lIns="91425" tIns="45700" rIns="91425" bIns="45700" anchor="t" anchorCtr="0">
            <a:noAutofit/>
          </a:bodyPr>
          <a:lstStyle/>
          <a:p>
            <a:pPr marL="273050" marR="0" lvl="0" indent="-116204" algn="l" rtl="0">
              <a:lnSpc>
                <a:spcPct val="100000"/>
              </a:lnSpc>
              <a:spcBef>
                <a:spcPts val="0"/>
              </a:spcBef>
              <a:spcAft>
                <a:spcPts val="0"/>
              </a:spcAft>
              <a:buClr>
                <a:srgbClr val="0BD0D9"/>
              </a:buClr>
              <a:buSzPts val="2470"/>
              <a:buFont typeface="Noto Sans Symbols"/>
              <a:buNone/>
            </a:pPr>
            <a:endParaRPr sz="2600" b="0" i="0" u="none">
              <a:solidFill>
                <a:schemeClr val="dk1"/>
              </a:solidFill>
              <a:latin typeface="Constantia"/>
              <a:ea typeface="Constantia"/>
              <a:cs typeface="Constantia"/>
              <a:sym typeface="Constantia"/>
            </a:endParaRPr>
          </a:p>
          <a:p>
            <a:pPr marL="273050" marR="0" lvl="0" indent="-273050" algn="l" rtl="0">
              <a:lnSpc>
                <a:spcPct val="100000"/>
              </a:lnSpc>
              <a:spcBef>
                <a:spcPts val="520"/>
              </a:spcBef>
              <a:spcAft>
                <a:spcPts val="0"/>
              </a:spcAft>
              <a:buClr>
                <a:srgbClr val="0BD0D9"/>
              </a:buClr>
              <a:buSzPts val="2470"/>
              <a:buFont typeface="Noto Sans Symbols"/>
              <a:buChar char="⚫"/>
            </a:pPr>
            <a:r>
              <a:rPr lang="en-US" sz="2600" b="0" i="0" u="none">
                <a:solidFill>
                  <a:schemeClr val="dk1"/>
                </a:solidFill>
                <a:latin typeface="Constantia"/>
                <a:ea typeface="Constantia"/>
                <a:cs typeface="Constantia"/>
                <a:sym typeface="Constantia"/>
              </a:rPr>
              <a:t>This instruction transfers the program to the instruction specified by the effective address. PC holds the address of instruction to be read from memory in the next instruction cycle.</a:t>
            </a:r>
            <a:endParaRPr/>
          </a:p>
          <a:p>
            <a:pPr marL="273050" marR="0" lvl="0" indent="-273050" algn="l" rtl="0">
              <a:lnSpc>
                <a:spcPct val="100000"/>
              </a:lnSpc>
              <a:spcBef>
                <a:spcPts val="520"/>
              </a:spcBef>
              <a:spcAft>
                <a:spcPts val="0"/>
              </a:spcAft>
              <a:buClr>
                <a:srgbClr val="0BD0D9"/>
              </a:buClr>
              <a:buSzPts val="2470"/>
              <a:buFont typeface="Noto Sans Symbols"/>
              <a:buChar char="⚫"/>
            </a:pPr>
            <a:r>
              <a:rPr lang="en-US" sz="2600" b="0" i="0" u="none">
                <a:solidFill>
                  <a:schemeClr val="dk1"/>
                </a:solidFill>
                <a:latin typeface="Constantia"/>
                <a:ea typeface="Constantia"/>
                <a:cs typeface="Constantia"/>
                <a:sym typeface="Constantia"/>
              </a:rPr>
              <a:t>It allows the programmer to specify an instruction out of sequence.</a:t>
            </a:r>
            <a:endParaRPr/>
          </a:p>
          <a:p>
            <a:pPr marL="273050" marR="0" lvl="0" indent="-273050" algn="l" rtl="0">
              <a:lnSpc>
                <a:spcPct val="100000"/>
              </a:lnSpc>
              <a:spcBef>
                <a:spcPts val="520"/>
              </a:spcBef>
              <a:spcAft>
                <a:spcPts val="0"/>
              </a:spcAft>
              <a:buClr>
                <a:srgbClr val="0BD0D9"/>
              </a:buClr>
              <a:buSzPts val="2470"/>
              <a:buFont typeface="Noto Sans Symbols"/>
              <a:buChar char="⚫"/>
            </a:pPr>
            <a:r>
              <a:rPr lang="en-US" sz="2600" b="0" i="0" u="none">
                <a:solidFill>
                  <a:schemeClr val="dk1"/>
                </a:solidFill>
                <a:latin typeface="Constantia"/>
                <a:ea typeface="Constantia"/>
                <a:cs typeface="Constantia"/>
                <a:sym typeface="Constantia"/>
              </a:rPr>
              <a:t>The microoperation performed this operation are:</a:t>
            </a:r>
            <a:endParaRPr/>
          </a:p>
          <a:p>
            <a:pPr marL="273050" marR="0" lvl="0" indent="-116204" algn="l" rtl="0">
              <a:lnSpc>
                <a:spcPct val="100000"/>
              </a:lnSpc>
              <a:spcBef>
                <a:spcPts val="520"/>
              </a:spcBef>
              <a:spcAft>
                <a:spcPts val="0"/>
              </a:spcAft>
              <a:buClr>
                <a:srgbClr val="0BD0D9"/>
              </a:buClr>
              <a:buSzPts val="2470"/>
              <a:buFont typeface="Noto Sans Symbols"/>
              <a:buNone/>
            </a:pPr>
            <a:endParaRPr sz="2600" b="0" i="0" u="none">
              <a:solidFill>
                <a:schemeClr val="dk1"/>
              </a:solidFill>
              <a:latin typeface="Constantia"/>
              <a:ea typeface="Constantia"/>
              <a:cs typeface="Constantia"/>
              <a:sym typeface="Constantia"/>
            </a:endParaRPr>
          </a:p>
          <a:p>
            <a:pPr marL="273050" marR="0" lvl="0" indent="-116204" algn="l" rtl="0">
              <a:lnSpc>
                <a:spcPct val="100000"/>
              </a:lnSpc>
              <a:spcBef>
                <a:spcPts val="520"/>
              </a:spcBef>
              <a:spcAft>
                <a:spcPts val="0"/>
              </a:spcAft>
              <a:buClr>
                <a:srgbClr val="0BD0D9"/>
              </a:buClr>
              <a:buSzPts val="2470"/>
              <a:buFont typeface="Noto Sans Symbols"/>
              <a:buNone/>
            </a:pPr>
            <a:endParaRPr sz="2600" b="0" i="0" u="none">
              <a:solidFill>
                <a:schemeClr val="dk1"/>
              </a:solidFill>
              <a:latin typeface="Constantia"/>
              <a:ea typeface="Constantia"/>
              <a:cs typeface="Constantia"/>
              <a:sym typeface="Constantia"/>
            </a:endParaRPr>
          </a:p>
          <a:p>
            <a:pPr marL="273050" marR="0" lvl="0" indent="-273050" algn="l" rtl="0">
              <a:lnSpc>
                <a:spcPct val="100000"/>
              </a:lnSpc>
              <a:spcBef>
                <a:spcPts val="520"/>
              </a:spcBef>
              <a:spcAft>
                <a:spcPts val="0"/>
              </a:spcAft>
              <a:buClr>
                <a:srgbClr val="0BD0D9"/>
              </a:buClr>
              <a:buSzPts val="2470"/>
              <a:buFont typeface="Noto Sans Symbols"/>
              <a:buChar char="⚫"/>
            </a:pPr>
            <a:r>
              <a:rPr lang="en-US" sz="2600" b="0" i="0" u="none">
                <a:solidFill>
                  <a:schemeClr val="dk1"/>
                </a:solidFill>
                <a:latin typeface="Constantia"/>
                <a:ea typeface="Constantia"/>
                <a:cs typeface="Constantia"/>
                <a:sym typeface="Constantia"/>
              </a:rPr>
              <a:t>Total time cycle = 5</a:t>
            </a:r>
            <a:endParaRPr/>
          </a:p>
          <a:p>
            <a:pPr marL="273050" marR="0" lvl="0" indent="-116204" algn="l" rtl="0">
              <a:spcBef>
                <a:spcPts val="520"/>
              </a:spcBef>
              <a:spcAft>
                <a:spcPts val="0"/>
              </a:spcAft>
              <a:buClr>
                <a:srgbClr val="0BD0D9"/>
              </a:buClr>
              <a:buSzPts val="2470"/>
              <a:buFont typeface="Noto Sans Symbols"/>
              <a:buNone/>
            </a:pPr>
            <a:endParaRPr sz="2600" b="0" i="0" u="none">
              <a:solidFill>
                <a:schemeClr val="dk1"/>
              </a:solidFill>
              <a:latin typeface="Constantia"/>
              <a:ea typeface="Constantia"/>
              <a:cs typeface="Constantia"/>
              <a:sym typeface="Constantia"/>
            </a:endParaRPr>
          </a:p>
        </p:txBody>
      </p:sp>
      <p:pic>
        <p:nvPicPr>
          <p:cNvPr id="84" name="Google Shape;84;p7"/>
          <p:cNvPicPr preferRelativeResize="0"/>
          <p:nvPr/>
        </p:nvPicPr>
        <p:blipFill rotWithShape="1">
          <a:blip r:embed="rId3">
            <a:alphaModFix/>
          </a:blip>
          <a:srcRect/>
          <a:stretch/>
        </p:blipFill>
        <p:spPr>
          <a:xfrm>
            <a:off x="2971800" y="5029200"/>
            <a:ext cx="3048000" cy="557212"/>
          </a:xfrm>
          <a:prstGeom prst="rect">
            <a:avLst/>
          </a:prstGeom>
          <a:noFill/>
          <a:ln>
            <a:noFill/>
          </a:ln>
        </p:spPr>
      </p:pic>
      <p:sp>
        <p:nvSpPr>
          <p:cNvPr id="85" name="Google Shape;85;p7"/>
          <p:cNvSpPr txBox="1"/>
          <p:nvPr/>
        </p:nvSpPr>
        <p:spPr>
          <a:xfrm>
            <a:off x="2971800" y="0"/>
            <a:ext cx="3505200" cy="8382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2400" b="1" dirty="0">
                <a:latin typeface="Calibri"/>
                <a:ea typeface="Calibri"/>
                <a:cs typeface="Calibri"/>
                <a:sym typeface="Calibri"/>
              </a:rPr>
              <a:t>5. BUN: Branch Unconditionally</a:t>
            </a:r>
            <a:endParaRPr sz="2400" b="1" dirty="0">
              <a:latin typeface="Calibri"/>
              <a:ea typeface="Calibri"/>
              <a:cs typeface="Calibri"/>
              <a:sym typeface="Calibri"/>
            </a:endParaRPr>
          </a:p>
        </p:txBody>
      </p:sp>
      <p:pic>
        <p:nvPicPr>
          <p:cNvPr id="5" name="Google Shape;41;p10"/>
          <p:cNvPicPr preferRelativeResize="0"/>
          <p:nvPr/>
        </p:nvPicPr>
        <p:blipFill rotWithShape="1">
          <a:blip r:embed="rId4">
            <a:alphaModFix/>
          </a:blip>
          <a:srcRect/>
          <a:stretch/>
        </p:blipFill>
        <p:spPr>
          <a:xfrm>
            <a:off x="521110" y="173569"/>
            <a:ext cx="1720645" cy="723209"/>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500"/>
                                        <p:tgtEl>
                                          <p:spTgt spid="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8"/>
          <p:cNvSpPr txBox="1">
            <a:spLocks noGrp="1"/>
          </p:cNvSpPr>
          <p:nvPr>
            <p:ph type="body" idx="1"/>
          </p:nvPr>
        </p:nvSpPr>
        <p:spPr>
          <a:xfrm>
            <a:off x="457200" y="1371600"/>
            <a:ext cx="8229600" cy="4953000"/>
          </a:xfrm>
          <a:prstGeom prst="rect">
            <a:avLst/>
          </a:prstGeom>
          <a:noFill/>
          <a:ln>
            <a:noFill/>
          </a:ln>
        </p:spPr>
        <p:txBody>
          <a:bodyPr spcFirstLastPara="1" wrap="square" lIns="91425" tIns="45700" rIns="91425" bIns="45700" anchor="t" anchorCtr="0">
            <a:noAutofit/>
          </a:bodyPr>
          <a:lstStyle/>
          <a:p>
            <a:pPr marL="273050" marR="0" lvl="0" indent="-273050" algn="l" rtl="0">
              <a:lnSpc>
                <a:spcPct val="100000"/>
              </a:lnSpc>
              <a:spcBef>
                <a:spcPts val="0"/>
              </a:spcBef>
              <a:spcAft>
                <a:spcPts val="0"/>
              </a:spcAft>
              <a:buClr>
                <a:srgbClr val="0BD0D9"/>
              </a:buClr>
              <a:buSzPts val="2470"/>
              <a:buFont typeface="Noto Sans Symbols"/>
              <a:buChar char="⚫"/>
            </a:pPr>
            <a:r>
              <a:rPr lang="en-US" sz="2600" b="0" i="0" u="none">
                <a:solidFill>
                  <a:schemeClr val="dk1"/>
                </a:solidFill>
                <a:latin typeface="Constantia"/>
                <a:ea typeface="Constantia"/>
                <a:cs typeface="Constantia"/>
                <a:sym typeface="Constantia"/>
              </a:rPr>
              <a:t>This instruction is useful for branching to a portion of the program called a subroutine or procedure.</a:t>
            </a:r>
            <a:endParaRPr/>
          </a:p>
          <a:p>
            <a:pPr marL="273050" marR="0" lvl="0" indent="-273050" algn="l" rtl="0">
              <a:lnSpc>
                <a:spcPct val="100000"/>
              </a:lnSpc>
              <a:spcBef>
                <a:spcPts val="520"/>
              </a:spcBef>
              <a:spcAft>
                <a:spcPts val="0"/>
              </a:spcAft>
              <a:buClr>
                <a:srgbClr val="0BD0D9"/>
              </a:buClr>
              <a:buSzPts val="2470"/>
              <a:buFont typeface="Noto Sans Symbols"/>
              <a:buChar char="⚫"/>
            </a:pPr>
            <a:r>
              <a:rPr lang="en-US" sz="2600" b="0" i="0" u="none">
                <a:solidFill>
                  <a:schemeClr val="dk1"/>
                </a:solidFill>
                <a:latin typeface="Constantia"/>
                <a:ea typeface="Constantia"/>
                <a:cs typeface="Constantia"/>
                <a:sym typeface="Constantia"/>
              </a:rPr>
              <a:t>1</a:t>
            </a:r>
            <a:r>
              <a:rPr lang="en-US" sz="2600" b="0" i="0" u="none" baseline="30000">
                <a:solidFill>
                  <a:schemeClr val="dk1"/>
                </a:solidFill>
                <a:latin typeface="Constantia"/>
                <a:ea typeface="Constantia"/>
                <a:cs typeface="Constantia"/>
                <a:sym typeface="Constantia"/>
              </a:rPr>
              <a:t>st</a:t>
            </a:r>
            <a:r>
              <a:rPr lang="en-US" sz="2600" b="0" i="0" u="none">
                <a:solidFill>
                  <a:schemeClr val="dk1"/>
                </a:solidFill>
                <a:latin typeface="Constantia"/>
                <a:ea typeface="Constantia"/>
                <a:cs typeface="Constantia"/>
                <a:sym typeface="Constantia"/>
              </a:rPr>
              <a:t> it stores the address of next instruction in sequence into memory location specified by effective address. Then effective address plus one is transferred to PC to serve the address of next instruction.</a:t>
            </a:r>
            <a:endParaRPr/>
          </a:p>
          <a:p>
            <a:pPr marL="273050" marR="0" lvl="0" indent="-273050" algn="l" rtl="0">
              <a:lnSpc>
                <a:spcPct val="100000"/>
              </a:lnSpc>
              <a:spcBef>
                <a:spcPts val="520"/>
              </a:spcBef>
              <a:spcAft>
                <a:spcPts val="0"/>
              </a:spcAft>
              <a:buClr>
                <a:srgbClr val="0BD0D9"/>
              </a:buClr>
              <a:buSzPts val="2470"/>
              <a:buFont typeface="Noto Sans Symbols"/>
              <a:buChar char="⚫"/>
            </a:pPr>
            <a:r>
              <a:rPr lang="en-US" sz="2600" b="0" i="0" u="none">
                <a:solidFill>
                  <a:schemeClr val="dk1"/>
                </a:solidFill>
                <a:latin typeface="Constantia"/>
                <a:ea typeface="Constantia"/>
                <a:cs typeface="Constantia"/>
                <a:sym typeface="Constantia"/>
              </a:rPr>
              <a:t>The microoperation performed this operation are:</a:t>
            </a:r>
            <a:endParaRPr/>
          </a:p>
          <a:p>
            <a:pPr marL="273050" marR="0" lvl="0" indent="-116204" algn="l" rtl="0">
              <a:lnSpc>
                <a:spcPct val="100000"/>
              </a:lnSpc>
              <a:spcBef>
                <a:spcPts val="520"/>
              </a:spcBef>
              <a:spcAft>
                <a:spcPts val="0"/>
              </a:spcAft>
              <a:buClr>
                <a:srgbClr val="0BD0D9"/>
              </a:buClr>
              <a:buSzPts val="2470"/>
              <a:buFont typeface="Noto Sans Symbols"/>
              <a:buNone/>
            </a:pPr>
            <a:endParaRPr sz="2600" b="0" i="0" u="none">
              <a:solidFill>
                <a:schemeClr val="dk1"/>
              </a:solidFill>
              <a:latin typeface="Constantia"/>
              <a:ea typeface="Constantia"/>
              <a:cs typeface="Constantia"/>
              <a:sym typeface="Constantia"/>
            </a:endParaRPr>
          </a:p>
          <a:p>
            <a:pPr marL="273050" marR="0" lvl="0" indent="-116204" algn="l" rtl="0">
              <a:lnSpc>
                <a:spcPct val="100000"/>
              </a:lnSpc>
              <a:spcBef>
                <a:spcPts val="520"/>
              </a:spcBef>
              <a:spcAft>
                <a:spcPts val="0"/>
              </a:spcAft>
              <a:buClr>
                <a:srgbClr val="0BD0D9"/>
              </a:buClr>
              <a:buSzPts val="2470"/>
              <a:buFont typeface="Noto Sans Symbols"/>
              <a:buNone/>
            </a:pPr>
            <a:endParaRPr sz="2600" b="0" i="0" u="none">
              <a:solidFill>
                <a:schemeClr val="dk1"/>
              </a:solidFill>
              <a:latin typeface="Constantia"/>
              <a:ea typeface="Constantia"/>
              <a:cs typeface="Constantia"/>
              <a:sym typeface="Constantia"/>
            </a:endParaRPr>
          </a:p>
          <a:p>
            <a:pPr marL="273050" marR="0" lvl="0" indent="-116204" algn="l" rtl="0">
              <a:lnSpc>
                <a:spcPct val="100000"/>
              </a:lnSpc>
              <a:spcBef>
                <a:spcPts val="520"/>
              </a:spcBef>
              <a:spcAft>
                <a:spcPts val="0"/>
              </a:spcAft>
              <a:buClr>
                <a:srgbClr val="0BD0D9"/>
              </a:buClr>
              <a:buSzPts val="2470"/>
              <a:buFont typeface="Noto Sans Symbols"/>
              <a:buNone/>
            </a:pPr>
            <a:endParaRPr sz="2600" b="0" i="0" u="none">
              <a:solidFill>
                <a:schemeClr val="dk1"/>
              </a:solidFill>
              <a:latin typeface="Constantia"/>
              <a:ea typeface="Constantia"/>
              <a:cs typeface="Constantia"/>
              <a:sym typeface="Constantia"/>
            </a:endParaRPr>
          </a:p>
          <a:p>
            <a:pPr marL="273050" marR="0" lvl="0" indent="-273050" algn="l" rtl="0">
              <a:lnSpc>
                <a:spcPct val="100000"/>
              </a:lnSpc>
              <a:spcBef>
                <a:spcPts val="520"/>
              </a:spcBef>
              <a:spcAft>
                <a:spcPts val="0"/>
              </a:spcAft>
              <a:buClr>
                <a:srgbClr val="0BD0D9"/>
              </a:buClr>
              <a:buSzPts val="2470"/>
              <a:buFont typeface="Noto Sans Symbols"/>
              <a:buChar char="⚫"/>
            </a:pPr>
            <a:r>
              <a:rPr lang="en-US" sz="2600" b="0" i="0" u="none">
                <a:solidFill>
                  <a:schemeClr val="dk1"/>
                </a:solidFill>
                <a:latin typeface="Constantia"/>
                <a:ea typeface="Constantia"/>
                <a:cs typeface="Constantia"/>
                <a:sym typeface="Constantia"/>
              </a:rPr>
              <a:t>Total time cycle = 6</a:t>
            </a:r>
            <a:endParaRPr/>
          </a:p>
          <a:p>
            <a:pPr marL="273050" marR="0" lvl="0" indent="-116204" algn="l" rtl="0">
              <a:lnSpc>
                <a:spcPct val="100000"/>
              </a:lnSpc>
              <a:spcBef>
                <a:spcPts val="520"/>
              </a:spcBef>
              <a:spcAft>
                <a:spcPts val="0"/>
              </a:spcAft>
              <a:buClr>
                <a:srgbClr val="0BD0D9"/>
              </a:buClr>
              <a:buSzPts val="2470"/>
              <a:buFont typeface="Noto Sans Symbols"/>
              <a:buNone/>
            </a:pPr>
            <a:endParaRPr sz="2600" b="0" i="0" u="none">
              <a:solidFill>
                <a:schemeClr val="dk1"/>
              </a:solidFill>
              <a:latin typeface="Constantia"/>
              <a:ea typeface="Constantia"/>
              <a:cs typeface="Constantia"/>
              <a:sym typeface="Constantia"/>
            </a:endParaRPr>
          </a:p>
          <a:p>
            <a:pPr marL="273050" marR="0" lvl="0" indent="-116204" algn="l" rtl="0">
              <a:lnSpc>
                <a:spcPct val="100000"/>
              </a:lnSpc>
              <a:spcBef>
                <a:spcPts val="520"/>
              </a:spcBef>
              <a:spcAft>
                <a:spcPts val="0"/>
              </a:spcAft>
              <a:buClr>
                <a:srgbClr val="0BD0D9"/>
              </a:buClr>
              <a:buSzPts val="2470"/>
              <a:buFont typeface="Noto Sans Symbols"/>
              <a:buNone/>
            </a:pPr>
            <a:endParaRPr sz="2600" b="0" i="0" u="none">
              <a:solidFill>
                <a:schemeClr val="dk1"/>
              </a:solidFill>
              <a:latin typeface="Constantia"/>
              <a:ea typeface="Constantia"/>
              <a:cs typeface="Constantia"/>
              <a:sym typeface="Constantia"/>
            </a:endParaRPr>
          </a:p>
          <a:p>
            <a:pPr marL="273050" marR="0" lvl="0" indent="-116204" algn="l" rtl="0">
              <a:spcBef>
                <a:spcPts val="520"/>
              </a:spcBef>
              <a:spcAft>
                <a:spcPts val="0"/>
              </a:spcAft>
              <a:buClr>
                <a:srgbClr val="0BD0D9"/>
              </a:buClr>
              <a:buSzPts val="2470"/>
              <a:buFont typeface="Noto Sans Symbols"/>
              <a:buNone/>
            </a:pPr>
            <a:endParaRPr sz="2600" b="0" i="0" u="none">
              <a:solidFill>
                <a:schemeClr val="dk1"/>
              </a:solidFill>
              <a:latin typeface="Constantia"/>
              <a:ea typeface="Constantia"/>
              <a:cs typeface="Constantia"/>
              <a:sym typeface="Constantia"/>
            </a:endParaRPr>
          </a:p>
        </p:txBody>
      </p:sp>
      <p:pic>
        <p:nvPicPr>
          <p:cNvPr id="91" name="Google Shape;91;p8"/>
          <p:cNvPicPr preferRelativeResize="0"/>
          <p:nvPr/>
        </p:nvPicPr>
        <p:blipFill rotWithShape="1">
          <a:blip r:embed="rId3">
            <a:alphaModFix/>
          </a:blip>
          <a:srcRect/>
          <a:stretch/>
        </p:blipFill>
        <p:spPr>
          <a:xfrm>
            <a:off x="2286000" y="4495800"/>
            <a:ext cx="4762500" cy="762000"/>
          </a:xfrm>
          <a:prstGeom prst="rect">
            <a:avLst/>
          </a:prstGeom>
          <a:noFill/>
          <a:ln>
            <a:noFill/>
          </a:ln>
        </p:spPr>
      </p:pic>
      <p:sp>
        <p:nvSpPr>
          <p:cNvPr id="92" name="Google Shape;92;p8"/>
          <p:cNvSpPr txBox="1"/>
          <p:nvPr/>
        </p:nvSpPr>
        <p:spPr>
          <a:xfrm>
            <a:off x="3365369" y="84841"/>
            <a:ext cx="3309594" cy="8382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2400" b="1" dirty="0">
                <a:latin typeface="Calibri"/>
                <a:ea typeface="Calibri"/>
                <a:cs typeface="Calibri"/>
                <a:sym typeface="Calibri"/>
              </a:rPr>
              <a:t>6. BSA: Branch and Save return Address</a:t>
            </a:r>
            <a:endParaRPr sz="2400" b="1" dirty="0">
              <a:latin typeface="Calibri"/>
              <a:ea typeface="Calibri"/>
              <a:cs typeface="Calibri"/>
              <a:sym typeface="Calibri"/>
            </a:endParaRPr>
          </a:p>
        </p:txBody>
      </p:sp>
      <p:pic>
        <p:nvPicPr>
          <p:cNvPr id="5" name="Google Shape;41;p10"/>
          <p:cNvPicPr preferRelativeResize="0"/>
          <p:nvPr/>
        </p:nvPicPr>
        <p:blipFill rotWithShape="1">
          <a:blip r:embed="rId4">
            <a:alphaModFix/>
          </a:blip>
          <a:srcRect/>
          <a:stretch/>
        </p:blipFill>
        <p:spPr>
          <a:xfrm>
            <a:off x="457200" y="84841"/>
            <a:ext cx="1720645" cy="723209"/>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1"/>
                                        </p:tgtEl>
                                        <p:attrNameLst>
                                          <p:attrName>style.visibility</p:attrName>
                                        </p:attrNameLst>
                                      </p:cBhvr>
                                      <p:to>
                                        <p:strVal val="visible"/>
                                      </p:to>
                                    </p:set>
                                    <p:animEffect transition="in" filter="fade">
                                      <p:cBhvr>
                                        <p:cTn id="7" dur="500"/>
                                        <p:tgtEl>
                                          <p:spTgt spid="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9"/>
          <p:cNvSpPr txBox="1">
            <a:spLocks noGrp="1"/>
          </p:cNvSpPr>
          <p:nvPr>
            <p:ph type="title"/>
          </p:nvPr>
        </p:nvSpPr>
        <p:spPr>
          <a:xfrm>
            <a:off x="457200" y="304800"/>
            <a:ext cx="8229600" cy="1143000"/>
          </a:xfrm>
          <a:prstGeom prst="rect">
            <a:avLst/>
          </a:prstGeom>
          <a:noFill/>
          <a:ln>
            <a:noFill/>
          </a:ln>
        </p:spPr>
        <p:txBody>
          <a:bodyPr spcFirstLastPara="1" wrap="square" lIns="0" tIns="45700" rIns="0" bIns="0" anchor="b" anchorCtr="0">
            <a:noAutofit/>
          </a:bodyPr>
          <a:lstStyle/>
          <a:p>
            <a:pPr marL="0" lvl="0" indent="0" algn="l" rtl="0">
              <a:lnSpc>
                <a:spcPct val="100000"/>
              </a:lnSpc>
              <a:spcBef>
                <a:spcPts val="0"/>
              </a:spcBef>
              <a:spcAft>
                <a:spcPts val="0"/>
              </a:spcAft>
              <a:buClr>
                <a:schemeClr val="dk2"/>
              </a:buClr>
              <a:buSzPts val="3200"/>
              <a:buFont typeface="Calibri"/>
              <a:buNone/>
            </a:pPr>
            <a:r>
              <a:rPr lang="en-US" sz="3200" b="1" i="0" u="none">
                <a:solidFill>
                  <a:schemeClr val="dk2"/>
                </a:solidFill>
                <a:latin typeface="Calibri"/>
                <a:ea typeface="Calibri"/>
                <a:cs typeface="Calibri"/>
                <a:sym typeface="Calibri"/>
              </a:rPr>
              <a:t>6. BSA: </a:t>
            </a:r>
            <a:endParaRPr/>
          </a:p>
        </p:txBody>
      </p:sp>
      <p:sp>
        <p:nvSpPr>
          <p:cNvPr id="98" name="Google Shape;98;p9"/>
          <p:cNvSpPr txBox="1">
            <a:spLocks noGrp="1"/>
          </p:cNvSpPr>
          <p:nvPr>
            <p:ph type="body" idx="1"/>
          </p:nvPr>
        </p:nvSpPr>
        <p:spPr>
          <a:xfrm>
            <a:off x="457200" y="1371600"/>
            <a:ext cx="8229600" cy="4953000"/>
          </a:xfrm>
          <a:prstGeom prst="rect">
            <a:avLst/>
          </a:prstGeom>
          <a:noFill/>
          <a:ln>
            <a:noFill/>
          </a:ln>
        </p:spPr>
        <p:txBody>
          <a:bodyPr spcFirstLastPara="1" wrap="square" lIns="91425" tIns="45700" rIns="91425" bIns="45700" anchor="t" anchorCtr="0">
            <a:noAutofit/>
          </a:bodyPr>
          <a:lstStyle/>
          <a:p>
            <a:pPr marL="273050" marR="0" lvl="0" indent="-116204" algn="l" rtl="0">
              <a:lnSpc>
                <a:spcPct val="100000"/>
              </a:lnSpc>
              <a:spcBef>
                <a:spcPts val="0"/>
              </a:spcBef>
              <a:spcAft>
                <a:spcPts val="0"/>
              </a:spcAft>
              <a:buClr>
                <a:srgbClr val="0BD0D9"/>
              </a:buClr>
              <a:buSzPts val="2470"/>
              <a:buFont typeface="Noto Sans Symbols"/>
              <a:buNone/>
            </a:pPr>
            <a:endParaRPr sz="2600" b="0" i="0" u="none">
              <a:solidFill>
                <a:schemeClr val="dk1"/>
              </a:solidFill>
              <a:latin typeface="Constantia"/>
              <a:ea typeface="Constantia"/>
              <a:cs typeface="Constantia"/>
              <a:sym typeface="Constantia"/>
            </a:endParaRPr>
          </a:p>
          <a:p>
            <a:pPr marL="273050" marR="0" lvl="0" indent="-116204" algn="l" rtl="0">
              <a:spcBef>
                <a:spcPts val="520"/>
              </a:spcBef>
              <a:spcAft>
                <a:spcPts val="0"/>
              </a:spcAft>
              <a:buClr>
                <a:srgbClr val="0BD0D9"/>
              </a:buClr>
              <a:buSzPts val="2470"/>
              <a:buFont typeface="Noto Sans Symbols"/>
              <a:buNone/>
            </a:pPr>
            <a:endParaRPr sz="2600" b="0" i="0" u="none">
              <a:solidFill>
                <a:schemeClr val="dk1"/>
              </a:solidFill>
              <a:latin typeface="Constantia"/>
              <a:ea typeface="Constantia"/>
              <a:cs typeface="Constantia"/>
              <a:sym typeface="Constantia"/>
            </a:endParaRPr>
          </a:p>
        </p:txBody>
      </p:sp>
      <p:pic>
        <p:nvPicPr>
          <p:cNvPr id="99" name="Google Shape;99;p9"/>
          <p:cNvPicPr preferRelativeResize="0"/>
          <p:nvPr/>
        </p:nvPicPr>
        <p:blipFill rotWithShape="1">
          <a:blip r:embed="rId3">
            <a:alphaModFix/>
          </a:blip>
          <a:srcRect/>
          <a:stretch/>
        </p:blipFill>
        <p:spPr>
          <a:xfrm>
            <a:off x="762000" y="2133600"/>
            <a:ext cx="2895600" cy="3592512"/>
          </a:xfrm>
          <a:prstGeom prst="rect">
            <a:avLst/>
          </a:prstGeom>
          <a:noFill/>
          <a:ln>
            <a:noFill/>
          </a:ln>
        </p:spPr>
      </p:pic>
      <p:pic>
        <p:nvPicPr>
          <p:cNvPr id="100" name="Google Shape;100;p9"/>
          <p:cNvPicPr preferRelativeResize="0"/>
          <p:nvPr/>
        </p:nvPicPr>
        <p:blipFill rotWithShape="1">
          <a:blip r:embed="rId4">
            <a:alphaModFix/>
          </a:blip>
          <a:srcRect/>
          <a:stretch/>
        </p:blipFill>
        <p:spPr>
          <a:xfrm>
            <a:off x="3352800" y="1447800"/>
            <a:ext cx="3171825" cy="428625"/>
          </a:xfrm>
          <a:prstGeom prst="rect">
            <a:avLst/>
          </a:prstGeom>
          <a:noFill/>
          <a:ln>
            <a:noFill/>
          </a:ln>
        </p:spPr>
      </p:pic>
      <p:pic>
        <p:nvPicPr>
          <p:cNvPr id="101" name="Google Shape;101;p9"/>
          <p:cNvPicPr preferRelativeResize="0"/>
          <p:nvPr/>
        </p:nvPicPr>
        <p:blipFill rotWithShape="1">
          <a:blip r:embed="rId5">
            <a:alphaModFix/>
          </a:blip>
          <a:srcRect/>
          <a:stretch/>
        </p:blipFill>
        <p:spPr>
          <a:xfrm>
            <a:off x="4495800" y="2133600"/>
            <a:ext cx="2946400" cy="3733800"/>
          </a:xfrm>
          <a:prstGeom prst="rect">
            <a:avLst/>
          </a:prstGeom>
          <a:noFill/>
          <a:ln>
            <a:noFill/>
          </a:ln>
        </p:spPr>
      </p:pic>
      <p:sp>
        <p:nvSpPr>
          <p:cNvPr id="102" name="Google Shape;102;p9"/>
          <p:cNvSpPr txBox="1"/>
          <p:nvPr/>
        </p:nvSpPr>
        <p:spPr>
          <a:xfrm>
            <a:off x="2516956" y="0"/>
            <a:ext cx="3960043" cy="8382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3600" b="1" dirty="0">
                <a:latin typeface="Calibri"/>
                <a:ea typeface="Calibri"/>
                <a:cs typeface="Calibri"/>
                <a:sym typeface="Calibri"/>
              </a:rPr>
              <a:t>Control Flowchart</a:t>
            </a:r>
            <a:endParaRPr sz="3600" b="1" dirty="0">
              <a:latin typeface="Calibri"/>
              <a:ea typeface="Calibri"/>
              <a:cs typeface="Calibri"/>
              <a:sym typeface="Calibri"/>
            </a:endParaRPr>
          </a:p>
        </p:txBody>
      </p:sp>
      <p:pic>
        <p:nvPicPr>
          <p:cNvPr id="8" name="Google Shape;41;p10"/>
          <p:cNvPicPr preferRelativeResize="0"/>
          <p:nvPr/>
        </p:nvPicPr>
        <p:blipFill rotWithShape="1">
          <a:blip r:embed="rId6">
            <a:alphaModFix/>
          </a:blip>
          <a:srcRect/>
          <a:stretch/>
        </p:blipFill>
        <p:spPr>
          <a:xfrm>
            <a:off x="307155" y="20087"/>
            <a:ext cx="1720645" cy="723209"/>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9"/>
                                        </p:tgtEl>
                                        <p:attrNameLst>
                                          <p:attrName>style.visibility</p:attrName>
                                        </p:attrNameLst>
                                      </p:cBhvr>
                                      <p:to>
                                        <p:strVal val="visible"/>
                                      </p:to>
                                    </p:set>
                                    <p:animEffect transition="in" filter="fade">
                                      <p:cBhvr>
                                        <p:cTn id="7" dur="500"/>
                                        <p:tgtEl>
                                          <p:spTgt spid="9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0"/>
                                        </p:tgtEl>
                                        <p:attrNameLst>
                                          <p:attrName>style.visibility</p:attrName>
                                        </p:attrNameLst>
                                      </p:cBhvr>
                                      <p:to>
                                        <p:strVal val="visible"/>
                                      </p:to>
                                    </p:set>
                                    <p:animEffect transition="in" filter="fade">
                                      <p:cBhvr>
                                        <p:cTn id="12" dur="500"/>
                                        <p:tgtEl>
                                          <p:spTgt spid="10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1"/>
                                        </p:tgtEl>
                                        <p:attrNameLst>
                                          <p:attrName>style.visibility</p:attrName>
                                        </p:attrNameLst>
                                      </p:cBhvr>
                                      <p:to>
                                        <p:strVal val="visible"/>
                                      </p:to>
                                    </p:set>
                                    <p:animEffect transition="in" filter="fade">
                                      <p:cBhvr>
                                        <p:cTn id="17" dur="500"/>
                                        <p:tgtEl>
                                          <p:spTgt spid="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0"/>
          <p:cNvSpPr txBox="1">
            <a:spLocks noGrp="1"/>
          </p:cNvSpPr>
          <p:nvPr>
            <p:ph type="body" idx="1"/>
          </p:nvPr>
        </p:nvSpPr>
        <p:spPr>
          <a:xfrm>
            <a:off x="457200" y="1371600"/>
            <a:ext cx="8229600" cy="4953000"/>
          </a:xfrm>
          <a:prstGeom prst="rect">
            <a:avLst/>
          </a:prstGeom>
          <a:noFill/>
          <a:ln>
            <a:noFill/>
          </a:ln>
        </p:spPr>
        <p:txBody>
          <a:bodyPr spcFirstLastPara="1" wrap="square" lIns="91425" tIns="45700" rIns="91425" bIns="45700" anchor="t" anchorCtr="0">
            <a:noAutofit/>
          </a:bodyPr>
          <a:lstStyle/>
          <a:p>
            <a:pPr marL="273050" marR="0" lvl="0" indent="-273050" algn="l" rtl="0">
              <a:lnSpc>
                <a:spcPct val="100000"/>
              </a:lnSpc>
              <a:spcBef>
                <a:spcPts val="0"/>
              </a:spcBef>
              <a:spcAft>
                <a:spcPts val="0"/>
              </a:spcAft>
              <a:buClr>
                <a:srgbClr val="0BD0D9"/>
              </a:buClr>
              <a:buSzPts val="2470"/>
              <a:buFont typeface="Noto Sans Symbols"/>
              <a:buChar char="⚫"/>
            </a:pPr>
            <a:r>
              <a:rPr lang="en-US" sz="2600" b="0" i="0" u="none">
                <a:solidFill>
                  <a:schemeClr val="dk1"/>
                </a:solidFill>
                <a:latin typeface="Constantia"/>
                <a:ea typeface="Constantia"/>
                <a:cs typeface="Constantia"/>
                <a:sym typeface="Constantia"/>
              </a:rPr>
              <a:t>This instruction increments the word specified by the effective address, and if increment value is equal to zero, PC is incremented by 1.</a:t>
            </a:r>
            <a:endParaRPr/>
          </a:p>
          <a:p>
            <a:pPr marL="273050" marR="0" lvl="0" indent="-116204" algn="l" rtl="0">
              <a:lnSpc>
                <a:spcPct val="100000"/>
              </a:lnSpc>
              <a:spcBef>
                <a:spcPts val="520"/>
              </a:spcBef>
              <a:spcAft>
                <a:spcPts val="0"/>
              </a:spcAft>
              <a:buClr>
                <a:srgbClr val="0BD0D9"/>
              </a:buClr>
              <a:buSzPts val="2470"/>
              <a:buFont typeface="Noto Sans Symbols"/>
              <a:buNone/>
            </a:pPr>
            <a:endParaRPr sz="2600" b="0" i="0" u="none">
              <a:solidFill>
                <a:schemeClr val="dk1"/>
              </a:solidFill>
              <a:latin typeface="Constantia"/>
              <a:ea typeface="Constantia"/>
              <a:cs typeface="Constantia"/>
              <a:sym typeface="Constantia"/>
            </a:endParaRPr>
          </a:p>
          <a:p>
            <a:pPr marL="273050" marR="0" lvl="0" indent="-273050" algn="l" rtl="0">
              <a:lnSpc>
                <a:spcPct val="100000"/>
              </a:lnSpc>
              <a:spcBef>
                <a:spcPts val="520"/>
              </a:spcBef>
              <a:spcAft>
                <a:spcPts val="0"/>
              </a:spcAft>
              <a:buClr>
                <a:srgbClr val="0BD0D9"/>
              </a:buClr>
              <a:buSzPts val="2470"/>
              <a:buFont typeface="Noto Sans Symbols"/>
              <a:buChar char="⚫"/>
            </a:pPr>
            <a:r>
              <a:rPr lang="en-US" sz="2600" b="0" i="0" u="none">
                <a:solidFill>
                  <a:schemeClr val="dk1"/>
                </a:solidFill>
                <a:latin typeface="Constantia"/>
                <a:ea typeface="Constantia"/>
                <a:cs typeface="Constantia"/>
                <a:sym typeface="Constantia"/>
              </a:rPr>
              <a:t>The microoperation performed this operation are:</a:t>
            </a:r>
            <a:endParaRPr/>
          </a:p>
          <a:p>
            <a:pPr marL="273050" marR="0" lvl="0" indent="-116204" algn="l" rtl="0">
              <a:lnSpc>
                <a:spcPct val="100000"/>
              </a:lnSpc>
              <a:spcBef>
                <a:spcPts val="520"/>
              </a:spcBef>
              <a:spcAft>
                <a:spcPts val="0"/>
              </a:spcAft>
              <a:buClr>
                <a:srgbClr val="0BD0D9"/>
              </a:buClr>
              <a:buSzPts val="2470"/>
              <a:buFont typeface="Noto Sans Symbols"/>
              <a:buNone/>
            </a:pPr>
            <a:endParaRPr sz="2600" b="0" i="0" u="none">
              <a:solidFill>
                <a:schemeClr val="dk1"/>
              </a:solidFill>
              <a:latin typeface="Constantia"/>
              <a:ea typeface="Constantia"/>
              <a:cs typeface="Constantia"/>
              <a:sym typeface="Constantia"/>
            </a:endParaRPr>
          </a:p>
          <a:p>
            <a:pPr marL="273050" marR="0" lvl="0" indent="-116204" algn="l" rtl="0">
              <a:lnSpc>
                <a:spcPct val="100000"/>
              </a:lnSpc>
              <a:spcBef>
                <a:spcPts val="520"/>
              </a:spcBef>
              <a:spcAft>
                <a:spcPts val="0"/>
              </a:spcAft>
              <a:buClr>
                <a:srgbClr val="0BD0D9"/>
              </a:buClr>
              <a:buSzPts val="2470"/>
              <a:buFont typeface="Noto Sans Symbols"/>
              <a:buNone/>
            </a:pPr>
            <a:endParaRPr sz="2600" b="0" i="0" u="none">
              <a:solidFill>
                <a:schemeClr val="dk1"/>
              </a:solidFill>
              <a:latin typeface="Constantia"/>
              <a:ea typeface="Constantia"/>
              <a:cs typeface="Constantia"/>
              <a:sym typeface="Constantia"/>
            </a:endParaRPr>
          </a:p>
          <a:p>
            <a:pPr marL="273050" marR="0" lvl="0" indent="-116204" algn="l" rtl="0">
              <a:lnSpc>
                <a:spcPct val="100000"/>
              </a:lnSpc>
              <a:spcBef>
                <a:spcPts val="520"/>
              </a:spcBef>
              <a:spcAft>
                <a:spcPts val="0"/>
              </a:spcAft>
              <a:buClr>
                <a:srgbClr val="0BD0D9"/>
              </a:buClr>
              <a:buSzPts val="2470"/>
              <a:buFont typeface="Noto Sans Symbols"/>
              <a:buNone/>
            </a:pPr>
            <a:endParaRPr sz="2600" b="0" i="0" u="none">
              <a:solidFill>
                <a:schemeClr val="dk1"/>
              </a:solidFill>
              <a:latin typeface="Constantia"/>
              <a:ea typeface="Constantia"/>
              <a:cs typeface="Constantia"/>
              <a:sym typeface="Constantia"/>
            </a:endParaRPr>
          </a:p>
          <a:p>
            <a:pPr marL="273050" marR="0" lvl="0" indent="-273050" algn="l" rtl="0">
              <a:lnSpc>
                <a:spcPct val="100000"/>
              </a:lnSpc>
              <a:spcBef>
                <a:spcPts val="520"/>
              </a:spcBef>
              <a:spcAft>
                <a:spcPts val="0"/>
              </a:spcAft>
              <a:buClr>
                <a:srgbClr val="0BD0D9"/>
              </a:buClr>
              <a:buSzPts val="2470"/>
              <a:buFont typeface="Noto Sans Symbols"/>
              <a:buChar char="⚫"/>
            </a:pPr>
            <a:r>
              <a:rPr lang="en-US" sz="2600" b="0" i="0" u="none">
                <a:solidFill>
                  <a:schemeClr val="dk1"/>
                </a:solidFill>
                <a:latin typeface="Constantia"/>
                <a:ea typeface="Constantia"/>
                <a:cs typeface="Constantia"/>
                <a:sym typeface="Constantia"/>
              </a:rPr>
              <a:t>Total time cycle = 7</a:t>
            </a:r>
            <a:endParaRPr/>
          </a:p>
          <a:p>
            <a:pPr marL="273050" marR="0" lvl="0" indent="-116204" algn="l" rtl="0">
              <a:spcBef>
                <a:spcPts val="520"/>
              </a:spcBef>
              <a:spcAft>
                <a:spcPts val="0"/>
              </a:spcAft>
              <a:buClr>
                <a:srgbClr val="0BD0D9"/>
              </a:buClr>
              <a:buSzPts val="2470"/>
              <a:buFont typeface="Noto Sans Symbols"/>
              <a:buNone/>
            </a:pPr>
            <a:endParaRPr sz="2600" b="0" i="0" u="none">
              <a:solidFill>
                <a:schemeClr val="dk1"/>
              </a:solidFill>
              <a:latin typeface="Constantia"/>
              <a:ea typeface="Constantia"/>
              <a:cs typeface="Constantia"/>
              <a:sym typeface="Constantia"/>
            </a:endParaRPr>
          </a:p>
        </p:txBody>
      </p:sp>
      <p:pic>
        <p:nvPicPr>
          <p:cNvPr id="108" name="Google Shape;108;p10"/>
          <p:cNvPicPr preferRelativeResize="0"/>
          <p:nvPr/>
        </p:nvPicPr>
        <p:blipFill rotWithShape="1">
          <a:blip r:embed="rId3">
            <a:alphaModFix/>
          </a:blip>
          <a:srcRect/>
          <a:stretch/>
        </p:blipFill>
        <p:spPr>
          <a:xfrm>
            <a:off x="900112" y="3771900"/>
            <a:ext cx="6186487" cy="876300"/>
          </a:xfrm>
          <a:prstGeom prst="rect">
            <a:avLst/>
          </a:prstGeom>
          <a:noFill/>
          <a:ln>
            <a:noFill/>
          </a:ln>
        </p:spPr>
      </p:pic>
      <p:sp>
        <p:nvSpPr>
          <p:cNvPr id="109" name="Google Shape;109;p10"/>
          <p:cNvSpPr txBox="1"/>
          <p:nvPr/>
        </p:nvSpPr>
        <p:spPr>
          <a:xfrm>
            <a:off x="3365368" y="0"/>
            <a:ext cx="3111631" cy="8382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2800" b="1" dirty="0">
                <a:latin typeface="Calibri"/>
                <a:ea typeface="Calibri"/>
                <a:cs typeface="Calibri"/>
                <a:sym typeface="Calibri"/>
              </a:rPr>
              <a:t>7. INZ: Increment and Skip if Zero</a:t>
            </a:r>
            <a:endParaRPr sz="2800" b="1" dirty="0">
              <a:latin typeface="Calibri"/>
              <a:ea typeface="Calibri"/>
              <a:cs typeface="Calibri"/>
              <a:sym typeface="Calibri"/>
            </a:endParaRPr>
          </a:p>
        </p:txBody>
      </p:sp>
      <p:pic>
        <p:nvPicPr>
          <p:cNvPr id="5" name="Google Shape;41;p10"/>
          <p:cNvPicPr preferRelativeResize="0"/>
          <p:nvPr/>
        </p:nvPicPr>
        <p:blipFill rotWithShape="1">
          <a:blip r:embed="rId4">
            <a:alphaModFix/>
          </a:blip>
          <a:srcRect/>
          <a:stretch/>
        </p:blipFill>
        <p:spPr>
          <a:xfrm>
            <a:off x="414632" y="57495"/>
            <a:ext cx="1720645" cy="723209"/>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8"/>
                                        </p:tgtEl>
                                        <p:attrNameLst>
                                          <p:attrName>style.visibility</p:attrName>
                                        </p:attrNameLst>
                                      </p:cBhvr>
                                      <p:to>
                                        <p:strVal val="visible"/>
                                      </p:to>
                                    </p:set>
                                    <p:animEffect transition="in" filter="fade">
                                      <p:cBhvr>
                                        <p:cTn id="7" dur="500"/>
                                        <p:tgtEl>
                                          <p:spTgt spid="1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1"/>
          <p:cNvSpPr txBox="1">
            <a:spLocks noGrp="1"/>
          </p:cNvSpPr>
          <p:nvPr>
            <p:ph type="body" idx="1"/>
          </p:nvPr>
        </p:nvSpPr>
        <p:spPr>
          <a:xfrm>
            <a:off x="457200" y="1219200"/>
            <a:ext cx="8229600" cy="5105400"/>
          </a:xfrm>
          <a:prstGeom prst="rect">
            <a:avLst/>
          </a:prstGeom>
          <a:noFill/>
          <a:ln>
            <a:noFill/>
          </a:ln>
        </p:spPr>
        <p:txBody>
          <a:bodyPr spcFirstLastPara="1" wrap="square" lIns="91425" tIns="45700" rIns="91425" bIns="45700" anchor="t" anchorCtr="0">
            <a:noAutofit/>
          </a:bodyPr>
          <a:lstStyle/>
          <a:p>
            <a:pPr marL="273050" marR="0" lvl="0" indent="-273050" algn="l" rtl="0">
              <a:lnSpc>
                <a:spcPct val="100000"/>
              </a:lnSpc>
              <a:spcBef>
                <a:spcPts val="0"/>
              </a:spcBef>
              <a:spcAft>
                <a:spcPts val="0"/>
              </a:spcAft>
              <a:buClr>
                <a:srgbClr val="0BD0D9"/>
              </a:buClr>
              <a:buSzPts val="2470"/>
              <a:buFont typeface="Noto Sans Symbols"/>
              <a:buNone/>
            </a:pPr>
            <a:r>
              <a:rPr lang="en-US" sz="2600" b="0" i="0" u="none">
                <a:solidFill>
                  <a:schemeClr val="dk1"/>
                </a:solidFill>
                <a:latin typeface="Constantia"/>
                <a:ea typeface="Constantia"/>
                <a:cs typeface="Constantia"/>
                <a:sym typeface="Constantia"/>
              </a:rPr>
              <a:t> </a:t>
            </a:r>
            <a:endParaRPr/>
          </a:p>
        </p:txBody>
      </p:sp>
      <p:pic>
        <p:nvPicPr>
          <p:cNvPr id="115" name="Google Shape;115;p11"/>
          <p:cNvPicPr preferRelativeResize="0"/>
          <p:nvPr/>
        </p:nvPicPr>
        <p:blipFill rotWithShape="1">
          <a:blip r:embed="rId3">
            <a:alphaModFix/>
          </a:blip>
          <a:srcRect/>
          <a:stretch/>
        </p:blipFill>
        <p:spPr>
          <a:xfrm>
            <a:off x="1600200" y="1185862"/>
            <a:ext cx="6019800" cy="5430837"/>
          </a:xfrm>
          <a:prstGeom prst="rect">
            <a:avLst/>
          </a:prstGeom>
          <a:noFill/>
          <a:ln>
            <a:noFill/>
          </a:ln>
        </p:spPr>
      </p:pic>
      <p:sp>
        <p:nvSpPr>
          <p:cNvPr id="116" name="Google Shape;116;p11"/>
          <p:cNvSpPr txBox="1"/>
          <p:nvPr/>
        </p:nvSpPr>
        <p:spPr>
          <a:xfrm>
            <a:off x="2686638" y="0"/>
            <a:ext cx="3790361" cy="8382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3600" b="1">
                <a:latin typeface="Calibri"/>
                <a:ea typeface="Calibri"/>
                <a:cs typeface="Calibri"/>
                <a:sym typeface="Calibri"/>
              </a:rPr>
              <a:t>Control Flowchart</a:t>
            </a:r>
            <a:endParaRPr sz="3600" b="1">
              <a:latin typeface="Calibri"/>
              <a:ea typeface="Calibri"/>
              <a:cs typeface="Calibri"/>
              <a:sym typeface="Calibri"/>
            </a:endParaRPr>
          </a:p>
        </p:txBody>
      </p:sp>
      <p:pic>
        <p:nvPicPr>
          <p:cNvPr id="5" name="Google Shape;41;p10"/>
          <p:cNvPicPr preferRelativeResize="0"/>
          <p:nvPr/>
        </p:nvPicPr>
        <p:blipFill rotWithShape="1">
          <a:blip r:embed="rId4">
            <a:alphaModFix/>
          </a:blip>
          <a:srcRect/>
          <a:stretch/>
        </p:blipFill>
        <p:spPr>
          <a:xfrm>
            <a:off x="457200" y="84380"/>
            <a:ext cx="1720645" cy="72320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1"/>
        <p:cNvGrpSpPr/>
        <p:nvPr/>
      </p:nvGrpSpPr>
      <p:grpSpPr>
        <a:xfrm>
          <a:off x="0" y="0"/>
          <a:ext cx="0" cy="0"/>
          <a:chOff x="0" y="0"/>
          <a:chExt cx="0" cy="0"/>
        </a:xfrm>
      </p:grpSpPr>
      <p:sp>
        <p:nvSpPr>
          <p:cNvPr id="42" name="Google Shape;42;p1"/>
          <p:cNvSpPr txBox="1"/>
          <p:nvPr/>
        </p:nvSpPr>
        <p:spPr>
          <a:xfrm>
            <a:off x="0" y="871975"/>
            <a:ext cx="9144000" cy="6019800"/>
          </a:xfrm>
          <a:prstGeom prst="rect">
            <a:avLst/>
          </a:prstGeom>
          <a:noFill/>
          <a:ln>
            <a:noFill/>
          </a:ln>
        </p:spPr>
        <p:txBody>
          <a:bodyPr spcFirstLastPara="1" wrap="square" lIns="91425" tIns="33100" rIns="91425" bIns="45700" anchor="ctr" anchorCtr="0">
            <a:noAutofit/>
          </a:bodyPr>
          <a:lstStyle/>
          <a:p>
            <a:pPr marL="0" marR="0" lvl="0" indent="0" algn="ctr" rtl="0">
              <a:spcBef>
                <a:spcPts val="0"/>
              </a:spcBef>
              <a:spcAft>
                <a:spcPts val="0"/>
              </a:spcAft>
              <a:buClr>
                <a:schemeClr val="dk1"/>
              </a:buClr>
              <a:buSzPts val="1100"/>
              <a:buFont typeface="Arial"/>
              <a:buNone/>
            </a:pPr>
            <a:r>
              <a:rPr lang="en-US" sz="3200" dirty="0">
                <a:solidFill>
                  <a:srgbClr val="FF0000"/>
                </a:solidFill>
              </a:rPr>
              <a:t>Input-Output and Interrupt</a:t>
            </a:r>
            <a:endParaRPr sz="3200" dirty="0">
              <a:solidFill>
                <a:srgbClr val="FF0000"/>
              </a:solidFill>
            </a:endParaRPr>
          </a:p>
          <a:p>
            <a:pPr marL="0" marR="0" lvl="0" indent="0" algn="l" rtl="0">
              <a:spcBef>
                <a:spcPts val="0"/>
              </a:spcBef>
              <a:spcAft>
                <a:spcPts val="0"/>
              </a:spcAft>
              <a:buSzPts val="1100"/>
              <a:buNone/>
            </a:pPr>
            <a:endParaRPr sz="3200" dirty="0">
              <a:solidFill>
                <a:srgbClr val="FF0000"/>
              </a:solidFill>
            </a:endParaRPr>
          </a:p>
          <a:p>
            <a:pPr marL="0" marR="0" lvl="0" indent="0" algn="ctr" rtl="0">
              <a:spcBef>
                <a:spcPts val="0"/>
              </a:spcBef>
              <a:spcAft>
                <a:spcPts val="0"/>
              </a:spcAft>
              <a:buNone/>
            </a:pPr>
            <a:endParaRPr sz="3200" b="1" i="0" u="none" strike="noStrike" cap="none" dirty="0">
              <a:solidFill>
                <a:srgbClr val="FF0000"/>
              </a:solidFill>
              <a:latin typeface="Calibri"/>
              <a:ea typeface="Calibri"/>
              <a:cs typeface="Calibri"/>
              <a:sym typeface="Calibri"/>
            </a:endParaRPr>
          </a:p>
          <a:p>
            <a:pPr marL="0" marR="0" lvl="0" indent="0" algn="ctr" rtl="0">
              <a:spcBef>
                <a:spcPts val="0"/>
              </a:spcBef>
              <a:spcAft>
                <a:spcPts val="0"/>
              </a:spcAft>
              <a:buNone/>
            </a:pPr>
            <a:endParaRPr sz="3200" b="1" i="0" u="none" strike="noStrike" cap="none" dirty="0">
              <a:solidFill>
                <a:srgbClr val="FF0000"/>
              </a:solidFill>
              <a:latin typeface="Calibri"/>
              <a:ea typeface="Calibri"/>
              <a:cs typeface="Calibri"/>
              <a:sym typeface="Calibri"/>
            </a:endParaRPr>
          </a:p>
          <a:p>
            <a:pPr marL="0" marR="0" lvl="0" indent="0" algn="ctr" rtl="0">
              <a:spcBef>
                <a:spcPts val="0"/>
              </a:spcBef>
              <a:spcAft>
                <a:spcPts val="0"/>
              </a:spcAft>
              <a:buNone/>
            </a:pPr>
            <a:endParaRPr sz="3200" b="1" i="0" u="none" strike="noStrike" cap="none" dirty="0">
              <a:solidFill>
                <a:srgbClr val="FF0000"/>
              </a:solidFill>
              <a:latin typeface="Calibri"/>
              <a:ea typeface="Calibri"/>
              <a:cs typeface="Calibri"/>
              <a:sym typeface="Calibri"/>
            </a:endParaRPr>
          </a:p>
          <a:p>
            <a:pPr marL="0" marR="0" lvl="0" indent="0" algn="ctr" rtl="0">
              <a:spcBef>
                <a:spcPts val="0"/>
              </a:spcBef>
              <a:spcAft>
                <a:spcPts val="0"/>
              </a:spcAft>
              <a:buNone/>
            </a:pPr>
            <a:endParaRPr sz="3200" b="1" i="0" u="none" strike="noStrike" cap="none" dirty="0">
              <a:solidFill>
                <a:srgbClr val="FF0000"/>
              </a:solidFill>
              <a:latin typeface="Sen"/>
              <a:ea typeface="Sen"/>
              <a:cs typeface="Sen"/>
              <a:sym typeface="Sen"/>
            </a:endParaRPr>
          </a:p>
          <a:p>
            <a:pPr marL="0" marR="0" lvl="0" indent="0" algn="ctr" rtl="0">
              <a:spcBef>
                <a:spcPts val="0"/>
              </a:spcBef>
              <a:spcAft>
                <a:spcPts val="0"/>
              </a:spcAft>
              <a:buNone/>
            </a:pPr>
            <a:endParaRPr sz="4000" b="1" i="0" u="none" strike="noStrike" cap="none" dirty="0">
              <a:solidFill>
                <a:srgbClr val="FF0000"/>
              </a:solidFill>
              <a:latin typeface="Calibri"/>
              <a:ea typeface="Calibri"/>
              <a:cs typeface="Calibri"/>
              <a:sym typeface="Calibri"/>
            </a:endParaRPr>
          </a:p>
          <a:p>
            <a:pPr marL="0" marR="0" lvl="0" indent="0" algn="ctr" rtl="0">
              <a:spcBef>
                <a:spcPts val="0"/>
              </a:spcBef>
              <a:spcAft>
                <a:spcPts val="0"/>
              </a:spcAft>
              <a:buNone/>
            </a:pPr>
            <a:endParaRPr sz="4000" b="1" i="0" u="none" strike="noStrike" cap="none" dirty="0">
              <a:solidFill>
                <a:srgbClr val="000000"/>
              </a:solidFill>
              <a:latin typeface="Calibri"/>
              <a:ea typeface="Calibri"/>
              <a:cs typeface="Calibri"/>
              <a:sym typeface="Calibri"/>
            </a:endParaRPr>
          </a:p>
        </p:txBody>
      </p:sp>
      <p:pic>
        <p:nvPicPr>
          <p:cNvPr id="3" name="Google Shape;41;p10"/>
          <p:cNvPicPr preferRelativeResize="0"/>
          <p:nvPr/>
        </p:nvPicPr>
        <p:blipFill rotWithShape="1">
          <a:blip r:embed="rId3">
            <a:alphaModFix/>
          </a:blip>
          <a:srcRect/>
          <a:stretch/>
        </p:blipFill>
        <p:spPr>
          <a:xfrm>
            <a:off x="521110" y="173569"/>
            <a:ext cx="1720645" cy="72320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6"/>
        <p:cNvGrpSpPr/>
        <p:nvPr/>
      </p:nvGrpSpPr>
      <p:grpSpPr>
        <a:xfrm>
          <a:off x="0" y="0"/>
          <a:ext cx="0" cy="0"/>
          <a:chOff x="0" y="0"/>
          <a:chExt cx="0" cy="0"/>
        </a:xfrm>
      </p:grpSpPr>
      <p:sp>
        <p:nvSpPr>
          <p:cNvPr id="47" name="Google Shape;47;p2"/>
          <p:cNvSpPr txBox="1">
            <a:spLocks noGrp="1"/>
          </p:cNvSpPr>
          <p:nvPr>
            <p:ph type="title"/>
          </p:nvPr>
        </p:nvSpPr>
        <p:spPr>
          <a:xfrm>
            <a:off x="3723587" y="-329778"/>
            <a:ext cx="2516957" cy="1226555"/>
          </a:xfrm>
          <a:prstGeom prst="rect">
            <a:avLst/>
          </a:prstGeom>
          <a:noFill/>
          <a:ln>
            <a:noFill/>
          </a:ln>
        </p:spPr>
        <p:txBody>
          <a:bodyPr spcFirstLastPara="1" wrap="square" lIns="0" tIns="45700" rIns="0" bIns="0" anchor="b" anchorCtr="0">
            <a:noAutofit/>
          </a:bodyPr>
          <a:lstStyle/>
          <a:p>
            <a:pPr marL="0" lvl="0" indent="0" algn="l" rtl="0">
              <a:lnSpc>
                <a:spcPct val="100000"/>
              </a:lnSpc>
              <a:spcBef>
                <a:spcPts val="0"/>
              </a:spcBef>
              <a:spcAft>
                <a:spcPts val="0"/>
              </a:spcAft>
              <a:buClr>
                <a:schemeClr val="dk2"/>
              </a:buClr>
              <a:buSzPts val="3200"/>
              <a:buFont typeface="Calibri"/>
              <a:buNone/>
            </a:pPr>
            <a:r>
              <a:rPr lang="en-US" sz="3200" b="1" i="0" u="none" dirty="0">
                <a:solidFill>
                  <a:schemeClr val="dk2"/>
                </a:solidFill>
                <a:latin typeface="Calibri"/>
                <a:ea typeface="Calibri"/>
                <a:cs typeface="Calibri"/>
                <a:sym typeface="Calibri"/>
              </a:rPr>
              <a:t>Introduction</a:t>
            </a:r>
            <a:endParaRPr dirty="0"/>
          </a:p>
        </p:txBody>
      </p:sp>
      <p:sp>
        <p:nvSpPr>
          <p:cNvPr id="48" name="Google Shape;48;p2"/>
          <p:cNvSpPr txBox="1">
            <a:spLocks noGrp="1"/>
          </p:cNvSpPr>
          <p:nvPr>
            <p:ph type="body" idx="1"/>
          </p:nvPr>
        </p:nvSpPr>
        <p:spPr>
          <a:xfrm>
            <a:off x="457200" y="1219200"/>
            <a:ext cx="8229600" cy="5105400"/>
          </a:xfrm>
          <a:prstGeom prst="rect">
            <a:avLst/>
          </a:prstGeom>
          <a:noFill/>
          <a:ln>
            <a:noFill/>
          </a:ln>
        </p:spPr>
        <p:txBody>
          <a:bodyPr spcFirstLastPara="1" wrap="square" lIns="91425" tIns="45700" rIns="91425" bIns="45700" anchor="t" anchorCtr="0">
            <a:noAutofit/>
          </a:bodyPr>
          <a:lstStyle/>
          <a:p>
            <a:pPr marL="273050" marR="0" lvl="0" indent="-273050" algn="l" rtl="0">
              <a:lnSpc>
                <a:spcPct val="100000"/>
              </a:lnSpc>
              <a:spcBef>
                <a:spcPts val="0"/>
              </a:spcBef>
              <a:spcAft>
                <a:spcPts val="0"/>
              </a:spcAft>
              <a:buClr>
                <a:srgbClr val="0BD0D9"/>
              </a:buClr>
              <a:buSzPts val="2470"/>
              <a:buFont typeface="Noto Sans Symbols"/>
              <a:buChar char="⚫"/>
            </a:pPr>
            <a:r>
              <a:rPr lang="en-US" sz="2600" b="0" i="0" u="none" strike="noStrike" cap="none">
                <a:solidFill>
                  <a:schemeClr val="dk1"/>
                </a:solidFill>
                <a:latin typeface="Constantia"/>
                <a:ea typeface="Constantia"/>
                <a:cs typeface="Constantia"/>
                <a:sym typeface="Constantia"/>
              </a:rPr>
              <a:t>A Computer can serve no useful purpose unless it communicate s with the external environment.</a:t>
            </a:r>
            <a:endParaRPr/>
          </a:p>
          <a:p>
            <a:pPr marL="273050" marR="0" lvl="0" indent="-273050" algn="l" rtl="0">
              <a:lnSpc>
                <a:spcPct val="100000"/>
              </a:lnSpc>
              <a:spcBef>
                <a:spcPts val="520"/>
              </a:spcBef>
              <a:spcAft>
                <a:spcPts val="0"/>
              </a:spcAft>
              <a:buClr>
                <a:srgbClr val="0BD0D9"/>
              </a:buClr>
              <a:buSzPts val="2470"/>
              <a:buFont typeface="Noto Sans Symbols"/>
              <a:buChar char="⚫"/>
            </a:pPr>
            <a:r>
              <a:rPr lang="en-US" sz="2600" b="0" i="0" u="none" strike="noStrike" cap="none">
                <a:solidFill>
                  <a:schemeClr val="dk1"/>
                </a:solidFill>
                <a:latin typeface="Constantia"/>
                <a:ea typeface="Constantia"/>
                <a:cs typeface="Constantia"/>
                <a:sym typeface="Constantia"/>
              </a:rPr>
              <a:t>Instructions and data stored in memory must come from some </a:t>
            </a:r>
            <a:r>
              <a:rPr lang="en-US" sz="2600" b="0" i="1" u="none" strike="noStrike" cap="none">
                <a:solidFill>
                  <a:schemeClr val="dk1"/>
                </a:solidFill>
                <a:latin typeface="Constantia"/>
                <a:ea typeface="Constantia"/>
                <a:cs typeface="Constantia"/>
                <a:sym typeface="Constantia"/>
              </a:rPr>
              <a:t>input device</a:t>
            </a:r>
            <a:r>
              <a:rPr lang="en-US" sz="2600" b="0" i="0" u="none" strike="noStrike" cap="none">
                <a:solidFill>
                  <a:schemeClr val="dk1"/>
                </a:solidFill>
                <a:latin typeface="Constantia"/>
                <a:ea typeface="Constantia"/>
                <a:cs typeface="Constantia"/>
                <a:sym typeface="Constantia"/>
              </a:rPr>
              <a:t>.</a:t>
            </a:r>
            <a:endParaRPr/>
          </a:p>
          <a:p>
            <a:pPr marL="273050" marR="0" lvl="0" indent="-273050" algn="l" rtl="0">
              <a:lnSpc>
                <a:spcPct val="100000"/>
              </a:lnSpc>
              <a:spcBef>
                <a:spcPts val="520"/>
              </a:spcBef>
              <a:spcAft>
                <a:spcPts val="0"/>
              </a:spcAft>
              <a:buClr>
                <a:srgbClr val="0BD0D9"/>
              </a:buClr>
              <a:buSzPts val="2470"/>
              <a:buFont typeface="Noto Sans Symbols"/>
              <a:buChar char="⚫"/>
            </a:pPr>
            <a:r>
              <a:rPr lang="en-US" sz="2600" b="0" i="0" u="none" strike="noStrike" cap="none">
                <a:solidFill>
                  <a:schemeClr val="dk1"/>
                </a:solidFill>
                <a:latin typeface="Constantia"/>
                <a:ea typeface="Constantia"/>
                <a:cs typeface="Constantia"/>
                <a:sym typeface="Constantia"/>
              </a:rPr>
              <a:t>Computational results must be transmitted to user through some </a:t>
            </a:r>
            <a:r>
              <a:rPr lang="en-US" sz="2600" b="0" i="1" u="none" strike="noStrike" cap="none">
                <a:solidFill>
                  <a:schemeClr val="dk1"/>
                </a:solidFill>
                <a:latin typeface="Constantia"/>
                <a:ea typeface="Constantia"/>
                <a:cs typeface="Constantia"/>
                <a:sym typeface="Constantia"/>
              </a:rPr>
              <a:t>output device</a:t>
            </a:r>
            <a:r>
              <a:rPr lang="en-US" sz="2600" b="0" i="0" u="none" strike="noStrike" cap="none">
                <a:solidFill>
                  <a:schemeClr val="dk1"/>
                </a:solidFill>
                <a:latin typeface="Constantia"/>
                <a:ea typeface="Constantia"/>
                <a:cs typeface="Constantia"/>
                <a:sym typeface="Constantia"/>
              </a:rPr>
              <a:t>.</a:t>
            </a:r>
            <a:endParaRPr/>
          </a:p>
          <a:p>
            <a:pPr marL="273050" marR="0" lvl="0" indent="-273050" algn="l" rtl="0">
              <a:lnSpc>
                <a:spcPct val="100000"/>
              </a:lnSpc>
              <a:spcBef>
                <a:spcPts val="520"/>
              </a:spcBef>
              <a:spcAft>
                <a:spcPts val="0"/>
              </a:spcAft>
              <a:buClr>
                <a:srgbClr val="0BD0D9"/>
              </a:buClr>
              <a:buSzPts val="2470"/>
              <a:buFont typeface="Noto Sans Symbols"/>
              <a:buChar char="⚫"/>
            </a:pPr>
            <a:r>
              <a:rPr lang="en-US" sz="2600" b="0" i="0" u="none" strike="noStrike" cap="none">
                <a:solidFill>
                  <a:schemeClr val="dk1"/>
                </a:solidFill>
                <a:latin typeface="Constantia"/>
                <a:ea typeface="Constantia"/>
                <a:cs typeface="Constantia"/>
                <a:sym typeface="Constantia"/>
              </a:rPr>
              <a:t>Commercial computers include many types of input and output devices.</a:t>
            </a:r>
            <a:endParaRPr/>
          </a:p>
          <a:p>
            <a:pPr marL="273050" marR="0" lvl="0" indent="-273050" algn="l" rtl="0">
              <a:lnSpc>
                <a:spcPct val="100000"/>
              </a:lnSpc>
              <a:spcBef>
                <a:spcPts val="520"/>
              </a:spcBef>
              <a:spcAft>
                <a:spcPts val="0"/>
              </a:spcAft>
              <a:buClr>
                <a:srgbClr val="0BD0D9"/>
              </a:buClr>
              <a:buSzPts val="2470"/>
              <a:buFont typeface="Noto Sans Symbols"/>
              <a:buChar char="⚫"/>
            </a:pPr>
            <a:r>
              <a:rPr lang="en-US" sz="2600" b="0" i="0" u="none" strike="noStrike" cap="none">
                <a:solidFill>
                  <a:schemeClr val="dk1"/>
                </a:solidFill>
                <a:latin typeface="Constantia"/>
                <a:ea typeface="Constantia"/>
                <a:cs typeface="Constantia"/>
                <a:sym typeface="Constantia"/>
              </a:rPr>
              <a:t>To demonstrate the most basic requirements for input and output communication, we will use as a illustration a terminal unit with a </a:t>
            </a:r>
            <a:r>
              <a:rPr lang="en-US" sz="2600" b="0" i="1" u="none" strike="noStrike" cap="none">
                <a:solidFill>
                  <a:schemeClr val="dk1"/>
                </a:solidFill>
                <a:latin typeface="Constantia"/>
                <a:ea typeface="Constantia"/>
                <a:cs typeface="Constantia"/>
                <a:sym typeface="Constantia"/>
              </a:rPr>
              <a:t>keyboard </a:t>
            </a:r>
            <a:r>
              <a:rPr lang="en-US" sz="2600" b="0" i="0" u="none" strike="noStrike" cap="none">
                <a:solidFill>
                  <a:schemeClr val="dk1"/>
                </a:solidFill>
                <a:latin typeface="Constantia"/>
                <a:ea typeface="Constantia"/>
                <a:cs typeface="Constantia"/>
                <a:sym typeface="Constantia"/>
              </a:rPr>
              <a:t>and </a:t>
            </a:r>
            <a:r>
              <a:rPr lang="en-US" sz="2600" b="0" i="1" u="none" strike="noStrike" cap="none">
                <a:solidFill>
                  <a:schemeClr val="dk1"/>
                </a:solidFill>
                <a:latin typeface="Constantia"/>
                <a:ea typeface="Constantia"/>
                <a:cs typeface="Constantia"/>
                <a:sym typeface="Constantia"/>
              </a:rPr>
              <a:t>printer.</a:t>
            </a:r>
            <a:endParaRPr/>
          </a:p>
        </p:txBody>
      </p:sp>
      <p:pic>
        <p:nvPicPr>
          <p:cNvPr id="4" name="Google Shape;41;p10"/>
          <p:cNvPicPr preferRelativeResize="0"/>
          <p:nvPr/>
        </p:nvPicPr>
        <p:blipFill rotWithShape="1">
          <a:blip r:embed="rId3">
            <a:alphaModFix/>
          </a:blip>
          <a:srcRect/>
          <a:stretch/>
        </p:blipFill>
        <p:spPr>
          <a:xfrm>
            <a:off x="521110" y="173569"/>
            <a:ext cx="1720645" cy="72320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sp>
        <p:nvSpPr>
          <p:cNvPr id="53" name="Google Shape;53;p3"/>
          <p:cNvSpPr txBox="1">
            <a:spLocks noGrp="1"/>
          </p:cNvSpPr>
          <p:nvPr>
            <p:ph type="title"/>
          </p:nvPr>
        </p:nvSpPr>
        <p:spPr>
          <a:xfrm>
            <a:off x="2243579" y="-407639"/>
            <a:ext cx="3176833" cy="1143000"/>
          </a:xfrm>
          <a:prstGeom prst="rect">
            <a:avLst/>
          </a:prstGeom>
          <a:noFill/>
          <a:ln>
            <a:noFill/>
          </a:ln>
        </p:spPr>
        <p:txBody>
          <a:bodyPr spcFirstLastPara="1" wrap="square" lIns="0" tIns="45700" rIns="0" bIns="0" anchor="b" anchorCtr="0">
            <a:noAutofit/>
          </a:bodyPr>
          <a:lstStyle/>
          <a:p>
            <a:pPr marL="0" lvl="0" indent="0" algn="l" rtl="0">
              <a:lnSpc>
                <a:spcPct val="100000"/>
              </a:lnSpc>
              <a:spcBef>
                <a:spcPts val="0"/>
              </a:spcBef>
              <a:spcAft>
                <a:spcPts val="0"/>
              </a:spcAft>
              <a:buClr>
                <a:schemeClr val="dk2"/>
              </a:buClr>
              <a:buSzPts val="3200"/>
              <a:buFont typeface="Calibri"/>
              <a:buNone/>
            </a:pPr>
            <a:r>
              <a:rPr lang="en-US" sz="2800" b="1" i="0" u="none" dirty="0">
                <a:solidFill>
                  <a:schemeClr val="dk2"/>
                </a:solidFill>
                <a:sym typeface="Calibri"/>
              </a:rPr>
              <a:t>Input-Output Configuration</a:t>
            </a:r>
            <a:endParaRPr sz="2800" dirty="0"/>
          </a:p>
        </p:txBody>
      </p:sp>
      <p:sp>
        <p:nvSpPr>
          <p:cNvPr id="54" name="Google Shape;54;p3"/>
          <p:cNvSpPr txBox="1">
            <a:spLocks noGrp="1"/>
          </p:cNvSpPr>
          <p:nvPr>
            <p:ph type="body" idx="1"/>
          </p:nvPr>
        </p:nvSpPr>
        <p:spPr>
          <a:xfrm>
            <a:off x="457200" y="1752600"/>
            <a:ext cx="8229600" cy="5105400"/>
          </a:xfrm>
          <a:prstGeom prst="rect">
            <a:avLst/>
          </a:prstGeom>
          <a:noFill/>
          <a:ln>
            <a:noFill/>
          </a:ln>
        </p:spPr>
        <p:txBody>
          <a:bodyPr spcFirstLastPara="1" wrap="square" lIns="91425" tIns="45700" rIns="91425" bIns="45700" anchor="t" anchorCtr="0">
            <a:noAutofit/>
          </a:bodyPr>
          <a:lstStyle/>
          <a:p>
            <a:pPr marL="273050" marR="0" lvl="0" indent="-273050" algn="l" rtl="0">
              <a:lnSpc>
                <a:spcPct val="100000"/>
              </a:lnSpc>
              <a:spcBef>
                <a:spcPts val="0"/>
              </a:spcBef>
              <a:spcAft>
                <a:spcPts val="0"/>
              </a:spcAft>
              <a:buClr>
                <a:srgbClr val="0BD0D9"/>
              </a:buClr>
              <a:buSzPts val="2470"/>
              <a:buFont typeface="Noto Sans Symbols"/>
              <a:buChar char="⚫"/>
            </a:pPr>
            <a:r>
              <a:rPr lang="en-US" sz="2600" b="0" i="0" u="none" strike="noStrike" cap="none">
                <a:solidFill>
                  <a:schemeClr val="dk1"/>
                </a:solidFill>
                <a:latin typeface="Constantia"/>
                <a:ea typeface="Constantia"/>
                <a:cs typeface="Constantia"/>
                <a:sym typeface="Constantia"/>
              </a:rPr>
              <a:t>The terminal sends and receives serial information.</a:t>
            </a:r>
            <a:endParaRPr/>
          </a:p>
          <a:p>
            <a:pPr marL="273050" marR="0" lvl="0" indent="-273050" algn="l" rtl="0">
              <a:lnSpc>
                <a:spcPct val="100000"/>
              </a:lnSpc>
              <a:spcBef>
                <a:spcPts val="520"/>
              </a:spcBef>
              <a:spcAft>
                <a:spcPts val="0"/>
              </a:spcAft>
              <a:buClr>
                <a:srgbClr val="0BD0D9"/>
              </a:buClr>
              <a:buSzPts val="2470"/>
              <a:buFont typeface="Noto Sans Symbols"/>
              <a:buChar char="⚫"/>
            </a:pPr>
            <a:r>
              <a:rPr lang="en-US" sz="2600" b="0" i="0" u="none" strike="noStrike" cap="none">
                <a:solidFill>
                  <a:schemeClr val="dk1"/>
                </a:solidFill>
                <a:latin typeface="Constantia"/>
                <a:ea typeface="Constantia"/>
                <a:cs typeface="Constantia"/>
                <a:sym typeface="Constantia"/>
              </a:rPr>
              <a:t>Each quantity of information has eight bits of an alphanumeric code.</a:t>
            </a:r>
            <a:endParaRPr/>
          </a:p>
          <a:p>
            <a:pPr marL="273050" marR="0" lvl="0" indent="-273050" algn="l" rtl="0">
              <a:lnSpc>
                <a:spcPct val="100000"/>
              </a:lnSpc>
              <a:spcBef>
                <a:spcPts val="520"/>
              </a:spcBef>
              <a:spcAft>
                <a:spcPts val="0"/>
              </a:spcAft>
              <a:buClr>
                <a:srgbClr val="0BD0D9"/>
              </a:buClr>
              <a:buSzPts val="2470"/>
              <a:buFont typeface="Noto Sans Symbols"/>
              <a:buChar char="⚫"/>
            </a:pPr>
            <a:r>
              <a:rPr lang="en-US" sz="2600" b="0" i="0" u="none" strike="noStrike" cap="none">
                <a:solidFill>
                  <a:schemeClr val="dk1"/>
                </a:solidFill>
                <a:latin typeface="Constantia"/>
                <a:ea typeface="Constantia"/>
                <a:cs typeface="Constantia"/>
                <a:sym typeface="Constantia"/>
              </a:rPr>
              <a:t>The serial information from the keyboard is shifted into the input register </a:t>
            </a:r>
            <a:r>
              <a:rPr lang="en-US" sz="2600" b="1" i="1" u="none" strike="noStrike" cap="none">
                <a:solidFill>
                  <a:schemeClr val="dk1"/>
                </a:solidFill>
                <a:latin typeface="Constantia"/>
                <a:ea typeface="Constantia"/>
                <a:cs typeface="Constantia"/>
                <a:sym typeface="Constantia"/>
              </a:rPr>
              <a:t>INPR.</a:t>
            </a:r>
            <a:endParaRPr/>
          </a:p>
          <a:p>
            <a:pPr marL="273050" marR="0" lvl="0" indent="-273050" algn="l" rtl="0">
              <a:lnSpc>
                <a:spcPct val="100000"/>
              </a:lnSpc>
              <a:spcBef>
                <a:spcPts val="520"/>
              </a:spcBef>
              <a:spcAft>
                <a:spcPts val="0"/>
              </a:spcAft>
              <a:buClr>
                <a:srgbClr val="0BD0D9"/>
              </a:buClr>
              <a:buSzPts val="2470"/>
              <a:buFont typeface="Noto Sans Symbols"/>
              <a:buChar char="⚫"/>
            </a:pPr>
            <a:r>
              <a:rPr lang="en-US" sz="2600" b="0" i="0" u="none" strike="noStrike" cap="none">
                <a:solidFill>
                  <a:schemeClr val="dk1"/>
                </a:solidFill>
                <a:latin typeface="Constantia"/>
                <a:ea typeface="Constantia"/>
                <a:cs typeface="Constantia"/>
                <a:sym typeface="Constantia"/>
              </a:rPr>
              <a:t>The serial information for printer is stored in output register </a:t>
            </a:r>
            <a:r>
              <a:rPr lang="en-US" sz="2600" b="1" i="1" u="none" strike="noStrike" cap="none">
                <a:solidFill>
                  <a:schemeClr val="dk1"/>
                </a:solidFill>
                <a:latin typeface="Constantia"/>
                <a:ea typeface="Constantia"/>
                <a:cs typeface="Constantia"/>
                <a:sym typeface="Constantia"/>
              </a:rPr>
              <a:t>OUTR.</a:t>
            </a:r>
            <a:endParaRPr/>
          </a:p>
          <a:p>
            <a:pPr marL="273050" marR="0" lvl="0" indent="-273050" algn="l" rtl="0">
              <a:lnSpc>
                <a:spcPct val="100000"/>
              </a:lnSpc>
              <a:spcBef>
                <a:spcPts val="520"/>
              </a:spcBef>
              <a:spcAft>
                <a:spcPts val="0"/>
              </a:spcAft>
              <a:buClr>
                <a:srgbClr val="0BD0D9"/>
              </a:buClr>
              <a:buSzPts val="2470"/>
              <a:buFont typeface="Noto Sans Symbols"/>
              <a:buChar char="⚫"/>
            </a:pPr>
            <a:r>
              <a:rPr lang="en-US" sz="2600" b="0" i="0" u="none" strike="noStrike" cap="none">
                <a:solidFill>
                  <a:schemeClr val="dk1"/>
                </a:solidFill>
                <a:latin typeface="Constantia"/>
                <a:ea typeface="Constantia"/>
                <a:cs typeface="Constantia"/>
                <a:sym typeface="Constantia"/>
              </a:rPr>
              <a:t>These two registers communicate with communication interface serially and with the AC in parallel.</a:t>
            </a:r>
            <a:endParaRPr/>
          </a:p>
          <a:p>
            <a:pPr marL="273050" marR="0" lvl="0" indent="-116204" algn="l" rtl="0">
              <a:spcBef>
                <a:spcPts val="520"/>
              </a:spcBef>
              <a:spcAft>
                <a:spcPts val="0"/>
              </a:spcAft>
              <a:buClr>
                <a:srgbClr val="0BD0D9"/>
              </a:buClr>
              <a:buSzPts val="2470"/>
              <a:buFont typeface="Noto Sans Symbols"/>
              <a:buNone/>
            </a:pPr>
            <a:endParaRPr sz="2600" b="0" i="0" u="none">
              <a:solidFill>
                <a:schemeClr val="dk1"/>
              </a:solidFill>
              <a:latin typeface="Constantia"/>
              <a:ea typeface="Constantia"/>
              <a:cs typeface="Constantia"/>
              <a:sym typeface="Constantia"/>
            </a:endParaRPr>
          </a:p>
        </p:txBody>
      </p:sp>
      <p:pic>
        <p:nvPicPr>
          <p:cNvPr id="4" name="Google Shape;41;p10"/>
          <p:cNvPicPr preferRelativeResize="0"/>
          <p:nvPr/>
        </p:nvPicPr>
        <p:blipFill rotWithShape="1">
          <a:blip r:embed="rId3">
            <a:alphaModFix/>
          </a:blip>
          <a:srcRect/>
          <a:stretch/>
        </p:blipFill>
        <p:spPr>
          <a:xfrm>
            <a:off x="342000" y="12152"/>
            <a:ext cx="1720645" cy="72320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4"/>
          <p:cNvSpPr txBox="1">
            <a:spLocks noGrp="1"/>
          </p:cNvSpPr>
          <p:nvPr>
            <p:ph type="title"/>
          </p:nvPr>
        </p:nvSpPr>
        <p:spPr>
          <a:xfrm>
            <a:off x="2498103" y="-494589"/>
            <a:ext cx="2658359" cy="1399561"/>
          </a:xfrm>
          <a:prstGeom prst="rect">
            <a:avLst/>
          </a:prstGeom>
          <a:noFill/>
          <a:ln>
            <a:noFill/>
          </a:ln>
        </p:spPr>
        <p:txBody>
          <a:bodyPr spcFirstLastPara="1" wrap="square" lIns="0" tIns="45700" rIns="0" bIns="0" anchor="b" anchorCtr="0">
            <a:noAutofit/>
          </a:bodyPr>
          <a:lstStyle/>
          <a:p>
            <a:pPr marL="0" lvl="0" indent="0" algn="l" rtl="0">
              <a:lnSpc>
                <a:spcPct val="100000"/>
              </a:lnSpc>
              <a:spcBef>
                <a:spcPts val="0"/>
              </a:spcBef>
              <a:spcAft>
                <a:spcPts val="0"/>
              </a:spcAft>
              <a:buClr>
                <a:schemeClr val="dk2"/>
              </a:buClr>
              <a:buSzPts val="3200"/>
              <a:buFont typeface="Calibri"/>
              <a:buNone/>
            </a:pPr>
            <a:r>
              <a:rPr lang="en-US" sz="3200" b="1" i="0" u="none" dirty="0">
                <a:solidFill>
                  <a:schemeClr val="dk2"/>
                </a:solidFill>
                <a:latin typeface="Calibri"/>
                <a:ea typeface="Calibri"/>
                <a:cs typeface="Calibri"/>
                <a:sym typeface="Calibri"/>
              </a:rPr>
              <a:t>Input-Output Configuration</a:t>
            </a:r>
            <a:endParaRPr dirty="0"/>
          </a:p>
        </p:txBody>
      </p:sp>
      <p:sp>
        <p:nvSpPr>
          <p:cNvPr id="60" name="Google Shape;60;p4"/>
          <p:cNvSpPr txBox="1">
            <a:spLocks noGrp="1"/>
          </p:cNvSpPr>
          <p:nvPr>
            <p:ph type="body" idx="1"/>
          </p:nvPr>
        </p:nvSpPr>
        <p:spPr>
          <a:xfrm>
            <a:off x="457200" y="1219200"/>
            <a:ext cx="8229600" cy="5105400"/>
          </a:xfrm>
          <a:prstGeom prst="rect">
            <a:avLst/>
          </a:prstGeom>
          <a:noFill/>
          <a:ln>
            <a:noFill/>
          </a:ln>
        </p:spPr>
        <p:txBody>
          <a:bodyPr spcFirstLastPara="1" wrap="square" lIns="91425" tIns="45700" rIns="91425" bIns="45700" anchor="t" anchorCtr="0">
            <a:noAutofit/>
          </a:bodyPr>
          <a:lstStyle/>
          <a:p>
            <a:pPr marL="273050" marR="0" lvl="0" indent="-273050" algn="l" rtl="0">
              <a:lnSpc>
                <a:spcPct val="100000"/>
              </a:lnSpc>
              <a:spcBef>
                <a:spcPts val="0"/>
              </a:spcBef>
              <a:spcAft>
                <a:spcPts val="0"/>
              </a:spcAft>
              <a:buClr>
                <a:srgbClr val="0BD0D9"/>
              </a:buClr>
              <a:buSzPts val="2470"/>
              <a:buFont typeface="Noto Sans Symbols"/>
              <a:buNone/>
            </a:pPr>
            <a:r>
              <a:rPr lang="en-US" sz="2600" b="0" i="0" u="none">
                <a:solidFill>
                  <a:schemeClr val="dk1"/>
                </a:solidFill>
                <a:latin typeface="Constantia"/>
                <a:ea typeface="Constantia"/>
                <a:cs typeface="Constantia"/>
                <a:sym typeface="Constantia"/>
              </a:rPr>
              <a:t> </a:t>
            </a:r>
            <a:endParaRPr/>
          </a:p>
        </p:txBody>
      </p:sp>
      <p:pic>
        <p:nvPicPr>
          <p:cNvPr id="61" name="Google Shape;61;p4"/>
          <p:cNvPicPr preferRelativeResize="0"/>
          <p:nvPr/>
        </p:nvPicPr>
        <p:blipFill rotWithShape="1">
          <a:blip r:embed="rId3">
            <a:alphaModFix/>
          </a:blip>
          <a:srcRect/>
          <a:stretch/>
        </p:blipFill>
        <p:spPr>
          <a:xfrm>
            <a:off x="990600" y="1768475"/>
            <a:ext cx="7315200" cy="4327525"/>
          </a:xfrm>
          <a:prstGeom prst="rect">
            <a:avLst/>
          </a:prstGeom>
          <a:noFill/>
          <a:ln>
            <a:noFill/>
          </a:ln>
        </p:spPr>
      </p:pic>
      <p:pic>
        <p:nvPicPr>
          <p:cNvPr id="5" name="Google Shape;41;p10"/>
          <p:cNvPicPr preferRelativeResize="0"/>
          <p:nvPr/>
        </p:nvPicPr>
        <p:blipFill rotWithShape="1">
          <a:blip r:embed="rId4">
            <a:alphaModFix/>
          </a:blip>
          <a:srcRect/>
          <a:stretch/>
        </p:blipFill>
        <p:spPr>
          <a:xfrm>
            <a:off x="276013" y="107581"/>
            <a:ext cx="1720645" cy="72320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5"/>
          <p:cNvSpPr txBox="1">
            <a:spLocks noGrp="1"/>
          </p:cNvSpPr>
          <p:nvPr>
            <p:ph type="title"/>
          </p:nvPr>
        </p:nvSpPr>
        <p:spPr>
          <a:xfrm>
            <a:off x="2658359" y="-364331"/>
            <a:ext cx="3685880" cy="1143000"/>
          </a:xfrm>
          <a:prstGeom prst="rect">
            <a:avLst/>
          </a:prstGeom>
          <a:noFill/>
          <a:ln>
            <a:noFill/>
          </a:ln>
        </p:spPr>
        <p:txBody>
          <a:bodyPr spcFirstLastPara="1" wrap="square" lIns="0" tIns="45700" rIns="0" bIns="0" anchor="b" anchorCtr="0">
            <a:noAutofit/>
          </a:bodyPr>
          <a:lstStyle/>
          <a:p>
            <a:pPr marL="0" lvl="0" indent="0" algn="l" rtl="0">
              <a:lnSpc>
                <a:spcPct val="100000"/>
              </a:lnSpc>
              <a:spcBef>
                <a:spcPts val="0"/>
              </a:spcBef>
              <a:spcAft>
                <a:spcPts val="0"/>
              </a:spcAft>
              <a:buClr>
                <a:schemeClr val="dk2"/>
              </a:buClr>
              <a:buSzPts val="3200"/>
              <a:buFont typeface="Calibri"/>
              <a:buNone/>
            </a:pPr>
            <a:r>
              <a:rPr lang="en-US" sz="3200" b="1" i="0" u="none">
                <a:solidFill>
                  <a:schemeClr val="dk2"/>
                </a:solidFill>
                <a:latin typeface="Calibri"/>
                <a:ea typeface="Calibri"/>
                <a:cs typeface="Calibri"/>
                <a:sym typeface="Calibri"/>
              </a:rPr>
              <a:t>Input-Output Flags</a:t>
            </a:r>
            <a:endParaRPr/>
          </a:p>
        </p:txBody>
      </p:sp>
      <p:sp>
        <p:nvSpPr>
          <p:cNvPr id="67" name="Google Shape;67;p5"/>
          <p:cNvSpPr txBox="1">
            <a:spLocks noGrp="1"/>
          </p:cNvSpPr>
          <p:nvPr>
            <p:ph type="body" idx="1"/>
          </p:nvPr>
        </p:nvSpPr>
        <p:spPr>
          <a:xfrm>
            <a:off x="457200" y="1219200"/>
            <a:ext cx="8229600" cy="5105400"/>
          </a:xfrm>
          <a:prstGeom prst="rect">
            <a:avLst/>
          </a:prstGeom>
          <a:noFill/>
          <a:ln>
            <a:noFill/>
          </a:ln>
        </p:spPr>
        <p:txBody>
          <a:bodyPr spcFirstLastPara="1" wrap="square" lIns="91425" tIns="45700" rIns="91425" bIns="45700" anchor="t" anchorCtr="0">
            <a:noAutofit/>
          </a:bodyPr>
          <a:lstStyle/>
          <a:p>
            <a:pPr marL="273050" marR="0" lvl="0" indent="-273050" algn="l" rtl="0">
              <a:lnSpc>
                <a:spcPct val="100000"/>
              </a:lnSpc>
              <a:spcBef>
                <a:spcPts val="0"/>
              </a:spcBef>
              <a:spcAft>
                <a:spcPts val="0"/>
              </a:spcAft>
              <a:buClr>
                <a:srgbClr val="0BD0D9"/>
              </a:buClr>
              <a:buSzPts val="2470"/>
              <a:buFont typeface="Noto Sans Symbols"/>
              <a:buNone/>
            </a:pPr>
            <a:r>
              <a:rPr lang="en-US" sz="2600" b="0" i="0" u="none">
                <a:solidFill>
                  <a:schemeClr val="dk1"/>
                </a:solidFill>
                <a:latin typeface="Constantia"/>
                <a:ea typeface="Constantia"/>
                <a:cs typeface="Constantia"/>
                <a:sym typeface="Constantia"/>
              </a:rPr>
              <a:t> </a:t>
            </a:r>
            <a:endParaRPr/>
          </a:p>
        </p:txBody>
      </p:sp>
      <p:sp>
        <p:nvSpPr>
          <p:cNvPr id="68" name="Google Shape;68;p5"/>
          <p:cNvSpPr txBox="1"/>
          <p:nvPr/>
        </p:nvSpPr>
        <p:spPr>
          <a:xfrm>
            <a:off x="0" y="1676400"/>
            <a:ext cx="8923337" cy="193833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1 bit input flag </a:t>
            </a:r>
            <a:r>
              <a:rPr lang="en-US" sz="2000" b="1" i="1" u="none">
                <a:solidFill>
                  <a:schemeClr val="dk1"/>
                </a:solidFill>
                <a:latin typeface="Arial"/>
                <a:ea typeface="Arial"/>
                <a:cs typeface="Arial"/>
                <a:sym typeface="Arial"/>
              </a:rPr>
              <a:t>FGI </a:t>
            </a:r>
            <a:r>
              <a:rPr lang="en-US" sz="2000" b="0" i="0" u="none">
                <a:solidFill>
                  <a:schemeClr val="dk1"/>
                </a:solidFill>
                <a:latin typeface="Arial"/>
                <a:ea typeface="Arial"/>
                <a:cs typeface="Arial"/>
                <a:sym typeface="Arial"/>
              </a:rPr>
              <a:t>is a control flip-flop. The flag bit is 1 when new information</a:t>
            </a:r>
            <a:endParaRPr/>
          </a:p>
          <a:p>
            <a:pPr marL="0" marR="0" lvl="0" indent="0" algn="l"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 is available in input device and cleared to zero when accepted by computer.</a:t>
            </a:r>
            <a:endParaRPr/>
          </a:p>
          <a:p>
            <a:pPr marL="0" marR="0" lvl="0" indent="0" algn="l"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Flag is used to synchronize the timing rate difference between input device </a:t>
            </a:r>
            <a:endParaRPr/>
          </a:p>
          <a:p>
            <a:pPr marL="0" marR="0" lvl="0" indent="0" algn="l"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and computer.</a:t>
            </a:r>
            <a:endParaRPr/>
          </a:p>
          <a:p>
            <a:pPr marL="0" marR="0" lvl="0" indent="0" algn="l"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Initially FGI is set to 0. when a key is struck in the keyboard, an 8-bit </a:t>
            </a:r>
            <a:endParaRPr/>
          </a:p>
          <a:p>
            <a:pPr marL="0" marR="0" lvl="0" indent="0" algn="l"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alphanumeric code is shifted in to INPR and the input flag FGI is set to 1. </a:t>
            </a:r>
            <a:endParaRPr/>
          </a:p>
        </p:txBody>
      </p:sp>
      <p:sp>
        <p:nvSpPr>
          <p:cNvPr id="69" name="Google Shape;69;p5"/>
          <p:cNvSpPr txBox="1"/>
          <p:nvPr/>
        </p:nvSpPr>
        <p:spPr>
          <a:xfrm>
            <a:off x="166687" y="4267200"/>
            <a:ext cx="8977312" cy="16319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The output register </a:t>
            </a:r>
            <a:r>
              <a:rPr lang="en-US" sz="2000" b="1" i="1" u="none">
                <a:solidFill>
                  <a:schemeClr val="dk1"/>
                </a:solidFill>
                <a:latin typeface="Arial"/>
                <a:ea typeface="Arial"/>
                <a:cs typeface="Arial"/>
                <a:sym typeface="Arial"/>
              </a:rPr>
              <a:t>OUTR </a:t>
            </a:r>
            <a:r>
              <a:rPr lang="en-US" sz="2000" b="0" i="0" u="none">
                <a:solidFill>
                  <a:schemeClr val="dk1"/>
                </a:solidFill>
                <a:latin typeface="Arial"/>
                <a:ea typeface="Arial"/>
                <a:cs typeface="Arial"/>
                <a:sym typeface="Arial"/>
              </a:rPr>
              <a:t>works similarly but the direction of information flow</a:t>
            </a:r>
            <a:endParaRPr/>
          </a:p>
          <a:p>
            <a:pPr marL="0" marR="0" lvl="0" indent="0" algn="l"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is reversed.</a:t>
            </a:r>
            <a:endParaRPr/>
          </a:p>
          <a:p>
            <a:pPr marL="0" marR="0" lvl="0" indent="0" algn="l"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Initially, the output flag </a:t>
            </a:r>
            <a:r>
              <a:rPr lang="en-US" sz="2000" b="1" i="1" u="none">
                <a:solidFill>
                  <a:schemeClr val="dk1"/>
                </a:solidFill>
                <a:latin typeface="Arial"/>
                <a:ea typeface="Arial"/>
                <a:cs typeface="Arial"/>
                <a:sym typeface="Arial"/>
              </a:rPr>
              <a:t>FGO </a:t>
            </a:r>
            <a:r>
              <a:rPr lang="en-US" sz="2000" b="0" i="0" u="none">
                <a:solidFill>
                  <a:schemeClr val="dk1"/>
                </a:solidFill>
                <a:latin typeface="Arial"/>
                <a:ea typeface="Arial"/>
                <a:cs typeface="Arial"/>
                <a:sym typeface="Arial"/>
              </a:rPr>
              <a:t> is set to 1.</a:t>
            </a:r>
            <a:endParaRPr/>
          </a:p>
          <a:p>
            <a:pPr marL="0" marR="0" lvl="0" indent="0" algn="l"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Computer checks FGO, and if it is 1, the information from AC is transferred in </a:t>
            </a:r>
            <a:endParaRPr/>
          </a:p>
          <a:p>
            <a:pPr marL="0" marR="0" lvl="0" indent="0" algn="l"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a parallel to OUTR and FGO is cleared to 0.</a:t>
            </a:r>
            <a:endParaRPr/>
          </a:p>
        </p:txBody>
      </p:sp>
      <p:pic>
        <p:nvPicPr>
          <p:cNvPr id="6" name="Google Shape;41;p10"/>
          <p:cNvPicPr preferRelativeResize="0"/>
          <p:nvPr/>
        </p:nvPicPr>
        <p:blipFill rotWithShape="1">
          <a:blip r:embed="rId3">
            <a:alphaModFix/>
          </a:blip>
          <a:srcRect/>
          <a:stretch/>
        </p:blipFill>
        <p:spPr>
          <a:xfrm>
            <a:off x="521110" y="173569"/>
            <a:ext cx="1720645" cy="723209"/>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8"/>
                                        </p:tgtEl>
                                        <p:attrNameLst>
                                          <p:attrName>style.visibility</p:attrName>
                                        </p:attrNameLst>
                                      </p:cBhvr>
                                      <p:to>
                                        <p:strVal val="visible"/>
                                      </p:to>
                                    </p:set>
                                    <p:animEffect transition="in" filter="fade">
                                      <p:cBhvr>
                                        <p:cTn id="7" dur="500"/>
                                        <p:tgtEl>
                                          <p:spTgt spid="6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9"/>
                                        </p:tgtEl>
                                        <p:attrNameLst>
                                          <p:attrName>style.visibility</p:attrName>
                                        </p:attrNameLst>
                                      </p:cBhvr>
                                      <p:to>
                                        <p:strVal val="visible"/>
                                      </p:to>
                                    </p:set>
                                    <p:animEffect transition="in" filter="fade">
                                      <p:cBhvr>
                                        <p:cTn id="12"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6"/>
        <p:cNvGrpSpPr/>
        <p:nvPr/>
      </p:nvGrpSpPr>
      <p:grpSpPr>
        <a:xfrm>
          <a:off x="0" y="0"/>
          <a:ext cx="0" cy="0"/>
          <a:chOff x="0" y="0"/>
          <a:chExt cx="0" cy="0"/>
        </a:xfrm>
      </p:grpSpPr>
      <p:sp>
        <p:nvSpPr>
          <p:cNvPr id="47" name="Google Shape;47;p2"/>
          <p:cNvSpPr txBox="1">
            <a:spLocks noGrp="1"/>
          </p:cNvSpPr>
          <p:nvPr>
            <p:ph type="body" idx="1"/>
          </p:nvPr>
        </p:nvSpPr>
        <p:spPr>
          <a:xfrm>
            <a:off x="457200" y="1219200"/>
            <a:ext cx="8229600" cy="5105400"/>
          </a:xfrm>
          <a:prstGeom prst="rect">
            <a:avLst/>
          </a:prstGeom>
          <a:noFill/>
          <a:ln>
            <a:noFill/>
          </a:ln>
        </p:spPr>
        <p:txBody>
          <a:bodyPr spcFirstLastPara="1" wrap="square" lIns="91425" tIns="45700" rIns="91425" bIns="45700" anchor="t" anchorCtr="0">
            <a:noAutofit/>
          </a:bodyPr>
          <a:lstStyle/>
          <a:p>
            <a:pPr marL="273050" marR="0" lvl="0" indent="-273050" algn="l" rtl="0">
              <a:lnSpc>
                <a:spcPct val="100000"/>
              </a:lnSpc>
              <a:spcBef>
                <a:spcPts val="0"/>
              </a:spcBef>
              <a:spcAft>
                <a:spcPts val="0"/>
              </a:spcAft>
              <a:buClr>
                <a:srgbClr val="0BD0D9"/>
              </a:buClr>
              <a:buSzPts val="2470"/>
              <a:buFont typeface="Noto Sans Symbols"/>
              <a:buNone/>
            </a:pPr>
            <a:r>
              <a:rPr lang="en-US" sz="2600" b="0" i="0" u="none" strike="noStrike" cap="none">
                <a:solidFill>
                  <a:schemeClr val="dk1"/>
                </a:solidFill>
                <a:latin typeface="Constantia"/>
                <a:ea typeface="Constantia"/>
                <a:cs typeface="Constantia"/>
                <a:sym typeface="Constantia"/>
              </a:rPr>
              <a:t> </a:t>
            </a:r>
            <a:endParaRPr/>
          </a:p>
        </p:txBody>
      </p:sp>
      <p:pic>
        <p:nvPicPr>
          <p:cNvPr id="48" name="Google Shape;48;p2"/>
          <p:cNvPicPr preferRelativeResize="0"/>
          <p:nvPr/>
        </p:nvPicPr>
        <p:blipFill rotWithShape="1">
          <a:blip r:embed="rId3">
            <a:alphaModFix/>
          </a:blip>
          <a:srcRect/>
          <a:stretch/>
        </p:blipFill>
        <p:spPr>
          <a:xfrm>
            <a:off x="614362" y="2076450"/>
            <a:ext cx="6243637" cy="3028950"/>
          </a:xfrm>
          <a:prstGeom prst="rect">
            <a:avLst/>
          </a:prstGeom>
          <a:noFill/>
          <a:ln>
            <a:noFill/>
          </a:ln>
        </p:spPr>
      </p:pic>
      <p:pic>
        <p:nvPicPr>
          <p:cNvPr id="49" name="Google Shape;49;p2"/>
          <p:cNvPicPr preferRelativeResize="0"/>
          <p:nvPr/>
        </p:nvPicPr>
        <p:blipFill rotWithShape="1">
          <a:blip r:embed="rId4">
            <a:alphaModFix/>
          </a:blip>
          <a:srcRect/>
          <a:stretch/>
        </p:blipFill>
        <p:spPr>
          <a:xfrm>
            <a:off x="6705600" y="1905000"/>
            <a:ext cx="2438400" cy="2971800"/>
          </a:xfrm>
          <a:prstGeom prst="rect">
            <a:avLst/>
          </a:prstGeom>
          <a:noFill/>
          <a:ln>
            <a:noFill/>
          </a:ln>
        </p:spPr>
      </p:pic>
      <p:sp>
        <p:nvSpPr>
          <p:cNvPr id="50" name="Google Shape;50;p2"/>
          <p:cNvSpPr txBox="1"/>
          <p:nvPr/>
        </p:nvSpPr>
        <p:spPr>
          <a:xfrm>
            <a:off x="1753386" y="0"/>
            <a:ext cx="4723613" cy="8382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2800" b="1" dirty="0">
                <a:latin typeface="Calibri"/>
                <a:ea typeface="Calibri"/>
                <a:cs typeface="Calibri"/>
                <a:sym typeface="Calibri"/>
              </a:rPr>
              <a:t>Memory reference instruction</a:t>
            </a:r>
            <a:endParaRPr sz="2800" b="1" dirty="0">
              <a:latin typeface="Calibri"/>
              <a:ea typeface="Calibri"/>
              <a:cs typeface="Calibri"/>
              <a:sym typeface="Calibri"/>
            </a:endParaRPr>
          </a:p>
        </p:txBody>
      </p:sp>
      <p:pic>
        <p:nvPicPr>
          <p:cNvPr id="6" name="Google Shape;41;p10"/>
          <p:cNvPicPr preferRelativeResize="0"/>
          <p:nvPr/>
        </p:nvPicPr>
        <p:blipFill rotWithShape="1">
          <a:blip r:embed="rId5">
            <a:alphaModFix/>
          </a:blip>
          <a:srcRect/>
          <a:stretch/>
        </p:blipFill>
        <p:spPr>
          <a:xfrm>
            <a:off x="0" y="67366"/>
            <a:ext cx="1720645" cy="723209"/>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6"/>
          <p:cNvSpPr txBox="1">
            <a:spLocks noGrp="1"/>
          </p:cNvSpPr>
          <p:nvPr>
            <p:ph type="title"/>
          </p:nvPr>
        </p:nvSpPr>
        <p:spPr>
          <a:xfrm>
            <a:off x="2941162" y="329937"/>
            <a:ext cx="4251490" cy="610705"/>
          </a:xfrm>
          <a:prstGeom prst="rect">
            <a:avLst/>
          </a:prstGeom>
          <a:noFill/>
          <a:ln>
            <a:noFill/>
          </a:ln>
        </p:spPr>
        <p:txBody>
          <a:bodyPr spcFirstLastPara="1" wrap="square" lIns="0" tIns="45700" rIns="0" bIns="0" anchor="b" anchorCtr="0">
            <a:noAutofit/>
          </a:bodyPr>
          <a:lstStyle/>
          <a:p>
            <a:pPr marL="0" lvl="0" indent="0" algn="l" rtl="0">
              <a:lnSpc>
                <a:spcPct val="100000"/>
              </a:lnSpc>
              <a:spcBef>
                <a:spcPts val="0"/>
              </a:spcBef>
              <a:spcAft>
                <a:spcPts val="0"/>
              </a:spcAft>
              <a:buClr>
                <a:schemeClr val="dk2"/>
              </a:buClr>
              <a:buSzPts val="3200"/>
              <a:buFont typeface="Calibri"/>
              <a:buNone/>
            </a:pPr>
            <a:r>
              <a:rPr lang="en-US" sz="3200" b="1" i="0" u="none" dirty="0">
                <a:solidFill>
                  <a:schemeClr val="dk2"/>
                </a:solidFill>
                <a:latin typeface="Calibri"/>
                <a:ea typeface="Calibri"/>
                <a:cs typeface="Calibri"/>
                <a:sym typeface="Calibri"/>
              </a:rPr>
              <a:t>Input-Output Instructions.</a:t>
            </a:r>
            <a:endParaRPr dirty="0"/>
          </a:p>
        </p:txBody>
      </p:sp>
      <p:sp>
        <p:nvSpPr>
          <p:cNvPr id="75" name="Google Shape;75;p6"/>
          <p:cNvSpPr txBox="1">
            <a:spLocks noGrp="1"/>
          </p:cNvSpPr>
          <p:nvPr>
            <p:ph type="body" idx="1"/>
          </p:nvPr>
        </p:nvSpPr>
        <p:spPr>
          <a:xfrm>
            <a:off x="457200" y="1219200"/>
            <a:ext cx="8229600" cy="5105400"/>
          </a:xfrm>
          <a:prstGeom prst="rect">
            <a:avLst/>
          </a:prstGeom>
          <a:noFill/>
          <a:ln>
            <a:noFill/>
          </a:ln>
        </p:spPr>
        <p:txBody>
          <a:bodyPr spcFirstLastPara="1" wrap="square" lIns="91425" tIns="45700" rIns="91425" bIns="45700" anchor="t" anchorCtr="0">
            <a:noAutofit/>
          </a:bodyPr>
          <a:lstStyle/>
          <a:p>
            <a:pPr marL="273050" marR="0" lvl="0" indent="-273050" algn="l" rtl="0">
              <a:lnSpc>
                <a:spcPct val="100000"/>
              </a:lnSpc>
              <a:spcBef>
                <a:spcPts val="0"/>
              </a:spcBef>
              <a:spcAft>
                <a:spcPts val="0"/>
              </a:spcAft>
              <a:buClr>
                <a:srgbClr val="0BD0D9"/>
              </a:buClr>
              <a:buSzPts val="2470"/>
              <a:buFont typeface="Noto Sans Symbols"/>
              <a:buChar char="⚫"/>
            </a:pPr>
            <a:r>
              <a:rPr lang="en-US" sz="2600" b="0" i="0" u="none">
                <a:solidFill>
                  <a:schemeClr val="dk1"/>
                </a:solidFill>
                <a:latin typeface="Constantia"/>
                <a:ea typeface="Constantia"/>
                <a:cs typeface="Constantia"/>
                <a:sym typeface="Constantia"/>
              </a:rPr>
              <a:t>For this type of information I=1, and </a:t>
            </a:r>
            <a:endParaRPr/>
          </a:p>
          <a:p>
            <a:pPr marL="273050" marR="0" lvl="0" indent="-273050" algn="l" rtl="0">
              <a:lnSpc>
                <a:spcPct val="100000"/>
              </a:lnSpc>
              <a:spcBef>
                <a:spcPts val="520"/>
              </a:spcBef>
              <a:spcAft>
                <a:spcPts val="0"/>
              </a:spcAft>
              <a:buClr>
                <a:srgbClr val="0BD0D9"/>
              </a:buClr>
              <a:buSzPts val="2470"/>
              <a:buFont typeface="Noto Sans Symbols"/>
              <a:buNone/>
            </a:pPr>
            <a:r>
              <a:rPr lang="en-US" sz="2600" b="0" i="0" u="none">
                <a:solidFill>
                  <a:schemeClr val="dk1"/>
                </a:solidFill>
                <a:latin typeface="Constantia"/>
                <a:ea typeface="Constantia"/>
                <a:cs typeface="Constantia"/>
                <a:sym typeface="Constantia"/>
              </a:rPr>
              <a:t>					D7 (i.e. IR(12-14)=111)</a:t>
            </a:r>
            <a:endParaRPr/>
          </a:p>
          <a:p>
            <a:pPr marL="273050" marR="0" lvl="0" indent="-273050" algn="l" rtl="0">
              <a:lnSpc>
                <a:spcPct val="100000"/>
              </a:lnSpc>
              <a:spcBef>
                <a:spcPts val="520"/>
              </a:spcBef>
              <a:spcAft>
                <a:spcPts val="0"/>
              </a:spcAft>
              <a:buClr>
                <a:srgbClr val="0BD0D9"/>
              </a:buClr>
              <a:buSzPts val="2470"/>
              <a:buFont typeface="Noto Sans Symbols"/>
              <a:buChar char="⚫"/>
            </a:pPr>
            <a:r>
              <a:rPr lang="en-US" sz="2600" b="0" i="0" u="none">
                <a:solidFill>
                  <a:schemeClr val="dk1"/>
                </a:solidFill>
                <a:latin typeface="Constantia"/>
                <a:ea typeface="Constantia"/>
                <a:cs typeface="Constantia"/>
                <a:sym typeface="Constantia"/>
              </a:rPr>
              <a:t>For basic Computer only 6 input-output instruction.</a:t>
            </a:r>
            <a:endParaRPr/>
          </a:p>
          <a:p>
            <a:pPr marL="273050" marR="0" lvl="0" indent="-116204" algn="l" rtl="0">
              <a:spcBef>
                <a:spcPts val="520"/>
              </a:spcBef>
              <a:spcAft>
                <a:spcPts val="0"/>
              </a:spcAft>
              <a:buClr>
                <a:srgbClr val="0BD0D9"/>
              </a:buClr>
              <a:buSzPts val="2470"/>
              <a:buFont typeface="Noto Sans Symbols"/>
              <a:buNone/>
            </a:pPr>
            <a:endParaRPr sz="2600" b="0" i="0" u="none">
              <a:solidFill>
                <a:schemeClr val="dk1"/>
              </a:solidFill>
              <a:latin typeface="Constantia"/>
              <a:ea typeface="Constantia"/>
              <a:cs typeface="Constantia"/>
              <a:sym typeface="Constantia"/>
            </a:endParaRPr>
          </a:p>
        </p:txBody>
      </p:sp>
      <p:pic>
        <p:nvPicPr>
          <p:cNvPr id="76" name="Google Shape;76;p6"/>
          <p:cNvPicPr preferRelativeResize="0"/>
          <p:nvPr/>
        </p:nvPicPr>
        <p:blipFill rotWithShape="1">
          <a:blip r:embed="rId3">
            <a:alphaModFix/>
          </a:blip>
          <a:srcRect/>
          <a:stretch/>
        </p:blipFill>
        <p:spPr>
          <a:xfrm>
            <a:off x="1219200" y="3124200"/>
            <a:ext cx="7081837" cy="2743200"/>
          </a:xfrm>
          <a:prstGeom prst="rect">
            <a:avLst/>
          </a:prstGeom>
          <a:noFill/>
          <a:ln>
            <a:noFill/>
          </a:ln>
        </p:spPr>
      </p:pic>
      <p:pic>
        <p:nvPicPr>
          <p:cNvPr id="5" name="Google Shape;41;p10"/>
          <p:cNvPicPr preferRelativeResize="0"/>
          <p:nvPr/>
        </p:nvPicPr>
        <p:blipFill rotWithShape="1">
          <a:blip r:embed="rId4">
            <a:alphaModFix/>
          </a:blip>
          <a:srcRect/>
          <a:stretch/>
        </p:blipFill>
        <p:spPr>
          <a:xfrm>
            <a:off x="521110" y="173569"/>
            <a:ext cx="1720645" cy="723209"/>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6"/>
                                        </p:tgtEl>
                                        <p:attrNameLst>
                                          <p:attrName>style.visibility</p:attrName>
                                        </p:attrNameLst>
                                      </p:cBhvr>
                                      <p:to>
                                        <p:strVal val="visible"/>
                                      </p:to>
                                    </p:set>
                                    <p:animEffect transition="in" filter="fade">
                                      <p:cBhvr>
                                        <p:cTn id="7" dur="500"/>
                                        <p:tgtEl>
                                          <p:spTgt spid="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7"/>
          <p:cNvSpPr txBox="1">
            <a:spLocks noGrp="1"/>
          </p:cNvSpPr>
          <p:nvPr>
            <p:ph type="title"/>
          </p:nvPr>
        </p:nvSpPr>
        <p:spPr>
          <a:xfrm>
            <a:off x="2903456" y="-308475"/>
            <a:ext cx="3308808" cy="1143000"/>
          </a:xfrm>
          <a:prstGeom prst="rect">
            <a:avLst/>
          </a:prstGeom>
          <a:noFill/>
          <a:ln>
            <a:noFill/>
          </a:ln>
        </p:spPr>
        <p:txBody>
          <a:bodyPr spcFirstLastPara="1" wrap="square" lIns="0" tIns="45700" rIns="0" bIns="0" anchor="b" anchorCtr="0">
            <a:noAutofit/>
          </a:bodyPr>
          <a:lstStyle/>
          <a:p>
            <a:pPr marL="0" lvl="0" indent="0" algn="l" rtl="0">
              <a:lnSpc>
                <a:spcPct val="100000"/>
              </a:lnSpc>
              <a:spcBef>
                <a:spcPts val="0"/>
              </a:spcBef>
              <a:spcAft>
                <a:spcPts val="0"/>
              </a:spcAft>
              <a:buClr>
                <a:schemeClr val="dk2"/>
              </a:buClr>
              <a:buSzPts val="3200"/>
              <a:buFont typeface="Calibri"/>
              <a:buNone/>
            </a:pPr>
            <a:r>
              <a:rPr lang="en-US" sz="3200" b="1" i="0" u="none" dirty="0">
                <a:solidFill>
                  <a:schemeClr val="dk2"/>
                </a:solidFill>
                <a:latin typeface="Calibri"/>
                <a:ea typeface="Calibri"/>
                <a:cs typeface="Calibri"/>
                <a:sym typeface="Calibri"/>
              </a:rPr>
              <a:t>Program Interrupt</a:t>
            </a:r>
            <a:endParaRPr dirty="0"/>
          </a:p>
        </p:txBody>
      </p:sp>
      <p:sp>
        <p:nvSpPr>
          <p:cNvPr id="82" name="Google Shape;82;p7"/>
          <p:cNvSpPr txBox="1">
            <a:spLocks noGrp="1"/>
          </p:cNvSpPr>
          <p:nvPr>
            <p:ph type="body" idx="1"/>
          </p:nvPr>
        </p:nvSpPr>
        <p:spPr>
          <a:xfrm>
            <a:off x="457200" y="1066800"/>
            <a:ext cx="8229600" cy="5105400"/>
          </a:xfrm>
          <a:prstGeom prst="rect">
            <a:avLst/>
          </a:prstGeom>
          <a:noFill/>
          <a:ln>
            <a:noFill/>
          </a:ln>
        </p:spPr>
        <p:txBody>
          <a:bodyPr spcFirstLastPara="1" wrap="square" lIns="91425" tIns="45700" rIns="91425" bIns="45700" anchor="t" anchorCtr="0">
            <a:noAutofit/>
          </a:bodyPr>
          <a:lstStyle/>
          <a:p>
            <a:pPr marL="273050" marR="0" lvl="0" indent="-273050" algn="l" rtl="0">
              <a:lnSpc>
                <a:spcPct val="100000"/>
              </a:lnSpc>
              <a:spcBef>
                <a:spcPts val="0"/>
              </a:spcBef>
              <a:spcAft>
                <a:spcPts val="0"/>
              </a:spcAft>
              <a:buClr>
                <a:srgbClr val="0BD0D9"/>
              </a:buClr>
              <a:buSzPts val="2280"/>
              <a:buFont typeface="Noto Sans Symbols"/>
              <a:buChar char="⚫"/>
            </a:pPr>
            <a:r>
              <a:rPr lang="en-US" sz="2400" b="0" i="0" u="none">
                <a:solidFill>
                  <a:schemeClr val="dk1"/>
                </a:solidFill>
                <a:latin typeface="Constantia"/>
                <a:ea typeface="Constantia"/>
                <a:cs typeface="Constantia"/>
                <a:sym typeface="Constantia"/>
              </a:rPr>
              <a:t>An alternative to the programmed controlled procedure is to let the external device inform the computer when it is ready for the transfer.</a:t>
            </a:r>
            <a:endParaRPr/>
          </a:p>
          <a:p>
            <a:pPr marL="273050" marR="0" lvl="0" indent="-273050" algn="l" rtl="0">
              <a:lnSpc>
                <a:spcPct val="100000"/>
              </a:lnSpc>
              <a:spcBef>
                <a:spcPts val="480"/>
              </a:spcBef>
              <a:spcAft>
                <a:spcPts val="0"/>
              </a:spcAft>
              <a:buClr>
                <a:srgbClr val="0BD0D9"/>
              </a:buClr>
              <a:buSzPts val="2280"/>
              <a:buFont typeface="Noto Sans Symbols"/>
              <a:buChar char="⚫"/>
            </a:pPr>
            <a:r>
              <a:rPr lang="en-US" sz="2400" b="0" i="0" u="none">
                <a:solidFill>
                  <a:schemeClr val="dk1"/>
                </a:solidFill>
                <a:latin typeface="Constantia"/>
                <a:ea typeface="Constantia"/>
                <a:cs typeface="Constantia"/>
                <a:sym typeface="Constantia"/>
              </a:rPr>
              <a:t>In the meantime computer can be busy with other tasks.</a:t>
            </a:r>
            <a:endParaRPr/>
          </a:p>
          <a:p>
            <a:pPr marL="273050" marR="0" lvl="0" indent="-273050" algn="l" rtl="0">
              <a:lnSpc>
                <a:spcPct val="100000"/>
              </a:lnSpc>
              <a:spcBef>
                <a:spcPts val="480"/>
              </a:spcBef>
              <a:spcAft>
                <a:spcPts val="0"/>
              </a:spcAft>
              <a:buClr>
                <a:srgbClr val="0BD0D9"/>
              </a:buClr>
              <a:buSzPts val="2280"/>
              <a:buFont typeface="Noto Sans Symbols"/>
              <a:buChar char="⚫"/>
            </a:pPr>
            <a:r>
              <a:rPr lang="en-US" sz="2400" b="0" i="0" u="none">
                <a:solidFill>
                  <a:schemeClr val="dk1"/>
                </a:solidFill>
                <a:latin typeface="Constantia"/>
                <a:ea typeface="Constantia"/>
                <a:cs typeface="Constantia"/>
                <a:sym typeface="Constantia"/>
              </a:rPr>
              <a:t>This type of transfer use the </a:t>
            </a:r>
            <a:r>
              <a:rPr lang="en-US" sz="2400" b="1" i="1" u="none">
                <a:solidFill>
                  <a:schemeClr val="dk1"/>
                </a:solidFill>
                <a:latin typeface="Constantia"/>
                <a:ea typeface="Constantia"/>
                <a:cs typeface="Constantia"/>
                <a:sym typeface="Constantia"/>
              </a:rPr>
              <a:t>interrupt facility</a:t>
            </a:r>
            <a:r>
              <a:rPr lang="en-US" sz="2400" b="0" i="0" u="none">
                <a:solidFill>
                  <a:schemeClr val="dk1"/>
                </a:solidFill>
                <a:latin typeface="Constantia"/>
                <a:ea typeface="Constantia"/>
                <a:cs typeface="Constantia"/>
                <a:sym typeface="Constantia"/>
              </a:rPr>
              <a:t>. While computer is running the program, it does not check the flags, however when a flag is set then computer receives an interrupt.</a:t>
            </a:r>
            <a:endParaRPr/>
          </a:p>
          <a:p>
            <a:pPr marL="273050" marR="0" lvl="0" indent="-273050" algn="l" rtl="0">
              <a:lnSpc>
                <a:spcPct val="100000"/>
              </a:lnSpc>
              <a:spcBef>
                <a:spcPts val="480"/>
              </a:spcBef>
              <a:spcAft>
                <a:spcPts val="0"/>
              </a:spcAft>
              <a:buClr>
                <a:srgbClr val="0BD0D9"/>
              </a:buClr>
              <a:buSzPts val="2280"/>
              <a:buFont typeface="Noto Sans Symbols"/>
              <a:buChar char="⚫"/>
            </a:pPr>
            <a:r>
              <a:rPr lang="en-US" sz="2400" b="0" i="0" u="none">
                <a:solidFill>
                  <a:schemeClr val="dk1"/>
                </a:solidFill>
                <a:latin typeface="Constantia"/>
                <a:ea typeface="Constantia"/>
                <a:cs typeface="Constantia"/>
                <a:sym typeface="Constantia"/>
              </a:rPr>
              <a:t> The interrupt enable flip-flop </a:t>
            </a:r>
            <a:r>
              <a:rPr lang="en-US" sz="2400" b="1" i="1" u="none">
                <a:solidFill>
                  <a:schemeClr val="dk1"/>
                </a:solidFill>
                <a:latin typeface="Constantia"/>
                <a:ea typeface="Constantia"/>
                <a:cs typeface="Constantia"/>
                <a:sym typeface="Constantia"/>
              </a:rPr>
              <a:t>IEN </a:t>
            </a:r>
            <a:r>
              <a:rPr lang="en-US" sz="2400" b="0" i="0" u="none">
                <a:solidFill>
                  <a:schemeClr val="dk1"/>
                </a:solidFill>
                <a:latin typeface="Constantia"/>
                <a:ea typeface="Constantia"/>
                <a:cs typeface="Constantia"/>
                <a:sym typeface="Constantia"/>
              </a:rPr>
              <a:t>can be set and cleared with two instructions.</a:t>
            </a:r>
            <a:endParaRPr/>
          </a:p>
          <a:p>
            <a:pPr marL="273050" marR="0" lvl="0" indent="-273050" algn="l" rtl="0">
              <a:lnSpc>
                <a:spcPct val="100000"/>
              </a:lnSpc>
              <a:spcBef>
                <a:spcPts val="480"/>
              </a:spcBef>
              <a:spcAft>
                <a:spcPts val="0"/>
              </a:spcAft>
              <a:buClr>
                <a:srgbClr val="0BD0D9"/>
              </a:buClr>
              <a:buSzPts val="2280"/>
              <a:buFont typeface="Noto Sans Symbols"/>
              <a:buChar char="⚫"/>
            </a:pPr>
            <a:r>
              <a:rPr lang="en-US" sz="2400" b="0" i="0" u="none">
                <a:solidFill>
                  <a:schemeClr val="dk1"/>
                </a:solidFill>
                <a:latin typeface="Constantia"/>
                <a:ea typeface="Constantia"/>
                <a:cs typeface="Constantia"/>
                <a:sym typeface="Constantia"/>
              </a:rPr>
              <a:t> When IEN is cleared to zero (with </a:t>
            </a:r>
            <a:r>
              <a:rPr lang="en-US" sz="2400" b="1" i="1" u="none">
                <a:solidFill>
                  <a:schemeClr val="dk1"/>
                </a:solidFill>
                <a:latin typeface="Constantia"/>
                <a:ea typeface="Constantia"/>
                <a:cs typeface="Constantia"/>
                <a:sym typeface="Constantia"/>
              </a:rPr>
              <a:t>IOF </a:t>
            </a:r>
            <a:r>
              <a:rPr lang="en-US" sz="2400" b="0" i="0" u="none">
                <a:solidFill>
                  <a:schemeClr val="dk1"/>
                </a:solidFill>
                <a:latin typeface="Constantia"/>
                <a:ea typeface="Constantia"/>
                <a:cs typeface="Constantia"/>
                <a:sym typeface="Constantia"/>
              </a:rPr>
              <a:t>instruction), the flag can not interrupt the computer. </a:t>
            </a:r>
            <a:endParaRPr/>
          </a:p>
          <a:p>
            <a:pPr marL="273050" marR="0" lvl="0" indent="-273050" algn="l" rtl="0">
              <a:lnSpc>
                <a:spcPct val="100000"/>
              </a:lnSpc>
              <a:spcBef>
                <a:spcPts val="480"/>
              </a:spcBef>
              <a:spcAft>
                <a:spcPts val="0"/>
              </a:spcAft>
              <a:buClr>
                <a:srgbClr val="0BD0D9"/>
              </a:buClr>
              <a:buSzPts val="2280"/>
              <a:buFont typeface="Noto Sans Symbols"/>
              <a:buChar char="⚫"/>
            </a:pPr>
            <a:r>
              <a:rPr lang="en-US" sz="2400" b="0" i="0" u="none">
                <a:solidFill>
                  <a:schemeClr val="dk1"/>
                </a:solidFill>
                <a:latin typeface="Constantia"/>
                <a:ea typeface="Constantia"/>
                <a:cs typeface="Constantia"/>
                <a:sym typeface="Constantia"/>
              </a:rPr>
              <a:t>When IEN is cleared to 1 (with </a:t>
            </a:r>
            <a:r>
              <a:rPr lang="en-US" sz="2400" b="1" i="1" u="none">
                <a:solidFill>
                  <a:schemeClr val="dk1"/>
                </a:solidFill>
                <a:latin typeface="Constantia"/>
                <a:ea typeface="Constantia"/>
                <a:cs typeface="Constantia"/>
                <a:sym typeface="Constantia"/>
              </a:rPr>
              <a:t>ION </a:t>
            </a:r>
            <a:r>
              <a:rPr lang="en-US" sz="2400" b="0" i="0" u="none">
                <a:solidFill>
                  <a:schemeClr val="dk1"/>
                </a:solidFill>
                <a:latin typeface="Constantia"/>
                <a:ea typeface="Constantia"/>
                <a:cs typeface="Constantia"/>
                <a:sym typeface="Constantia"/>
              </a:rPr>
              <a:t>instruction), the computer can be interrupted. </a:t>
            </a:r>
            <a:endParaRPr/>
          </a:p>
        </p:txBody>
      </p:sp>
      <p:pic>
        <p:nvPicPr>
          <p:cNvPr id="4" name="Google Shape;41;p10"/>
          <p:cNvPicPr preferRelativeResize="0"/>
          <p:nvPr/>
        </p:nvPicPr>
        <p:blipFill rotWithShape="1">
          <a:blip r:embed="rId3">
            <a:alphaModFix/>
          </a:blip>
          <a:srcRect/>
          <a:stretch/>
        </p:blipFill>
        <p:spPr>
          <a:xfrm>
            <a:off x="457200" y="111316"/>
            <a:ext cx="1720645" cy="723209"/>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2">
                                            <p:txEl>
                                              <p:pRg st="0" end="0"/>
                                            </p:txEl>
                                          </p:spTgt>
                                        </p:tgtEl>
                                        <p:attrNameLst>
                                          <p:attrName>style.visibility</p:attrName>
                                        </p:attrNameLst>
                                      </p:cBhvr>
                                      <p:to>
                                        <p:strVal val="visible"/>
                                      </p:to>
                                    </p:set>
                                    <p:animEffect transition="in" filter="fade">
                                      <p:cBhvr>
                                        <p:cTn id="7" dur="500"/>
                                        <p:tgtEl>
                                          <p:spTgt spid="8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2">
                                            <p:txEl>
                                              <p:pRg st="1" end="1"/>
                                            </p:txEl>
                                          </p:spTgt>
                                        </p:tgtEl>
                                        <p:attrNameLst>
                                          <p:attrName>style.visibility</p:attrName>
                                        </p:attrNameLst>
                                      </p:cBhvr>
                                      <p:to>
                                        <p:strVal val="visible"/>
                                      </p:to>
                                    </p:set>
                                    <p:animEffect transition="in" filter="fade">
                                      <p:cBhvr>
                                        <p:cTn id="12" dur="500"/>
                                        <p:tgtEl>
                                          <p:spTgt spid="8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2">
                                            <p:txEl>
                                              <p:pRg st="2" end="2"/>
                                            </p:txEl>
                                          </p:spTgt>
                                        </p:tgtEl>
                                        <p:attrNameLst>
                                          <p:attrName>style.visibility</p:attrName>
                                        </p:attrNameLst>
                                      </p:cBhvr>
                                      <p:to>
                                        <p:strVal val="visible"/>
                                      </p:to>
                                    </p:set>
                                    <p:animEffect transition="in" filter="fade">
                                      <p:cBhvr>
                                        <p:cTn id="17" dur="500"/>
                                        <p:tgtEl>
                                          <p:spTgt spid="8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2">
                                            <p:txEl>
                                              <p:pRg st="3" end="3"/>
                                            </p:txEl>
                                          </p:spTgt>
                                        </p:tgtEl>
                                        <p:attrNameLst>
                                          <p:attrName>style.visibility</p:attrName>
                                        </p:attrNameLst>
                                      </p:cBhvr>
                                      <p:to>
                                        <p:strVal val="visible"/>
                                      </p:to>
                                    </p:set>
                                    <p:animEffect transition="in" filter="fade">
                                      <p:cBhvr>
                                        <p:cTn id="22" dur="500"/>
                                        <p:tgtEl>
                                          <p:spTgt spid="8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82">
                                            <p:txEl>
                                              <p:pRg st="4" end="4"/>
                                            </p:txEl>
                                          </p:spTgt>
                                        </p:tgtEl>
                                        <p:attrNameLst>
                                          <p:attrName>style.visibility</p:attrName>
                                        </p:attrNameLst>
                                      </p:cBhvr>
                                      <p:to>
                                        <p:strVal val="visible"/>
                                      </p:to>
                                    </p:set>
                                    <p:animEffect transition="in" filter="fade">
                                      <p:cBhvr>
                                        <p:cTn id="27" dur="500"/>
                                        <p:tgtEl>
                                          <p:spTgt spid="8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82">
                                            <p:txEl>
                                              <p:pRg st="5" end="5"/>
                                            </p:txEl>
                                          </p:spTgt>
                                        </p:tgtEl>
                                        <p:attrNameLst>
                                          <p:attrName>style.visibility</p:attrName>
                                        </p:attrNameLst>
                                      </p:cBhvr>
                                      <p:to>
                                        <p:strVal val="visible"/>
                                      </p:to>
                                    </p:set>
                                    <p:animEffect transition="in" filter="fade">
                                      <p:cBhvr>
                                        <p:cTn id="32" dur="500"/>
                                        <p:tgtEl>
                                          <p:spTgt spid="8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8"/>
          <p:cNvSpPr txBox="1">
            <a:spLocks noGrp="1"/>
          </p:cNvSpPr>
          <p:nvPr>
            <p:ph type="title"/>
          </p:nvPr>
        </p:nvSpPr>
        <p:spPr>
          <a:xfrm>
            <a:off x="2356701" y="-308475"/>
            <a:ext cx="3582186" cy="1143000"/>
          </a:xfrm>
          <a:prstGeom prst="rect">
            <a:avLst/>
          </a:prstGeom>
          <a:noFill/>
          <a:ln>
            <a:noFill/>
          </a:ln>
        </p:spPr>
        <p:txBody>
          <a:bodyPr spcFirstLastPara="1" wrap="square" lIns="0" tIns="45700" rIns="0" bIns="0" anchor="b" anchorCtr="0">
            <a:noAutofit/>
          </a:bodyPr>
          <a:lstStyle/>
          <a:p>
            <a:pPr marL="0" lvl="0" indent="0" algn="l" rtl="0">
              <a:lnSpc>
                <a:spcPct val="100000"/>
              </a:lnSpc>
              <a:spcBef>
                <a:spcPts val="0"/>
              </a:spcBef>
              <a:spcAft>
                <a:spcPts val="0"/>
              </a:spcAft>
              <a:buClr>
                <a:schemeClr val="dk2"/>
              </a:buClr>
              <a:buSzPts val="3200"/>
              <a:buFont typeface="Calibri"/>
              <a:buNone/>
            </a:pPr>
            <a:r>
              <a:rPr lang="en-US" sz="3200" b="1" i="0" u="none" dirty="0">
                <a:solidFill>
                  <a:schemeClr val="dk2"/>
                </a:solidFill>
                <a:latin typeface="Calibri"/>
                <a:ea typeface="Calibri"/>
                <a:cs typeface="Calibri"/>
                <a:sym typeface="Calibri"/>
              </a:rPr>
              <a:t>Flowchart of Interrupt cycle</a:t>
            </a:r>
            <a:endParaRPr dirty="0"/>
          </a:p>
        </p:txBody>
      </p:sp>
      <p:sp>
        <p:nvSpPr>
          <p:cNvPr id="88" name="Google Shape;88;p8"/>
          <p:cNvSpPr txBox="1">
            <a:spLocks noGrp="1"/>
          </p:cNvSpPr>
          <p:nvPr>
            <p:ph type="body" idx="1"/>
          </p:nvPr>
        </p:nvSpPr>
        <p:spPr>
          <a:xfrm>
            <a:off x="457200" y="1219200"/>
            <a:ext cx="8229600" cy="5105400"/>
          </a:xfrm>
          <a:prstGeom prst="rect">
            <a:avLst/>
          </a:prstGeom>
          <a:noFill/>
          <a:ln>
            <a:noFill/>
          </a:ln>
        </p:spPr>
        <p:txBody>
          <a:bodyPr spcFirstLastPara="1" wrap="square" lIns="91425" tIns="45700" rIns="91425" bIns="45700" anchor="t" anchorCtr="0">
            <a:noAutofit/>
          </a:bodyPr>
          <a:lstStyle/>
          <a:p>
            <a:pPr marL="273050" marR="0" lvl="0" indent="-273050" algn="l" rtl="0">
              <a:lnSpc>
                <a:spcPct val="100000"/>
              </a:lnSpc>
              <a:spcBef>
                <a:spcPts val="0"/>
              </a:spcBef>
              <a:spcAft>
                <a:spcPts val="0"/>
              </a:spcAft>
              <a:buClr>
                <a:srgbClr val="0BD0D9"/>
              </a:buClr>
              <a:buSzPts val="2470"/>
              <a:buFont typeface="Noto Sans Symbols"/>
              <a:buNone/>
            </a:pPr>
            <a:r>
              <a:rPr lang="en-US" sz="2600" b="0" i="0" u="none">
                <a:solidFill>
                  <a:schemeClr val="dk1"/>
                </a:solidFill>
                <a:latin typeface="Constantia"/>
                <a:ea typeface="Constantia"/>
                <a:cs typeface="Constantia"/>
                <a:sym typeface="Constantia"/>
              </a:rPr>
              <a:t> </a:t>
            </a:r>
            <a:endParaRPr/>
          </a:p>
        </p:txBody>
      </p:sp>
      <p:pic>
        <p:nvPicPr>
          <p:cNvPr id="89" name="Google Shape;89;p8"/>
          <p:cNvPicPr preferRelativeResize="0"/>
          <p:nvPr/>
        </p:nvPicPr>
        <p:blipFill rotWithShape="1">
          <a:blip r:embed="rId3">
            <a:alphaModFix/>
          </a:blip>
          <a:srcRect/>
          <a:stretch/>
        </p:blipFill>
        <p:spPr>
          <a:xfrm>
            <a:off x="1676400" y="1247775"/>
            <a:ext cx="6477000" cy="5305425"/>
          </a:xfrm>
          <a:prstGeom prst="rect">
            <a:avLst/>
          </a:prstGeom>
          <a:noFill/>
          <a:ln>
            <a:noFill/>
          </a:ln>
        </p:spPr>
      </p:pic>
      <p:pic>
        <p:nvPicPr>
          <p:cNvPr id="5" name="Google Shape;41;p10"/>
          <p:cNvPicPr preferRelativeResize="0"/>
          <p:nvPr/>
        </p:nvPicPr>
        <p:blipFill rotWithShape="1">
          <a:blip r:embed="rId4">
            <a:alphaModFix/>
          </a:blip>
          <a:srcRect/>
          <a:stretch/>
        </p:blipFill>
        <p:spPr>
          <a:xfrm>
            <a:off x="313721" y="0"/>
            <a:ext cx="1720645" cy="723209"/>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9"/>
          <p:cNvSpPr txBox="1">
            <a:spLocks noGrp="1"/>
          </p:cNvSpPr>
          <p:nvPr>
            <p:ph type="title"/>
          </p:nvPr>
        </p:nvSpPr>
        <p:spPr>
          <a:xfrm>
            <a:off x="3242820" y="-308475"/>
            <a:ext cx="4986779" cy="1143000"/>
          </a:xfrm>
          <a:prstGeom prst="rect">
            <a:avLst/>
          </a:prstGeom>
          <a:noFill/>
          <a:ln>
            <a:noFill/>
          </a:ln>
        </p:spPr>
        <p:txBody>
          <a:bodyPr spcFirstLastPara="1" wrap="square" lIns="0" tIns="45700" rIns="0" bIns="0" anchor="b" anchorCtr="0">
            <a:noAutofit/>
          </a:bodyPr>
          <a:lstStyle/>
          <a:p>
            <a:pPr marL="0" lvl="0" indent="0" algn="l" rtl="0">
              <a:lnSpc>
                <a:spcPct val="100000"/>
              </a:lnSpc>
              <a:spcBef>
                <a:spcPts val="0"/>
              </a:spcBef>
              <a:spcAft>
                <a:spcPts val="0"/>
              </a:spcAft>
              <a:buClr>
                <a:schemeClr val="dk2"/>
              </a:buClr>
              <a:buSzPts val="3200"/>
              <a:buFont typeface="Calibri"/>
              <a:buNone/>
            </a:pPr>
            <a:r>
              <a:rPr lang="en-US" sz="3200" b="1" i="0" u="none" dirty="0">
                <a:solidFill>
                  <a:schemeClr val="dk2"/>
                </a:solidFill>
                <a:latin typeface="Calibri"/>
                <a:ea typeface="Calibri"/>
                <a:cs typeface="Calibri"/>
                <a:sym typeface="Calibri"/>
              </a:rPr>
              <a:t>Interrupt E.g.</a:t>
            </a:r>
            <a:endParaRPr dirty="0"/>
          </a:p>
        </p:txBody>
      </p:sp>
      <p:sp>
        <p:nvSpPr>
          <p:cNvPr id="95" name="Google Shape;95;p9"/>
          <p:cNvSpPr txBox="1">
            <a:spLocks noGrp="1"/>
          </p:cNvSpPr>
          <p:nvPr>
            <p:ph type="body" idx="1"/>
          </p:nvPr>
        </p:nvSpPr>
        <p:spPr>
          <a:xfrm>
            <a:off x="457200" y="1219200"/>
            <a:ext cx="8229600" cy="5105400"/>
          </a:xfrm>
          <a:prstGeom prst="rect">
            <a:avLst/>
          </a:prstGeom>
          <a:noFill/>
          <a:ln>
            <a:noFill/>
          </a:ln>
        </p:spPr>
        <p:txBody>
          <a:bodyPr spcFirstLastPara="1" wrap="square" lIns="91425" tIns="45700" rIns="91425" bIns="45700" anchor="t" anchorCtr="0">
            <a:noAutofit/>
          </a:bodyPr>
          <a:lstStyle/>
          <a:p>
            <a:pPr marL="273050" marR="0" lvl="0" indent="-273050" algn="l" rtl="0">
              <a:lnSpc>
                <a:spcPct val="100000"/>
              </a:lnSpc>
              <a:spcBef>
                <a:spcPts val="0"/>
              </a:spcBef>
              <a:spcAft>
                <a:spcPts val="0"/>
              </a:spcAft>
              <a:buClr>
                <a:srgbClr val="0BD0D9"/>
              </a:buClr>
              <a:buSzPts val="2470"/>
              <a:buFont typeface="Noto Sans Symbols"/>
              <a:buNone/>
            </a:pPr>
            <a:r>
              <a:rPr lang="en-US" sz="2600" b="0" i="0" u="none">
                <a:solidFill>
                  <a:schemeClr val="dk1"/>
                </a:solidFill>
                <a:latin typeface="Constantia"/>
                <a:ea typeface="Constantia"/>
                <a:cs typeface="Constantia"/>
                <a:sym typeface="Constantia"/>
              </a:rPr>
              <a:t>  </a:t>
            </a:r>
            <a:endParaRPr/>
          </a:p>
        </p:txBody>
      </p:sp>
      <p:pic>
        <p:nvPicPr>
          <p:cNvPr id="96" name="Google Shape;96;p9"/>
          <p:cNvPicPr preferRelativeResize="0"/>
          <p:nvPr/>
        </p:nvPicPr>
        <p:blipFill rotWithShape="1">
          <a:blip r:embed="rId3">
            <a:alphaModFix/>
          </a:blip>
          <a:srcRect/>
          <a:stretch/>
        </p:blipFill>
        <p:spPr>
          <a:xfrm>
            <a:off x="609600" y="2286000"/>
            <a:ext cx="2895600" cy="3914775"/>
          </a:xfrm>
          <a:prstGeom prst="rect">
            <a:avLst/>
          </a:prstGeom>
          <a:noFill/>
          <a:ln>
            <a:noFill/>
          </a:ln>
        </p:spPr>
      </p:pic>
      <p:sp>
        <p:nvSpPr>
          <p:cNvPr id="97" name="Google Shape;97;p9"/>
          <p:cNvSpPr txBox="1"/>
          <p:nvPr/>
        </p:nvSpPr>
        <p:spPr>
          <a:xfrm>
            <a:off x="3886200" y="1524000"/>
            <a:ext cx="1293812" cy="9239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M[0] &lt;- PC</a:t>
            </a:r>
            <a:endParaRPr/>
          </a:p>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PC &lt;-M[1]</a:t>
            </a:r>
            <a:endParaRPr/>
          </a:p>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pic>
        <p:nvPicPr>
          <p:cNvPr id="98" name="Google Shape;98;p9"/>
          <p:cNvPicPr preferRelativeResize="0"/>
          <p:nvPr/>
        </p:nvPicPr>
        <p:blipFill rotWithShape="1">
          <a:blip r:embed="rId4">
            <a:alphaModFix/>
          </a:blip>
          <a:srcRect/>
          <a:stretch/>
        </p:blipFill>
        <p:spPr>
          <a:xfrm>
            <a:off x="4953000" y="2286000"/>
            <a:ext cx="2819400" cy="3657600"/>
          </a:xfrm>
          <a:prstGeom prst="rect">
            <a:avLst/>
          </a:prstGeom>
          <a:noFill/>
          <a:ln>
            <a:noFill/>
          </a:ln>
        </p:spPr>
      </p:pic>
      <p:pic>
        <p:nvPicPr>
          <p:cNvPr id="7" name="Google Shape;41;p10"/>
          <p:cNvPicPr preferRelativeResize="0"/>
          <p:nvPr/>
        </p:nvPicPr>
        <p:blipFill rotWithShape="1">
          <a:blip r:embed="rId5">
            <a:alphaModFix/>
          </a:blip>
          <a:srcRect/>
          <a:stretch/>
        </p:blipFill>
        <p:spPr>
          <a:xfrm>
            <a:off x="336755" y="0"/>
            <a:ext cx="1720645" cy="723209"/>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6"/>
                                        </p:tgtEl>
                                        <p:attrNameLst>
                                          <p:attrName>style.visibility</p:attrName>
                                        </p:attrNameLst>
                                      </p:cBhvr>
                                      <p:to>
                                        <p:strVal val="visible"/>
                                      </p:to>
                                    </p:set>
                                    <p:animEffect transition="in" filter="fade">
                                      <p:cBhvr>
                                        <p:cTn id="7" dur="500"/>
                                        <p:tgtEl>
                                          <p:spTgt spid="9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7"/>
                                        </p:tgtEl>
                                        <p:attrNameLst>
                                          <p:attrName>style.visibility</p:attrName>
                                        </p:attrNameLst>
                                      </p:cBhvr>
                                      <p:to>
                                        <p:strVal val="visible"/>
                                      </p:to>
                                    </p:set>
                                    <p:animEffect transition="in" filter="fade">
                                      <p:cBhvr>
                                        <p:cTn id="12" dur="500"/>
                                        <p:tgtEl>
                                          <p:spTgt spid="9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8"/>
                                        </p:tgtEl>
                                        <p:attrNameLst>
                                          <p:attrName>style.visibility</p:attrName>
                                        </p:attrNameLst>
                                      </p:cBhvr>
                                      <p:to>
                                        <p:strVal val="visible"/>
                                      </p:to>
                                    </p:set>
                                    <p:animEffect transition="in" filter="fade">
                                      <p:cBhvr>
                                        <p:cTn id="17" dur="500"/>
                                        <p:tgtEl>
                                          <p:spTgt spid="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0"/>
          <p:cNvSpPr txBox="1">
            <a:spLocks noGrp="1"/>
          </p:cNvSpPr>
          <p:nvPr>
            <p:ph type="title"/>
          </p:nvPr>
        </p:nvSpPr>
        <p:spPr>
          <a:xfrm>
            <a:off x="3252246" y="0"/>
            <a:ext cx="3224753" cy="838200"/>
          </a:xfrm>
          <a:prstGeom prst="rect">
            <a:avLst/>
          </a:prstGeom>
          <a:noFill/>
          <a:ln>
            <a:noFill/>
          </a:ln>
        </p:spPr>
        <p:txBody>
          <a:bodyPr spcFirstLastPara="1" wrap="square" lIns="0" tIns="45700" rIns="0" bIns="0" anchor="b" anchorCtr="0">
            <a:noAutofit/>
          </a:bodyPr>
          <a:lstStyle/>
          <a:p>
            <a:pPr marL="0" lvl="0" indent="0" algn="l" rtl="0">
              <a:lnSpc>
                <a:spcPct val="100000"/>
              </a:lnSpc>
              <a:spcBef>
                <a:spcPts val="0"/>
              </a:spcBef>
              <a:spcAft>
                <a:spcPts val="0"/>
              </a:spcAft>
              <a:buClr>
                <a:schemeClr val="dk2"/>
              </a:buClr>
              <a:buSzPts val="5000"/>
              <a:buFont typeface="Calibri"/>
              <a:buNone/>
            </a:pPr>
            <a:r>
              <a:rPr lang="en-US" sz="3200" b="1" i="0" u="none" dirty="0">
                <a:solidFill>
                  <a:schemeClr val="dk2"/>
                </a:solidFill>
              </a:rPr>
              <a:t>Interrupt cycle</a:t>
            </a:r>
            <a:endParaRPr sz="3200" b="1" dirty="0"/>
          </a:p>
        </p:txBody>
      </p:sp>
      <p:sp>
        <p:nvSpPr>
          <p:cNvPr id="104" name="Google Shape;104;p10"/>
          <p:cNvSpPr txBox="1">
            <a:spLocks noGrp="1"/>
          </p:cNvSpPr>
          <p:nvPr>
            <p:ph type="body" idx="1"/>
          </p:nvPr>
        </p:nvSpPr>
        <p:spPr>
          <a:xfrm>
            <a:off x="457200" y="1371600"/>
            <a:ext cx="8229600" cy="4526100"/>
          </a:xfrm>
          <a:prstGeom prst="rect">
            <a:avLst/>
          </a:prstGeom>
          <a:noFill/>
          <a:ln>
            <a:noFill/>
          </a:ln>
        </p:spPr>
        <p:txBody>
          <a:bodyPr spcFirstLastPara="1" wrap="square" lIns="91425" tIns="45700" rIns="91425" bIns="45700" anchor="t" anchorCtr="0">
            <a:noAutofit/>
          </a:bodyPr>
          <a:lstStyle/>
          <a:p>
            <a:pPr marL="273050" marR="0" lvl="0" indent="-273050" algn="l" rtl="0">
              <a:lnSpc>
                <a:spcPct val="100000"/>
              </a:lnSpc>
              <a:spcBef>
                <a:spcPts val="0"/>
              </a:spcBef>
              <a:spcAft>
                <a:spcPts val="0"/>
              </a:spcAft>
              <a:buClr>
                <a:srgbClr val="0BD0D9"/>
              </a:buClr>
              <a:buSzPts val="2470"/>
              <a:buFont typeface="Noto Sans Symbols"/>
              <a:buChar char="⚫"/>
            </a:pPr>
            <a:r>
              <a:rPr lang="en-US" sz="2600" b="0" i="0" u="none">
                <a:solidFill>
                  <a:schemeClr val="dk1"/>
                </a:solidFill>
                <a:latin typeface="Constantia"/>
                <a:ea typeface="Constantia"/>
                <a:cs typeface="Constantia"/>
                <a:sym typeface="Constantia"/>
              </a:rPr>
              <a:t>Here the modified fetch and decode phase of interrupt cycles as follow:</a:t>
            </a:r>
            <a:endParaRPr/>
          </a:p>
          <a:p>
            <a:pPr marL="273050" marR="0" lvl="0" indent="-116204" algn="l" rtl="0">
              <a:spcBef>
                <a:spcPts val="520"/>
              </a:spcBef>
              <a:spcAft>
                <a:spcPts val="0"/>
              </a:spcAft>
              <a:buClr>
                <a:srgbClr val="0BD0D9"/>
              </a:buClr>
              <a:buSzPts val="2470"/>
              <a:buFont typeface="Noto Sans Symbols"/>
              <a:buNone/>
            </a:pPr>
            <a:endParaRPr sz="2600" b="0" i="0" u="none">
              <a:solidFill>
                <a:schemeClr val="dk1"/>
              </a:solidFill>
              <a:latin typeface="Constantia"/>
              <a:ea typeface="Constantia"/>
              <a:cs typeface="Constantia"/>
              <a:sym typeface="Constantia"/>
            </a:endParaRPr>
          </a:p>
        </p:txBody>
      </p:sp>
      <p:pic>
        <p:nvPicPr>
          <p:cNvPr id="105" name="Google Shape;105;p10"/>
          <p:cNvPicPr preferRelativeResize="0"/>
          <p:nvPr/>
        </p:nvPicPr>
        <p:blipFill rotWithShape="1">
          <a:blip r:embed="rId3">
            <a:alphaModFix/>
          </a:blip>
          <a:srcRect/>
          <a:stretch/>
        </p:blipFill>
        <p:spPr>
          <a:xfrm>
            <a:off x="2514600" y="2895600"/>
            <a:ext cx="4171950" cy="1349375"/>
          </a:xfrm>
          <a:prstGeom prst="rect">
            <a:avLst/>
          </a:prstGeom>
          <a:noFill/>
          <a:ln>
            <a:noFill/>
          </a:ln>
        </p:spPr>
      </p:pic>
      <p:pic>
        <p:nvPicPr>
          <p:cNvPr id="5" name="Google Shape;41;p10"/>
          <p:cNvPicPr preferRelativeResize="0"/>
          <p:nvPr/>
        </p:nvPicPr>
        <p:blipFill rotWithShape="1">
          <a:blip r:embed="rId4">
            <a:alphaModFix/>
          </a:blip>
          <a:srcRect/>
          <a:stretch/>
        </p:blipFill>
        <p:spPr>
          <a:xfrm>
            <a:off x="285440" y="20087"/>
            <a:ext cx="1720645" cy="723209"/>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1"/>
          <p:cNvSpPr txBox="1">
            <a:spLocks noGrp="1"/>
          </p:cNvSpPr>
          <p:nvPr>
            <p:ph type="title"/>
          </p:nvPr>
        </p:nvSpPr>
        <p:spPr>
          <a:xfrm>
            <a:off x="0" y="0"/>
            <a:ext cx="6477000" cy="838200"/>
          </a:xfrm>
          <a:prstGeom prst="rect">
            <a:avLst/>
          </a:prstGeom>
          <a:noFill/>
          <a:ln>
            <a:noFill/>
          </a:ln>
        </p:spPr>
        <p:txBody>
          <a:bodyPr spcFirstLastPara="1" wrap="square" lIns="0" tIns="45700" rIns="0" bIns="0" anchor="b" anchorCtr="0">
            <a:noAutofit/>
          </a:bodyPr>
          <a:lstStyle/>
          <a:p>
            <a:pPr marL="0" lvl="0" indent="0" algn="l" rtl="0">
              <a:lnSpc>
                <a:spcPct val="100000"/>
              </a:lnSpc>
              <a:spcBef>
                <a:spcPts val="0"/>
              </a:spcBef>
              <a:spcAft>
                <a:spcPts val="0"/>
              </a:spcAft>
              <a:buClr>
                <a:schemeClr val="dk2"/>
              </a:buClr>
              <a:buSzPts val="5000"/>
              <a:buFont typeface="Calibri"/>
              <a:buNone/>
            </a:pPr>
            <a:r>
              <a:rPr lang="en-US" sz="5000" b="0" i="0" u="none">
                <a:solidFill>
                  <a:schemeClr val="dk2"/>
                </a:solidFill>
                <a:latin typeface="Calibri"/>
                <a:ea typeface="Calibri"/>
                <a:cs typeface="Calibri"/>
                <a:sym typeface="Calibri"/>
              </a:rPr>
              <a:t> </a:t>
            </a:r>
            <a:endParaRPr/>
          </a:p>
        </p:txBody>
      </p:sp>
      <p:sp>
        <p:nvSpPr>
          <p:cNvPr id="111" name="Google Shape;111;p11"/>
          <p:cNvSpPr txBox="1">
            <a:spLocks noGrp="1"/>
          </p:cNvSpPr>
          <p:nvPr>
            <p:ph type="body" idx="1"/>
          </p:nvPr>
        </p:nvSpPr>
        <p:spPr>
          <a:xfrm>
            <a:off x="457200" y="1371600"/>
            <a:ext cx="8229600" cy="4526100"/>
          </a:xfrm>
          <a:prstGeom prst="rect">
            <a:avLst/>
          </a:prstGeom>
          <a:noFill/>
          <a:ln>
            <a:noFill/>
          </a:ln>
        </p:spPr>
        <p:txBody>
          <a:bodyPr spcFirstLastPara="1" wrap="square" lIns="91425" tIns="45700" rIns="91425" bIns="45700" anchor="t" anchorCtr="0">
            <a:noAutofit/>
          </a:bodyPr>
          <a:lstStyle/>
          <a:p>
            <a:pPr marL="273050" marR="0" lvl="0" indent="-273050" algn="l" rtl="0">
              <a:lnSpc>
                <a:spcPct val="100000"/>
              </a:lnSpc>
              <a:spcBef>
                <a:spcPts val="0"/>
              </a:spcBef>
              <a:spcAft>
                <a:spcPts val="0"/>
              </a:spcAft>
              <a:buClr>
                <a:srgbClr val="0BD0D9"/>
              </a:buClr>
              <a:buSzPts val="2470"/>
              <a:buFont typeface="Noto Sans Symbols"/>
              <a:buNone/>
            </a:pPr>
            <a:r>
              <a:rPr lang="en-US" sz="2600" b="0" i="0" u="none">
                <a:solidFill>
                  <a:schemeClr val="dk1"/>
                </a:solidFill>
                <a:latin typeface="Constantia"/>
                <a:ea typeface="Constantia"/>
                <a:cs typeface="Constantia"/>
                <a:sym typeface="Constantia"/>
              </a:rPr>
              <a:t> </a:t>
            </a:r>
            <a:endParaRPr/>
          </a:p>
        </p:txBody>
      </p:sp>
      <p:sp>
        <p:nvSpPr>
          <p:cNvPr id="112" name="Google Shape;112;p11"/>
          <p:cNvSpPr/>
          <p:nvPr/>
        </p:nvSpPr>
        <p:spPr>
          <a:xfrm rot="-748684">
            <a:off x="2091673" y="2967335"/>
            <a:ext cx="4447885" cy="923330"/>
          </a:xfrm>
          <a:prstGeom prst="rect">
            <a:avLst/>
          </a:prstGeom>
          <a:solidFill>
            <a:schemeClr val="dk1"/>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F5FBE9"/>
              </a:buClr>
              <a:buSzPts val="5400"/>
              <a:buFont typeface="Constantia"/>
              <a:buNone/>
            </a:pPr>
            <a:r>
              <a:rPr lang="en-US" sz="5400" b="1" i="0" u="none" strike="noStrike" cap="none">
                <a:solidFill>
                  <a:srgbClr val="F5FBE9"/>
                </a:solidFill>
                <a:latin typeface="Constantia"/>
                <a:ea typeface="Constantia"/>
                <a:cs typeface="Constantia"/>
                <a:sym typeface="Constantia"/>
              </a:rPr>
              <a:t>Thank You !!!</a:t>
            </a:r>
            <a:endParaRPr/>
          </a:p>
        </p:txBody>
      </p:sp>
      <p:pic>
        <p:nvPicPr>
          <p:cNvPr id="5" name="Google Shape;41;p10"/>
          <p:cNvPicPr preferRelativeResize="0"/>
          <p:nvPr/>
        </p:nvPicPr>
        <p:blipFill rotWithShape="1">
          <a:blip r:embed="rId3">
            <a:alphaModFix/>
          </a:blip>
          <a:srcRect/>
          <a:stretch/>
        </p:blipFill>
        <p:spPr>
          <a:xfrm>
            <a:off x="457200" y="114991"/>
            <a:ext cx="1720645" cy="72320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EC2F2-C0D8-4556-BBC7-4C606EF7D412}"/>
              </a:ext>
            </a:extLst>
          </p:cNvPr>
          <p:cNvSpPr>
            <a:spLocks noGrp="1"/>
          </p:cNvSpPr>
          <p:nvPr>
            <p:ph type="title"/>
          </p:nvPr>
        </p:nvSpPr>
        <p:spPr/>
        <p:txBody>
          <a:bodyPr/>
          <a:lstStyle/>
          <a:p>
            <a:r>
              <a:rPr lang="en-US" sz="2800" b="1" dirty="0" smtClean="0">
                <a:latin typeface="Calibri"/>
                <a:ea typeface="Calibri"/>
                <a:cs typeface="Calibri"/>
                <a:sym typeface="Calibri"/>
              </a:rPr>
              <a:t>                      Memory </a:t>
            </a:r>
            <a:r>
              <a:rPr lang="en-US" sz="2800" b="1" dirty="0">
                <a:latin typeface="Calibri"/>
                <a:ea typeface="Calibri"/>
                <a:cs typeface="Calibri"/>
                <a:sym typeface="Calibri"/>
              </a:rPr>
              <a:t>reference instruction</a:t>
            </a:r>
            <a:r>
              <a:rPr lang="en-US" sz="3200" b="1" dirty="0">
                <a:latin typeface="Calibri"/>
                <a:ea typeface="Calibri"/>
                <a:cs typeface="Calibri"/>
                <a:sym typeface="Calibri"/>
              </a:rPr>
              <a:t/>
            </a:r>
            <a:br>
              <a:rPr lang="en-US" sz="3200" b="1" dirty="0">
                <a:latin typeface="Calibri"/>
                <a:ea typeface="Calibri"/>
                <a:cs typeface="Calibri"/>
                <a:sym typeface="Calibri"/>
              </a:rPr>
            </a:br>
            <a:endParaRPr lang="en-IN" dirty="0"/>
          </a:p>
        </p:txBody>
      </p:sp>
      <p:sp>
        <p:nvSpPr>
          <p:cNvPr id="3" name="Text Placeholder 2">
            <a:extLst>
              <a:ext uri="{FF2B5EF4-FFF2-40B4-BE49-F238E27FC236}">
                <a16:creationId xmlns:a16="http://schemas.microsoft.com/office/drawing/2014/main" id="{85D3D826-6596-452D-A907-E458F99D3C2F}"/>
              </a:ext>
            </a:extLst>
          </p:cNvPr>
          <p:cNvSpPr>
            <a:spLocks noGrp="1"/>
          </p:cNvSpPr>
          <p:nvPr>
            <p:ph type="body" idx="1"/>
          </p:nvPr>
        </p:nvSpPr>
        <p:spPr>
          <a:xfrm>
            <a:off x="457200" y="1056289"/>
            <a:ext cx="8455572" cy="5491655"/>
          </a:xfrm>
        </p:spPr>
        <p:txBody>
          <a:bodyPr/>
          <a:lstStyle/>
          <a:p>
            <a:pPr algn="just"/>
            <a:r>
              <a:rPr lang="en-US" sz="2100" dirty="0"/>
              <a:t>Memory reference instructions are those commands or instructions which are in the custom to generate a reference to the memory and approval to a program to have an approach to the commanded information and that states as to from where the data is cache continually. These instructions are known as Memory Reference Instructions.</a:t>
            </a:r>
          </a:p>
          <a:p>
            <a:pPr algn="just"/>
            <a:r>
              <a:rPr lang="en-US" sz="2100" dirty="0"/>
              <a:t>There are seven memory reference instructions which are as follows &amp;</a:t>
            </a:r>
          </a:p>
          <a:p>
            <a:pPr marL="114300" indent="0" algn="just">
              <a:buNone/>
            </a:pPr>
            <a:r>
              <a:rPr lang="en-US" sz="2100" b="1" dirty="0"/>
              <a:t>AND</a:t>
            </a:r>
          </a:p>
          <a:p>
            <a:pPr algn="just"/>
            <a:r>
              <a:rPr lang="en-US" sz="2100" dirty="0"/>
              <a:t>The AND instruction implements the AND logic operation on the bit collection from the register and the memory word that is determined by the effective address. The result of this operation is moved back to the register.</a:t>
            </a:r>
          </a:p>
          <a:p>
            <a:pPr marL="114300" indent="0" algn="just">
              <a:buNone/>
            </a:pPr>
            <a:r>
              <a:rPr lang="en-US" sz="2100" b="1" dirty="0"/>
              <a:t>ADD</a:t>
            </a:r>
          </a:p>
          <a:p>
            <a:pPr algn="just"/>
            <a:r>
              <a:rPr lang="en-US" sz="2100" dirty="0"/>
              <a:t>The ADD instruction adds the content of the memory word that is denoted by the effective address to the value of the register.</a:t>
            </a:r>
          </a:p>
          <a:p>
            <a:pPr algn="just"/>
            <a:endParaRPr lang="en-IN" sz="2100" dirty="0"/>
          </a:p>
        </p:txBody>
      </p:sp>
      <p:pic>
        <p:nvPicPr>
          <p:cNvPr id="4" name="Google Shape;41;p10"/>
          <p:cNvPicPr preferRelativeResize="0"/>
          <p:nvPr/>
        </p:nvPicPr>
        <p:blipFill rotWithShape="1">
          <a:blip r:embed="rId2">
            <a:alphaModFix/>
          </a:blip>
          <a:srcRect/>
          <a:stretch/>
        </p:blipFill>
        <p:spPr>
          <a:xfrm>
            <a:off x="106331" y="57495"/>
            <a:ext cx="1720645" cy="723209"/>
          </a:xfrm>
          <a:prstGeom prst="rect">
            <a:avLst/>
          </a:prstGeom>
          <a:noFill/>
          <a:ln>
            <a:noFill/>
          </a:ln>
        </p:spPr>
      </p:pic>
    </p:spTree>
    <p:extLst>
      <p:ext uri="{BB962C8B-B14F-4D97-AF65-F5344CB8AC3E}">
        <p14:creationId xmlns:p14="http://schemas.microsoft.com/office/powerpoint/2010/main" val="13853465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1EEB3-5AC8-4480-A96F-D8C886B41057}"/>
              </a:ext>
            </a:extLst>
          </p:cNvPr>
          <p:cNvSpPr>
            <a:spLocks noGrp="1"/>
          </p:cNvSpPr>
          <p:nvPr>
            <p:ph type="ctrTitle"/>
          </p:nvPr>
        </p:nvSpPr>
        <p:spPr/>
        <p:txBody>
          <a:bodyPr/>
          <a:lstStyle/>
          <a:p>
            <a:endParaRPr lang="en-IN" dirty="0"/>
          </a:p>
        </p:txBody>
      </p:sp>
      <p:sp>
        <p:nvSpPr>
          <p:cNvPr id="3" name="Subtitle 2">
            <a:extLst>
              <a:ext uri="{FF2B5EF4-FFF2-40B4-BE49-F238E27FC236}">
                <a16:creationId xmlns:a16="http://schemas.microsoft.com/office/drawing/2014/main" id="{BC746CBF-43BD-4670-BF9B-1F5FB75318A5}"/>
              </a:ext>
            </a:extLst>
          </p:cNvPr>
          <p:cNvSpPr>
            <a:spLocks noGrp="1"/>
          </p:cNvSpPr>
          <p:nvPr>
            <p:ph type="subTitle" idx="1"/>
          </p:nvPr>
        </p:nvSpPr>
        <p:spPr/>
        <p:txBody>
          <a:bodyPr/>
          <a:lstStyle/>
          <a:p>
            <a:pPr marL="114300" indent="0" algn="just">
              <a:buNone/>
            </a:pPr>
            <a:r>
              <a:rPr lang="en-US" sz="2400" b="1" dirty="0">
                <a:solidFill>
                  <a:schemeClr val="tx1"/>
                </a:solidFill>
                <a:latin typeface="Times New Roman" panose="02020603050405020304" pitchFamily="18" charset="0"/>
                <a:cs typeface="Times New Roman" panose="02020603050405020304" pitchFamily="18" charset="0"/>
              </a:rPr>
              <a:t>LDA</a:t>
            </a:r>
          </a:p>
          <a:p>
            <a:pPr marL="114300" indent="0" algn="just">
              <a:buNone/>
            </a:pPr>
            <a:endParaRPr lang="en-US" sz="2400" b="1" dirty="0">
              <a:solidFill>
                <a:schemeClr val="tx1"/>
              </a:solidFill>
              <a:latin typeface="Times New Roman" panose="02020603050405020304" pitchFamily="18" charset="0"/>
              <a:cs typeface="Times New Roman" panose="02020603050405020304" pitchFamily="18" charset="0"/>
            </a:endParaRPr>
          </a:p>
          <a:p>
            <a:pPr algn="just"/>
            <a:r>
              <a:rPr lang="en-US" sz="2400" dirty="0">
                <a:solidFill>
                  <a:schemeClr val="tx1"/>
                </a:solidFill>
                <a:latin typeface="Times New Roman" panose="02020603050405020304" pitchFamily="18" charset="0"/>
                <a:cs typeface="Times New Roman" panose="02020603050405020304" pitchFamily="18" charset="0"/>
              </a:rPr>
              <a:t>The LDA instruction shares the memory word denoted by the effective address to the register.</a:t>
            </a:r>
          </a:p>
          <a:p>
            <a:pPr algn="just"/>
            <a:endParaRPr lang="en-US" sz="2400" b="1" dirty="0">
              <a:solidFill>
                <a:schemeClr val="tx1"/>
              </a:solidFill>
              <a:latin typeface="Times New Roman" panose="02020603050405020304" pitchFamily="18" charset="0"/>
              <a:cs typeface="Times New Roman" panose="02020603050405020304" pitchFamily="18" charset="0"/>
            </a:endParaRPr>
          </a:p>
          <a:p>
            <a:pPr algn="just"/>
            <a:r>
              <a:rPr lang="en-US" sz="2400" b="1" dirty="0">
                <a:solidFill>
                  <a:schemeClr val="tx1"/>
                </a:solidFill>
                <a:latin typeface="Times New Roman" panose="02020603050405020304" pitchFamily="18" charset="0"/>
                <a:cs typeface="Times New Roman" panose="02020603050405020304" pitchFamily="18" charset="0"/>
              </a:rPr>
              <a:t>STA</a:t>
            </a:r>
          </a:p>
          <a:p>
            <a:pPr marL="431800" algn="just"/>
            <a:r>
              <a:rPr lang="en-US" sz="2400" dirty="0">
                <a:solidFill>
                  <a:schemeClr val="tx1"/>
                </a:solidFill>
                <a:latin typeface="Times New Roman" panose="02020603050405020304" pitchFamily="18" charset="0"/>
                <a:cs typeface="Times New Roman" panose="02020603050405020304" pitchFamily="18" charset="0"/>
              </a:rPr>
              <a:t>STA saves the content of the register into the memory word that is defined by the effective address. The output is next used to the common bus and the data input is linked to the bus. It needed only one micro-operation.</a:t>
            </a:r>
          </a:p>
          <a:p>
            <a:pPr algn="just"/>
            <a:endParaRPr lang="en-US" sz="2400" dirty="0">
              <a:solidFill>
                <a:schemeClr val="tx1"/>
              </a:solidFill>
              <a:latin typeface="Times New Roman" panose="02020603050405020304" pitchFamily="18" charset="0"/>
              <a:cs typeface="Times New Roman" panose="02020603050405020304" pitchFamily="18" charset="0"/>
            </a:endParaRPr>
          </a:p>
          <a:p>
            <a:endParaRPr lang="en-IN" sz="2400" dirty="0">
              <a:solidFill>
                <a:schemeClr val="tx1"/>
              </a:solidFill>
              <a:latin typeface="Times New Roman" panose="02020603050405020304" pitchFamily="18" charset="0"/>
              <a:cs typeface="Times New Roman" panose="02020603050405020304" pitchFamily="18" charset="0"/>
            </a:endParaRPr>
          </a:p>
        </p:txBody>
      </p:sp>
      <p:pic>
        <p:nvPicPr>
          <p:cNvPr id="4" name="Google Shape;41;p10"/>
          <p:cNvPicPr preferRelativeResize="0"/>
          <p:nvPr/>
        </p:nvPicPr>
        <p:blipFill rotWithShape="1">
          <a:blip r:embed="rId2">
            <a:alphaModFix/>
          </a:blip>
          <a:srcRect/>
          <a:stretch/>
        </p:blipFill>
        <p:spPr>
          <a:xfrm>
            <a:off x="144038" y="58187"/>
            <a:ext cx="1720645" cy="723209"/>
          </a:xfrm>
          <a:prstGeom prst="rect">
            <a:avLst/>
          </a:prstGeom>
          <a:noFill/>
          <a:ln>
            <a:noFill/>
          </a:ln>
        </p:spPr>
      </p:pic>
    </p:spTree>
    <p:extLst>
      <p:ext uri="{BB962C8B-B14F-4D97-AF65-F5344CB8AC3E}">
        <p14:creationId xmlns:p14="http://schemas.microsoft.com/office/powerpoint/2010/main" val="34079022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03531-9B04-417A-9F16-C88EEAA27311}"/>
              </a:ext>
            </a:extLst>
          </p:cNvPr>
          <p:cNvSpPr>
            <a:spLocks noGrp="1"/>
          </p:cNvSpPr>
          <p:nvPr>
            <p:ph type="ctrTitle"/>
          </p:nvPr>
        </p:nvSpPr>
        <p:spPr>
          <a:xfrm>
            <a:off x="2201159" y="179110"/>
            <a:ext cx="4741682" cy="914400"/>
          </a:xfrm>
        </p:spPr>
        <p:txBody>
          <a:bodyPr/>
          <a:lstStyle/>
          <a:p>
            <a:r>
              <a:rPr lang="en-US" sz="3200" b="1" dirty="0">
                <a:latin typeface="Calibri"/>
                <a:ea typeface="Calibri"/>
                <a:cs typeface="Calibri"/>
                <a:sym typeface="Calibri"/>
              </a:rPr>
              <a:t>Memory reference instruction</a:t>
            </a:r>
            <a:br>
              <a:rPr lang="en-US" sz="3200" b="1" dirty="0">
                <a:latin typeface="Calibri"/>
                <a:ea typeface="Calibri"/>
                <a:cs typeface="Calibri"/>
                <a:sym typeface="Calibri"/>
              </a:rPr>
            </a:br>
            <a:endParaRPr lang="en-IN" dirty="0"/>
          </a:p>
        </p:txBody>
      </p:sp>
      <p:sp>
        <p:nvSpPr>
          <p:cNvPr id="3" name="Subtitle 2">
            <a:extLst>
              <a:ext uri="{FF2B5EF4-FFF2-40B4-BE49-F238E27FC236}">
                <a16:creationId xmlns:a16="http://schemas.microsoft.com/office/drawing/2014/main" id="{8FD23ECD-6429-42B6-B3E8-2B2A45C665B8}"/>
              </a:ext>
            </a:extLst>
          </p:cNvPr>
          <p:cNvSpPr>
            <a:spLocks noGrp="1"/>
          </p:cNvSpPr>
          <p:nvPr>
            <p:ph type="subTitle" idx="1"/>
          </p:nvPr>
        </p:nvSpPr>
        <p:spPr>
          <a:xfrm>
            <a:off x="495300" y="914401"/>
            <a:ext cx="8153400" cy="4724400"/>
          </a:xfrm>
        </p:spPr>
        <p:txBody>
          <a:bodyPr/>
          <a:lstStyle/>
          <a:p>
            <a:r>
              <a:rPr lang="en-US" sz="1800" b="1" dirty="0">
                <a:solidFill>
                  <a:schemeClr val="tx1"/>
                </a:solidFill>
                <a:latin typeface="Times New Roman" panose="02020603050405020304" pitchFamily="18" charset="0"/>
                <a:cs typeface="Times New Roman" panose="02020603050405020304" pitchFamily="18" charset="0"/>
              </a:rPr>
              <a:t>BUN</a:t>
            </a:r>
          </a:p>
          <a:p>
            <a:pPr algn="just"/>
            <a:r>
              <a:rPr lang="en-US" sz="1800" dirty="0">
                <a:solidFill>
                  <a:schemeClr val="tx1"/>
                </a:solidFill>
                <a:latin typeface="Times New Roman" panose="02020603050405020304" pitchFamily="18" charset="0"/>
                <a:cs typeface="Times New Roman" panose="02020603050405020304" pitchFamily="18" charset="0"/>
              </a:rPr>
              <a:t>The Branch Unconditionally (BUN) instruction can send the instruction that is determined by the effective address. They understand that the address of the next instruction to be performed is held by the PC and it should be incremented by one to receive the address of the next instruction in the sequence. If the control needs to implement multiple instructions that are not next in the sequence, it can execute the BUN instruction.</a:t>
            </a:r>
          </a:p>
          <a:p>
            <a:r>
              <a:rPr lang="en-US" sz="1800" b="1" dirty="0">
                <a:solidFill>
                  <a:schemeClr val="tx1"/>
                </a:solidFill>
                <a:latin typeface="Times New Roman" panose="02020603050405020304" pitchFamily="18" charset="0"/>
                <a:cs typeface="Times New Roman" panose="02020603050405020304" pitchFamily="18" charset="0"/>
              </a:rPr>
              <a:t>BSA</a:t>
            </a:r>
          </a:p>
          <a:p>
            <a:pPr algn="just"/>
            <a:r>
              <a:rPr lang="en-US" sz="1800" dirty="0">
                <a:solidFill>
                  <a:schemeClr val="tx1"/>
                </a:solidFill>
                <a:latin typeface="Times New Roman" panose="02020603050405020304" pitchFamily="18" charset="0"/>
                <a:cs typeface="Times New Roman" panose="02020603050405020304" pitchFamily="18" charset="0"/>
              </a:rPr>
              <a:t>BSA stands for Branch and Save return Address. These instructions can branch a part of the program (known as subroutine or procedure). When this instruction is performed, BSA will store the address of the next instruction from the PC into a memory location that is determined by the effective address.</a:t>
            </a:r>
          </a:p>
          <a:p>
            <a:r>
              <a:rPr lang="en-US" sz="1800" b="1" dirty="0">
                <a:solidFill>
                  <a:schemeClr val="tx1"/>
                </a:solidFill>
                <a:latin typeface="Times New Roman" panose="02020603050405020304" pitchFamily="18" charset="0"/>
                <a:cs typeface="Times New Roman" panose="02020603050405020304" pitchFamily="18" charset="0"/>
              </a:rPr>
              <a:t>ISZ</a:t>
            </a:r>
          </a:p>
          <a:p>
            <a:pPr algn="just"/>
            <a:r>
              <a:rPr lang="en-US" sz="1800" dirty="0">
                <a:solidFill>
                  <a:schemeClr val="tx1"/>
                </a:solidFill>
                <a:latin typeface="Times New Roman" panose="02020603050405020304" pitchFamily="18" charset="0"/>
                <a:cs typeface="Times New Roman" panose="02020603050405020304" pitchFamily="18" charset="0"/>
              </a:rPr>
              <a:t>The Increment if Zero (ISZ) instruction increments the word determined by effective address. If the incremented cost is zero, thus PC is incremented by 1. A negative value is saved in the memory word through the programmer. It can influence the zero value after getting incremented repeatedly. Thus, the PC is incremented and the next instruction is skipped.</a:t>
            </a:r>
          </a:p>
          <a:p>
            <a:endParaRPr lang="en-IN" sz="1800" dirty="0">
              <a:solidFill>
                <a:schemeClr val="tx1"/>
              </a:solidFill>
              <a:latin typeface="Times New Roman" panose="02020603050405020304" pitchFamily="18" charset="0"/>
              <a:cs typeface="Times New Roman" panose="02020603050405020304" pitchFamily="18" charset="0"/>
            </a:endParaRPr>
          </a:p>
        </p:txBody>
      </p:sp>
      <p:pic>
        <p:nvPicPr>
          <p:cNvPr id="4" name="Google Shape;41;p10"/>
          <p:cNvPicPr preferRelativeResize="0"/>
          <p:nvPr/>
        </p:nvPicPr>
        <p:blipFill rotWithShape="1">
          <a:blip r:embed="rId2">
            <a:alphaModFix/>
          </a:blip>
          <a:srcRect/>
          <a:stretch/>
        </p:blipFill>
        <p:spPr>
          <a:xfrm>
            <a:off x="342001" y="98155"/>
            <a:ext cx="1720645" cy="723209"/>
          </a:xfrm>
          <a:prstGeom prst="rect">
            <a:avLst/>
          </a:prstGeom>
          <a:noFill/>
          <a:ln>
            <a:noFill/>
          </a:ln>
        </p:spPr>
      </p:pic>
    </p:spTree>
    <p:extLst>
      <p:ext uri="{BB962C8B-B14F-4D97-AF65-F5344CB8AC3E}">
        <p14:creationId xmlns:p14="http://schemas.microsoft.com/office/powerpoint/2010/main" val="17702804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3"/>
          <p:cNvSpPr txBox="1">
            <a:spLocks noGrp="1"/>
          </p:cNvSpPr>
          <p:nvPr>
            <p:ph type="body" idx="1"/>
          </p:nvPr>
        </p:nvSpPr>
        <p:spPr>
          <a:xfrm>
            <a:off x="457200" y="1219200"/>
            <a:ext cx="8229600" cy="5105400"/>
          </a:xfrm>
          <a:prstGeom prst="rect">
            <a:avLst/>
          </a:prstGeom>
          <a:noFill/>
          <a:ln>
            <a:noFill/>
          </a:ln>
        </p:spPr>
        <p:txBody>
          <a:bodyPr spcFirstLastPara="1" wrap="square" lIns="91425" tIns="45700" rIns="91425" bIns="45700" anchor="t" anchorCtr="0">
            <a:noAutofit/>
          </a:bodyPr>
          <a:lstStyle/>
          <a:p>
            <a:pPr marL="273050" marR="0" lvl="0" indent="-116204" algn="l" rtl="0">
              <a:lnSpc>
                <a:spcPct val="100000"/>
              </a:lnSpc>
              <a:spcBef>
                <a:spcPts val="0"/>
              </a:spcBef>
              <a:spcAft>
                <a:spcPts val="0"/>
              </a:spcAft>
              <a:buClr>
                <a:srgbClr val="0BD0D9"/>
              </a:buClr>
              <a:buSzPts val="2470"/>
              <a:buFont typeface="Noto Sans Symbols"/>
              <a:buNone/>
            </a:pPr>
            <a:endParaRPr sz="2600" b="0" i="0" u="none" strike="noStrike" cap="none">
              <a:solidFill>
                <a:schemeClr val="dk1"/>
              </a:solidFill>
              <a:latin typeface="Constantia"/>
              <a:ea typeface="Constantia"/>
              <a:cs typeface="Constantia"/>
              <a:sym typeface="Constantia"/>
            </a:endParaRPr>
          </a:p>
          <a:p>
            <a:pPr marL="273050" marR="0" lvl="0" indent="-116204" algn="l" rtl="0">
              <a:lnSpc>
                <a:spcPct val="100000"/>
              </a:lnSpc>
              <a:spcBef>
                <a:spcPts val="520"/>
              </a:spcBef>
              <a:spcAft>
                <a:spcPts val="0"/>
              </a:spcAft>
              <a:buClr>
                <a:srgbClr val="0BD0D9"/>
              </a:buClr>
              <a:buSzPts val="2470"/>
              <a:buFont typeface="Noto Sans Symbols"/>
              <a:buNone/>
            </a:pPr>
            <a:endParaRPr sz="2600" b="0" i="0" u="none" strike="noStrike" cap="none">
              <a:solidFill>
                <a:schemeClr val="dk1"/>
              </a:solidFill>
              <a:latin typeface="Constantia"/>
              <a:ea typeface="Constantia"/>
              <a:cs typeface="Constantia"/>
              <a:sym typeface="Constantia"/>
            </a:endParaRPr>
          </a:p>
          <a:p>
            <a:pPr marL="273050" marR="0" lvl="0" indent="-273050" algn="l" rtl="0">
              <a:lnSpc>
                <a:spcPct val="100000"/>
              </a:lnSpc>
              <a:spcBef>
                <a:spcPts val="520"/>
              </a:spcBef>
              <a:spcAft>
                <a:spcPts val="0"/>
              </a:spcAft>
              <a:buClr>
                <a:srgbClr val="0BD0D9"/>
              </a:buClr>
              <a:buSzPts val="2470"/>
              <a:buFont typeface="Noto Sans Symbols"/>
              <a:buChar char="⚫"/>
            </a:pPr>
            <a:r>
              <a:rPr lang="en-US" sz="2600" b="0" i="0" u="none" strike="noStrike" cap="none">
                <a:solidFill>
                  <a:schemeClr val="dk1"/>
                </a:solidFill>
                <a:latin typeface="Constantia"/>
                <a:ea typeface="Constantia"/>
                <a:cs typeface="Constantia"/>
                <a:sym typeface="Constantia"/>
              </a:rPr>
              <a:t>This is an instruction that performs the AND logic operation on pair of bits in AC and the Memory word specified by effective address.</a:t>
            </a:r>
            <a:endParaRPr/>
          </a:p>
          <a:p>
            <a:pPr marL="273050" marR="0" lvl="0" indent="-273050" algn="l" rtl="0">
              <a:lnSpc>
                <a:spcPct val="100000"/>
              </a:lnSpc>
              <a:spcBef>
                <a:spcPts val="520"/>
              </a:spcBef>
              <a:spcAft>
                <a:spcPts val="0"/>
              </a:spcAft>
              <a:buClr>
                <a:srgbClr val="0BD0D9"/>
              </a:buClr>
              <a:buSzPts val="2470"/>
              <a:buFont typeface="Noto Sans Symbols"/>
              <a:buChar char="⚫"/>
            </a:pPr>
            <a:r>
              <a:rPr lang="en-US" sz="2600" b="0" i="0" u="none" strike="noStrike" cap="none">
                <a:solidFill>
                  <a:schemeClr val="dk1"/>
                </a:solidFill>
                <a:latin typeface="Constantia"/>
                <a:ea typeface="Constantia"/>
                <a:cs typeface="Constantia"/>
                <a:sym typeface="Constantia"/>
              </a:rPr>
              <a:t>The result of the operation is transferred to AC.</a:t>
            </a:r>
            <a:endParaRPr/>
          </a:p>
          <a:p>
            <a:pPr marL="273050" marR="0" lvl="0" indent="-273050" algn="l" rtl="0">
              <a:lnSpc>
                <a:spcPct val="100000"/>
              </a:lnSpc>
              <a:spcBef>
                <a:spcPts val="520"/>
              </a:spcBef>
              <a:spcAft>
                <a:spcPts val="0"/>
              </a:spcAft>
              <a:buClr>
                <a:srgbClr val="0BD0D9"/>
              </a:buClr>
              <a:buSzPts val="2470"/>
              <a:buFont typeface="Noto Sans Symbols"/>
              <a:buChar char="⚫"/>
            </a:pPr>
            <a:r>
              <a:rPr lang="en-US" sz="2600" b="0" i="0" u="none" strike="noStrike" cap="none">
                <a:solidFill>
                  <a:schemeClr val="dk1"/>
                </a:solidFill>
                <a:latin typeface="Constantia"/>
                <a:ea typeface="Constantia"/>
                <a:cs typeface="Constantia"/>
                <a:sym typeface="Constantia"/>
              </a:rPr>
              <a:t>The microoperation performed this operation are:</a:t>
            </a:r>
            <a:endParaRPr/>
          </a:p>
          <a:p>
            <a:pPr marL="273050" marR="0" lvl="0" indent="-116204" algn="l" rtl="0">
              <a:lnSpc>
                <a:spcPct val="100000"/>
              </a:lnSpc>
              <a:spcBef>
                <a:spcPts val="520"/>
              </a:spcBef>
              <a:spcAft>
                <a:spcPts val="0"/>
              </a:spcAft>
              <a:buClr>
                <a:srgbClr val="0BD0D9"/>
              </a:buClr>
              <a:buSzPts val="2470"/>
              <a:buFont typeface="Noto Sans Symbols"/>
              <a:buNone/>
            </a:pPr>
            <a:endParaRPr sz="2600" b="0" i="0" u="none" strike="noStrike" cap="none">
              <a:solidFill>
                <a:schemeClr val="dk1"/>
              </a:solidFill>
              <a:latin typeface="Constantia"/>
              <a:ea typeface="Constantia"/>
              <a:cs typeface="Constantia"/>
              <a:sym typeface="Constantia"/>
            </a:endParaRPr>
          </a:p>
          <a:p>
            <a:pPr marL="273050" marR="0" lvl="0" indent="-116204" algn="l" rtl="0">
              <a:lnSpc>
                <a:spcPct val="100000"/>
              </a:lnSpc>
              <a:spcBef>
                <a:spcPts val="520"/>
              </a:spcBef>
              <a:spcAft>
                <a:spcPts val="0"/>
              </a:spcAft>
              <a:buClr>
                <a:srgbClr val="0BD0D9"/>
              </a:buClr>
              <a:buSzPts val="2470"/>
              <a:buFont typeface="Noto Sans Symbols"/>
              <a:buNone/>
            </a:pPr>
            <a:endParaRPr sz="2600" b="0" i="0" u="none" strike="noStrike" cap="none">
              <a:solidFill>
                <a:schemeClr val="dk1"/>
              </a:solidFill>
              <a:latin typeface="Constantia"/>
              <a:ea typeface="Constantia"/>
              <a:cs typeface="Constantia"/>
              <a:sym typeface="Constantia"/>
            </a:endParaRPr>
          </a:p>
          <a:p>
            <a:pPr marL="273050" marR="0" lvl="0" indent="-273050" algn="l" rtl="0">
              <a:lnSpc>
                <a:spcPct val="100000"/>
              </a:lnSpc>
              <a:spcBef>
                <a:spcPts val="520"/>
              </a:spcBef>
              <a:spcAft>
                <a:spcPts val="0"/>
              </a:spcAft>
              <a:buClr>
                <a:srgbClr val="0BD0D9"/>
              </a:buClr>
              <a:buSzPts val="2470"/>
              <a:buFont typeface="Noto Sans Symbols"/>
              <a:buChar char="⚫"/>
            </a:pPr>
            <a:r>
              <a:rPr lang="en-US" sz="2600" b="0" i="0" u="none" strike="noStrike" cap="none">
                <a:solidFill>
                  <a:schemeClr val="dk1"/>
                </a:solidFill>
                <a:latin typeface="Constantia"/>
                <a:ea typeface="Constantia"/>
                <a:cs typeface="Constantia"/>
                <a:sym typeface="Constantia"/>
              </a:rPr>
              <a:t>Total time cycle = 6</a:t>
            </a:r>
            <a:endParaRPr/>
          </a:p>
          <a:p>
            <a:pPr marL="273050" marR="0" lvl="0" indent="-116204" algn="l" rtl="0">
              <a:spcBef>
                <a:spcPts val="520"/>
              </a:spcBef>
              <a:spcAft>
                <a:spcPts val="0"/>
              </a:spcAft>
              <a:buClr>
                <a:srgbClr val="0BD0D9"/>
              </a:buClr>
              <a:buSzPts val="2470"/>
              <a:buFont typeface="Noto Sans Symbols"/>
              <a:buNone/>
            </a:pPr>
            <a:endParaRPr sz="2600" b="0" i="0" u="none">
              <a:solidFill>
                <a:schemeClr val="dk1"/>
              </a:solidFill>
              <a:latin typeface="Constantia"/>
              <a:ea typeface="Constantia"/>
              <a:cs typeface="Constantia"/>
              <a:sym typeface="Constantia"/>
            </a:endParaRPr>
          </a:p>
        </p:txBody>
      </p:sp>
      <p:pic>
        <p:nvPicPr>
          <p:cNvPr id="56" name="Google Shape;56;p3"/>
          <p:cNvPicPr preferRelativeResize="0"/>
          <p:nvPr/>
        </p:nvPicPr>
        <p:blipFill rotWithShape="1">
          <a:blip r:embed="rId3">
            <a:alphaModFix/>
          </a:blip>
          <a:srcRect/>
          <a:stretch/>
        </p:blipFill>
        <p:spPr>
          <a:xfrm>
            <a:off x="2590800" y="4572000"/>
            <a:ext cx="3381375" cy="685800"/>
          </a:xfrm>
          <a:prstGeom prst="rect">
            <a:avLst/>
          </a:prstGeom>
          <a:noFill/>
          <a:ln>
            <a:noFill/>
          </a:ln>
        </p:spPr>
      </p:pic>
      <p:sp>
        <p:nvSpPr>
          <p:cNvPr id="57" name="Google Shape;57;p3"/>
          <p:cNvSpPr txBox="1"/>
          <p:nvPr/>
        </p:nvSpPr>
        <p:spPr>
          <a:xfrm>
            <a:off x="3299380" y="0"/>
            <a:ext cx="3177619" cy="8382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3600" b="1" dirty="0">
                <a:latin typeface="Calibri"/>
                <a:ea typeface="Calibri"/>
                <a:cs typeface="Calibri"/>
                <a:sym typeface="Calibri"/>
              </a:rPr>
              <a:t>1. AND to AC</a:t>
            </a:r>
            <a:endParaRPr sz="3600" b="1" dirty="0">
              <a:latin typeface="Calibri"/>
              <a:ea typeface="Calibri"/>
              <a:cs typeface="Calibri"/>
              <a:sym typeface="Calibri"/>
            </a:endParaRPr>
          </a:p>
        </p:txBody>
      </p:sp>
      <p:pic>
        <p:nvPicPr>
          <p:cNvPr id="5" name="Google Shape;41;p10"/>
          <p:cNvPicPr preferRelativeResize="0"/>
          <p:nvPr/>
        </p:nvPicPr>
        <p:blipFill rotWithShape="1">
          <a:blip r:embed="rId4">
            <a:alphaModFix/>
          </a:blip>
          <a:srcRect/>
          <a:stretch/>
        </p:blipFill>
        <p:spPr>
          <a:xfrm>
            <a:off x="200599" y="57495"/>
            <a:ext cx="1720645" cy="723209"/>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6"/>
                                        </p:tgtEl>
                                        <p:attrNameLst>
                                          <p:attrName>style.visibility</p:attrName>
                                        </p:attrNameLst>
                                      </p:cBhvr>
                                      <p:to>
                                        <p:strVal val="visible"/>
                                      </p:to>
                                    </p:set>
                                    <p:animEffect transition="in" filter="fade">
                                      <p:cBhvr>
                                        <p:cTn id="7"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4"/>
          <p:cNvSpPr txBox="1">
            <a:spLocks noGrp="1"/>
          </p:cNvSpPr>
          <p:nvPr>
            <p:ph type="body" idx="1"/>
          </p:nvPr>
        </p:nvSpPr>
        <p:spPr>
          <a:xfrm>
            <a:off x="457200" y="1371600"/>
            <a:ext cx="8229600" cy="4953000"/>
          </a:xfrm>
          <a:prstGeom prst="rect">
            <a:avLst/>
          </a:prstGeom>
          <a:noFill/>
          <a:ln>
            <a:noFill/>
          </a:ln>
        </p:spPr>
        <p:txBody>
          <a:bodyPr spcFirstLastPara="1" wrap="square" lIns="91425" tIns="45700" rIns="91425" bIns="45700" anchor="t" anchorCtr="0">
            <a:noAutofit/>
          </a:bodyPr>
          <a:lstStyle/>
          <a:p>
            <a:pPr marL="273050" marR="0" lvl="0" indent="-116204" algn="l" rtl="0">
              <a:lnSpc>
                <a:spcPct val="100000"/>
              </a:lnSpc>
              <a:spcBef>
                <a:spcPts val="0"/>
              </a:spcBef>
              <a:spcAft>
                <a:spcPts val="0"/>
              </a:spcAft>
              <a:buClr>
                <a:srgbClr val="0BD0D9"/>
              </a:buClr>
              <a:buSzPts val="2470"/>
              <a:buFont typeface="Noto Sans Symbols"/>
              <a:buNone/>
            </a:pPr>
            <a:endParaRPr sz="2600" b="0" i="0" u="none">
              <a:solidFill>
                <a:schemeClr val="dk1"/>
              </a:solidFill>
              <a:latin typeface="Constantia"/>
              <a:ea typeface="Constantia"/>
              <a:cs typeface="Constantia"/>
              <a:sym typeface="Constantia"/>
            </a:endParaRPr>
          </a:p>
          <a:p>
            <a:pPr marL="273050" marR="0" lvl="0" indent="-116204" algn="l" rtl="0">
              <a:lnSpc>
                <a:spcPct val="100000"/>
              </a:lnSpc>
              <a:spcBef>
                <a:spcPts val="520"/>
              </a:spcBef>
              <a:spcAft>
                <a:spcPts val="0"/>
              </a:spcAft>
              <a:buClr>
                <a:srgbClr val="0BD0D9"/>
              </a:buClr>
              <a:buSzPts val="2470"/>
              <a:buFont typeface="Noto Sans Symbols"/>
              <a:buNone/>
            </a:pPr>
            <a:endParaRPr sz="2600" b="0" i="0" u="none">
              <a:solidFill>
                <a:schemeClr val="dk1"/>
              </a:solidFill>
              <a:latin typeface="Constantia"/>
              <a:ea typeface="Constantia"/>
              <a:cs typeface="Constantia"/>
              <a:sym typeface="Constantia"/>
            </a:endParaRPr>
          </a:p>
          <a:p>
            <a:pPr marL="273050" marR="0" lvl="0" indent="-273050" algn="l" rtl="0">
              <a:lnSpc>
                <a:spcPct val="100000"/>
              </a:lnSpc>
              <a:spcBef>
                <a:spcPts val="520"/>
              </a:spcBef>
              <a:spcAft>
                <a:spcPts val="0"/>
              </a:spcAft>
              <a:buClr>
                <a:srgbClr val="0BD0D9"/>
              </a:buClr>
              <a:buSzPts val="2470"/>
              <a:buFont typeface="Noto Sans Symbols"/>
              <a:buChar char="⚫"/>
            </a:pPr>
            <a:r>
              <a:rPr lang="en-US" sz="2600" b="0" i="0" u="none">
                <a:solidFill>
                  <a:schemeClr val="dk1"/>
                </a:solidFill>
                <a:latin typeface="Constantia"/>
                <a:ea typeface="Constantia"/>
                <a:cs typeface="Constantia"/>
                <a:sym typeface="Constantia"/>
              </a:rPr>
              <a:t>This instruction adds the content of memory word specified by effective address to the value to AC.</a:t>
            </a:r>
            <a:endParaRPr/>
          </a:p>
          <a:p>
            <a:pPr marL="273050" marR="0" lvl="0" indent="-273050" algn="l" rtl="0">
              <a:lnSpc>
                <a:spcPct val="100000"/>
              </a:lnSpc>
              <a:spcBef>
                <a:spcPts val="560"/>
              </a:spcBef>
              <a:spcAft>
                <a:spcPts val="0"/>
              </a:spcAft>
              <a:buClr>
                <a:srgbClr val="0BD0D9"/>
              </a:buClr>
              <a:buSzPts val="2470"/>
              <a:buFont typeface="Noto Sans Symbols"/>
              <a:buChar char="⚫"/>
            </a:pPr>
            <a:r>
              <a:rPr lang="en-US" sz="2600" b="0" i="0" u="none">
                <a:solidFill>
                  <a:schemeClr val="dk1"/>
                </a:solidFill>
                <a:latin typeface="Constantia"/>
                <a:ea typeface="Constantia"/>
                <a:cs typeface="Constantia"/>
                <a:sym typeface="Constantia"/>
              </a:rPr>
              <a:t>The sum is transferred to AC and the output carry C</a:t>
            </a:r>
            <a:r>
              <a:rPr lang="en-US" sz="1800" b="0" i="0" u="none">
                <a:solidFill>
                  <a:schemeClr val="dk1"/>
                </a:solidFill>
                <a:latin typeface="Constantia"/>
                <a:ea typeface="Constantia"/>
                <a:cs typeface="Constantia"/>
                <a:sym typeface="Constantia"/>
              </a:rPr>
              <a:t>out </a:t>
            </a:r>
            <a:r>
              <a:rPr lang="en-US" sz="2800" b="0" i="0" u="none">
                <a:solidFill>
                  <a:schemeClr val="dk1"/>
                </a:solidFill>
                <a:latin typeface="Constantia"/>
                <a:ea typeface="Constantia"/>
                <a:cs typeface="Constantia"/>
                <a:sym typeface="Constantia"/>
              </a:rPr>
              <a:t>is transferred to the E (extended AC) flip-flop.</a:t>
            </a:r>
            <a:endParaRPr/>
          </a:p>
          <a:p>
            <a:pPr marL="273050" marR="0" lvl="0" indent="-273050" algn="l" rtl="0">
              <a:lnSpc>
                <a:spcPct val="100000"/>
              </a:lnSpc>
              <a:spcBef>
                <a:spcPts val="520"/>
              </a:spcBef>
              <a:spcAft>
                <a:spcPts val="0"/>
              </a:spcAft>
              <a:buClr>
                <a:srgbClr val="0BD0D9"/>
              </a:buClr>
              <a:buSzPts val="2470"/>
              <a:buFont typeface="Noto Sans Symbols"/>
              <a:buChar char="⚫"/>
            </a:pPr>
            <a:r>
              <a:rPr lang="en-US" sz="2600" b="0" i="0" u="none">
                <a:solidFill>
                  <a:schemeClr val="dk1"/>
                </a:solidFill>
                <a:latin typeface="Constantia"/>
                <a:ea typeface="Constantia"/>
                <a:cs typeface="Constantia"/>
                <a:sym typeface="Constantia"/>
              </a:rPr>
              <a:t>The microoperation performed this operation are:</a:t>
            </a:r>
            <a:endParaRPr/>
          </a:p>
          <a:p>
            <a:pPr marL="273050" marR="0" lvl="0" indent="-116204" algn="l" rtl="0">
              <a:lnSpc>
                <a:spcPct val="100000"/>
              </a:lnSpc>
              <a:spcBef>
                <a:spcPts val="520"/>
              </a:spcBef>
              <a:spcAft>
                <a:spcPts val="0"/>
              </a:spcAft>
              <a:buClr>
                <a:srgbClr val="0BD0D9"/>
              </a:buClr>
              <a:buSzPts val="2470"/>
              <a:buFont typeface="Noto Sans Symbols"/>
              <a:buNone/>
            </a:pPr>
            <a:endParaRPr sz="2600" b="0" i="0" u="none">
              <a:solidFill>
                <a:schemeClr val="dk1"/>
              </a:solidFill>
              <a:latin typeface="Constantia"/>
              <a:ea typeface="Constantia"/>
              <a:cs typeface="Constantia"/>
              <a:sym typeface="Constantia"/>
            </a:endParaRPr>
          </a:p>
          <a:p>
            <a:pPr marL="273050" marR="0" lvl="0" indent="-116204" algn="l" rtl="0">
              <a:lnSpc>
                <a:spcPct val="100000"/>
              </a:lnSpc>
              <a:spcBef>
                <a:spcPts val="520"/>
              </a:spcBef>
              <a:spcAft>
                <a:spcPts val="0"/>
              </a:spcAft>
              <a:buClr>
                <a:srgbClr val="0BD0D9"/>
              </a:buClr>
              <a:buSzPts val="2470"/>
              <a:buFont typeface="Noto Sans Symbols"/>
              <a:buNone/>
            </a:pPr>
            <a:endParaRPr sz="2600" b="0" i="0" u="none">
              <a:solidFill>
                <a:schemeClr val="dk1"/>
              </a:solidFill>
              <a:latin typeface="Constantia"/>
              <a:ea typeface="Constantia"/>
              <a:cs typeface="Constantia"/>
              <a:sym typeface="Constantia"/>
            </a:endParaRPr>
          </a:p>
          <a:p>
            <a:pPr marL="273050" marR="0" lvl="0" indent="-273050" algn="l" rtl="0">
              <a:lnSpc>
                <a:spcPct val="100000"/>
              </a:lnSpc>
              <a:spcBef>
                <a:spcPts val="520"/>
              </a:spcBef>
              <a:spcAft>
                <a:spcPts val="0"/>
              </a:spcAft>
              <a:buClr>
                <a:srgbClr val="0BD0D9"/>
              </a:buClr>
              <a:buSzPts val="2470"/>
              <a:buFont typeface="Noto Sans Symbols"/>
              <a:buChar char="⚫"/>
            </a:pPr>
            <a:r>
              <a:rPr lang="en-US" sz="2600" b="0" i="0" u="none">
                <a:solidFill>
                  <a:schemeClr val="dk1"/>
                </a:solidFill>
                <a:latin typeface="Constantia"/>
                <a:ea typeface="Constantia"/>
                <a:cs typeface="Constantia"/>
                <a:sym typeface="Constantia"/>
              </a:rPr>
              <a:t>Total time cycle = 6</a:t>
            </a:r>
            <a:endParaRPr/>
          </a:p>
          <a:p>
            <a:pPr marL="273050" marR="0" lvl="0" indent="-116204" algn="l" rtl="0">
              <a:spcBef>
                <a:spcPts val="520"/>
              </a:spcBef>
              <a:spcAft>
                <a:spcPts val="0"/>
              </a:spcAft>
              <a:buClr>
                <a:srgbClr val="0BD0D9"/>
              </a:buClr>
              <a:buSzPts val="2470"/>
              <a:buFont typeface="Noto Sans Symbols"/>
              <a:buNone/>
            </a:pPr>
            <a:endParaRPr sz="2600" b="0" i="0" u="none">
              <a:solidFill>
                <a:schemeClr val="dk1"/>
              </a:solidFill>
              <a:latin typeface="Constantia"/>
              <a:ea typeface="Constantia"/>
              <a:cs typeface="Constantia"/>
              <a:sym typeface="Constantia"/>
            </a:endParaRPr>
          </a:p>
        </p:txBody>
      </p:sp>
      <p:pic>
        <p:nvPicPr>
          <p:cNvPr id="63" name="Google Shape;63;p4"/>
          <p:cNvPicPr preferRelativeResize="0"/>
          <p:nvPr/>
        </p:nvPicPr>
        <p:blipFill rotWithShape="1">
          <a:blip r:embed="rId3">
            <a:alphaModFix/>
          </a:blip>
          <a:srcRect/>
          <a:stretch/>
        </p:blipFill>
        <p:spPr>
          <a:xfrm>
            <a:off x="2438400" y="4648200"/>
            <a:ext cx="4549775" cy="762000"/>
          </a:xfrm>
          <a:prstGeom prst="rect">
            <a:avLst/>
          </a:prstGeom>
          <a:noFill/>
          <a:ln>
            <a:noFill/>
          </a:ln>
        </p:spPr>
      </p:pic>
      <p:sp>
        <p:nvSpPr>
          <p:cNvPr id="64" name="Google Shape;64;p4"/>
          <p:cNvSpPr txBox="1"/>
          <p:nvPr/>
        </p:nvSpPr>
        <p:spPr>
          <a:xfrm>
            <a:off x="3676454" y="0"/>
            <a:ext cx="2800546" cy="8382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3600" b="1" dirty="0">
                <a:latin typeface="Calibri"/>
                <a:ea typeface="Calibri"/>
                <a:cs typeface="Calibri"/>
                <a:sym typeface="Calibri"/>
              </a:rPr>
              <a:t>2. ADD to AC</a:t>
            </a:r>
            <a:endParaRPr sz="3600" b="1" dirty="0">
              <a:latin typeface="Calibri"/>
              <a:ea typeface="Calibri"/>
              <a:cs typeface="Calibri"/>
              <a:sym typeface="Calibri"/>
            </a:endParaRPr>
          </a:p>
        </p:txBody>
      </p:sp>
      <p:pic>
        <p:nvPicPr>
          <p:cNvPr id="5" name="Google Shape;41;p10"/>
          <p:cNvPicPr preferRelativeResize="0"/>
          <p:nvPr/>
        </p:nvPicPr>
        <p:blipFill rotWithShape="1">
          <a:blip r:embed="rId4">
            <a:alphaModFix/>
          </a:blip>
          <a:srcRect/>
          <a:stretch/>
        </p:blipFill>
        <p:spPr>
          <a:xfrm>
            <a:off x="457200" y="57495"/>
            <a:ext cx="1720645" cy="723209"/>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3"/>
                                        </p:tgtEl>
                                        <p:attrNameLst>
                                          <p:attrName>style.visibility</p:attrName>
                                        </p:attrNameLst>
                                      </p:cBhvr>
                                      <p:to>
                                        <p:strVal val="visible"/>
                                      </p:to>
                                    </p:set>
                                    <p:animEffect transition="in" filter="fade">
                                      <p:cBhvr>
                                        <p:cTn id="7"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5"/>
          <p:cNvSpPr txBox="1">
            <a:spLocks noGrp="1"/>
          </p:cNvSpPr>
          <p:nvPr>
            <p:ph type="body" idx="1"/>
          </p:nvPr>
        </p:nvSpPr>
        <p:spPr>
          <a:xfrm>
            <a:off x="457200" y="1371600"/>
            <a:ext cx="8229600" cy="4953000"/>
          </a:xfrm>
          <a:prstGeom prst="rect">
            <a:avLst/>
          </a:prstGeom>
          <a:noFill/>
          <a:ln>
            <a:noFill/>
          </a:ln>
        </p:spPr>
        <p:txBody>
          <a:bodyPr spcFirstLastPara="1" wrap="square" lIns="91425" tIns="45700" rIns="91425" bIns="45700" anchor="t" anchorCtr="0">
            <a:noAutofit/>
          </a:bodyPr>
          <a:lstStyle/>
          <a:p>
            <a:pPr marL="273050" marR="0" lvl="0" indent="-116204" algn="l" rtl="0">
              <a:lnSpc>
                <a:spcPct val="100000"/>
              </a:lnSpc>
              <a:spcBef>
                <a:spcPts val="0"/>
              </a:spcBef>
              <a:spcAft>
                <a:spcPts val="0"/>
              </a:spcAft>
              <a:buClr>
                <a:srgbClr val="0BD0D9"/>
              </a:buClr>
              <a:buSzPts val="2470"/>
              <a:buFont typeface="Noto Sans Symbols"/>
              <a:buNone/>
            </a:pPr>
            <a:endParaRPr sz="2600" b="0" i="0" u="none">
              <a:solidFill>
                <a:schemeClr val="dk1"/>
              </a:solidFill>
              <a:latin typeface="Constantia"/>
              <a:ea typeface="Constantia"/>
              <a:cs typeface="Constantia"/>
              <a:sym typeface="Constantia"/>
            </a:endParaRPr>
          </a:p>
          <a:p>
            <a:pPr marL="273050" marR="0" lvl="0" indent="-116204" algn="l" rtl="0">
              <a:lnSpc>
                <a:spcPct val="100000"/>
              </a:lnSpc>
              <a:spcBef>
                <a:spcPts val="520"/>
              </a:spcBef>
              <a:spcAft>
                <a:spcPts val="0"/>
              </a:spcAft>
              <a:buClr>
                <a:srgbClr val="0BD0D9"/>
              </a:buClr>
              <a:buSzPts val="2470"/>
              <a:buFont typeface="Noto Sans Symbols"/>
              <a:buNone/>
            </a:pPr>
            <a:endParaRPr sz="2600" b="0" i="0" u="none">
              <a:solidFill>
                <a:schemeClr val="dk1"/>
              </a:solidFill>
              <a:latin typeface="Constantia"/>
              <a:ea typeface="Constantia"/>
              <a:cs typeface="Constantia"/>
              <a:sym typeface="Constantia"/>
            </a:endParaRPr>
          </a:p>
          <a:p>
            <a:pPr marL="273050" marR="0" lvl="0" indent="-273050" algn="l" rtl="0">
              <a:lnSpc>
                <a:spcPct val="100000"/>
              </a:lnSpc>
              <a:spcBef>
                <a:spcPts val="520"/>
              </a:spcBef>
              <a:spcAft>
                <a:spcPts val="0"/>
              </a:spcAft>
              <a:buClr>
                <a:srgbClr val="0BD0D9"/>
              </a:buClr>
              <a:buSzPts val="2470"/>
              <a:buFont typeface="Noto Sans Symbols"/>
              <a:buChar char="⚫"/>
            </a:pPr>
            <a:r>
              <a:rPr lang="en-US" sz="2600" b="0" i="0" u="none">
                <a:solidFill>
                  <a:schemeClr val="dk1"/>
                </a:solidFill>
                <a:latin typeface="Constantia"/>
                <a:ea typeface="Constantia"/>
                <a:cs typeface="Constantia"/>
                <a:sym typeface="Constantia"/>
              </a:rPr>
              <a:t>This instruction transferred the content of memory word specified by effective address to the AC.</a:t>
            </a:r>
            <a:endParaRPr/>
          </a:p>
          <a:p>
            <a:pPr marL="273050" marR="0" lvl="0" indent="-116204" algn="l" rtl="0">
              <a:lnSpc>
                <a:spcPct val="100000"/>
              </a:lnSpc>
              <a:spcBef>
                <a:spcPts val="520"/>
              </a:spcBef>
              <a:spcAft>
                <a:spcPts val="0"/>
              </a:spcAft>
              <a:buClr>
                <a:srgbClr val="0BD0D9"/>
              </a:buClr>
              <a:buSzPts val="2470"/>
              <a:buFont typeface="Noto Sans Symbols"/>
              <a:buNone/>
            </a:pPr>
            <a:endParaRPr sz="2600" b="0" i="0" u="none">
              <a:solidFill>
                <a:schemeClr val="dk1"/>
              </a:solidFill>
              <a:latin typeface="Constantia"/>
              <a:ea typeface="Constantia"/>
              <a:cs typeface="Constantia"/>
              <a:sym typeface="Constantia"/>
            </a:endParaRPr>
          </a:p>
          <a:p>
            <a:pPr marL="273050" marR="0" lvl="0" indent="-273050" algn="l" rtl="0">
              <a:lnSpc>
                <a:spcPct val="100000"/>
              </a:lnSpc>
              <a:spcBef>
                <a:spcPts val="520"/>
              </a:spcBef>
              <a:spcAft>
                <a:spcPts val="0"/>
              </a:spcAft>
              <a:buClr>
                <a:srgbClr val="0BD0D9"/>
              </a:buClr>
              <a:buSzPts val="2470"/>
              <a:buFont typeface="Noto Sans Symbols"/>
              <a:buChar char="⚫"/>
            </a:pPr>
            <a:r>
              <a:rPr lang="en-US" sz="2600" b="0" i="0" u="none">
                <a:solidFill>
                  <a:schemeClr val="dk1"/>
                </a:solidFill>
                <a:latin typeface="Constantia"/>
                <a:ea typeface="Constantia"/>
                <a:cs typeface="Constantia"/>
                <a:sym typeface="Constantia"/>
              </a:rPr>
              <a:t>The microoperation performed this operation are:</a:t>
            </a:r>
            <a:endParaRPr/>
          </a:p>
          <a:p>
            <a:pPr marL="273050" marR="0" lvl="0" indent="-116204" algn="l" rtl="0">
              <a:lnSpc>
                <a:spcPct val="100000"/>
              </a:lnSpc>
              <a:spcBef>
                <a:spcPts val="520"/>
              </a:spcBef>
              <a:spcAft>
                <a:spcPts val="0"/>
              </a:spcAft>
              <a:buClr>
                <a:srgbClr val="0BD0D9"/>
              </a:buClr>
              <a:buSzPts val="2470"/>
              <a:buFont typeface="Noto Sans Symbols"/>
              <a:buNone/>
            </a:pPr>
            <a:endParaRPr sz="2600" b="0" i="0" u="none">
              <a:solidFill>
                <a:schemeClr val="dk1"/>
              </a:solidFill>
              <a:latin typeface="Constantia"/>
              <a:ea typeface="Constantia"/>
              <a:cs typeface="Constantia"/>
              <a:sym typeface="Constantia"/>
            </a:endParaRPr>
          </a:p>
          <a:p>
            <a:pPr marL="273050" marR="0" lvl="0" indent="-116204" algn="l" rtl="0">
              <a:lnSpc>
                <a:spcPct val="100000"/>
              </a:lnSpc>
              <a:spcBef>
                <a:spcPts val="520"/>
              </a:spcBef>
              <a:spcAft>
                <a:spcPts val="0"/>
              </a:spcAft>
              <a:buClr>
                <a:srgbClr val="0BD0D9"/>
              </a:buClr>
              <a:buSzPts val="2470"/>
              <a:buFont typeface="Noto Sans Symbols"/>
              <a:buNone/>
            </a:pPr>
            <a:endParaRPr sz="2600" b="0" i="0" u="none">
              <a:solidFill>
                <a:schemeClr val="dk1"/>
              </a:solidFill>
              <a:latin typeface="Constantia"/>
              <a:ea typeface="Constantia"/>
              <a:cs typeface="Constantia"/>
              <a:sym typeface="Constantia"/>
            </a:endParaRPr>
          </a:p>
          <a:p>
            <a:pPr marL="273050" marR="0" lvl="0" indent="-273050" algn="l" rtl="0">
              <a:lnSpc>
                <a:spcPct val="100000"/>
              </a:lnSpc>
              <a:spcBef>
                <a:spcPts val="520"/>
              </a:spcBef>
              <a:spcAft>
                <a:spcPts val="0"/>
              </a:spcAft>
              <a:buClr>
                <a:srgbClr val="0BD0D9"/>
              </a:buClr>
              <a:buSzPts val="2470"/>
              <a:buFont typeface="Noto Sans Symbols"/>
              <a:buChar char="⚫"/>
            </a:pPr>
            <a:r>
              <a:rPr lang="en-US" sz="2600" b="0" i="0" u="none">
                <a:solidFill>
                  <a:schemeClr val="dk1"/>
                </a:solidFill>
                <a:latin typeface="Constantia"/>
                <a:ea typeface="Constantia"/>
                <a:cs typeface="Constantia"/>
                <a:sym typeface="Constantia"/>
              </a:rPr>
              <a:t>Total time cycle = 6</a:t>
            </a:r>
            <a:endParaRPr/>
          </a:p>
          <a:p>
            <a:pPr marL="273050" marR="0" lvl="0" indent="-116204" algn="l" rtl="0">
              <a:spcBef>
                <a:spcPts val="520"/>
              </a:spcBef>
              <a:spcAft>
                <a:spcPts val="0"/>
              </a:spcAft>
              <a:buClr>
                <a:srgbClr val="0BD0D9"/>
              </a:buClr>
              <a:buSzPts val="2470"/>
              <a:buFont typeface="Noto Sans Symbols"/>
              <a:buNone/>
            </a:pPr>
            <a:endParaRPr sz="2600" b="0" i="0" u="none">
              <a:solidFill>
                <a:schemeClr val="dk1"/>
              </a:solidFill>
              <a:latin typeface="Constantia"/>
              <a:ea typeface="Constantia"/>
              <a:cs typeface="Constantia"/>
              <a:sym typeface="Constantia"/>
            </a:endParaRPr>
          </a:p>
        </p:txBody>
      </p:sp>
      <p:pic>
        <p:nvPicPr>
          <p:cNvPr id="70" name="Google Shape;70;p5"/>
          <p:cNvPicPr preferRelativeResize="0"/>
          <p:nvPr/>
        </p:nvPicPr>
        <p:blipFill rotWithShape="1">
          <a:blip r:embed="rId3">
            <a:alphaModFix/>
          </a:blip>
          <a:srcRect/>
          <a:stretch/>
        </p:blipFill>
        <p:spPr>
          <a:xfrm>
            <a:off x="2743200" y="4267200"/>
            <a:ext cx="3460750" cy="838200"/>
          </a:xfrm>
          <a:prstGeom prst="rect">
            <a:avLst/>
          </a:prstGeom>
          <a:noFill/>
          <a:ln>
            <a:noFill/>
          </a:ln>
        </p:spPr>
      </p:pic>
      <p:sp>
        <p:nvSpPr>
          <p:cNvPr id="71" name="Google Shape;71;p5"/>
          <p:cNvSpPr txBox="1"/>
          <p:nvPr/>
        </p:nvSpPr>
        <p:spPr>
          <a:xfrm>
            <a:off x="2630078" y="0"/>
            <a:ext cx="3846922" cy="8382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3600" b="1">
                <a:latin typeface="Calibri"/>
                <a:ea typeface="Calibri"/>
                <a:cs typeface="Calibri"/>
                <a:sym typeface="Calibri"/>
              </a:rPr>
              <a:t>3. LDA : Load to Ac</a:t>
            </a:r>
            <a:endParaRPr sz="3600" b="1">
              <a:latin typeface="Calibri"/>
              <a:ea typeface="Calibri"/>
              <a:cs typeface="Calibri"/>
              <a:sym typeface="Calibri"/>
            </a:endParaRPr>
          </a:p>
        </p:txBody>
      </p:sp>
      <p:pic>
        <p:nvPicPr>
          <p:cNvPr id="5" name="Google Shape;41;p10"/>
          <p:cNvPicPr preferRelativeResize="0"/>
          <p:nvPr/>
        </p:nvPicPr>
        <p:blipFill rotWithShape="1">
          <a:blip r:embed="rId4">
            <a:alphaModFix/>
          </a:blip>
          <a:srcRect/>
          <a:stretch/>
        </p:blipFill>
        <p:spPr>
          <a:xfrm>
            <a:off x="304293" y="57495"/>
            <a:ext cx="1720645" cy="723209"/>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0"/>
                                        </p:tgtEl>
                                        <p:attrNameLst>
                                          <p:attrName>style.visibility</p:attrName>
                                        </p:attrNameLst>
                                      </p:cBhvr>
                                      <p:to>
                                        <p:strVal val="visible"/>
                                      </p:to>
                                    </p:set>
                                    <p:animEffect transition="in" filter="fade">
                                      <p:cBhvr>
                                        <p:cTn id="7"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6"/>
          <p:cNvSpPr txBox="1">
            <a:spLocks noGrp="1"/>
          </p:cNvSpPr>
          <p:nvPr>
            <p:ph type="body" idx="1"/>
          </p:nvPr>
        </p:nvSpPr>
        <p:spPr>
          <a:xfrm>
            <a:off x="457200" y="1371600"/>
            <a:ext cx="8229600" cy="4953000"/>
          </a:xfrm>
          <a:prstGeom prst="rect">
            <a:avLst/>
          </a:prstGeom>
          <a:noFill/>
          <a:ln>
            <a:noFill/>
          </a:ln>
        </p:spPr>
        <p:txBody>
          <a:bodyPr spcFirstLastPara="1" wrap="square" lIns="91425" tIns="45700" rIns="91425" bIns="45700" anchor="t" anchorCtr="0">
            <a:noAutofit/>
          </a:bodyPr>
          <a:lstStyle/>
          <a:p>
            <a:pPr marL="273050" marR="0" lvl="0" indent="-116204" algn="l" rtl="0">
              <a:lnSpc>
                <a:spcPct val="100000"/>
              </a:lnSpc>
              <a:spcBef>
                <a:spcPts val="0"/>
              </a:spcBef>
              <a:spcAft>
                <a:spcPts val="0"/>
              </a:spcAft>
              <a:buClr>
                <a:srgbClr val="0BD0D9"/>
              </a:buClr>
              <a:buSzPts val="2470"/>
              <a:buFont typeface="Noto Sans Symbols"/>
              <a:buNone/>
            </a:pPr>
            <a:endParaRPr sz="2600" b="0" i="0" u="none">
              <a:solidFill>
                <a:schemeClr val="dk1"/>
              </a:solidFill>
              <a:latin typeface="Constantia"/>
              <a:ea typeface="Constantia"/>
              <a:cs typeface="Constantia"/>
              <a:sym typeface="Constantia"/>
            </a:endParaRPr>
          </a:p>
          <a:p>
            <a:pPr marL="273050" marR="0" lvl="0" indent="-116204" algn="l" rtl="0">
              <a:lnSpc>
                <a:spcPct val="100000"/>
              </a:lnSpc>
              <a:spcBef>
                <a:spcPts val="520"/>
              </a:spcBef>
              <a:spcAft>
                <a:spcPts val="0"/>
              </a:spcAft>
              <a:buClr>
                <a:srgbClr val="0BD0D9"/>
              </a:buClr>
              <a:buSzPts val="2470"/>
              <a:buFont typeface="Noto Sans Symbols"/>
              <a:buNone/>
            </a:pPr>
            <a:endParaRPr sz="2600" b="0" i="0" u="none">
              <a:solidFill>
                <a:schemeClr val="dk1"/>
              </a:solidFill>
              <a:latin typeface="Constantia"/>
              <a:ea typeface="Constantia"/>
              <a:cs typeface="Constantia"/>
              <a:sym typeface="Constantia"/>
            </a:endParaRPr>
          </a:p>
          <a:p>
            <a:pPr marL="273050" marR="0" lvl="0" indent="-273050" algn="l" rtl="0">
              <a:lnSpc>
                <a:spcPct val="100000"/>
              </a:lnSpc>
              <a:spcBef>
                <a:spcPts val="520"/>
              </a:spcBef>
              <a:spcAft>
                <a:spcPts val="0"/>
              </a:spcAft>
              <a:buClr>
                <a:srgbClr val="0BD0D9"/>
              </a:buClr>
              <a:buSzPts val="2470"/>
              <a:buFont typeface="Noto Sans Symbols"/>
              <a:buChar char="⚫"/>
            </a:pPr>
            <a:r>
              <a:rPr lang="en-US" sz="2600" b="0" i="0" u="none">
                <a:solidFill>
                  <a:schemeClr val="dk1"/>
                </a:solidFill>
                <a:latin typeface="Constantia"/>
                <a:ea typeface="Constantia"/>
                <a:cs typeface="Constantia"/>
                <a:sym typeface="Constantia"/>
              </a:rPr>
              <a:t>This instruction store the content of AC in to the memory word specified by effective address .</a:t>
            </a:r>
            <a:endParaRPr/>
          </a:p>
          <a:p>
            <a:pPr marL="273050" marR="0" lvl="0" indent="-273050" algn="l" rtl="0">
              <a:lnSpc>
                <a:spcPct val="100000"/>
              </a:lnSpc>
              <a:spcBef>
                <a:spcPts val="520"/>
              </a:spcBef>
              <a:spcAft>
                <a:spcPts val="0"/>
              </a:spcAft>
              <a:buClr>
                <a:srgbClr val="0BD0D9"/>
              </a:buClr>
              <a:buSzPts val="2470"/>
              <a:buFont typeface="Noto Sans Symbols"/>
              <a:buChar char="⚫"/>
            </a:pPr>
            <a:r>
              <a:rPr lang="en-US" sz="2600" b="0" i="0" u="none">
                <a:solidFill>
                  <a:schemeClr val="dk1"/>
                </a:solidFill>
                <a:latin typeface="Constantia"/>
                <a:ea typeface="Constantia"/>
                <a:cs typeface="Constantia"/>
                <a:sym typeface="Constantia"/>
              </a:rPr>
              <a:t>The microoperation performed this operation are:</a:t>
            </a:r>
            <a:endParaRPr/>
          </a:p>
          <a:p>
            <a:pPr marL="273050" marR="0" lvl="0" indent="-116204" algn="l" rtl="0">
              <a:lnSpc>
                <a:spcPct val="100000"/>
              </a:lnSpc>
              <a:spcBef>
                <a:spcPts val="520"/>
              </a:spcBef>
              <a:spcAft>
                <a:spcPts val="0"/>
              </a:spcAft>
              <a:buClr>
                <a:srgbClr val="0BD0D9"/>
              </a:buClr>
              <a:buSzPts val="2470"/>
              <a:buFont typeface="Noto Sans Symbols"/>
              <a:buNone/>
            </a:pPr>
            <a:endParaRPr sz="2600" b="0" i="0" u="none">
              <a:solidFill>
                <a:schemeClr val="dk1"/>
              </a:solidFill>
              <a:latin typeface="Constantia"/>
              <a:ea typeface="Constantia"/>
              <a:cs typeface="Constantia"/>
              <a:sym typeface="Constantia"/>
            </a:endParaRPr>
          </a:p>
          <a:p>
            <a:pPr marL="273050" marR="0" lvl="0" indent="-116204" algn="l" rtl="0">
              <a:lnSpc>
                <a:spcPct val="100000"/>
              </a:lnSpc>
              <a:spcBef>
                <a:spcPts val="520"/>
              </a:spcBef>
              <a:spcAft>
                <a:spcPts val="0"/>
              </a:spcAft>
              <a:buClr>
                <a:srgbClr val="0BD0D9"/>
              </a:buClr>
              <a:buSzPts val="2470"/>
              <a:buFont typeface="Noto Sans Symbols"/>
              <a:buNone/>
            </a:pPr>
            <a:endParaRPr sz="2600" b="0" i="0" u="none">
              <a:solidFill>
                <a:schemeClr val="dk1"/>
              </a:solidFill>
              <a:latin typeface="Constantia"/>
              <a:ea typeface="Constantia"/>
              <a:cs typeface="Constantia"/>
              <a:sym typeface="Constantia"/>
            </a:endParaRPr>
          </a:p>
          <a:p>
            <a:pPr marL="273050" marR="0" lvl="0" indent="-273050" algn="l" rtl="0">
              <a:lnSpc>
                <a:spcPct val="100000"/>
              </a:lnSpc>
              <a:spcBef>
                <a:spcPts val="520"/>
              </a:spcBef>
              <a:spcAft>
                <a:spcPts val="0"/>
              </a:spcAft>
              <a:buClr>
                <a:srgbClr val="0BD0D9"/>
              </a:buClr>
              <a:buSzPts val="2470"/>
              <a:buFont typeface="Noto Sans Symbols"/>
              <a:buChar char="⚫"/>
            </a:pPr>
            <a:r>
              <a:rPr lang="en-US" sz="2600" b="0" i="0" u="none">
                <a:solidFill>
                  <a:schemeClr val="dk1"/>
                </a:solidFill>
                <a:latin typeface="Constantia"/>
                <a:ea typeface="Constantia"/>
                <a:cs typeface="Constantia"/>
                <a:sym typeface="Constantia"/>
              </a:rPr>
              <a:t>Total time cycle = 5</a:t>
            </a:r>
            <a:endParaRPr/>
          </a:p>
          <a:p>
            <a:pPr marL="273050" marR="0" lvl="0" indent="-116204" algn="l" rtl="0">
              <a:spcBef>
                <a:spcPts val="520"/>
              </a:spcBef>
              <a:spcAft>
                <a:spcPts val="0"/>
              </a:spcAft>
              <a:buClr>
                <a:srgbClr val="0BD0D9"/>
              </a:buClr>
              <a:buSzPts val="2470"/>
              <a:buFont typeface="Noto Sans Symbols"/>
              <a:buNone/>
            </a:pPr>
            <a:endParaRPr sz="2600" b="0" i="0" u="none">
              <a:solidFill>
                <a:schemeClr val="dk1"/>
              </a:solidFill>
              <a:latin typeface="Constantia"/>
              <a:ea typeface="Constantia"/>
              <a:cs typeface="Constantia"/>
              <a:sym typeface="Constantia"/>
            </a:endParaRPr>
          </a:p>
        </p:txBody>
      </p:sp>
      <p:pic>
        <p:nvPicPr>
          <p:cNvPr id="77" name="Google Shape;77;p6"/>
          <p:cNvPicPr preferRelativeResize="0"/>
          <p:nvPr/>
        </p:nvPicPr>
        <p:blipFill rotWithShape="1">
          <a:blip r:embed="rId3">
            <a:alphaModFix/>
          </a:blip>
          <a:srcRect/>
          <a:stretch/>
        </p:blipFill>
        <p:spPr>
          <a:xfrm>
            <a:off x="2514600" y="3962400"/>
            <a:ext cx="3352800" cy="600075"/>
          </a:xfrm>
          <a:prstGeom prst="rect">
            <a:avLst/>
          </a:prstGeom>
          <a:noFill/>
          <a:ln>
            <a:noFill/>
          </a:ln>
        </p:spPr>
      </p:pic>
      <p:sp>
        <p:nvSpPr>
          <p:cNvPr id="78" name="Google Shape;78;p6"/>
          <p:cNvSpPr txBox="1"/>
          <p:nvPr/>
        </p:nvSpPr>
        <p:spPr>
          <a:xfrm>
            <a:off x="3016577" y="0"/>
            <a:ext cx="3460423" cy="8382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3600" b="1" dirty="0">
                <a:latin typeface="Calibri"/>
                <a:ea typeface="Calibri"/>
                <a:cs typeface="Calibri"/>
                <a:sym typeface="Calibri"/>
              </a:rPr>
              <a:t>4. STA : Store AC</a:t>
            </a:r>
            <a:endParaRPr sz="3600" b="1" dirty="0">
              <a:latin typeface="Calibri"/>
              <a:ea typeface="Calibri"/>
              <a:cs typeface="Calibri"/>
              <a:sym typeface="Calibri"/>
            </a:endParaRPr>
          </a:p>
        </p:txBody>
      </p:sp>
      <p:pic>
        <p:nvPicPr>
          <p:cNvPr id="5" name="Google Shape;41;p10"/>
          <p:cNvPicPr preferRelativeResize="0"/>
          <p:nvPr/>
        </p:nvPicPr>
        <p:blipFill rotWithShape="1">
          <a:blip r:embed="rId4">
            <a:alphaModFix/>
          </a:blip>
          <a:srcRect/>
          <a:stretch/>
        </p:blipFill>
        <p:spPr>
          <a:xfrm>
            <a:off x="457200" y="57495"/>
            <a:ext cx="1720645" cy="723209"/>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7"/>
                                        </p:tgtEl>
                                        <p:attrNameLst>
                                          <p:attrName>style.visibility</p:attrName>
                                        </p:attrNameLst>
                                      </p:cBhvr>
                                      <p:to>
                                        <p:strVal val="visible"/>
                                      </p:to>
                                    </p:set>
                                    <p:animEffect transition="in" filter="fade">
                                      <p:cBhvr>
                                        <p:cTn id="7" dur="500"/>
                                        <p:tgtEl>
                                          <p:spTgt spid="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TotalTime>
  <Words>1256</Words>
  <Application>Microsoft Office PowerPoint</Application>
  <PresentationFormat>On-screen Show (4:3)</PresentationFormat>
  <Paragraphs>156</Paragraphs>
  <Slides>25</Slides>
  <Notes>22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Noto Sans Symbols</vt:lpstr>
      <vt:lpstr>Candara</vt:lpstr>
      <vt:lpstr>Arial</vt:lpstr>
      <vt:lpstr>Constantia</vt:lpstr>
      <vt:lpstr>Times New Roman</vt:lpstr>
      <vt:lpstr>Sen</vt:lpstr>
      <vt:lpstr>Calibri</vt:lpstr>
      <vt:lpstr>Office Theme</vt:lpstr>
      <vt:lpstr>PowerPoint Presentation</vt:lpstr>
      <vt:lpstr>PowerPoint Presentation</vt:lpstr>
      <vt:lpstr>                      Memory reference instruction </vt:lpstr>
      <vt:lpstr>PowerPoint Presentation</vt:lpstr>
      <vt:lpstr>Memory reference instruction </vt:lpstr>
      <vt:lpstr>PowerPoint Presentation</vt:lpstr>
      <vt:lpstr>PowerPoint Presentation</vt:lpstr>
      <vt:lpstr>PowerPoint Presentation</vt:lpstr>
      <vt:lpstr>PowerPoint Presentation</vt:lpstr>
      <vt:lpstr>PowerPoint Presentation</vt:lpstr>
      <vt:lpstr>PowerPoint Presentation</vt:lpstr>
      <vt:lpstr>6. BSA: </vt:lpstr>
      <vt:lpstr>PowerPoint Presentation</vt:lpstr>
      <vt:lpstr>PowerPoint Presentation</vt:lpstr>
      <vt:lpstr>PowerPoint Presentation</vt:lpstr>
      <vt:lpstr>Introduction</vt:lpstr>
      <vt:lpstr>Input-Output Configuration</vt:lpstr>
      <vt:lpstr>Input-Output Configuration</vt:lpstr>
      <vt:lpstr>Input-Output Flags</vt:lpstr>
      <vt:lpstr>Input-Output Instructions.</vt:lpstr>
      <vt:lpstr>Program Interrupt</vt:lpstr>
      <vt:lpstr>Flowchart of Interrupt cycle</vt:lpstr>
      <vt:lpstr>Interrupt E.g.</vt:lpstr>
      <vt:lpstr>Interrupt cycle</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sanjay</dc:creator>
  <cp:lastModifiedBy>STECH</cp:lastModifiedBy>
  <cp:revision>6</cp:revision>
  <dcterms:created xsi:type="dcterms:W3CDTF">2011-08-29T08:38:29Z</dcterms:created>
  <dcterms:modified xsi:type="dcterms:W3CDTF">2023-02-03T20:49:24Z</dcterms:modified>
</cp:coreProperties>
</file>