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9" r:id="rId6"/>
    <p:sldId id="270" r:id="rId7"/>
    <p:sldId id="271" r:id="rId8"/>
    <p:sldId id="260" r:id="rId9"/>
    <p:sldId id="272" r:id="rId10"/>
    <p:sldId id="273" r:id="rId11"/>
    <p:sldId id="274" r:id="rId12"/>
    <p:sldId id="275" r:id="rId13"/>
    <p:sldId id="276" r:id="rId14"/>
    <p:sldId id="277" r:id="rId15"/>
    <p:sldId id="278" r:id="rId16"/>
    <p:sldId id="279" r:id="rId17"/>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Candara" panose="020E05020303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3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CS118</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TOPIC: </a:t>
            </a:r>
            <a:endParaRPr sz="3200" b="1" i="0" u="none" strike="noStrike" cap="none" dirty="0">
              <a:solidFill>
                <a:srgbClr val="FF0000"/>
              </a:solidFill>
              <a:latin typeface="Candara"/>
              <a:ea typeface="Candara"/>
              <a:cs typeface="Candara"/>
              <a:sym typeface="Candara"/>
            </a:endParaRPr>
          </a:p>
          <a:p>
            <a:pPr algn="just"/>
            <a:r>
              <a:rPr lang="en-IN" sz="3600" b="0" i="0" dirty="0">
                <a:solidFill>
                  <a:srgbClr val="610B38"/>
                </a:solidFill>
                <a:effectLst/>
                <a:latin typeface="erdana"/>
              </a:rPr>
              <a:t>                 </a:t>
            </a:r>
            <a:r>
              <a:rPr lang="en-IN" sz="3600" b="1" i="0" dirty="0">
                <a:solidFill>
                  <a:srgbClr val="FF0000"/>
                </a:solidFill>
                <a:effectLst/>
                <a:latin typeface="erdana"/>
              </a:rPr>
              <a:t>Micro-programmed Control Unit</a:t>
            </a: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(Lecture 13)</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2400" b="0" i="0" u="none" strike="noStrike" cap="none" dirty="0">
                <a:solidFill>
                  <a:schemeClr val="dk1"/>
                </a:solidFill>
                <a:latin typeface="Candara"/>
                <a:ea typeface="Candara"/>
                <a:cs typeface="Candara"/>
                <a:sym typeface="Candara"/>
              </a:rPr>
              <a:t>By – Dr </a:t>
            </a:r>
            <a:r>
              <a:rPr lang="en-US" sz="2400" dirty="0">
                <a:solidFill>
                  <a:schemeClr val="dk1"/>
                </a:solidFill>
                <a:latin typeface="Candara"/>
                <a:ea typeface="Candara"/>
                <a:cs typeface="Candara"/>
                <a:sym typeface="Candara"/>
              </a:rPr>
              <a:t>Anchal Thakur</a:t>
            </a:r>
            <a:r>
              <a:rPr lang="en-US" sz="2400" b="0" i="0" u="none" strike="noStrike" cap="none" dirty="0">
                <a:solidFill>
                  <a:schemeClr val="dk1"/>
                </a:solidFill>
                <a:latin typeface="Candara"/>
                <a:ea typeface="Candara"/>
                <a:cs typeface="Candara"/>
                <a:sym typeface="Candara"/>
              </a:rPr>
              <a:t> (Asst. Professor, DICE)</a:t>
            </a:r>
            <a:endParaRPr dirty="0"/>
          </a:p>
          <a:p>
            <a:pPr marL="0" marR="0" lvl="0" indent="0" algn="ctr" rtl="0">
              <a:spcBef>
                <a:spcPts val="0"/>
              </a:spcBef>
              <a:spcAft>
                <a:spcPts val="0"/>
              </a:spcAft>
              <a:buNone/>
            </a:pPr>
            <a:endParaRPr sz="40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pic>
        <p:nvPicPr>
          <p:cNvPr id="2" name="Picture 1">
            <a:extLst>
              <a:ext uri="{FF2B5EF4-FFF2-40B4-BE49-F238E27FC236}">
                <a16:creationId xmlns:a16="http://schemas.microsoft.com/office/drawing/2014/main" id="{5B89C10E-2399-0904-7738-90B3148AF971}"/>
              </a:ext>
            </a:extLst>
          </p:cNvPr>
          <p:cNvPicPr>
            <a:picLocks noChangeAspect="1"/>
          </p:cNvPicPr>
          <p:nvPr/>
        </p:nvPicPr>
        <p:blipFill>
          <a:blip r:embed="rId3"/>
          <a:stretch>
            <a:fillRect/>
          </a:stretch>
        </p:blipFill>
        <p:spPr>
          <a:xfrm>
            <a:off x="260252" y="136525"/>
            <a:ext cx="1720645" cy="7232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AD1D5-3F3A-1381-EBDE-51EAB4C124F6}"/>
              </a:ext>
            </a:extLst>
          </p:cNvPr>
          <p:cNvSpPr>
            <a:spLocks noGrp="1"/>
          </p:cNvSpPr>
          <p:nvPr>
            <p:ph type="title"/>
          </p:nvPr>
        </p:nvSpPr>
        <p:spPr/>
        <p:txBody>
          <a:bodyPr/>
          <a:lstStyle/>
          <a:p>
            <a:r>
              <a:rPr lang="en-IN" dirty="0"/>
              <a:t>Continue..</a:t>
            </a:r>
          </a:p>
        </p:txBody>
      </p:sp>
      <p:sp>
        <p:nvSpPr>
          <p:cNvPr id="3" name="Text Placeholder 2">
            <a:extLst>
              <a:ext uri="{FF2B5EF4-FFF2-40B4-BE49-F238E27FC236}">
                <a16:creationId xmlns:a16="http://schemas.microsoft.com/office/drawing/2014/main" id="{BB60601B-628B-7321-4194-2A50DFE86C91}"/>
              </a:ext>
            </a:extLst>
          </p:cNvPr>
          <p:cNvSpPr>
            <a:spLocks noGrp="1"/>
          </p:cNvSpPr>
          <p:nvPr>
            <p:ph type="body" idx="1"/>
          </p:nvPr>
        </p:nvSpPr>
        <p:spPr/>
        <p:txBody>
          <a:bodyPr/>
          <a:lstStyle/>
          <a:p>
            <a:pPr marL="114300" indent="0">
              <a:buNone/>
            </a:pPr>
            <a:r>
              <a:rPr lang="en-IN" sz="2000" b="0" i="0" dirty="0">
                <a:solidFill>
                  <a:schemeClr val="tx1"/>
                </a:solidFill>
                <a:effectLst/>
                <a:latin typeface="Times New Roman" panose="02020603050405020304" pitchFamily="18" charset="0"/>
                <a:cs typeface="Times New Roman" panose="02020603050405020304" pitchFamily="18" charset="0"/>
              </a:rPr>
              <a:t>The control memory required the capabilities of address sequencing, which is described as follows:</a:t>
            </a:r>
          </a:p>
          <a:p>
            <a:pPr algn="just">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On the basis of the status bit conditions, the address sequencing selects the conditional branch or unconditional branch.</a:t>
            </a:r>
          </a:p>
          <a:p>
            <a:pPr algn="just">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Addressing sequence is able to increment the CAR (Control address register).</a:t>
            </a:r>
          </a:p>
          <a:p>
            <a:pPr algn="just">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It provides the facility for subroutine calls and returns.</a:t>
            </a:r>
          </a:p>
          <a:p>
            <a:pPr algn="just">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A mappings process is provided by the addressing sequence from the instructions bits to a control memory address.</a:t>
            </a:r>
          </a:p>
          <a:p>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FCAC383-D9B1-9274-42A6-7961A845D0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Picture 4">
            <a:extLst>
              <a:ext uri="{FF2B5EF4-FFF2-40B4-BE49-F238E27FC236}">
                <a16:creationId xmlns:a16="http://schemas.microsoft.com/office/drawing/2014/main" id="{D26BD832-EAA2-AAB1-D02F-50788D16539B}"/>
              </a:ext>
            </a:extLst>
          </p:cNvPr>
          <p:cNvPicPr>
            <a:picLocks noChangeAspect="1"/>
          </p:cNvPicPr>
          <p:nvPr/>
        </p:nvPicPr>
        <p:blipFill>
          <a:blip r:embed="rId2"/>
          <a:stretch>
            <a:fillRect/>
          </a:stretch>
        </p:blipFill>
        <p:spPr>
          <a:xfrm>
            <a:off x="42202" y="189604"/>
            <a:ext cx="1720645" cy="723209"/>
          </a:xfrm>
          <a:prstGeom prst="rect">
            <a:avLst/>
          </a:prstGeom>
        </p:spPr>
      </p:pic>
    </p:spTree>
    <p:extLst>
      <p:ext uri="{BB962C8B-B14F-4D97-AF65-F5344CB8AC3E}">
        <p14:creationId xmlns:p14="http://schemas.microsoft.com/office/powerpoint/2010/main" val="2594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DB2B-4FA3-0F42-12A5-EB7A6FC980F9}"/>
              </a:ext>
            </a:extLst>
          </p:cNvPr>
          <p:cNvSpPr>
            <a:spLocks noGrp="1"/>
          </p:cNvSpPr>
          <p:nvPr>
            <p:ph type="title"/>
          </p:nvPr>
        </p:nvSpPr>
        <p:spPr/>
        <p:txBody>
          <a:bodyPr/>
          <a:lstStyle/>
          <a:p>
            <a:r>
              <a:rPr lang="en-IN" dirty="0"/>
              <a:t>Continue..</a:t>
            </a:r>
          </a:p>
        </p:txBody>
      </p:sp>
      <p:sp>
        <p:nvSpPr>
          <p:cNvPr id="4" name="Slide Number Placeholder 3">
            <a:extLst>
              <a:ext uri="{FF2B5EF4-FFF2-40B4-BE49-F238E27FC236}">
                <a16:creationId xmlns:a16="http://schemas.microsoft.com/office/drawing/2014/main" id="{A9EC23AB-3006-C67A-8DCE-2353267756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Picture 4">
            <a:extLst>
              <a:ext uri="{FF2B5EF4-FFF2-40B4-BE49-F238E27FC236}">
                <a16:creationId xmlns:a16="http://schemas.microsoft.com/office/drawing/2014/main" id="{D4263F66-B993-16A7-7F53-FF7AE8A4D54C}"/>
              </a:ext>
            </a:extLst>
          </p:cNvPr>
          <p:cNvPicPr>
            <a:picLocks noChangeAspect="1"/>
          </p:cNvPicPr>
          <p:nvPr/>
        </p:nvPicPr>
        <p:blipFill>
          <a:blip r:embed="rId2"/>
          <a:stretch>
            <a:fillRect/>
          </a:stretch>
        </p:blipFill>
        <p:spPr>
          <a:xfrm>
            <a:off x="42202" y="189604"/>
            <a:ext cx="1720645" cy="723209"/>
          </a:xfrm>
          <a:prstGeom prst="rect">
            <a:avLst/>
          </a:prstGeom>
        </p:spPr>
      </p:pic>
      <p:pic>
        <p:nvPicPr>
          <p:cNvPr id="6146" name="Picture 2" descr="Addressing Sequencing in Computer Organization">
            <a:extLst>
              <a:ext uri="{FF2B5EF4-FFF2-40B4-BE49-F238E27FC236}">
                <a16:creationId xmlns:a16="http://schemas.microsoft.com/office/drawing/2014/main" id="{A4B62F24-05A3-5331-5622-9C70B1F1F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72" y="912813"/>
            <a:ext cx="8167028" cy="4975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194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1178-5499-B013-B5D9-D89F4BDF173A}"/>
              </a:ext>
            </a:extLst>
          </p:cNvPr>
          <p:cNvSpPr>
            <a:spLocks noGrp="1"/>
          </p:cNvSpPr>
          <p:nvPr>
            <p:ph type="title"/>
          </p:nvPr>
        </p:nvSpPr>
        <p:spPr>
          <a:xfrm>
            <a:off x="1772528" y="0"/>
            <a:ext cx="4704471" cy="838200"/>
          </a:xfrm>
        </p:spPr>
        <p:txBody>
          <a:bodyPr/>
          <a:lstStyle/>
          <a:p>
            <a:r>
              <a:rPr lang="en-IN" b="0" i="0" dirty="0">
                <a:solidFill>
                  <a:srgbClr val="610B38"/>
                </a:solidFill>
                <a:effectLst/>
                <a:latin typeface="erdana"/>
              </a:rPr>
              <a:t>Conditional Branching</a:t>
            </a:r>
            <a:endParaRPr lang="en-IN" dirty="0"/>
          </a:p>
        </p:txBody>
      </p:sp>
      <p:sp>
        <p:nvSpPr>
          <p:cNvPr id="4" name="Slide Number Placeholder 3">
            <a:extLst>
              <a:ext uri="{FF2B5EF4-FFF2-40B4-BE49-F238E27FC236}">
                <a16:creationId xmlns:a16="http://schemas.microsoft.com/office/drawing/2014/main" id="{CF32C81F-83F9-36A2-9DA9-CA156DCAE6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5" name="Picture 4">
            <a:extLst>
              <a:ext uri="{FF2B5EF4-FFF2-40B4-BE49-F238E27FC236}">
                <a16:creationId xmlns:a16="http://schemas.microsoft.com/office/drawing/2014/main" id="{51E529D4-B0F2-C446-DFC8-C3009ACDC084}"/>
              </a:ext>
            </a:extLst>
          </p:cNvPr>
          <p:cNvPicPr>
            <a:picLocks noChangeAspect="1"/>
          </p:cNvPicPr>
          <p:nvPr/>
        </p:nvPicPr>
        <p:blipFill>
          <a:blip r:embed="rId2"/>
          <a:stretch>
            <a:fillRect/>
          </a:stretch>
        </p:blipFill>
        <p:spPr>
          <a:xfrm>
            <a:off x="42202" y="189604"/>
            <a:ext cx="1720645" cy="723209"/>
          </a:xfrm>
          <a:prstGeom prst="rect">
            <a:avLst/>
          </a:prstGeom>
        </p:spPr>
      </p:pic>
      <p:sp>
        <p:nvSpPr>
          <p:cNvPr id="7" name="TextBox 6">
            <a:extLst>
              <a:ext uri="{FF2B5EF4-FFF2-40B4-BE49-F238E27FC236}">
                <a16:creationId xmlns:a16="http://schemas.microsoft.com/office/drawing/2014/main" id="{12CD13CF-6B5A-DB53-13AA-21C5FDB891C7}"/>
              </a:ext>
            </a:extLst>
          </p:cNvPr>
          <p:cNvSpPr txBox="1"/>
          <p:nvPr/>
        </p:nvSpPr>
        <p:spPr>
          <a:xfrm>
            <a:off x="260252" y="1185540"/>
            <a:ext cx="8771205" cy="4801314"/>
          </a:xfrm>
          <a:prstGeom prst="rect">
            <a:avLst/>
          </a:prstGeom>
          <a:noFill/>
        </p:spPr>
        <p:txBody>
          <a:bodyPr wrap="square">
            <a:spAutoFit/>
          </a:bodyPr>
          <a:lstStyle/>
          <a:p>
            <a:pPr marL="285750" indent="-285750">
              <a:buFont typeface="Arial" panose="020B0604020202020204" pitchFamily="34" charset="0"/>
              <a:buChar char="•"/>
            </a:pPr>
            <a:r>
              <a:rPr lang="en-IN" sz="1800" b="0" i="0" dirty="0">
                <a:solidFill>
                  <a:schemeClr val="tx1"/>
                </a:solidFill>
                <a:effectLst/>
                <a:latin typeface="Times New Roman" panose="02020603050405020304" pitchFamily="18" charset="0"/>
                <a:cs typeface="Times New Roman" panose="02020603050405020304" pitchFamily="18" charset="0"/>
              </a:rPr>
              <a:t>In the above diagram, the </a:t>
            </a:r>
            <a:r>
              <a:rPr lang="en-IN" sz="1800" b="1" i="0" dirty="0">
                <a:solidFill>
                  <a:schemeClr val="tx1"/>
                </a:solidFill>
                <a:effectLst/>
                <a:latin typeface="Times New Roman" panose="02020603050405020304" pitchFamily="18" charset="0"/>
                <a:cs typeface="Times New Roman" panose="02020603050405020304" pitchFamily="18" charset="0"/>
              </a:rPr>
              <a:t>branch logic</a:t>
            </a:r>
            <a:r>
              <a:rPr lang="en-IN" sz="1800" b="0" i="0" dirty="0">
                <a:solidFill>
                  <a:schemeClr val="tx1"/>
                </a:solidFill>
                <a:effectLst/>
                <a:latin typeface="Times New Roman" panose="02020603050405020304" pitchFamily="18" charset="0"/>
                <a:cs typeface="Times New Roman" panose="02020603050405020304" pitchFamily="18" charset="0"/>
              </a:rPr>
              <a:t> is used to provide the decision-making capabilities in the control unit. There are </a:t>
            </a:r>
            <a:r>
              <a:rPr lang="en-IN" sz="1800" b="1" i="0" dirty="0">
                <a:solidFill>
                  <a:schemeClr val="tx1"/>
                </a:solidFill>
                <a:effectLst/>
                <a:latin typeface="Times New Roman" panose="02020603050405020304" pitchFamily="18" charset="0"/>
                <a:cs typeface="Times New Roman" panose="02020603050405020304" pitchFamily="18" charset="0"/>
              </a:rPr>
              <a:t>special bits</a:t>
            </a:r>
            <a:r>
              <a:rPr lang="en-IN" sz="1800" b="0" i="0" dirty="0">
                <a:solidFill>
                  <a:schemeClr val="tx1"/>
                </a:solidFill>
                <a:effectLst/>
                <a:latin typeface="Times New Roman" panose="02020603050405020304" pitchFamily="18" charset="0"/>
                <a:cs typeface="Times New Roman" panose="02020603050405020304" pitchFamily="18" charset="0"/>
              </a:rPr>
              <a:t> in the system which is described by the status conditions. These bits are used to provide the parameter information such as mode bits, the sign bit, carry-out, and input or output status.</a:t>
            </a:r>
          </a:p>
          <a:p>
            <a:pPr marL="285750" indent="-285750">
              <a:buFont typeface="Arial" panose="020B0604020202020204" pitchFamily="34" charset="0"/>
              <a:buChar char="•"/>
            </a:pPr>
            <a:endParaRPr lang="en-IN" sz="1800"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b="0" i="0" dirty="0">
                <a:solidFill>
                  <a:schemeClr val="tx1"/>
                </a:solidFill>
                <a:effectLst/>
                <a:latin typeface="Times New Roman" panose="02020603050405020304" pitchFamily="18" charset="0"/>
                <a:cs typeface="Times New Roman" panose="02020603050405020304" pitchFamily="18" charset="0"/>
              </a:rPr>
              <a:t>If these status bits come together with the microinstruction field, they are able to control the decision of a conditional branch, which is generated in the branch logic. Here the microinstruction field is going to specify a branch address. The multiplexer is used to implement the </a:t>
            </a:r>
            <a:r>
              <a:rPr lang="en-IN" sz="1800" b="1" i="0" dirty="0">
                <a:solidFill>
                  <a:schemeClr val="tx1"/>
                </a:solidFill>
                <a:effectLst/>
                <a:latin typeface="Times New Roman" panose="02020603050405020304" pitchFamily="18" charset="0"/>
                <a:cs typeface="Times New Roman" panose="02020603050405020304" pitchFamily="18" charset="0"/>
              </a:rPr>
              <a:t>branch logic hardware</a:t>
            </a:r>
            <a:r>
              <a:rPr lang="en-IN" sz="1800" b="0" i="0" dirty="0">
                <a:solidFill>
                  <a:schemeClr val="tx1"/>
                </a:solidFill>
                <a:effectLst/>
                <a:latin typeface="Times New Roman" panose="02020603050405020304" pitchFamily="18" charset="0"/>
                <a:cs typeface="Times New Roman" panose="02020603050405020304" pitchFamily="18" charset="0"/>
              </a:rPr>
              <a:t>. If the condition is met, it will be branch to the initial address. Otherwise, it will increment the address register.</a:t>
            </a:r>
          </a:p>
          <a:p>
            <a:pPr marL="285750" indent="-285750" algn="just">
              <a:buFont typeface="Arial" panose="020B0604020202020204" pitchFamily="34" charset="0"/>
              <a:buChar char="•"/>
            </a:pPr>
            <a:endParaRPr lang="en-IN" sz="1800" b="0" i="0"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b="0" i="0" dirty="0">
                <a:solidFill>
                  <a:schemeClr val="tx1"/>
                </a:solidFill>
                <a:effectLst/>
                <a:latin typeface="Times New Roman" panose="02020603050405020304" pitchFamily="18" charset="0"/>
                <a:cs typeface="Times New Roman" panose="02020603050405020304" pitchFamily="18" charset="0"/>
              </a:rPr>
              <a:t>If we load the branch address into the control address register from the control memory, we are able to implement the unconditional branch microinstruction. If the condition is true, it will go to the branch, which is referred to as the address from the next address field of the current microinstruction. Otherwise, it will fall through. There are various types of conditions that need to be tested: Z(zero), C(carry), O(overflow), N(negative), etc.</a:t>
            </a:r>
          </a:p>
          <a:p>
            <a:pPr marL="285750" indent="-285750">
              <a:buFont typeface="Arial" panose="020B0604020202020204" pitchFamily="34" charset="0"/>
              <a:buChar char="•"/>
            </a:pP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86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0824-2917-EAD6-8BC7-BDC43E267191}"/>
              </a:ext>
            </a:extLst>
          </p:cNvPr>
          <p:cNvSpPr>
            <a:spLocks noGrp="1"/>
          </p:cNvSpPr>
          <p:nvPr>
            <p:ph type="title"/>
          </p:nvPr>
        </p:nvSpPr>
        <p:spPr>
          <a:xfrm>
            <a:off x="1519310" y="0"/>
            <a:ext cx="4957689" cy="838200"/>
          </a:xfrm>
        </p:spPr>
        <p:txBody>
          <a:bodyPr/>
          <a:lstStyle/>
          <a:p>
            <a:r>
              <a:rPr lang="en-IN" b="0" i="0" dirty="0">
                <a:solidFill>
                  <a:srgbClr val="610B38"/>
                </a:solidFill>
                <a:effectLst/>
                <a:latin typeface="erdana"/>
              </a:rPr>
              <a:t>Mapping of Instructions</a:t>
            </a:r>
            <a:endParaRPr lang="en-IN" dirty="0"/>
          </a:p>
        </p:txBody>
      </p:sp>
      <p:sp>
        <p:nvSpPr>
          <p:cNvPr id="4" name="Slide Number Placeholder 3">
            <a:extLst>
              <a:ext uri="{FF2B5EF4-FFF2-40B4-BE49-F238E27FC236}">
                <a16:creationId xmlns:a16="http://schemas.microsoft.com/office/drawing/2014/main" id="{68DB76CE-2B44-0B6E-500D-8517560328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Picture 4">
            <a:extLst>
              <a:ext uri="{FF2B5EF4-FFF2-40B4-BE49-F238E27FC236}">
                <a16:creationId xmlns:a16="http://schemas.microsoft.com/office/drawing/2014/main" id="{2CFE6C22-CF1D-2C2D-1016-9E57812A77E7}"/>
              </a:ext>
            </a:extLst>
          </p:cNvPr>
          <p:cNvPicPr>
            <a:picLocks noChangeAspect="1"/>
          </p:cNvPicPr>
          <p:nvPr/>
        </p:nvPicPr>
        <p:blipFill>
          <a:blip r:embed="rId2"/>
          <a:stretch>
            <a:fillRect/>
          </a:stretch>
        </p:blipFill>
        <p:spPr>
          <a:xfrm>
            <a:off x="42202" y="203672"/>
            <a:ext cx="1720645" cy="723209"/>
          </a:xfrm>
          <a:prstGeom prst="rect">
            <a:avLst/>
          </a:prstGeom>
        </p:spPr>
      </p:pic>
      <p:sp>
        <p:nvSpPr>
          <p:cNvPr id="7" name="TextBox 6">
            <a:extLst>
              <a:ext uri="{FF2B5EF4-FFF2-40B4-BE49-F238E27FC236}">
                <a16:creationId xmlns:a16="http://schemas.microsoft.com/office/drawing/2014/main" id="{3A2CDF6D-FF8F-F27B-C450-FC957CB74E73}"/>
              </a:ext>
            </a:extLst>
          </p:cNvPr>
          <p:cNvSpPr txBox="1"/>
          <p:nvPr/>
        </p:nvSpPr>
        <p:spPr>
          <a:xfrm>
            <a:off x="328832" y="1269689"/>
            <a:ext cx="8357967" cy="1938992"/>
          </a:xfrm>
          <a:prstGeom prst="rect">
            <a:avLst/>
          </a:prstGeom>
          <a:noFill/>
        </p:spPr>
        <p:txBody>
          <a:bodyPr wrap="square">
            <a:spAutoFit/>
          </a:bodyPr>
          <a:lstStyle/>
          <a:p>
            <a:pPr marL="285750" indent="-285750">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In the control memory, if the microinstruction specifies a branch to the first work, in this case, there will be a special type of branch. Here an instruction contains their micro-program routine. For this special branch, the status bits will be the bits in the operation code, which is the part of instruction.</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9218" name="Picture 2" descr="Addressing Sequencing in Computer Organization">
            <a:extLst>
              <a:ext uri="{FF2B5EF4-FFF2-40B4-BE49-F238E27FC236}">
                <a16:creationId xmlns:a16="http://schemas.microsoft.com/office/drawing/2014/main" id="{B4F449C3-ACA1-4273-D5AE-5F8E20F29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012" y="3692836"/>
            <a:ext cx="7077806" cy="2663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271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8ACA4-3CCC-4906-8B78-65FFE5F158D2}"/>
              </a:ext>
            </a:extLst>
          </p:cNvPr>
          <p:cNvSpPr>
            <a:spLocks noGrp="1"/>
          </p:cNvSpPr>
          <p:nvPr>
            <p:ph type="title"/>
          </p:nvPr>
        </p:nvSpPr>
        <p:spPr>
          <a:xfrm>
            <a:off x="2082018" y="0"/>
            <a:ext cx="4394982" cy="838200"/>
          </a:xfrm>
        </p:spPr>
        <p:txBody>
          <a:bodyPr/>
          <a:lstStyle/>
          <a:p>
            <a:r>
              <a:rPr lang="en-IN" dirty="0"/>
              <a:t>Continue..</a:t>
            </a:r>
          </a:p>
        </p:txBody>
      </p:sp>
      <p:sp>
        <p:nvSpPr>
          <p:cNvPr id="4" name="Slide Number Placeholder 3">
            <a:extLst>
              <a:ext uri="{FF2B5EF4-FFF2-40B4-BE49-F238E27FC236}">
                <a16:creationId xmlns:a16="http://schemas.microsoft.com/office/drawing/2014/main" id="{9B86DDFA-9B20-A875-9443-490FFF603A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Picture 4">
            <a:extLst>
              <a:ext uri="{FF2B5EF4-FFF2-40B4-BE49-F238E27FC236}">
                <a16:creationId xmlns:a16="http://schemas.microsoft.com/office/drawing/2014/main" id="{CB20D63D-BE51-5411-38C3-991064F6BBAD}"/>
              </a:ext>
            </a:extLst>
          </p:cNvPr>
          <p:cNvPicPr>
            <a:picLocks noChangeAspect="1"/>
          </p:cNvPicPr>
          <p:nvPr/>
        </p:nvPicPr>
        <p:blipFill>
          <a:blip r:embed="rId2"/>
          <a:stretch>
            <a:fillRect/>
          </a:stretch>
        </p:blipFill>
        <p:spPr>
          <a:xfrm>
            <a:off x="42202" y="189604"/>
            <a:ext cx="1720645" cy="723209"/>
          </a:xfrm>
          <a:prstGeom prst="rect">
            <a:avLst/>
          </a:prstGeom>
        </p:spPr>
      </p:pic>
      <p:sp>
        <p:nvSpPr>
          <p:cNvPr id="7" name="TextBox 6">
            <a:extLst>
              <a:ext uri="{FF2B5EF4-FFF2-40B4-BE49-F238E27FC236}">
                <a16:creationId xmlns:a16="http://schemas.microsoft.com/office/drawing/2014/main" id="{60AE0B09-EA63-4AC0-D2BB-9E71E202C4BC}"/>
              </a:ext>
            </a:extLst>
          </p:cNvPr>
          <p:cNvSpPr txBox="1"/>
          <p:nvPr/>
        </p:nvSpPr>
        <p:spPr>
          <a:xfrm>
            <a:off x="178777" y="1113911"/>
            <a:ext cx="4491698" cy="5909310"/>
          </a:xfrm>
          <a:prstGeom prst="rect">
            <a:avLst/>
          </a:prstGeom>
          <a:noFill/>
        </p:spPr>
        <p:txBody>
          <a:bodyPr wrap="square">
            <a:spAutoFit/>
          </a:bodyPr>
          <a:lstStyle/>
          <a:p>
            <a:pPr marL="285750" indent="-285750" algn="just">
              <a:buFont typeface="Arial" panose="020B0604020202020204" pitchFamily="34" charset="0"/>
              <a:buChar char="•"/>
            </a:pPr>
            <a:r>
              <a:rPr lang="en-IN" sz="1800" b="0" i="0" dirty="0">
                <a:solidFill>
                  <a:schemeClr val="tx1"/>
                </a:solidFill>
                <a:effectLst/>
                <a:latin typeface="inter-regular"/>
              </a:rPr>
              <a:t>The above image shows a type of easy mapping process which are going to convert the 4-bit operation code into the 7-bit address for control memory. In the mapping process, the 0 will be placed in the most significant bit of address. After that, the four operation code bits will be transferred. Lastly, the two least significant bits of CAR will be cleared.</a:t>
            </a:r>
          </a:p>
          <a:p>
            <a:pPr marL="285750" indent="-285750" algn="just">
              <a:buFont typeface="Arial" panose="020B0604020202020204" pitchFamily="34" charset="0"/>
              <a:buChar char="•"/>
            </a:pPr>
            <a:r>
              <a:rPr lang="en-IN" sz="1800" b="0" i="0" dirty="0">
                <a:solidFill>
                  <a:schemeClr val="tx1"/>
                </a:solidFill>
                <a:effectLst/>
                <a:latin typeface="inter-regular"/>
              </a:rPr>
              <a:t>With the help of this process, a micro-program will be provided to each computer instruction. The micro-program contains the capacity of four microinstructions. If less than four microinstructions are used by the routine, the location of unused memory can be used for other routines. If more than four microinstructions are used by the routine, it will use the addresses 1000000 through 1111111.</a:t>
            </a:r>
            <a:endParaRPr lang="en-IN" sz="1800" dirty="0">
              <a:solidFill>
                <a:schemeClr val="tx1"/>
              </a:solidFill>
              <a:latin typeface="inter-regular"/>
            </a:endParaRPr>
          </a:p>
          <a:p>
            <a:pPr marL="285750" indent="-285750" algn="just">
              <a:buFont typeface="Arial" panose="020B0604020202020204" pitchFamily="34" charset="0"/>
              <a:buChar char="•"/>
            </a:pPr>
            <a:endParaRPr lang="en-IN" sz="1800" dirty="0">
              <a:solidFill>
                <a:schemeClr val="tx1"/>
              </a:solidFill>
            </a:endParaRPr>
          </a:p>
        </p:txBody>
      </p:sp>
      <p:pic>
        <p:nvPicPr>
          <p:cNvPr id="11266" name="Picture 2" descr="Addressing Sequencing in Computer Organization">
            <a:extLst>
              <a:ext uri="{FF2B5EF4-FFF2-40B4-BE49-F238E27FC236}">
                <a16:creationId xmlns:a16="http://schemas.microsoft.com/office/drawing/2014/main" id="{F8817C96-0894-43BD-0C8F-21A61CCB5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52493"/>
            <a:ext cx="4220308" cy="4851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11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3363-83B4-D16B-E11F-2D49BC3D1058}"/>
              </a:ext>
            </a:extLst>
          </p:cNvPr>
          <p:cNvSpPr>
            <a:spLocks noGrp="1"/>
          </p:cNvSpPr>
          <p:nvPr>
            <p:ph type="title"/>
          </p:nvPr>
        </p:nvSpPr>
        <p:spPr>
          <a:xfrm>
            <a:off x="2236762" y="0"/>
            <a:ext cx="4240237" cy="838200"/>
          </a:xfrm>
        </p:spPr>
        <p:txBody>
          <a:bodyPr/>
          <a:lstStyle/>
          <a:p>
            <a:r>
              <a:rPr lang="en-IN" dirty="0"/>
              <a:t>Continue..</a:t>
            </a:r>
          </a:p>
        </p:txBody>
      </p:sp>
      <p:sp>
        <p:nvSpPr>
          <p:cNvPr id="3" name="Text Placeholder 2">
            <a:extLst>
              <a:ext uri="{FF2B5EF4-FFF2-40B4-BE49-F238E27FC236}">
                <a16:creationId xmlns:a16="http://schemas.microsoft.com/office/drawing/2014/main" id="{28A6F785-EE66-15DC-69D4-AC5BFAC03496}"/>
              </a:ext>
            </a:extLst>
          </p:cNvPr>
          <p:cNvSpPr>
            <a:spLocks noGrp="1"/>
          </p:cNvSpPr>
          <p:nvPr>
            <p:ph type="body" idx="1"/>
          </p:nvPr>
        </p:nvSpPr>
        <p:spPr>
          <a:xfrm>
            <a:off x="277836" y="1166017"/>
            <a:ext cx="3917852" cy="4525963"/>
          </a:xfrm>
        </p:spPr>
        <p:txBody>
          <a:bodyPr/>
          <a:lstStyle/>
          <a:p>
            <a:r>
              <a:rPr lang="en-IN" sz="2000" b="0" i="0" dirty="0">
                <a:solidFill>
                  <a:srgbClr val="333333"/>
                </a:solidFill>
                <a:effectLst/>
                <a:latin typeface="Times New Roman" panose="02020603050405020304" pitchFamily="18" charset="0"/>
                <a:cs typeface="Times New Roman" panose="02020603050405020304" pitchFamily="18" charset="0"/>
              </a:rPr>
              <a:t>This concept can be extended to a more general mapping rule with the help of PLD (Programmable logic device) or ROM (Read-only memory).</a:t>
            </a:r>
          </a:p>
          <a:p>
            <a:pPr algn="just"/>
            <a:r>
              <a:rPr lang="en-IN" sz="2000" b="0" i="0" dirty="0">
                <a:solidFill>
                  <a:srgbClr val="333333"/>
                </a:solidFill>
                <a:effectLst/>
                <a:latin typeface="Times New Roman" panose="02020603050405020304" pitchFamily="18" charset="0"/>
                <a:cs typeface="Times New Roman" panose="02020603050405020304" pitchFamily="18" charset="0"/>
              </a:rPr>
              <a:t>The above image shows the mapping of address of microinstruction from the OP-code of an instruction. In the execution program, this microinstruction is the starting microinstruction.</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79A56F8-B3C2-5214-A455-346F048973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7" name="Picture 6">
            <a:extLst>
              <a:ext uri="{FF2B5EF4-FFF2-40B4-BE49-F238E27FC236}">
                <a16:creationId xmlns:a16="http://schemas.microsoft.com/office/drawing/2014/main" id="{7884C720-ED99-C0E7-EA84-75DD4EC0F11E}"/>
              </a:ext>
            </a:extLst>
          </p:cNvPr>
          <p:cNvPicPr>
            <a:picLocks noChangeAspect="1"/>
          </p:cNvPicPr>
          <p:nvPr/>
        </p:nvPicPr>
        <p:blipFill>
          <a:blip r:embed="rId2"/>
          <a:stretch>
            <a:fillRect/>
          </a:stretch>
        </p:blipFill>
        <p:spPr>
          <a:xfrm>
            <a:off x="42202" y="189604"/>
            <a:ext cx="1720645" cy="723209"/>
          </a:xfrm>
          <a:prstGeom prst="rect">
            <a:avLst/>
          </a:prstGeom>
        </p:spPr>
      </p:pic>
      <p:pic>
        <p:nvPicPr>
          <p:cNvPr id="12290" name="Picture 2" descr="Addressing Sequencing in Computer Organization">
            <a:extLst>
              <a:ext uri="{FF2B5EF4-FFF2-40B4-BE49-F238E27FC236}">
                <a16:creationId xmlns:a16="http://schemas.microsoft.com/office/drawing/2014/main" id="{A5A3D4F2-3D45-5D0B-F1E6-5E1364635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546" y="1166017"/>
            <a:ext cx="4286250" cy="433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32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1B7D-2DD8-4965-6C96-93FDEB81E36E}"/>
              </a:ext>
            </a:extLst>
          </p:cNvPr>
          <p:cNvSpPr>
            <a:spLocks noGrp="1"/>
          </p:cNvSpPr>
          <p:nvPr>
            <p:ph type="title"/>
          </p:nvPr>
        </p:nvSpPr>
        <p:spPr>
          <a:xfrm>
            <a:off x="3024554" y="0"/>
            <a:ext cx="3452446" cy="838200"/>
          </a:xfrm>
        </p:spPr>
        <p:txBody>
          <a:bodyPr/>
          <a:lstStyle/>
          <a:p>
            <a:r>
              <a:rPr lang="en-IN" b="0" i="0" dirty="0">
                <a:solidFill>
                  <a:srgbClr val="610B38"/>
                </a:solidFill>
                <a:effectLst/>
                <a:latin typeface="erdana"/>
              </a:rPr>
              <a:t>Subroutine</a:t>
            </a:r>
            <a:endParaRPr lang="en-IN" dirty="0"/>
          </a:p>
        </p:txBody>
      </p:sp>
      <p:sp>
        <p:nvSpPr>
          <p:cNvPr id="3" name="Text Placeholder 2">
            <a:extLst>
              <a:ext uri="{FF2B5EF4-FFF2-40B4-BE49-F238E27FC236}">
                <a16:creationId xmlns:a16="http://schemas.microsoft.com/office/drawing/2014/main" id="{DB2A155D-6952-03AD-3AA2-DDE49171CC68}"/>
              </a:ext>
            </a:extLst>
          </p:cNvPr>
          <p:cNvSpPr>
            <a:spLocks noGrp="1"/>
          </p:cNvSpPr>
          <p:nvPr>
            <p:ph type="body" idx="1"/>
          </p:nvPr>
        </p:nvSpPr>
        <p:spPr/>
        <p:txBody>
          <a:bodyPr/>
          <a:lstStyle/>
          <a:p>
            <a:pPr algn="just"/>
            <a:r>
              <a:rPr lang="en-IN" sz="2000" b="0" i="0" dirty="0">
                <a:solidFill>
                  <a:schemeClr val="tx1"/>
                </a:solidFill>
                <a:effectLst/>
                <a:latin typeface="Times New Roman" panose="02020603050405020304" pitchFamily="18" charset="0"/>
                <a:cs typeface="Times New Roman" panose="02020603050405020304" pitchFamily="18" charset="0"/>
              </a:rPr>
              <a:t>Subroutines can be referred to as programs that are used to accomplish a particular task by the other routines. With the help of employing subroutines, we can save the microinstructions. These subroutines use the common sections of microcode, such as effective address computation. </a:t>
            </a:r>
          </a:p>
          <a:p>
            <a:pPr algn="just"/>
            <a:r>
              <a:rPr lang="en-IN" sz="2000" b="0" i="0" dirty="0">
                <a:solidFill>
                  <a:schemeClr val="tx1"/>
                </a:solidFill>
                <a:effectLst/>
                <a:latin typeface="Times New Roman" panose="02020603050405020304" pitchFamily="18" charset="0"/>
                <a:cs typeface="Times New Roman" panose="02020603050405020304" pitchFamily="18" charset="0"/>
              </a:rPr>
              <a:t>The main routine is able to get the address for the return with the help of a subroutine register. In another word, we can say that it becomes a source to transfer the address to a main routine. The register file is used to store the addresses for subroutines. These register files can be structured in a way that the register will be organized in the 'Last in first out' (LIFO) stack.</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863C296-C176-0A88-16F3-0C1979F37A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5" name="Picture 4">
            <a:extLst>
              <a:ext uri="{FF2B5EF4-FFF2-40B4-BE49-F238E27FC236}">
                <a16:creationId xmlns:a16="http://schemas.microsoft.com/office/drawing/2014/main" id="{4969C49C-32B9-C6AD-479E-294E50CA273E}"/>
              </a:ext>
            </a:extLst>
          </p:cNvPr>
          <p:cNvPicPr>
            <a:picLocks noChangeAspect="1"/>
          </p:cNvPicPr>
          <p:nvPr/>
        </p:nvPicPr>
        <p:blipFill>
          <a:blip r:embed="rId2"/>
          <a:stretch>
            <a:fillRect/>
          </a:stretch>
        </p:blipFill>
        <p:spPr>
          <a:xfrm>
            <a:off x="42202" y="189604"/>
            <a:ext cx="1720645" cy="723209"/>
          </a:xfrm>
          <a:prstGeom prst="rect">
            <a:avLst/>
          </a:prstGeom>
        </p:spPr>
      </p:pic>
    </p:spTree>
    <p:extLst>
      <p:ext uri="{BB962C8B-B14F-4D97-AF65-F5344CB8AC3E}">
        <p14:creationId xmlns:p14="http://schemas.microsoft.com/office/powerpoint/2010/main" val="59246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97D0-5CE2-F57E-C46B-920B5C765FD0}"/>
              </a:ext>
            </a:extLst>
          </p:cNvPr>
          <p:cNvSpPr>
            <a:spLocks noGrp="1"/>
          </p:cNvSpPr>
          <p:nvPr>
            <p:ph type="title"/>
          </p:nvPr>
        </p:nvSpPr>
        <p:spPr>
          <a:xfrm>
            <a:off x="590843" y="0"/>
            <a:ext cx="6477000" cy="838200"/>
          </a:xfrm>
        </p:spPr>
        <p:txBody>
          <a:bodyPr/>
          <a:lstStyle/>
          <a:p>
            <a:r>
              <a:rPr lang="en-IN" dirty="0"/>
              <a:t>Introduction  </a:t>
            </a:r>
          </a:p>
        </p:txBody>
      </p:sp>
      <p:sp>
        <p:nvSpPr>
          <p:cNvPr id="3" name="Text Placeholder 2">
            <a:extLst>
              <a:ext uri="{FF2B5EF4-FFF2-40B4-BE49-F238E27FC236}">
                <a16:creationId xmlns:a16="http://schemas.microsoft.com/office/drawing/2014/main" id="{F297CB4E-BE2F-0C7D-40E2-9FF8A5CCD131}"/>
              </a:ext>
            </a:extLst>
          </p:cNvPr>
          <p:cNvSpPr>
            <a:spLocks noGrp="1"/>
          </p:cNvSpPr>
          <p:nvPr>
            <p:ph type="body" idx="1"/>
          </p:nvPr>
        </p:nvSpPr>
        <p:spPr/>
        <p:txBody>
          <a:bodyPr/>
          <a:lstStyle/>
          <a:p>
            <a:pPr marL="114300" indent="0" algn="just">
              <a:buNone/>
            </a:pPr>
            <a:r>
              <a:rPr lang="en-IN" sz="2000" b="0" i="0" dirty="0">
                <a:solidFill>
                  <a:srgbClr val="333333"/>
                </a:solidFill>
                <a:effectLst/>
                <a:latin typeface="Times New Roman" panose="02020603050405020304" pitchFamily="18" charset="0"/>
                <a:cs typeface="Times New Roman" panose="02020603050405020304" pitchFamily="18" charset="0"/>
              </a:rPr>
              <a:t>The CPU usually has two main systems: </a:t>
            </a:r>
            <a:r>
              <a:rPr lang="en-IN" sz="2000" b="1" i="0" dirty="0">
                <a:solidFill>
                  <a:srgbClr val="333333"/>
                </a:solidFill>
                <a:effectLst/>
                <a:latin typeface="Times New Roman" panose="02020603050405020304" pitchFamily="18" charset="0"/>
                <a:cs typeface="Times New Roman" panose="02020603050405020304" pitchFamily="18" charset="0"/>
              </a:rPr>
              <a:t>control unit</a:t>
            </a:r>
            <a:r>
              <a:rPr lang="en-IN" sz="2000" b="0" i="0" dirty="0">
                <a:solidFill>
                  <a:srgbClr val="333333"/>
                </a:solidFill>
                <a:effectLst/>
                <a:latin typeface="Times New Roman" panose="02020603050405020304" pitchFamily="18" charset="0"/>
                <a:cs typeface="Times New Roman" panose="02020603050405020304" pitchFamily="18" charset="0"/>
              </a:rPr>
              <a:t> (CU) and </a:t>
            </a:r>
            <a:r>
              <a:rPr lang="en-IN" sz="2000" b="1" i="0" dirty="0">
                <a:solidFill>
                  <a:srgbClr val="333333"/>
                </a:solidFill>
                <a:effectLst/>
                <a:latin typeface="Times New Roman" panose="02020603050405020304" pitchFamily="18" charset="0"/>
                <a:cs typeface="Times New Roman" panose="02020603050405020304" pitchFamily="18" charset="0"/>
              </a:rPr>
              <a:t>arithmetic and logic unit</a:t>
            </a:r>
            <a:r>
              <a:rPr lang="en-IN" sz="2000" b="0" i="0" dirty="0">
                <a:solidFill>
                  <a:srgbClr val="333333"/>
                </a:solidFill>
                <a:effectLst/>
                <a:latin typeface="Times New Roman" panose="02020603050405020304" pitchFamily="18" charset="0"/>
                <a:cs typeface="Times New Roman" panose="02020603050405020304" pitchFamily="18" charset="0"/>
              </a:rPr>
              <a:t> (ALU). The control unit (CU) is used to synchronize the tasks with the help of sending timings and control signals. On the other hand, mathematical and logical operations can be handled with the help of ALU. Micro programmed control units and hardwired control units can be called two types of control units. We can execute an instruction with the help of these two control units.</a:t>
            </a:r>
          </a:p>
          <a:p>
            <a:pPr marL="114300" indent="0" algn="just">
              <a:buNone/>
            </a:pPr>
            <a:r>
              <a:rPr lang="en-IN" sz="2000" b="0" i="0" dirty="0">
                <a:solidFill>
                  <a:srgbClr val="333333"/>
                </a:solidFill>
                <a:effectLst/>
                <a:latin typeface="Times New Roman" panose="02020603050405020304" pitchFamily="18" charset="0"/>
                <a:cs typeface="Times New Roman" panose="02020603050405020304" pitchFamily="18" charset="0"/>
              </a:rPr>
              <a:t>In the </a:t>
            </a:r>
            <a:r>
              <a:rPr lang="en-IN" sz="2000" b="1" i="0" dirty="0">
                <a:solidFill>
                  <a:srgbClr val="333333"/>
                </a:solidFill>
                <a:effectLst/>
                <a:latin typeface="Times New Roman" panose="02020603050405020304" pitchFamily="18" charset="0"/>
                <a:cs typeface="Times New Roman" panose="02020603050405020304" pitchFamily="18" charset="0"/>
              </a:rPr>
              <a:t>hardwired control unit</a:t>
            </a:r>
            <a:r>
              <a:rPr lang="en-IN" sz="2000" b="0" i="0" dirty="0">
                <a:solidFill>
                  <a:srgbClr val="333333"/>
                </a:solidFill>
                <a:effectLst/>
                <a:latin typeface="Times New Roman" panose="02020603050405020304" pitchFamily="18" charset="0"/>
                <a:cs typeface="Times New Roman" panose="02020603050405020304" pitchFamily="18" charset="0"/>
              </a:rPr>
              <a:t>, the execution of operations is much faster, but the implementation, modification, and decoding are difficult. In contrast, implementing, modifying, decoding </a:t>
            </a:r>
            <a:r>
              <a:rPr lang="en-IN" sz="2000" b="1" i="0" dirty="0">
                <a:solidFill>
                  <a:srgbClr val="333333"/>
                </a:solidFill>
                <a:effectLst/>
                <a:latin typeface="Times New Roman" panose="02020603050405020304" pitchFamily="18" charset="0"/>
                <a:cs typeface="Times New Roman" panose="02020603050405020304" pitchFamily="18" charset="0"/>
              </a:rPr>
              <a:t>micro-programmed control units</a:t>
            </a:r>
            <a:r>
              <a:rPr lang="en-IN" sz="2000" b="0" i="0" dirty="0">
                <a:solidFill>
                  <a:srgbClr val="333333"/>
                </a:solidFill>
                <a:effectLst/>
                <a:latin typeface="Times New Roman" panose="02020603050405020304" pitchFamily="18" charset="0"/>
                <a:cs typeface="Times New Roman" panose="02020603050405020304" pitchFamily="18" charset="0"/>
              </a:rPr>
              <a:t> is very easy. The micro-programmed control unit is also able to handle complex instructions. With the help of control signals generated by micro-programmed and hardwired control units, we are able to fetch and execute the instructions.</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A4C029B-0A9D-E51B-AD6C-C3ADD73FA3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5" name="Picture 4">
            <a:extLst>
              <a:ext uri="{FF2B5EF4-FFF2-40B4-BE49-F238E27FC236}">
                <a16:creationId xmlns:a16="http://schemas.microsoft.com/office/drawing/2014/main" id="{2149D5FE-C327-9964-96CB-4770A54DA39D}"/>
              </a:ext>
            </a:extLst>
          </p:cNvPr>
          <p:cNvPicPr>
            <a:picLocks noChangeAspect="1"/>
          </p:cNvPicPr>
          <p:nvPr/>
        </p:nvPicPr>
        <p:blipFill>
          <a:blip r:embed="rId2"/>
          <a:stretch>
            <a:fillRect/>
          </a:stretch>
        </p:blipFill>
        <p:spPr>
          <a:xfrm>
            <a:off x="189914" y="189604"/>
            <a:ext cx="1720645" cy="723209"/>
          </a:xfrm>
          <a:prstGeom prst="rect">
            <a:avLst/>
          </a:prstGeom>
        </p:spPr>
      </p:pic>
    </p:spTree>
    <p:extLst>
      <p:ext uri="{BB962C8B-B14F-4D97-AF65-F5344CB8AC3E}">
        <p14:creationId xmlns:p14="http://schemas.microsoft.com/office/powerpoint/2010/main" val="1005565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2050-418D-1464-340D-DB99FDE35BB8}"/>
              </a:ext>
            </a:extLst>
          </p:cNvPr>
          <p:cNvSpPr>
            <a:spLocks noGrp="1"/>
          </p:cNvSpPr>
          <p:nvPr>
            <p:ph type="title"/>
          </p:nvPr>
        </p:nvSpPr>
        <p:spPr>
          <a:xfrm>
            <a:off x="1856935" y="0"/>
            <a:ext cx="4620064" cy="838200"/>
          </a:xfrm>
        </p:spPr>
        <p:txBody>
          <a:bodyPr/>
          <a:lstStyle/>
          <a:p>
            <a:pPr algn="just"/>
            <a:r>
              <a:rPr lang="en-IN" b="0" i="0" dirty="0">
                <a:solidFill>
                  <a:schemeClr val="tx1"/>
                </a:solidFill>
                <a:effectLst/>
                <a:latin typeface="erdana"/>
              </a:rPr>
              <a:t>Micro-programmed Control Unit</a:t>
            </a:r>
          </a:p>
        </p:txBody>
      </p:sp>
      <p:sp>
        <p:nvSpPr>
          <p:cNvPr id="4" name="Slide Number Placeholder 3">
            <a:extLst>
              <a:ext uri="{FF2B5EF4-FFF2-40B4-BE49-F238E27FC236}">
                <a16:creationId xmlns:a16="http://schemas.microsoft.com/office/drawing/2014/main" id="{C39F6F59-A28F-FEF7-B20F-1D5AAC6CA1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8" name="TextBox 7">
            <a:extLst>
              <a:ext uri="{FF2B5EF4-FFF2-40B4-BE49-F238E27FC236}">
                <a16:creationId xmlns:a16="http://schemas.microsoft.com/office/drawing/2014/main" id="{41E28A4F-45D2-BD60-20BC-B9D40F97F7B8}"/>
              </a:ext>
            </a:extLst>
          </p:cNvPr>
          <p:cNvSpPr txBox="1"/>
          <p:nvPr/>
        </p:nvSpPr>
        <p:spPr>
          <a:xfrm>
            <a:off x="344658" y="1475750"/>
            <a:ext cx="8517987" cy="2862322"/>
          </a:xfrm>
          <a:prstGeom prst="rect">
            <a:avLst/>
          </a:prstGeom>
          <a:noFill/>
        </p:spPr>
        <p:txBody>
          <a:bodyPr wrap="square">
            <a:spAutoFit/>
          </a:bodyPr>
          <a:lstStyle/>
          <a:p>
            <a:pPr algn="just"/>
            <a:r>
              <a:rPr lang="en-IN" sz="2000" b="0" i="0" dirty="0">
                <a:solidFill>
                  <a:srgbClr val="333333"/>
                </a:solidFill>
                <a:effectLst/>
                <a:latin typeface="Times New Roman" panose="02020603050405020304" pitchFamily="18" charset="0"/>
                <a:cs typeface="Times New Roman" panose="02020603050405020304" pitchFamily="18" charset="0"/>
              </a:rPr>
              <a:t>A micro-programmed control unit can be described as a simple logic circuit. We can use it in two ways, i.e., it is able to execute each instruction with the help of generating control signals, and it is also able to do sequencing through microinstructions. It will generate the control signals with the help of programs. At the time of evolution of CISC architecture in the past, this approach was very famous. The program which is used to create the control signals is known as the "Micro-program". The micro-program is placed on the processor chip, which is a type of fast memory. This memory is also known as the control store or control memory.</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59FEA36-894B-5EF9-736F-B0149932FE84}"/>
              </a:ext>
            </a:extLst>
          </p:cNvPr>
          <p:cNvPicPr>
            <a:picLocks noChangeAspect="1"/>
          </p:cNvPicPr>
          <p:nvPr/>
        </p:nvPicPr>
        <p:blipFill>
          <a:blip r:embed="rId2"/>
          <a:stretch>
            <a:fillRect/>
          </a:stretch>
        </p:blipFill>
        <p:spPr>
          <a:xfrm>
            <a:off x="0" y="274010"/>
            <a:ext cx="1720645" cy="723209"/>
          </a:xfrm>
          <a:prstGeom prst="rect">
            <a:avLst/>
          </a:prstGeom>
        </p:spPr>
      </p:pic>
    </p:spTree>
    <p:extLst>
      <p:ext uri="{BB962C8B-B14F-4D97-AF65-F5344CB8AC3E}">
        <p14:creationId xmlns:p14="http://schemas.microsoft.com/office/powerpoint/2010/main" val="266445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09CD-3AA6-EB02-EC1C-A5897AB6D84A}"/>
              </a:ext>
            </a:extLst>
          </p:cNvPr>
          <p:cNvSpPr>
            <a:spLocks noGrp="1"/>
          </p:cNvSpPr>
          <p:nvPr>
            <p:ph type="title"/>
          </p:nvPr>
        </p:nvSpPr>
        <p:spPr>
          <a:xfrm>
            <a:off x="1720644" y="0"/>
            <a:ext cx="4756355" cy="838200"/>
          </a:xfrm>
        </p:spPr>
        <p:txBody>
          <a:bodyPr/>
          <a:lstStyle/>
          <a:p>
            <a:r>
              <a:rPr lang="en-IN" dirty="0"/>
              <a:t>Microprogramed control unit</a:t>
            </a:r>
          </a:p>
        </p:txBody>
      </p:sp>
      <p:sp>
        <p:nvSpPr>
          <p:cNvPr id="4" name="Slide Number Placeholder 3">
            <a:extLst>
              <a:ext uri="{FF2B5EF4-FFF2-40B4-BE49-F238E27FC236}">
                <a16:creationId xmlns:a16="http://schemas.microsoft.com/office/drawing/2014/main" id="{18EBEAE8-594E-9A4C-2B79-824CF73652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3" name="Picture 2">
            <a:extLst>
              <a:ext uri="{FF2B5EF4-FFF2-40B4-BE49-F238E27FC236}">
                <a16:creationId xmlns:a16="http://schemas.microsoft.com/office/drawing/2014/main" id="{D89AC014-29FB-CC20-538A-5B9193DC22DA}"/>
              </a:ext>
            </a:extLst>
          </p:cNvPr>
          <p:cNvPicPr>
            <a:picLocks noChangeAspect="1"/>
          </p:cNvPicPr>
          <p:nvPr/>
        </p:nvPicPr>
        <p:blipFill>
          <a:blip r:embed="rId2"/>
          <a:stretch>
            <a:fillRect/>
          </a:stretch>
        </p:blipFill>
        <p:spPr>
          <a:xfrm>
            <a:off x="0" y="274010"/>
            <a:ext cx="1720645" cy="723209"/>
          </a:xfrm>
          <a:prstGeom prst="rect">
            <a:avLst/>
          </a:prstGeom>
        </p:spPr>
      </p:pic>
      <p:pic>
        <p:nvPicPr>
          <p:cNvPr id="1026" name="Picture 2" descr="Hardwired Vs. Micro-programmed Control Unit">
            <a:extLst>
              <a:ext uri="{FF2B5EF4-FFF2-40B4-BE49-F238E27FC236}">
                <a16:creationId xmlns:a16="http://schemas.microsoft.com/office/drawing/2014/main" id="{56902C93-6225-3791-3030-1BD62121BF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924" y="1647385"/>
            <a:ext cx="6817389" cy="4758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92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99281-3B68-996E-1DFE-B089E4B1EA50}"/>
              </a:ext>
            </a:extLst>
          </p:cNvPr>
          <p:cNvSpPr>
            <a:spLocks noGrp="1"/>
          </p:cNvSpPr>
          <p:nvPr>
            <p:ph type="title"/>
          </p:nvPr>
        </p:nvSpPr>
        <p:spPr>
          <a:xfrm>
            <a:off x="2222694" y="0"/>
            <a:ext cx="4254305" cy="838200"/>
          </a:xfrm>
        </p:spPr>
        <p:txBody>
          <a:bodyPr/>
          <a:lstStyle/>
          <a:p>
            <a:r>
              <a:rPr lang="en-IN" dirty="0"/>
              <a:t>Continue..</a:t>
            </a:r>
          </a:p>
        </p:txBody>
      </p:sp>
      <p:sp>
        <p:nvSpPr>
          <p:cNvPr id="4" name="Slide Number Placeholder 3">
            <a:extLst>
              <a:ext uri="{FF2B5EF4-FFF2-40B4-BE49-F238E27FC236}">
                <a16:creationId xmlns:a16="http://schemas.microsoft.com/office/drawing/2014/main" id="{6ABBB6AD-7B68-E93E-A15D-517425B919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Picture 4" descr="Hardwired Vs. Micro-programmed Control Unit">
            <a:extLst>
              <a:ext uri="{FF2B5EF4-FFF2-40B4-BE49-F238E27FC236}">
                <a16:creationId xmlns:a16="http://schemas.microsoft.com/office/drawing/2014/main" id="{E5EE3395-E98C-89E3-C033-7E1FB6B24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925" y="1047750"/>
            <a:ext cx="5172075" cy="4762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00EE00C-62D0-D014-A478-C8E472909E78}"/>
              </a:ext>
            </a:extLst>
          </p:cNvPr>
          <p:cNvPicPr>
            <a:picLocks noChangeAspect="1"/>
          </p:cNvPicPr>
          <p:nvPr/>
        </p:nvPicPr>
        <p:blipFill>
          <a:blip r:embed="rId3"/>
          <a:stretch>
            <a:fillRect/>
          </a:stretch>
        </p:blipFill>
        <p:spPr>
          <a:xfrm>
            <a:off x="98474" y="237228"/>
            <a:ext cx="1720645" cy="723209"/>
          </a:xfrm>
          <a:prstGeom prst="rect">
            <a:avLst/>
          </a:prstGeom>
        </p:spPr>
      </p:pic>
      <p:sp>
        <p:nvSpPr>
          <p:cNvPr id="9" name="TextBox 8">
            <a:extLst>
              <a:ext uri="{FF2B5EF4-FFF2-40B4-BE49-F238E27FC236}">
                <a16:creationId xmlns:a16="http://schemas.microsoft.com/office/drawing/2014/main" id="{6D006FA1-50BB-F04F-D18D-086EB100C095}"/>
              </a:ext>
            </a:extLst>
          </p:cNvPr>
          <p:cNvSpPr txBox="1"/>
          <p:nvPr/>
        </p:nvSpPr>
        <p:spPr>
          <a:xfrm>
            <a:off x="260252" y="1509097"/>
            <a:ext cx="3711673" cy="2308324"/>
          </a:xfrm>
          <a:prstGeom prst="rect">
            <a:avLst/>
          </a:prstGeom>
          <a:noFill/>
        </p:spPr>
        <p:txBody>
          <a:bodyPr wrap="square">
            <a:spAutoFit/>
          </a:bodyPr>
          <a:lstStyle/>
          <a:p>
            <a:pPr algn="just"/>
            <a:r>
              <a:rPr lang="en-IN" sz="1800" b="0" i="0" dirty="0">
                <a:solidFill>
                  <a:schemeClr val="tx1"/>
                </a:solidFill>
                <a:effectLst/>
                <a:latin typeface="Times New Roman" panose="02020603050405020304" pitchFamily="18" charset="0"/>
                <a:cs typeface="Times New Roman" panose="02020603050405020304" pitchFamily="18" charset="0"/>
              </a:rPr>
              <a:t>A micro-program is used to contain a set of microinstructions. Each microinstruction or control word contains different bit patterns. The n bit words are contained by each microinstruction. On the basis of the bit pattern of a control word, every control signals differ from each other.</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53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8A8D-7CEE-B885-458E-456E65BF487E}"/>
              </a:ext>
            </a:extLst>
          </p:cNvPr>
          <p:cNvSpPr>
            <a:spLocks noGrp="1"/>
          </p:cNvSpPr>
          <p:nvPr>
            <p:ph type="title"/>
          </p:nvPr>
        </p:nvSpPr>
        <p:spPr>
          <a:xfrm>
            <a:off x="1378634" y="0"/>
            <a:ext cx="5098366" cy="838200"/>
          </a:xfrm>
        </p:spPr>
        <p:txBody>
          <a:bodyPr/>
          <a:lstStyle/>
          <a:p>
            <a:r>
              <a:rPr lang="en-IN" dirty="0"/>
              <a:t>Organization of Micro-programmed CU</a:t>
            </a:r>
          </a:p>
        </p:txBody>
      </p:sp>
      <p:sp>
        <p:nvSpPr>
          <p:cNvPr id="3" name="Text Placeholder 2">
            <a:extLst>
              <a:ext uri="{FF2B5EF4-FFF2-40B4-BE49-F238E27FC236}">
                <a16:creationId xmlns:a16="http://schemas.microsoft.com/office/drawing/2014/main" id="{BF038AC8-5B91-3A80-5DBF-7FB0D0E1290B}"/>
              </a:ext>
            </a:extLst>
          </p:cNvPr>
          <p:cNvSpPr>
            <a:spLocks noGrp="1"/>
          </p:cNvSpPr>
          <p:nvPr>
            <p:ph type="body" idx="1"/>
          </p:nvPr>
        </p:nvSpPr>
        <p:spPr>
          <a:xfrm>
            <a:off x="98474" y="1075428"/>
            <a:ext cx="8848578" cy="5423846"/>
          </a:xfrm>
        </p:spPr>
        <p:txBody>
          <a:bodyPr/>
          <a:lstStyle/>
          <a:p>
            <a:pPr marL="114300" indent="0" algn="just">
              <a:buNone/>
            </a:pPr>
            <a:r>
              <a:rPr lang="en-IN" sz="1800" dirty="0">
                <a:solidFill>
                  <a:schemeClr val="tx1"/>
                </a:solidFill>
                <a:latin typeface="Times New Roman" panose="02020603050405020304" pitchFamily="18" charset="0"/>
                <a:cs typeface="Times New Roman" panose="02020603050405020304" pitchFamily="18" charset="0"/>
              </a:rPr>
              <a:t>T</a:t>
            </a:r>
            <a:r>
              <a:rPr lang="en-IN" sz="1800" b="0" i="0" dirty="0">
                <a:solidFill>
                  <a:schemeClr val="tx1"/>
                </a:solidFill>
                <a:effectLst/>
                <a:latin typeface="Times New Roman" panose="02020603050405020304" pitchFamily="18" charset="0"/>
                <a:cs typeface="Times New Roman" panose="02020603050405020304" pitchFamily="18" charset="0"/>
              </a:rPr>
              <a:t>he flow of instruction execution with the help of instruction execution steps, which are described as follows:</a:t>
            </a:r>
          </a:p>
          <a:p>
            <a:pPr algn="just"/>
            <a:r>
              <a:rPr lang="en-IN" sz="1800" b="1" i="0" dirty="0">
                <a:solidFill>
                  <a:schemeClr val="tx1"/>
                </a:solidFill>
                <a:effectLst/>
                <a:latin typeface="Times New Roman" panose="02020603050405020304" pitchFamily="18" charset="0"/>
                <a:cs typeface="Times New Roman" panose="02020603050405020304" pitchFamily="18" charset="0"/>
              </a:rPr>
              <a:t>Instruction</a:t>
            </a:r>
            <a:r>
              <a:rPr lang="en-IN" sz="1800" b="0" i="0" dirty="0">
                <a:solidFill>
                  <a:schemeClr val="tx1"/>
                </a:solidFill>
                <a:effectLst/>
                <a:latin typeface="Times New Roman" panose="02020603050405020304" pitchFamily="18" charset="0"/>
                <a:cs typeface="Times New Roman" panose="02020603050405020304" pitchFamily="18" charset="0"/>
              </a:rPr>
              <a:t> fetch is the </a:t>
            </a:r>
            <a:r>
              <a:rPr lang="en-IN" sz="1800" b="1" i="0" dirty="0">
                <a:solidFill>
                  <a:schemeClr val="tx1"/>
                </a:solidFill>
                <a:effectLst/>
                <a:latin typeface="Times New Roman" panose="02020603050405020304" pitchFamily="18" charset="0"/>
                <a:cs typeface="Times New Roman" panose="02020603050405020304" pitchFamily="18" charset="0"/>
              </a:rPr>
              <a:t>first step</a:t>
            </a:r>
            <a:r>
              <a:rPr lang="en-IN" sz="1800" b="0" i="0" dirty="0">
                <a:solidFill>
                  <a:schemeClr val="tx1"/>
                </a:solidFill>
                <a:effectLst/>
                <a:latin typeface="Times New Roman" panose="02020603050405020304" pitchFamily="18" charset="0"/>
                <a:cs typeface="Times New Roman" panose="02020603050405020304" pitchFamily="18" charset="0"/>
              </a:rPr>
              <a:t>. In this step, the instruction is fetched from the IR (Instruction Register) with the help of a Microinstruction address register.</a:t>
            </a:r>
          </a:p>
          <a:p>
            <a:pPr algn="just"/>
            <a:r>
              <a:rPr lang="en-IN" sz="1800" b="1" i="0" dirty="0">
                <a:solidFill>
                  <a:schemeClr val="tx1"/>
                </a:solidFill>
                <a:effectLst/>
                <a:latin typeface="Times New Roman" panose="02020603050405020304" pitchFamily="18" charset="0"/>
                <a:cs typeface="Times New Roman" panose="02020603050405020304" pitchFamily="18" charset="0"/>
              </a:rPr>
              <a:t>Decode</a:t>
            </a:r>
            <a:r>
              <a:rPr lang="en-IN" sz="1800" b="0" i="0" dirty="0">
                <a:solidFill>
                  <a:schemeClr val="tx1"/>
                </a:solidFill>
                <a:effectLst/>
                <a:latin typeface="Times New Roman" panose="02020603050405020304" pitchFamily="18" charset="0"/>
                <a:cs typeface="Times New Roman" panose="02020603050405020304" pitchFamily="18" charset="0"/>
              </a:rPr>
              <a:t> is the </a:t>
            </a:r>
            <a:r>
              <a:rPr lang="en-IN" sz="1800" b="1" i="0" dirty="0">
                <a:solidFill>
                  <a:schemeClr val="tx1"/>
                </a:solidFill>
                <a:effectLst/>
                <a:latin typeface="Times New Roman" panose="02020603050405020304" pitchFamily="18" charset="0"/>
                <a:cs typeface="Times New Roman" panose="02020603050405020304" pitchFamily="18" charset="0"/>
              </a:rPr>
              <a:t>second step</a:t>
            </a:r>
            <a:r>
              <a:rPr lang="en-IN" sz="1800" b="0" i="0" dirty="0">
                <a:solidFill>
                  <a:schemeClr val="tx1"/>
                </a:solidFill>
                <a:effectLst/>
                <a:latin typeface="Times New Roman" panose="02020603050405020304" pitchFamily="18" charset="0"/>
                <a:cs typeface="Times New Roman" panose="02020603050405020304" pitchFamily="18" charset="0"/>
              </a:rPr>
              <a:t>. In this step, the instructions obtained from the instruction register will be decoded with the help of a microinstruction address generator. Here we will also get the starting address of a micro-routine. With the help of this address, we can easily perform the operation, which is mentioned in the instruction. It will also load the starting address into the micro-program counter.</a:t>
            </a:r>
          </a:p>
          <a:p>
            <a:pPr algn="just"/>
            <a:r>
              <a:rPr lang="en-IN" sz="1800" b="1" i="0" dirty="0">
                <a:solidFill>
                  <a:schemeClr val="tx1"/>
                </a:solidFill>
                <a:effectLst/>
                <a:latin typeface="Times New Roman" panose="02020603050405020304" pitchFamily="18" charset="0"/>
                <a:cs typeface="Times New Roman" panose="02020603050405020304" pitchFamily="18" charset="0"/>
              </a:rPr>
              <a:t>Increment</a:t>
            </a:r>
            <a:r>
              <a:rPr lang="en-IN" sz="1800" b="0" i="0" dirty="0">
                <a:solidFill>
                  <a:schemeClr val="tx1"/>
                </a:solidFill>
                <a:effectLst/>
                <a:latin typeface="Times New Roman" panose="02020603050405020304" pitchFamily="18" charset="0"/>
                <a:cs typeface="Times New Roman" panose="02020603050405020304" pitchFamily="18" charset="0"/>
              </a:rPr>
              <a:t> is the third step. In this step, the control word, which corresponds to the starting address of a micro-program, will be read. When the execution proceeds, the value of the micro-program counter will be increased so that it can read the successive control words of a micro-routine.</a:t>
            </a:r>
          </a:p>
          <a:p>
            <a:pPr algn="just"/>
            <a:r>
              <a:rPr lang="en-IN" sz="1800" b="1" i="0" dirty="0">
                <a:solidFill>
                  <a:schemeClr val="tx1"/>
                </a:solidFill>
                <a:effectLst/>
                <a:latin typeface="Times New Roman" panose="02020603050405020304" pitchFamily="18" charset="0"/>
                <a:cs typeface="Times New Roman" panose="02020603050405020304" pitchFamily="18" charset="0"/>
              </a:rPr>
              <a:t>End bit</a:t>
            </a:r>
            <a:r>
              <a:rPr lang="en-IN" sz="1800" b="0" i="0" dirty="0">
                <a:solidFill>
                  <a:schemeClr val="tx1"/>
                </a:solidFill>
                <a:effectLst/>
                <a:latin typeface="Times New Roman" panose="02020603050405020304" pitchFamily="18" charset="0"/>
                <a:cs typeface="Times New Roman" panose="02020603050405020304" pitchFamily="18" charset="0"/>
              </a:rPr>
              <a:t> is the fourth step. In this step, the microinstruction of a micro-routine contains a bit, which is known as the end bit. The execution of the microinstruction will be successfully completed when the end bit is set to 1.</a:t>
            </a:r>
          </a:p>
          <a:p>
            <a:pPr algn="just"/>
            <a:r>
              <a:rPr lang="en-IN" sz="1800" b="0" i="0" dirty="0">
                <a:solidFill>
                  <a:schemeClr val="tx1"/>
                </a:solidFill>
                <a:effectLst/>
                <a:latin typeface="Times New Roman" panose="02020603050405020304" pitchFamily="18" charset="0"/>
                <a:cs typeface="Times New Roman" panose="02020603050405020304" pitchFamily="18" charset="0"/>
              </a:rPr>
              <a:t>This is the last step, and in this step, the micro-program address generator will again go back to </a:t>
            </a:r>
            <a:r>
              <a:rPr lang="en-IN" sz="1800" b="1" i="0" dirty="0">
                <a:solidFill>
                  <a:schemeClr val="tx1"/>
                </a:solidFill>
                <a:effectLst/>
                <a:latin typeface="Times New Roman" panose="02020603050405020304" pitchFamily="18" charset="0"/>
                <a:cs typeface="Times New Roman" panose="02020603050405020304" pitchFamily="18" charset="0"/>
              </a:rPr>
              <a:t>Step 1</a:t>
            </a:r>
            <a:r>
              <a:rPr lang="en-IN" sz="1800" b="0" i="0" dirty="0">
                <a:solidFill>
                  <a:schemeClr val="tx1"/>
                </a:solidFill>
                <a:effectLst/>
                <a:latin typeface="Times New Roman" panose="02020603050405020304" pitchFamily="18" charset="0"/>
                <a:cs typeface="Times New Roman" panose="02020603050405020304" pitchFamily="18" charset="0"/>
              </a:rPr>
              <a:t> so that we can fetch a new instruction, and this process or cycle goes on.</a:t>
            </a:r>
          </a:p>
          <a:p>
            <a:pPr marL="114300" indent="0">
              <a:buNone/>
            </a:pPr>
            <a:endParaRPr lang="en-IN" sz="2000" dirty="0"/>
          </a:p>
        </p:txBody>
      </p:sp>
      <p:sp>
        <p:nvSpPr>
          <p:cNvPr id="4" name="Slide Number Placeholder 3">
            <a:extLst>
              <a:ext uri="{FF2B5EF4-FFF2-40B4-BE49-F238E27FC236}">
                <a16:creationId xmlns:a16="http://schemas.microsoft.com/office/drawing/2014/main" id="{778350BD-4961-51AA-4882-D44D2A9999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Picture 4">
            <a:extLst>
              <a:ext uri="{FF2B5EF4-FFF2-40B4-BE49-F238E27FC236}">
                <a16:creationId xmlns:a16="http://schemas.microsoft.com/office/drawing/2014/main" id="{FD8C130E-D0F1-738C-53B2-012541836209}"/>
              </a:ext>
            </a:extLst>
          </p:cNvPr>
          <p:cNvPicPr>
            <a:picLocks noChangeAspect="1"/>
          </p:cNvPicPr>
          <p:nvPr/>
        </p:nvPicPr>
        <p:blipFill>
          <a:blip r:embed="rId2"/>
          <a:stretch>
            <a:fillRect/>
          </a:stretch>
        </p:blipFill>
        <p:spPr>
          <a:xfrm>
            <a:off x="98474" y="237228"/>
            <a:ext cx="1720645" cy="723209"/>
          </a:xfrm>
          <a:prstGeom prst="rect">
            <a:avLst/>
          </a:prstGeom>
        </p:spPr>
      </p:pic>
    </p:spTree>
    <p:extLst>
      <p:ext uri="{BB962C8B-B14F-4D97-AF65-F5344CB8AC3E}">
        <p14:creationId xmlns:p14="http://schemas.microsoft.com/office/powerpoint/2010/main" val="1849222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7DF8-222A-9726-7947-6A93AD79AF03}"/>
              </a:ext>
            </a:extLst>
          </p:cNvPr>
          <p:cNvSpPr>
            <a:spLocks noGrp="1"/>
          </p:cNvSpPr>
          <p:nvPr>
            <p:ph type="title"/>
          </p:nvPr>
        </p:nvSpPr>
        <p:spPr>
          <a:xfrm>
            <a:off x="1819118" y="0"/>
            <a:ext cx="4657881" cy="838200"/>
          </a:xfrm>
        </p:spPr>
        <p:txBody>
          <a:bodyPr/>
          <a:lstStyle/>
          <a:p>
            <a:r>
              <a:rPr lang="en-IN" dirty="0"/>
              <a:t>Control Memory</a:t>
            </a:r>
          </a:p>
        </p:txBody>
      </p:sp>
      <p:sp>
        <p:nvSpPr>
          <p:cNvPr id="3" name="Text Placeholder 2">
            <a:extLst>
              <a:ext uri="{FF2B5EF4-FFF2-40B4-BE49-F238E27FC236}">
                <a16:creationId xmlns:a16="http://schemas.microsoft.com/office/drawing/2014/main" id="{BEE35201-2E14-914D-E863-1FC438A3BAEA}"/>
              </a:ext>
            </a:extLst>
          </p:cNvPr>
          <p:cNvSpPr>
            <a:spLocks noGrp="1"/>
          </p:cNvSpPr>
          <p:nvPr>
            <p:ph type="body" idx="1"/>
          </p:nvPr>
        </p:nvSpPr>
        <p:spPr/>
        <p:txBody>
          <a:bodyPr/>
          <a:lstStyle/>
          <a:p>
            <a:pPr algn="just"/>
            <a:r>
              <a:rPr lang="en-IN" sz="1800" b="0" i="0" dirty="0">
                <a:solidFill>
                  <a:srgbClr val="000000"/>
                </a:solidFill>
                <a:effectLst/>
                <a:latin typeface="Times New Roman" panose="02020603050405020304" pitchFamily="18" charset="0"/>
                <a:cs typeface="Times New Roman" panose="02020603050405020304" pitchFamily="18" charset="0"/>
              </a:rPr>
              <a:t>A control memory is a part of the control unit. Any computer that involves microprogrammed control consists of two memories. They are the main memory and the control memory. Programs are usually stored in the main memory by the users. Whenever the programs change, the data is also modified in the main memory. They consist of machine instructions and data.</a:t>
            </a:r>
          </a:p>
          <a:p>
            <a:pPr algn="just"/>
            <a:r>
              <a:rPr lang="en-IN" sz="1800" b="0" i="0" dirty="0">
                <a:solidFill>
                  <a:srgbClr val="000000"/>
                </a:solidFill>
                <a:effectLst/>
                <a:latin typeface="Times New Roman" panose="02020603050405020304" pitchFamily="18" charset="0"/>
                <a:cs typeface="Times New Roman" panose="02020603050405020304" pitchFamily="18" charset="0"/>
              </a:rPr>
              <a:t>The control memory consists of microprograms that are fixed and cannot be modified frequently. They contain microinstructions that specify the internal control signals required to execute register micro-operations.</a:t>
            </a:r>
          </a:p>
          <a:p>
            <a:pPr algn="just"/>
            <a:r>
              <a:rPr lang="en-IN" sz="1800" b="0" i="0" dirty="0">
                <a:solidFill>
                  <a:srgbClr val="000000"/>
                </a:solidFill>
                <a:effectLst/>
                <a:latin typeface="Times New Roman" panose="02020603050405020304" pitchFamily="18" charset="0"/>
                <a:cs typeface="Times New Roman" panose="02020603050405020304" pitchFamily="18" charset="0"/>
              </a:rPr>
              <a:t>The machine instructions generate a chain of microinstructions in the control memory. Their function is to generate micro-operations that can fetch instructions from the main memory, compute the effective address, execute the operation, and return control to fetch phase and continue the cycle.</a:t>
            </a:r>
            <a:endParaRPr lang="en-IN" b="0" i="0" dirty="0">
              <a:solidFill>
                <a:srgbClr val="000000"/>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FC0FF10-7C34-9622-0210-2715ABA314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FBE1AA2F-58F2-09C6-B4E4-828B653BDDDF}"/>
              </a:ext>
            </a:extLst>
          </p:cNvPr>
          <p:cNvPicPr>
            <a:picLocks noChangeAspect="1"/>
          </p:cNvPicPr>
          <p:nvPr/>
        </p:nvPicPr>
        <p:blipFill>
          <a:blip r:embed="rId2"/>
          <a:stretch>
            <a:fillRect/>
          </a:stretch>
        </p:blipFill>
        <p:spPr>
          <a:xfrm>
            <a:off x="98474" y="237228"/>
            <a:ext cx="1720645" cy="723209"/>
          </a:xfrm>
          <a:prstGeom prst="rect">
            <a:avLst/>
          </a:prstGeom>
        </p:spPr>
      </p:pic>
    </p:spTree>
    <p:extLst>
      <p:ext uri="{BB962C8B-B14F-4D97-AF65-F5344CB8AC3E}">
        <p14:creationId xmlns:p14="http://schemas.microsoft.com/office/powerpoint/2010/main" val="88343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7733-927F-39C9-3C9C-59023E51C947}"/>
              </a:ext>
            </a:extLst>
          </p:cNvPr>
          <p:cNvSpPr>
            <a:spLocks noGrp="1"/>
          </p:cNvSpPr>
          <p:nvPr>
            <p:ph type="title"/>
          </p:nvPr>
        </p:nvSpPr>
        <p:spPr>
          <a:xfrm>
            <a:off x="1083212" y="0"/>
            <a:ext cx="5393788" cy="838200"/>
          </a:xfrm>
        </p:spPr>
        <p:txBody>
          <a:bodyPr/>
          <a:lstStyle/>
          <a:p>
            <a:r>
              <a:rPr lang="en-IN" dirty="0"/>
              <a:t>Continue..</a:t>
            </a:r>
          </a:p>
        </p:txBody>
      </p:sp>
      <p:sp>
        <p:nvSpPr>
          <p:cNvPr id="4" name="Slide Number Placeholder 3">
            <a:extLst>
              <a:ext uri="{FF2B5EF4-FFF2-40B4-BE49-F238E27FC236}">
                <a16:creationId xmlns:a16="http://schemas.microsoft.com/office/drawing/2014/main" id="{6339E09E-6776-D07A-4DEF-DEE86D51FF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3" name="Picture 2">
            <a:extLst>
              <a:ext uri="{FF2B5EF4-FFF2-40B4-BE49-F238E27FC236}">
                <a16:creationId xmlns:a16="http://schemas.microsoft.com/office/drawing/2014/main" id="{BABC010D-1F81-B227-AB66-CBB26D26C1C4}"/>
              </a:ext>
            </a:extLst>
          </p:cNvPr>
          <p:cNvPicPr>
            <a:picLocks noChangeAspect="1"/>
          </p:cNvPicPr>
          <p:nvPr/>
        </p:nvPicPr>
        <p:blipFill>
          <a:blip r:embed="rId2"/>
          <a:stretch>
            <a:fillRect/>
          </a:stretch>
        </p:blipFill>
        <p:spPr>
          <a:xfrm>
            <a:off x="98474" y="237228"/>
            <a:ext cx="1720645" cy="723209"/>
          </a:xfrm>
          <a:prstGeom prst="rect">
            <a:avLst/>
          </a:prstGeom>
        </p:spPr>
      </p:pic>
      <p:pic>
        <p:nvPicPr>
          <p:cNvPr id="2050" name="Picture 2">
            <a:extLst>
              <a:ext uri="{FF2B5EF4-FFF2-40B4-BE49-F238E27FC236}">
                <a16:creationId xmlns:a16="http://schemas.microsoft.com/office/drawing/2014/main" id="{636083A7-BFE0-BFCD-7884-AB695D34B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32" y="2593365"/>
            <a:ext cx="7973336" cy="32869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2FBC667-4406-CABB-747B-8390CC9D4471}"/>
              </a:ext>
            </a:extLst>
          </p:cNvPr>
          <p:cNvSpPr txBox="1"/>
          <p:nvPr/>
        </p:nvSpPr>
        <p:spPr>
          <a:xfrm>
            <a:off x="696350" y="1515291"/>
            <a:ext cx="7862317" cy="584775"/>
          </a:xfrm>
          <a:prstGeom prst="rect">
            <a:avLst/>
          </a:prstGeom>
          <a:noFill/>
        </p:spPr>
        <p:txBody>
          <a:bodyPr wrap="square">
            <a:spAutoFit/>
          </a:bodyPr>
          <a:lstStyle/>
          <a:p>
            <a:pPr marL="285750" indent="-285750">
              <a:buFont typeface="Arial" panose="020B0604020202020204" pitchFamily="34" charset="0"/>
              <a:buChar char="•"/>
            </a:pPr>
            <a:r>
              <a:rPr lang="en-IN" sz="1600" b="0" i="0" dirty="0">
                <a:solidFill>
                  <a:srgbClr val="000000"/>
                </a:solidFill>
                <a:effectLst/>
                <a:latin typeface="Nunito" panose="020B0604020202020204" pitchFamily="2" charset="0"/>
              </a:rPr>
              <a:t>The figure shows the general configuration of a microprogrammed control organization.</a:t>
            </a:r>
            <a:endParaRPr lang="en-IN" sz="1600" dirty="0"/>
          </a:p>
        </p:txBody>
      </p:sp>
    </p:spTree>
    <p:extLst>
      <p:ext uri="{BB962C8B-B14F-4D97-AF65-F5344CB8AC3E}">
        <p14:creationId xmlns:p14="http://schemas.microsoft.com/office/powerpoint/2010/main" val="138195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5769-200B-543B-C8BF-4FCD2E252397}"/>
              </a:ext>
            </a:extLst>
          </p:cNvPr>
          <p:cNvSpPr>
            <a:spLocks noGrp="1"/>
          </p:cNvSpPr>
          <p:nvPr>
            <p:ph type="title"/>
          </p:nvPr>
        </p:nvSpPr>
        <p:spPr>
          <a:xfrm>
            <a:off x="1511105" y="56393"/>
            <a:ext cx="5042095" cy="838200"/>
          </a:xfrm>
        </p:spPr>
        <p:txBody>
          <a:bodyPr/>
          <a:lstStyle/>
          <a:p>
            <a:r>
              <a:rPr lang="en-IN" sz="2400" b="0" i="0" dirty="0">
                <a:solidFill>
                  <a:schemeClr val="tx1"/>
                </a:solidFill>
                <a:effectLst/>
                <a:latin typeface="erdana"/>
              </a:rPr>
              <a:t>Addressing Sequencing in Computer Organization</a:t>
            </a:r>
            <a:endParaRPr lang="en-IN" sz="2400" dirty="0">
              <a:solidFill>
                <a:schemeClr val="tx1"/>
              </a:solidFill>
            </a:endParaRPr>
          </a:p>
        </p:txBody>
      </p:sp>
      <p:sp>
        <p:nvSpPr>
          <p:cNvPr id="3" name="Text Placeholder 2">
            <a:extLst>
              <a:ext uri="{FF2B5EF4-FFF2-40B4-BE49-F238E27FC236}">
                <a16:creationId xmlns:a16="http://schemas.microsoft.com/office/drawing/2014/main" id="{D6D25350-3CBD-EBAC-C305-2FD50C2E98D2}"/>
              </a:ext>
            </a:extLst>
          </p:cNvPr>
          <p:cNvSpPr>
            <a:spLocks noGrp="1"/>
          </p:cNvSpPr>
          <p:nvPr>
            <p:ph type="body" idx="1"/>
          </p:nvPr>
        </p:nvSpPr>
        <p:spPr>
          <a:xfrm>
            <a:off x="42202" y="1371600"/>
            <a:ext cx="9101798" cy="5296796"/>
          </a:xfrm>
        </p:spPr>
        <p:txBody>
          <a:bodyPr/>
          <a:lstStyle/>
          <a:p>
            <a:pPr marL="114300" indent="0" algn="just">
              <a:buNone/>
            </a:pPr>
            <a:r>
              <a:rPr lang="en-IN" sz="1800" b="0" i="0" dirty="0">
                <a:solidFill>
                  <a:schemeClr val="tx1"/>
                </a:solidFill>
                <a:effectLst/>
                <a:latin typeface="Times New Roman" panose="02020603050405020304" pitchFamily="18" charset="0"/>
                <a:cs typeface="Times New Roman" panose="02020603050405020304" pitchFamily="18" charset="0"/>
              </a:rPr>
              <a:t>The control memory is used to store the microinstructions in groups. Here each group is used to specify a routine. The control memory of each computer has the instructions which contain their micro-programs routine. These micro-programs are used to generate the micro-operations that will be used to execute the instructions. Suppose the address sequencing of control memory is controlled by the hardware. In that case, that hardware must be capable to branch from one routine to another routine and also able to apply sequencing of microinstructions within a routine. When we try to execute a single instruction of computer, the control must undergo the following steps:</a:t>
            </a:r>
          </a:p>
          <a:p>
            <a:pPr algn="just">
              <a:buFont typeface="Arial" panose="020B0604020202020204" pitchFamily="34" charset="0"/>
              <a:buChar char="•"/>
            </a:pPr>
            <a:r>
              <a:rPr lang="en-IN" sz="1800" b="0" i="0" dirty="0">
                <a:solidFill>
                  <a:schemeClr val="tx1"/>
                </a:solidFill>
                <a:effectLst/>
                <a:latin typeface="Times New Roman" panose="02020603050405020304" pitchFamily="18" charset="0"/>
                <a:cs typeface="Times New Roman" panose="02020603050405020304" pitchFamily="18" charset="0"/>
              </a:rPr>
              <a:t>When the power of a computer is turned on, we have to first load an initial address into the CAR (control address register). This address can be described as the first microinstruction address. With the help of this address, we are able to activate the instruction fetch routine.</a:t>
            </a:r>
          </a:p>
          <a:p>
            <a:pPr algn="just">
              <a:buFont typeface="Arial" panose="020B0604020202020204" pitchFamily="34" charset="0"/>
              <a:buChar char="•"/>
            </a:pPr>
            <a:r>
              <a:rPr lang="en-IN" sz="1800" b="0" i="0" dirty="0">
                <a:solidFill>
                  <a:schemeClr val="tx1"/>
                </a:solidFill>
                <a:effectLst/>
                <a:latin typeface="Times New Roman" panose="02020603050405020304" pitchFamily="18" charset="0"/>
                <a:cs typeface="Times New Roman" panose="02020603050405020304" pitchFamily="18" charset="0"/>
              </a:rPr>
              <a:t>Then, the control memory will go through the routine, which will be used to find out the effective address of operand.</a:t>
            </a:r>
          </a:p>
          <a:p>
            <a:pPr algn="just">
              <a:buFont typeface="Arial" panose="020B0604020202020204" pitchFamily="34" charset="0"/>
              <a:buChar char="•"/>
            </a:pPr>
            <a:r>
              <a:rPr lang="en-IN" sz="1800" b="0" i="0" dirty="0">
                <a:solidFill>
                  <a:schemeClr val="tx1"/>
                </a:solidFill>
                <a:effectLst/>
                <a:latin typeface="Times New Roman" panose="02020603050405020304" pitchFamily="18" charset="0"/>
                <a:cs typeface="Times New Roman" panose="02020603050405020304" pitchFamily="18" charset="0"/>
              </a:rPr>
              <a:t>In the next step, a micro-operation will be generated, which will be used to execute the instruction fetched from memory.</a:t>
            </a:r>
          </a:p>
          <a:p>
            <a:pPr marL="114300" indent="0" algn="just">
              <a:buNone/>
            </a:pP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8CA32AE-FEC2-A8D7-A405-08924E4E3D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a:extLst>
              <a:ext uri="{FF2B5EF4-FFF2-40B4-BE49-F238E27FC236}">
                <a16:creationId xmlns:a16="http://schemas.microsoft.com/office/drawing/2014/main" id="{DE7E7357-1DD1-49EE-6F80-F361BD47F438}"/>
              </a:ext>
            </a:extLst>
          </p:cNvPr>
          <p:cNvPicPr>
            <a:picLocks noChangeAspect="1"/>
          </p:cNvPicPr>
          <p:nvPr/>
        </p:nvPicPr>
        <p:blipFill>
          <a:blip r:embed="rId2"/>
          <a:stretch>
            <a:fillRect/>
          </a:stretch>
        </p:blipFill>
        <p:spPr>
          <a:xfrm>
            <a:off x="42202" y="189604"/>
            <a:ext cx="1720645" cy="723209"/>
          </a:xfrm>
          <a:prstGeom prst="rect">
            <a:avLst/>
          </a:prstGeom>
        </p:spPr>
      </p:pic>
    </p:spTree>
    <p:extLst>
      <p:ext uri="{BB962C8B-B14F-4D97-AF65-F5344CB8AC3E}">
        <p14:creationId xmlns:p14="http://schemas.microsoft.com/office/powerpoint/2010/main" val="299891268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1753</Words>
  <Application>Microsoft Office PowerPoint</Application>
  <PresentationFormat>On-screen Show (4:3)</PresentationFormat>
  <Paragraphs>75</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erdana</vt:lpstr>
      <vt:lpstr>Candara</vt:lpstr>
      <vt:lpstr>Arial</vt:lpstr>
      <vt:lpstr>inter-regular</vt:lpstr>
      <vt:lpstr>Times New Roman</vt:lpstr>
      <vt:lpstr>Calibri</vt:lpstr>
      <vt:lpstr>Nunito</vt:lpstr>
      <vt:lpstr>Office Theme</vt:lpstr>
      <vt:lpstr>PowerPoint Presentation</vt:lpstr>
      <vt:lpstr>Introduction  </vt:lpstr>
      <vt:lpstr>Micro-programmed Control Unit</vt:lpstr>
      <vt:lpstr>Microprogramed control unit</vt:lpstr>
      <vt:lpstr>Continue..</vt:lpstr>
      <vt:lpstr>Organization of Micro-programmed CU</vt:lpstr>
      <vt:lpstr>Control Memory</vt:lpstr>
      <vt:lpstr>Continue..</vt:lpstr>
      <vt:lpstr>Addressing Sequencing in Computer Organization</vt:lpstr>
      <vt:lpstr>Continue..</vt:lpstr>
      <vt:lpstr>Continue..</vt:lpstr>
      <vt:lpstr>Conditional Branching</vt:lpstr>
      <vt:lpstr>Mapping of Instructions</vt:lpstr>
      <vt:lpstr>Continue..</vt:lpstr>
      <vt:lpstr>Continue..</vt:lpstr>
      <vt:lpstr>Subroutine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Anchal thakur</cp:lastModifiedBy>
  <cp:revision>10</cp:revision>
  <dcterms:created xsi:type="dcterms:W3CDTF">2010-04-09T07:36:15Z</dcterms:created>
  <dcterms:modified xsi:type="dcterms:W3CDTF">2023-01-02T08:34:11Z</dcterms:modified>
</cp:coreProperties>
</file>