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83" r:id="rId3"/>
    <p:sldId id="291" r:id="rId4"/>
    <p:sldId id="292" r:id="rId5"/>
    <p:sldId id="285" r:id="rId6"/>
    <p:sldId id="297" r:id="rId7"/>
    <p:sldId id="298" r:id="rId8"/>
    <p:sldId id="299" r:id="rId9"/>
    <p:sldId id="317" r:id="rId10"/>
    <p:sldId id="320" r:id="rId11"/>
    <p:sldId id="321" r:id="rId12"/>
    <p:sldId id="323" r:id="rId13"/>
    <p:sldId id="315" r:id="rId14"/>
    <p:sldId id="303" r:id="rId15"/>
    <p:sldId id="313" r:id="rId16"/>
    <p:sldId id="304" r:id="rId17"/>
    <p:sldId id="312" r:id="rId18"/>
    <p:sldId id="305" r:id="rId19"/>
    <p:sldId id="314" r:id="rId20"/>
    <p:sldId id="280" r:id="rId21"/>
  </p:sldIdLst>
  <p:sldSz cx="9144000" cy="6858000" type="screen4x3"/>
  <p:notesSz cx="6858000" cy="9144000"/>
  <p:embeddedFontLst>
    <p:embeddedFont>
      <p:font typeface="Candara" pitchFamily="34" charset="0"/>
      <p:regular r:id="rId23"/>
      <p:bold r:id="rId24"/>
      <p:italic r:id="rId25"/>
      <p:boldItalic r:id="rId26"/>
    </p:embeddedFont>
    <p:embeddedFont>
      <p:font typeface="Tahoma" pitchFamily="34" charset="0"/>
      <p:regular r:id="rId27"/>
      <p:bold r:id="rId28"/>
    </p:embeddedFont>
    <p:embeddedFont>
      <p:font typeface="Calibri"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85" autoAdjust="0"/>
  </p:normalViewPr>
  <p:slideViewPr>
    <p:cSldViewPr snapToGrid="0">
      <p:cViewPr>
        <p:scale>
          <a:sx n="86" d="100"/>
          <a:sy n="86" d="100"/>
        </p:scale>
        <p:origin x="-1277"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94122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9650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9080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3893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2086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4535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1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501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3956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046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825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7238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09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912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349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13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802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700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7992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1</a:t>
            </a:fld>
            <a:endParaRPr>
              <a:latin typeface="Times New Roman" panose="02020603050405020304" pitchFamily="18" charset="0"/>
              <a:cs typeface="Times New Roman" panose="02020603050405020304" pitchFamily="18" charset="0"/>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Computer Organization and Architecture</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IN" sz="2400" b="1" dirty="0">
                <a:solidFill>
                  <a:srgbClr val="FF0000"/>
                </a:solidFill>
                <a:latin typeface="Times New Roman" panose="02020603050405020304" pitchFamily="18" charset="0"/>
                <a:ea typeface="Times New Roman"/>
                <a:cs typeface="Times New Roman" panose="02020603050405020304" pitchFamily="18" charset="0"/>
                <a:sym typeface="Times New Roman"/>
              </a:rPr>
              <a:t>Introduction to Parallel Processing , Pipelining , DMA </a:t>
            </a:r>
            <a:endParaRPr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0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3807196"/>
          </a:xfrm>
          <a:prstGeom prst="rect">
            <a:avLst/>
          </a:prstGeom>
          <a:noFill/>
        </p:spPr>
        <p:txBody>
          <a:bodyPr wrap="square">
            <a:spAutoFit/>
          </a:bodyPr>
          <a:lstStyle/>
          <a:p>
            <a:pPr lvl="0">
              <a:lnSpc>
                <a:spcPct val="107000"/>
              </a:lnSpc>
              <a:spcAft>
                <a:spcPts val="8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 Pipeline</a:t>
            </a: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step is executed in a particular segment, and there are times when different segments may take different times to operate on the incoming information.</a:t>
            </a:r>
          </a:p>
          <a:p>
            <a:pPr algn="just">
              <a:lnSpc>
                <a:spcPct val="107000"/>
              </a:lnSpc>
              <a:spcAft>
                <a:spcPts val="800"/>
              </a:spcAft>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Moreover, there are times when two or more segments may require memory access at the same time, causing one segment to wait until another is finished with the memory.</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The organization of an instruction pipeline will be more efficient if the instruction cycle is divided into segments of equal duration. One of the most common examples of this type of organization is a </a:t>
            </a:r>
            <a:r>
              <a:rPr lang="en-IN" sz="1800" b="1" dirty="0">
                <a:solidFill>
                  <a:srgbClr val="000000"/>
                </a:solidFill>
                <a:effectLst/>
                <a:latin typeface="Times New Roman" panose="02020603050405020304" pitchFamily="18" charset="0"/>
                <a:ea typeface="Times New Roman" panose="02020603050405020304" pitchFamily="18" charset="0"/>
              </a:rPr>
              <a:t>Four-segment instruction pipeline.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634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17706" y="1514939"/>
            <a:ext cx="7733071" cy="5169492"/>
          </a:xfrm>
          <a:prstGeom prst="rect">
            <a:avLst/>
          </a:prstGeom>
          <a:noFill/>
        </p:spPr>
        <p:txBody>
          <a:bodyPr wrap="square">
            <a:spAutoFit/>
          </a:bodyPr>
          <a:lstStyle/>
          <a:p>
            <a:pPr lvl="0">
              <a:lnSpc>
                <a:spcPct val="107000"/>
              </a:lnSpc>
              <a:spcAft>
                <a:spcPts val="8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 Pipeline</a:t>
            </a: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A </a:t>
            </a:r>
            <a:r>
              <a:rPr lang="en-IN" sz="1800" b="1" i="1" dirty="0">
                <a:solidFill>
                  <a:srgbClr val="FF0000"/>
                </a:solidFill>
                <a:effectLst/>
                <a:latin typeface="Times New Roman" panose="02020603050405020304" pitchFamily="18" charset="0"/>
                <a:ea typeface="Times New Roman" panose="02020603050405020304" pitchFamily="18" charset="0"/>
              </a:rPr>
              <a:t>four-segment instruction</a:t>
            </a:r>
            <a:r>
              <a:rPr lang="en-IN" sz="1800" i="1" dirty="0">
                <a:solidFill>
                  <a:srgbClr val="FF0000"/>
                </a:solidFill>
                <a:effectLst/>
                <a:latin typeface="Times New Roman" panose="02020603050405020304" pitchFamily="18" charset="0"/>
                <a:ea typeface="Times New Roman" panose="02020603050405020304" pitchFamily="18" charset="0"/>
              </a:rPr>
              <a:t> </a:t>
            </a:r>
            <a:r>
              <a:rPr lang="en-IN" sz="1800" b="1" i="1" dirty="0">
                <a:solidFill>
                  <a:srgbClr val="FF0000"/>
                </a:solidFill>
                <a:effectLst/>
                <a:latin typeface="Times New Roman" panose="02020603050405020304" pitchFamily="18" charset="0"/>
                <a:ea typeface="Times New Roman" panose="02020603050405020304" pitchFamily="18" charset="0"/>
              </a:rPr>
              <a:t>pipeline</a:t>
            </a:r>
            <a:r>
              <a:rPr lang="en-IN" sz="1800" dirty="0">
                <a:solidFill>
                  <a:srgbClr val="000000"/>
                </a:solidFill>
                <a:effectLst/>
                <a:latin typeface="Times New Roman" panose="02020603050405020304" pitchFamily="18" charset="0"/>
                <a:ea typeface="Times New Roman" panose="02020603050405020304" pitchFamily="18" charset="0"/>
              </a:rPr>
              <a:t> combines two or more different segments and makes it as a single one. </a:t>
            </a:r>
          </a:p>
          <a:p>
            <a:pPr marL="285750" indent="-285750" algn="just">
              <a:buFont typeface="Arial" panose="020B0604020202020204" pitchFamily="34" charset="0"/>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For instance, the decoding of the instruction can be combined with the calculation of the effective address into one segment.</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The following block diagram (next slide) shows a typical example of a four-segment instruction pipeline. The instruction cycle is completed in four segments.</a:t>
            </a:r>
          </a:p>
          <a:p>
            <a:pPr algn="just"/>
            <a:endParaRPr lang="en-IN" sz="1600" dirty="0">
              <a:latin typeface="Times New Roman" panose="02020603050405020304" pitchFamily="18" charset="0"/>
              <a:ea typeface="Times New Roman" panose="02020603050405020304" pitchFamily="18" charset="0"/>
            </a:endParaRPr>
          </a:p>
          <a:p>
            <a:pPr algn="just"/>
            <a:r>
              <a:rPr lang="en-IN" sz="1800" b="1" i="1" dirty="0">
                <a:latin typeface="Times New Roman" panose="02020603050405020304" pitchFamily="18" charset="0"/>
              </a:rPr>
              <a:t>Segment 1: </a:t>
            </a:r>
            <a:r>
              <a:rPr lang="en-IN" sz="1800" dirty="0">
                <a:latin typeface="Times New Roman" panose="02020603050405020304" pitchFamily="18" charset="0"/>
              </a:rPr>
              <a:t>The instruction fetch segment can be implemented using first in, first out (FIFO) buffer.</a:t>
            </a:r>
          </a:p>
          <a:p>
            <a:pPr algn="just"/>
            <a:r>
              <a:rPr lang="en-IN" sz="1800" b="1" i="1" dirty="0">
                <a:latin typeface="Times New Roman" panose="02020603050405020304" pitchFamily="18" charset="0"/>
              </a:rPr>
              <a:t>Segment 2: </a:t>
            </a:r>
            <a:r>
              <a:rPr lang="en-IN" sz="1800" dirty="0">
                <a:latin typeface="Times New Roman" panose="02020603050405020304" pitchFamily="18" charset="0"/>
              </a:rPr>
              <a:t>The instruction fetched from memory is decoded in the second segment, and eventually, the effective address is calculated in a separate arithmetic circuit.</a:t>
            </a:r>
          </a:p>
          <a:p>
            <a:pPr algn="just"/>
            <a:r>
              <a:rPr lang="en-IN" sz="1800" b="1" i="1" dirty="0">
                <a:latin typeface="Times New Roman" panose="02020603050405020304" pitchFamily="18" charset="0"/>
              </a:rPr>
              <a:t>Segment 3: </a:t>
            </a:r>
            <a:r>
              <a:rPr lang="en-IN" sz="1800" dirty="0">
                <a:latin typeface="Times New Roman" panose="02020603050405020304" pitchFamily="18" charset="0"/>
              </a:rPr>
              <a:t>An operand from memory is fetched in the third segment.</a:t>
            </a:r>
          </a:p>
          <a:p>
            <a:pPr algn="just"/>
            <a:r>
              <a:rPr lang="en-IN" sz="1800" b="1" i="1" dirty="0">
                <a:latin typeface="Times New Roman" panose="02020603050405020304" pitchFamily="18" charset="0"/>
              </a:rPr>
              <a:t>Segment 4: </a:t>
            </a:r>
            <a:r>
              <a:rPr lang="en-IN" sz="1800" dirty="0">
                <a:latin typeface="Times New Roman" panose="02020603050405020304" pitchFamily="18" charset="0"/>
              </a:rPr>
              <a:t>The instructions are finally executed in the last segment of the pipeline organization.</a:t>
            </a:r>
          </a:p>
        </p:txBody>
      </p:sp>
    </p:spTree>
    <p:extLst>
      <p:ext uri="{BB962C8B-B14F-4D97-AF65-F5344CB8AC3E}">
        <p14:creationId xmlns:p14="http://schemas.microsoft.com/office/powerpoint/2010/main" val="405067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368755"/>
          </a:xfrm>
          <a:prstGeom prst="rect">
            <a:avLst/>
          </a:prstGeom>
          <a:noFill/>
        </p:spPr>
        <p:txBody>
          <a:bodyPr wrap="square">
            <a:spAutoFit/>
          </a:bodyPr>
          <a:lstStyle/>
          <a:p>
            <a:pPr lvl="0">
              <a:lnSpc>
                <a:spcPct val="107000"/>
              </a:lnSpc>
              <a:spcAft>
                <a:spcPts val="8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 Pipeline</a:t>
            </a:r>
          </a:p>
        </p:txBody>
      </p:sp>
      <p:pic>
        <p:nvPicPr>
          <p:cNvPr id="2" name="Picture 1" descr="Instruction Pipeline">
            <a:extLst>
              <a:ext uri="{FF2B5EF4-FFF2-40B4-BE49-F238E27FC236}">
                <a16:creationId xmlns:a16="http://schemas.microsoft.com/office/drawing/2014/main" xmlns="" id="{83EFCAC1-87CF-5F09-834A-D43E9581B5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8310" y="963409"/>
            <a:ext cx="3918459" cy="5393527"/>
          </a:xfrm>
          <a:prstGeom prst="rect">
            <a:avLst/>
          </a:prstGeom>
          <a:noFill/>
          <a:ln>
            <a:noFill/>
          </a:ln>
        </p:spPr>
      </p:pic>
      <p:pic>
        <p:nvPicPr>
          <p:cNvPr id="3" name="Picture 2">
            <a:extLst>
              <a:ext uri="{FF2B5EF4-FFF2-40B4-BE49-F238E27FC236}">
                <a16:creationId xmlns:a16="http://schemas.microsoft.com/office/drawing/2014/main" xmlns="" id="{C47ADBE8-FAE0-C373-0FBC-CF1B3945F42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0331" y="4285471"/>
            <a:ext cx="4567647" cy="1814205"/>
          </a:xfrm>
          <a:prstGeom prst="rect">
            <a:avLst/>
          </a:prstGeom>
          <a:noFill/>
          <a:ln>
            <a:noFill/>
          </a:ln>
        </p:spPr>
      </p:pic>
      <p:sp>
        <p:nvSpPr>
          <p:cNvPr id="5" name="TextBox 4">
            <a:extLst>
              <a:ext uri="{FF2B5EF4-FFF2-40B4-BE49-F238E27FC236}">
                <a16:creationId xmlns:a16="http://schemas.microsoft.com/office/drawing/2014/main" xmlns="" id="{765A0810-0FA8-EC06-237D-F8B1D4ED1492}"/>
              </a:ext>
            </a:extLst>
          </p:cNvPr>
          <p:cNvSpPr txBox="1"/>
          <p:nvPr/>
        </p:nvSpPr>
        <p:spPr>
          <a:xfrm>
            <a:off x="216310" y="2324325"/>
            <a:ext cx="4355690" cy="1323439"/>
          </a:xfrm>
          <a:prstGeom prst="rect">
            <a:avLst/>
          </a:prstGeom>
          <a:noFill/>
        </p:spPr>
        <p:txBody>
          <a:bodyPr wrap="square">
            <a:spAutoFit/>
          </a:bodyPr>
          <a:lstStyle/>
          <a:p>
            <a:pPr marL="342900" lvl="0" indent="-342900" algn="jus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FI is the segment that fetches an instruction.</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DA is the segment that decodes the instruction and calculates the effective address.</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FO is the segment that fetches the operand.</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EX is the segment that execute the instruction.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253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336053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Pipeline hazards are situations that prevent the next instruction in the instruction stream from executing during its designated clock cycles.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Any condition that causes a stall in the pipeline operations can be called a hazard.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primarily three types of hazards: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 Hazards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ii. Control Hazards or instruction Hazards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iii. Structural Hazards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958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4247317"/>
          </a:xfrm>
          <a:prstGeom prst="rect">
            <a:avLst/>
          </a:prstGeom>
          <a:noFill/>
        </p:spPr>
        <p:txBody>
          <a:bodyPr wrap="square">
            <a:spAutoFit/>
          </a:bodyPr>
          <a:lstStyle/>
          <a:p>
            <a:pPr marL="400050" indent="-400050">
              <a:buAutoNum type="romanLcPeriod"/>
            </a:pPr>
            <a:r>
              <a:rPr lang="en-IN" sz="1800" b="1" i="1" dirty="0">
                <a:solidFill>
                  <a:srgbClr val="FF0000"/>
                </a:solidFill>
                <a:effectLst/>
                <a:latin typeface="Times New Roman" panose="02020603050405020304" pitchFamily="18" charset="0"/>
                <a:ea typeface="Times New Roman" panose="02020603050405020304" pitchFamily="18" charset="0"/>
              </a:rPr>
              <a:t>Data Hazards:</a:t>
            </a:r>
          </a:p>
          <a:p>
            <a:pPr marL="400050" indent="-400050">
              <a:buAutoNum type="romanLcPeriod"/>
            </a:pPr>
            <a:endParaRPr lang="en-IN" sz="1800" b="1" i="1" dirty="0">
              <a:solidFill>
                <a:srgbClr val="FF0000"/>
              </a:solidFill>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A data hazard is any condition in which either the source or the destination operands of an instruction are not available at the time expected in the pipeline.</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As a result of which some operation has to be delayed and the pipeline stalls. Whenever there are two instructions one of which depends on the data obtained from the other. </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A=3+A</a:t>
            </a:r>
          </a:p>
          <a:p>
            <a:pPr algn="just"/>
            <a:r>
              <a:rPr lang="en-IN" sz="1800" dirty="0">
                <a:effectLst/>
                <a:latin typeface="Times New Roman" panose="02020603050405020304" pitchFamily="18" charset="0"/>
                <a:ea typeface="Times New Roman" panose="02020603050405020304" pitchFamily="18" charset="0"/>
              </a:rPr>
              <a:t>B=A*4</a:t>
            </a:r>
          </a:p>
          <a:p>
            <a:pPr algn="just"/>
            <a:r>
              <a:rPr lang="en-IN" sz="1800" dirty="0">
                <a:effectLst/>
                <a:latin typeface="Times New Roman" panose="02020603050405020304" pitchFamily="18" charset="0"/>
                <a:ea typeface="Times New Roman" panose="02020603050405020304" pitchFamily="18" charset="0"/>
              </a:rPr>
              <a:t>For the above sequence, the second instruction needs the value of ‘A’ computed in the first instruction.</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Thus the second instruction is said to depend on the first.</a:t>
            </a:r>
          </a:p>
        </p:txBody>
      </p:sp>
    </p:spTree>
    <p:extLst>
      <p:ext uri="{BB962C8B-B14F-4D97-AF65-F5344CB8AC3E}">
        <p14:creationId xmlns:p14="http://schemas.microsoft.com/office/powerpoint/2010/main" val="73912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369332"/>
          </a:xfrm>
          <a:prstGeom prst="rect">
            <a:avLst/>
          </a:prstGeom>
          <a:noFill/>
        </p:spPr>
        <p:txBody>
          <a:bodyPr wrap="square">
            <a:spAutoFit/>
          </a:bodyPr>
          <a:lstStyle/>
          <a:p>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Data Hazards:</a:t>
            </a:r>
            <a:endParaRPr lang="en-IN" sz="1800" dirty="0">
              <a:effectLst/>
              <a:latin typeface="Times New Roman" panose="02020603050405020304" pitchFamily="18" charset="0"/>
              <a:ea typeface="Times New Roman" panose="02020603050405020304" pitchFamily="18" charset="0"/>
            </a:endParaRPr>
          </a:p>
        </p:txBody>
      </p:sp>
      <p:pic>
        <p:nvPicPr>
          <p:cNvPr id="2" name="Picture 1" descr="Data Hazard scenario">
            <a:extLst>
              <a:ext uri="{FF2B5EF4-FFF2-40B4-BE49-F238E27FC236}">
                <a16:creationId xmlns:a16="http://schemas.microsoft.com/office/drawing/2014/main" xmlns="" id="{AD045500-6F5D-D18A-89A6-45DE08FD8E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81431" y="2218943"/>
            <a:ext cx="6533793" cy="3591921"/>
          </a:xfrm>
          <a:prstGeom prst="rect">
            <a:avLst/>
          </a:prstGeom>
          <a:noFill/>
          <a:ln>
            <a:noFill/>
          </a:ln>
        </p:spPr>
      </p:pic>
      <p:sp>
        <p:nvSpPr>
          <p:cNvPr id="4" name="TextBox 3">
            <a:extLst>
              <a:ext uri="{FF2B5EF4-FFF2-40B4-BE49-F238E27FC236}">
                <a16:creationId xmlns:a16="http://schemas.microsoft.com/office/drawing/2014/main" xmlns="" id="{C151A5CB-2A52-003E-784F-7F1F6267E318}"/>
              </a:ext>
            </a:extLst>
          </p:cNvPr>
          <p:cNvSpPr txBox="1"/>
          <p:nvPr/>
        </p:nvSpPr>
        <p:spPr>
          <a:xfrm>
            <a:off x="517706" y="5977948"/>
            <a:ext cx="8169094" cy="542008"/>
          </a:xfrm>
          <a:prstGeom prst="rect">
            <a:avLst/>
          </a:prstGeom>
          <a:noFill/>
        </p:spPr>
        <p:txBody>
          <a:bodyPr wrap="square">
            <a:spAutoFit/>
          </a:bodyPr>
          <a:lstStyle/>
          <a:p>
            <a:pPr algn="just">
              <a:lnSpc>
                <a:spcPct val="107000"/>
              </a:lnSpc>
              <a:spcAft>
                <a:spcPts val="800"/>
              </a:spcAf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Solution 1</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Introduce three bubbles at SUB instruction IF stage. This will facilitate SUB – ID to function at t6. Subsequently, all the following instructions are also delayed in the pipe.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77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4524315"/>
          </a:xfrm>
          <a:prstGeom prst="rect">
            <a:avLst/>
          </a:prstGeom>
          <a:noFill/>
        </p:spPr>
        <p:txBody>
          <a:bodyPr wrap="square">
            <a:spAutoFit/>
          </a:bodyPr>
          <a:lstStyle/>
          <a:p>
            <a:pPr algn="just"/>
            <a:r>
              <a:rPr lang="en-IN" sz="1800" b="1" i="1" dirty="0">
                <a:solidFill>
                  <a:srgbClr val="FF0000"/>
                </a:solidFill>
                <a:effectLst/>
                <a:latin typeface="Times New Roman" panose="02020603050405020304" pitchFamily="18" charset="0"/>
                <a:ea typeface="Times New Roman" panose="02020603050405020304" pitchFamily="18" charset="0"/>
              </a:rPr>
              <a:t>ii. Structural Hazards:</a:t>
            </a:r>
          </a:p>
          <a:p>
            <a:pPr algn="just"/>
            <a:endParaRPr lang="en-IN" sz="1800" b="1" i="1" dirty="0">
              <a:solidFill>
                <a:srgbClr val="FF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This situation arises mainly when two instructions require a given hardware resource at the same time and hence for one of the instructions the pipeline needs to be delayed.</a:t>
            </a:r>
          </a:p>
          <a:p>
            <a:pPr marL="285750" indent="-285750" algn="jus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most common case is when memory is accessed at the same time by two instructions. One instruction may need to access the memory as part of the Execute or Write back phase while other instruction is being fetched. </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 this case if both the instructions and data reside in the same memory. Both the instructions can’t proceed together and one of them needs to be stalled till the other is done with the memory access part. </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Thus in general sufficient hardware resources are needed for avoiding structural hazards.</a:t>
            </a:r>
          </a:p>
        </p:txBody>
      </p:sp>
    </p:spTree>
    <p:extLst>
      <p:ext uri="{BB962C8B-B14F-4D97-AF65-F5344CB8AC3E}">
        <p14:creationId xmlns:p14="http://schemas.microsoft.com/office/powerpoint/2010/main" val="332319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369332"/>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rPr>
              <a:t>ii. </a:t>
            </a:r>
            <a:r>
              <a:rPr lang="en-IN" sz="1800" b="1" dirty="0">
                <a:effectLst/>
                <a:latin typeface="Times New Roman" panose="02020603050405020304" pitchFamily="18" charset="0"/>
                <a:ea typeface="Times New Roman" panose="02020603050405020304" pitchFamily="18" charset="0"/>
              </a:rPr>
              <a:t>Structural Hazards:</a:t>
            </a:r>
            <a:endParaRPr lang="en-IN" sz="1800" dirty="0">
              <a:effectLst/>
              <a:latin typeface="Times New Roman" panose="02020603050405020304" pitchFamily="18" charset="0"/>
              <a:ea typeface="Times New Roman" panose="02020603050405020304" pitchFamily="18" charset="0"/>
            </a:endParaRPr>
          </a:p>
        </p:txBody>
      </p:sp>
      <p:pic>
        <p:nvPicPr>
          <p:cNvPr id="2" name="Picture 1" descr="Structural Hazard solution using stall in a 4 stage pipeline design">
            <a:extLst>
              <a:ext uri="{FF2B5EF4-FFF2-40B4-BE49-F238E27FC236}">
                <a16:creationId xmlns:a16="http://schemas.microsoft.com/office/drawing/2014/main" xmlns="" id="{3E8A3216-38B9-8A46-6F11-351A977BE0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806" y="2414963"/>
            <a:ext cx="8553393" cy="3383073"/>
          </a:xfrm>
          <a:prstGeom prst="rect">
            <a:avLst/>
          </a:prstGeom>
          <a:noFill/>
          <a:ln>
            <a:noFill/>
          </a:ln>
        </p:spPr>
      </p:pic>
    </p:spTree>
    <p:extLst>
      <p:ext uri="{BB962C8B-B14F-4D97-AF65-F5344CB8AC3E}">
        <p14:creationId xmlns:p14="http://schemas.microsoft.com/office/powerpoint/2010/main" val="255820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4801314"/>
          </a:xfrm>
          <a:prstGeom prst="rect">
            <a:avLst/>
          </a:prstGeom>
          <a:noFill/>
        </p:spPr>
        <p:txBody>
          <a:bodyPr wrap="square">
            <a:spAutoFit/>
          </a:bodyPr>
          <a:lstStyle/>
          <a:p>
            <a:pPr algn="just"/>
            <a:r>
              <a:rPr lang="en-IN" sz="1800" b="1" i="1" dirty="0">
                <a:solidFill>
                  <a:srgbClr val="FF0000"/>
                </a:solidFill>
                <a:effectLst/>
                <a:latin typeface="Times New Roman" panose="02020603050405020304" pitchFamily="18" charset="0"/>
                <a:ea typeface="Times New Roman" panose="02020603050405020304" pitchFamily="18" charset="0"/>
              </a:rPr>
              <a:t>iii. Control hazards:</a:t>
            </a:r>
          </a:p>
          <a:p>
            <a:pPr algn="just"/>
            <a:endParaRPr lang="en-IN" sz="1800" b="1" i="1" dirty="0">
              <a:solidFill>
                <a:srgbClr val="FF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instruction fetch unit of the CPU is responsible for providing a stream of instructions to the execution unit. The instructions fetched by the fetch unit are in consecutive memory locations and they are executed.</a:t>
            </a:r>
          </a:p>
          <a:p>
            <a:pPr marL="285750" indent="-285750" algn="jus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However the problem arises when one of the instructions is a branching instruction to some other memory location. Thus all the instruction fetched in the pipeline from consecutive memory locations are invalid now and need to removed(also called flushing of the pipeline).This induces a stall till new instructions are again fetched from the memory address specified in the branch instruction.</a:t>
            </a:r>
          </a:p>
          <a:p>
            <a:pPr marL="285750" indent="-285750" algn="jus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Thus the time lost as a result of this is called a branch penalty. Often dedicated hardware is incorporated in the fetch unit to identify branch instructions and compute branch addresses as soon as possible and reducing the resulting delay as a result.</a:t>
            </a:r>
          </a:p>
        </p:txBody>
      </p:sp>
    </p:spTree>
    <p:extLst>
      <p:ext uri="{BB962C8B-B14F-4D97-AF65-F5344CB8AC3E}">
        <p14:creationId xmlns:p14="http://schemas.microsoft.com/office/powerpoint/2010/main" val="328815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Hazard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369332"/>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rPr>
              <a:t>iii. </a:t>
            </a:r>
            <a:r>
              <a:rPr lang="en-IN" sz="1800" b="1" dirty="0">
                <a:effectLst/>
                <a:latin typeface="Times New Roman" panose="02020603050405020304" pitchFamily="18" charset="0"/>
                <a:ea typeface="Times New Roman" panose="02020603050405020304" pitchFamily="18" charset="0"/>
              </a:rPr>
              <a:t>Control hazards:</a:t>
            </a:r>
            <a:endParaRPr lang="en-IN" sz="1800" dirty="0">
              <a:effectLst/>
              <a:latin typeface="Times New Roman" panose="02020603050405020304" pitchFamily="18" charset="0"/>
              <a:ea typeface="Times New Roman" panose="02020603050405020304" pitchFamily="18" charset="0"/>
            </a:endParaRPr>
          </a:p>
        </p:txBody>
      </p:sp>
      <p:pic>
        <p:nvPicPr>
          <p:cNvPr id="2" name="Picture 1" descr="Control Hazard scenario">
            <a:extLst>
              <a:ext uri="{FF2B5EF4-FFF2-40B4-BE49-F238E27FC236}">
                <a16:creationId xmlns:a16="http://schemas.microsoft.com/office/drawing/2014/main" xmlns="" id="{2D567879-1AFA-8A60-976F-C901339EA11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11717"/>
            <a:ext cx="4419600" cy="2234565"/>
          </a:xfrm>
          <a:prstGeom prst="rect">
            <a:avLst/>
          </a:prstGeom>
          <a:noFill/>
          <a:ln>
            <a:noFill/>
          </a:ln>
        </p:spPr>
      </p:pic>
      <p:sp>
        <p:nvSpPr>
          <p:cNvPr id="4" name="TextBox 3">
            <a:extLst>
              <a:ext uri="{FF2B5EF4-FFF2-40B4-BE49-F238E27FC236}">
                <a16:creationId xmlns:a16="http://schemas.microsoft.com/office/drawing/2014/main" xmlns="" id="{88853F5C-38B7-E9B5-95CA-F62A67EFDCD8}"/>
              </a:ext>
            </a:extLst>
          </p:cNvPr>
          <p:cNvSpPr txBox="1"/>
          <p:nvPr/>
        </p:nvSpPr>
        <p:spPr>
          <a:xfrm>
            <a:off x="517705" y="4838498"/>
            <a:ext cx="8047703" cy="1396664"/>
          </a:xfrm>
          <a:prstGeom prst="rect">
            <a:avLst/>
          </a:prstGeom>
          <a:noFill/>
        </p:spPr>
        <p:txBody>
          <a:bodyPr wrap="square">
            <a:spAutoFit/>
          </a:bodyPr>
          <a:lstStyle/>
          <a:p>
            <a:pPr lvl="0" algn="just">
              <a:lnSpc>
                <a:spcPct val="107000"/>
              </a:lnSpc>
              <a:spcAft>
                <a:spcPts val="800"/>
              </a:spcAft>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Solution: Reordering instructions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 Delayed branch i.e. reordering the instructions to position the branch instruction later in the order, such that safe and useful instructions which are not affected by the result of a branch are brought-in earlier in the sequence thus delaying the branch instruction fetch. If no such instructions are available then NOP is introduced. This delayed branch is applied with the help of Compiler.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56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Parallel Processing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48148" y="2826774"/>
            <a:ext cx="8047703" cy="3067817"/>
          </a:xfrm>
          <a:prstGeom prst="rect">
            <a:avLst/>
          </a:prstGeom>
          <a:noFill/>
          <a:ln>
            <a:noFill/>
          </a:ln>
        </p:spPr>
        <p:txBody>
          <a:bodyPr spcFirstLastPara="1" wrap="square" lIns="91425" tIns="33100" rIns="91425" bIns="45700" anchor="ctr" anchorCtr="0">
            <a:noAutofit/>
          </a:bodyPr>
          <a:lstStyle/>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Parallel processing can be described as a class of techniques which enables the system to achieve simultaneous data-processing tasks to </a:t>
            </a:r>
            <a:r>
              <a:rPr lang="en-IN" sz="1800" i="1" dirty="0">
                <a:solidFill>
                  <a:srgbClr val="FF0000"/>
                </a:solidFill>
                <a:effectLst/>
                <a:latin typeface="Times New Roman" panose="02020603050405020304" pitchFamily="18" charset="0"/>
                <a:ea typeface="Times New Roman" panose="02020603050405020304" pitchFamily="18" charset="0"/>
              </a:rPr>
              <a:t>increase the computational speed of a computer system.</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primary purpose of parallel processing is to speed up the </a:t>
            </a:r>
            <a:r>
              <a:rPr lang="en-IN" sz="1800" i="1" dirty="0">
                <a:solidFill>
                  <a:srgbClr val="FF0000"/>
                </a:solidFill>
                <a:effectLst/>
                <a:latin typeface="Times New Roman" panose="02020603050405020304" pitchFamily="18" charset="0"/>
                <a:ea typeface="Times New Roman" panose="02020603050405020304" pitchFamily="18" charset="0"/>
              </a:rPr>
              <a:t>computer processing capability </a:t>
            </a:r>
            <a:r>
              <a:rPr lang="en-IN" sz="1800" dirty="0">
                <a:solidFill>
                  <a:srgbClr val="000000"/>
                </a:solidFill>
                <a:effectLst/>
                <a:latin typeface="Times New Roman" panose="02020603050405020304" pitchFamily="18" charset="0"/>
                <a:ea typeface="Times New Roman" panose="02020603050405020304" pitchFamily="18" charset="0"/>
              </a:rPr>
              <a:t>and increase its throughput, i.e. the amount of processing that can be accomplished during a given interval of time.</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A paralle</a:t>
            </a:r>
            <a:r>
              <a:rPr lang="en-IN" sz="1800" dirty="0">
                <a:latin typeface="Times New Roman" panose="02020603050405020304" pitchFamily="18" charset="0"/>
                <a:ea typeface="Times New Roman" panose="02020603050405020304" pitchFamily="18" charset="0"/>
              </a:rPr>
              <a:t>l processing system is able to perform concurrent data processing to achieve faster execution time. For example, while an instruction is being executed in the ALU, the next instruction can be read from memory.</a:t>
            </a:r>
            <a:endParaRPr lang="en-IN" sz="1800" dirty="0">
              <a:effectLst/>
              <a:latin typeface="Times New Roman" panose="02020603050405020304" pitchFamily="18" charset="0"/>
              <a:ea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0796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pic>
        <p:nvPicPr>
          <p:cNvPr id="264" name="Google Shape;264;p34"/>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65" name="Google Shape;265;p34"/>
          <p:cNvSpPr/>
          <p:nvPr/>
        </p:nvSpPr>
        <p:spPr>
          <a:xfrm>
            <a:off x="478302" y="2996419"/>
            <a:ext cx="8088923" cy="1446550"/>
          </a:xfrm>
          <a:prstGeom prst="rect">
            <a:avLst/>
          </a:prstGeom>
          <a:noFill/>
          <a:ln>
            <a:noFill/>
          </a:ln>
        </p:spPr>
        <p:txBody>
          <a:bodyPr spcFirstLastPara="1" wrap="square" lIns="91425" tIns="45700" rIns="91425" bIns="45700" anchor="t" anchorCtr="0">
            <a:spAutoFit/>
          </a:bodyPr>
          <a:lstStyle/>
          <a:p>
            <a:pPr marL="914400" marR="0" lvl="1" indent="-317500" algn="ctr" rtl="0">
              <a:lnSpc>
                <a:spcPct val="100000"/>
              </a:lnSpc>
              <a:spcBef>
                <a:spcPts val="0"/>
              </a:spcBef>
              <a:spcAft>
                <a:spcPts val="0"/>
              </a:spcAft>
              <a:buNone/>
            </a:pPr>
            <a:r>
              <a:rPr lang="en-US"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Thank You</a:t>
            </a:r>
            <a:endParaRPr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Parallel Processing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diagram shows one possible way of separating the execution unit into eight functional units operating in parallel.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operation performed in each functional unit is indicated in each block of the diagram: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pic>
        <p:nvPicPr>
          <p:cNvPr id="3" name="Picture 2" descr="Parallel Processing">
            <a:extLst>
              <a:ext uri="{FF2B5EF4-FFF2-40B4-BE49-F238E27FC236}">
                <a16:creationId xmlns:a16="http://schemas.microsoft.com/office/drawing/2014/main" xmlns="" id="{8716D7BE-FDDC-071A-3D46-1C7A70EB6DE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7979" y="2725748"/>
            <a:ext cx="3806190" cy="3825240"/>
          </a:xfrm>
          <a:prstGeom prst="rect">
            <a:avLst/>
          </a:prstGeom>
          <a:noFill/>
          <a:ln>
            <a:noFill/>
          </a:ln>
        </p:spPr>
      </p:pic>
      <p:sp>
        <p:nvSpPr>
          <p:cNvPr id="4" name="Google Shape;49;p11">
            <a:extLst>
              <a:ext uri="{FF2B5EF4-FFF2-40B4-BE49-F238E27FC236}">
                <a16:creationId xmlns:a16="http://schemas.microsoft.com/office/drawing/2014/main" xmlns="" id="{3B994A7E-BBC2-01C6-E726-145D2993A353}"/>
              </a:ext>
            </a:extLst>
          </p:cNvPr>
          <p:cNvSpPr txBox="1"/>
          <p:nvPr/>
        </p:nvSpPr>
        <p:spPr>
          <a:xfrm>
            <a:off x="512791" y="3564041"/>
            <a:ext cx="4555187" cy="3067817"/>
          </a:xfrm>
          <a:prstGeom prst="rect">
            <a:avLst/>
          </a:prstGeom>
          <a:noFill/>
          <a:ln>
            <a:noFill/>
          </a:ln>
        </p:spPr>
        <p:txBody>
          <a:bodyPr spcFirstLastPara="1" wrap="square" lIns="91425" tIns="33100" rIns="91425" bIns="45700" anchor="ctr" anchorCtr="0">
            <a:noAutofit/>
          </a:bodyPr>
          <a:lstStyle/>
          <a:p>
            <a:pPr marL="285750" indent="-28575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adder and integer multiplier performs the arithmetic operation with integer numbers.</a:t>
            </a:r>
          </a:p>
          <a:p>
            <a:pPr marL="285750" indent="-28575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floating-point operations are separated into three circuits operating in parallel.</a:t>
            </a:r>
          </a:p>
          <a:p>
            <a:pPr marL="285750" indent="-28575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logic, shift, and increment operations can be performed concurrently on different data. All units are independent of each other, so one number can be shifted while another number is being incremented.</a:t>
            </a:r>
            <a:endParaRPr lang="en-IN" sz="1600" dirty="0">
              <a:latin typeface="Times New Roman" panose="02020603050405020304" pitchFamily="18" charset="0"/>
              <a:ea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220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Parallel Processing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3" name="Picture 2" descr="Parallel Processing">
            <a:extLst>
              <a:ext uri="{FF2B5EF4-FFF2-40B4-BE49-F238E27FC236}">
                <a16:creationId xmlns:a16="http://schemas.microsoft.com/office/drawing/2014/main" xmlns="" id="{8716D7BE-FDDC-071A-3D46-1C7A70EB6DE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2340" y="1083761"/>
            <a:ext cx="5114460" cy="5140058"/>
          </a:xfrm>
          <a:prstGeom prst="rect">
            <a:avLst/>
          </a:prstGeom>
          <a:noFill/>
          <a:ln>
            <a:noFill/>
          </a:ln>
        </p:spPr>
      </p:pic>
      <p:sp>
        <p:nvSpPr>
          <p:cNvPr id="4" name="Google Shape;49;p11">
            <a:extLst>
              <a:ext uri="{FF2B5EF4-FFF2-40B4-BE49-F238E27FC236}">
                <a16:creationId xmlns:a16="http://schemas.microsoft.com/office/drawing/2014/main" xmlns="" id="{3B994A7E-BBC2-01C6-E726-145D2993A353}"/>
              </a:ext>
            </a:extLst>
          </p:cNvPr>
          <p:cNvSpPr txBox="1"/>
          <p:nvPr/>
        </p:nvSpPr>
        <p:spPr>
          <a:xfrm>
            <a:off x="512792" y="1753249"/>
            <a:ext cx="2840008" cy="4878609"/>
          </a:xfrm>
          <a:prstGeom prst="rect">
            <a:avLst/>
          </a:prstGeom>
          <a:noFill/>
          <a:ln>
            <a:noFill/>
          </a:ln>
        </p:spPr>
        <p:txBody>
          <a:bodyPr spcFirstLastPara="1" wrap="square" lIns="91425" tIns="33100" rIns="91425" bIns="45700" anchor="ctr" anchorCtr="0">
            <a:noAutofit/>
          </a:bodyPr>
          <a:lstStyle/>
          <a:p>
            <a:pPr marL="285750" indent="-28575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adder and integer multiplier performs the arithmetic operation with integer numbers.</a:t>
            </a:r>
          </a:p>
          <a:p>
            <a:pPr marL="285750" indent="-28575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floating-point operations are separated into three circuits operating in parallel.</a:t>
            </a:r>
          </a:p>
          <a:p>
            <a:pPr marL="285750" indent="-285750" algn="just">
              <a:lnSpc>
                <a:spcPct val="107000"/>
              </a:lnSpc>
              <a:spcAft>
                <a:spcPts val="8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logic, shift, and increment operations can be performed concurrently on different data. All units are independent of each other, so one number can be shifted while another number is being incremented.</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67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48148" y="2043922"/>
            <a:ext cx="8047703" cy="4180314"/>
          </a:xfrm>
          <a:prstGeom prst="rect">
            <a:avLst/>
          </a:prstGeom>
          <a:noFill/>
          <a:ln>
            <a:noFill/>
          </a:ln>
        </p:spPr>
        <p:txBody>
          <a:bodyPr spcFirstLastPara="1" wrap="square" lIns="91425" tIns="33100" rIns="91425" bIns="45700" anchor="ctr" anchorCtr="0">
            <a:noAutofit/>
          </a:bodyPr>
          <a:lstStyle/>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term Pipelining refers to a technique of </a:t>
            </a:r>
            <a:r>
              <a:rPr lang="en-IN" sz="1800" i="1" dirty="0">
                <a:solidFill>
                  <a:srgbClr val="FF0000"/>
                </a:solidFill>
                <a:effectLst/>
                <a:latin typeface="Times New Roman" panose="02020603050405020304" pitchFamily="18" charset="0"/>
                <a:ea typeface="Times New Roman" panose="02020603050405020304" pitchFamily="18" charset="0"/>
              </a:rPr>
              <a:t>decomposing a sequential process into sub-operations,</a:t>
            </a:r>
            <a:r>
              <a:rPr lang="en-IN" sz="1800" dirty="0">
                <a:solidFill>
                  <a:srgbClr val="000000"/>
                </a:solidFill>
                <a:effectLst/>
                <a:latin typeface="Times New Roman" panose="02020603050405020304" pitchFamily="18" charset="0"/>
                <a:ea typeface="Times New Roman" panose="02020603050405020304" pitchFamily="18" charset="0"/>
              </a:rPr>
              <a:t> with each sub-operation being executed in a dedicated segment that operates concurrently with all other segments.</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most important characteristic of a pipeline technique is that several computations can be in progress in distinct segments at the same time. </a:t>
            </a: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overlapping of computation is made possible by associating a register with each segment in the pipeline. The registers provide isolation between each segment so that each can operate on distinct data simultaneously.</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structure of a pipeline organization can be represented simply by including an input register for each segment followed by a combinational circuit.</a:t>
            </a:r>
          </a:p>
          <a:p>
            <a:pPr marL="285750" indent="-285750" algn="just">
              <a:buFont typeface="Arial" panose="020B0604020202020204" pitchFamily="34" charset="0"/>
              <a:buChar char="•"/>
            </a:pPr>
            <a:endParaRPr lang="en-IN" sz="1800" dirty="0">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153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49" name="Google Shape;49;p11"/>
          <p:cNvSpPr txBox="1"/>
          <p:nvPr/>
        </p:nvSpPr>
        <p:spPr>
          <a:xfrm>
            <a:off x="517706" y="662986"/>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386195"/>
            <a:ext cx="4237174" cy="4970155"/>
          </a:xfrm>
          <a:prstGeom prst="rect">
            <a:avLst/>
          </a:prstGeom>
          <a:noFill/>
          <a:ln>
            <a:noFill/>
          </a:ln>
        </p:spPr>
        <p:txBody>
          <a:bodyPr spcFirstLastPara="1" wrap="square" lIns="91425" tIns="33100" rIns="91425" bIns="45700" anchor="ctr" anchorCtr="0">
            <a:no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Let us consider an example of combined multiplication and addition operation to get a better understanding of the pipeline organization.</a:t>
            </a:r>
            <a:endParaRPr lang="en-IN" sz="1800" dirty="0">
              <a:effectLst/>
              <a:latin typeface="Times New Roman" panose="02020603050405020304" pitchFamily="18" charset="0"/>
              <a:ea typeface="Times New Roman" panose="02020603050405020304" pitchFamily="18" charset="0"/>
            </a:endParaRPr>
          </a:p>
          <a:p>
            <a:pPr algn="just"/>
            <a:endParaRPr lang="en-IN" sz="1800" dirty="0">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combined multiplication and addition operation is done with a stream of numbers such as:</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1, 2, 3, ......., 7</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operation to be performed on the numbers is decomposed into sub-operations with each sub-operation to be implemented in a segment within a pipeline.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Pipelining">
            <a:extLst>
              <a:ext uri="{FF2B5EF4-FFF2-40B4-BE49-F238E27FC236}">
                <a16:creationId xmlns:a16="http://schemas.microsoft.com/office/drawing/2014/main" xmlns="" id="{BD82DDDC-408E-7BED-8CF0-CF8D949CC5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6118" y="2068643"/>
            <a:ext cx="3931920" cy="4287707"/>
          </a:xfrm>
          <a:prstGeom prst="rect">
            <a:avLst/>
          </a:prstGeom>
          <a:noFill/>
          <a:ln>
            <a:noFill/>
          </a:ln>
        </p:spPr>
      </p:pic>
    </p:spTree>
    <p:extLst>
      <p:ext uri="{BB962C8B-B14F-4D97-AF65-F5344CB8AC3E}">
        <p14:creationId xmlns:p14="http://schemas.microsoft.com/office/powerpoint/2010/main" val="186339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xmlns="" id="{10BC9981-9262-CCB6-EA9C-E5FD71C463C7}"/>
              </a:ext>
            </a:extLst>
          </p:cNvPr>
          <p:cNvSpPr txBox="1"/>
          <p:nvPr/>
        </p:nvSpPr>
        <p:spPr>
          <a:xfrm>
            <a:off x="517706" y="1386194"/>
            <a:ext cx="4237174" cy="5471805"/>
          </a:xfrm>
          <a:prstGeom prst="rect">
            <a:avLst/>
          </a:prstGeom>
          <a:noFill/>
          <a:ln>
            <a:noFill/>
          </a:ln>
        </p:spPr>
        <p:txBody>
          <a:bodyPr spcFirstLastPara="1" wrap="square" lIns="91425" tIns="33100" rIns="91425" bIns="45700" anchor="ctr" anchorCtr="0">
            <a:no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sub-operations performed in each segment of the pipeline are defined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R1  ← A</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R2 ← B</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Input A</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B</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R3 ← R1 * R2, R4 ← C</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Multiply, and input C</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R5 ← R3 + R4			Add   C</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product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block diagram represents the combined as well as the sub-operations performed in each segment of the pipeline.</a:t>
            </a:r>
          </a:p>
        </p:txBody>
      </p:sp>
      <p:pic>
        <p:nvPicPr>
          <p:cNvPr id="3" name="Picture 2" descr="Pipelining">
            <a:extLst>
              <a:ext uri="{FF2B5EF4-FFF2-40B4-BE49-F238E27FC236}">
                <a16:creationId xmlns:a16="http://schemas.microsoft.com/office/drawing/2014/main" xmlns="" id="{5F8CFF58-A809-B987-9852-4917EC0558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6118" y="2399665"/>
            <a:ext cx="3931920" cy="3956685"/>
          </a:xfrm>
          <a:prstGeom prst="rect">
            <a:avLst/>
          </a:prstGeom>
          <a:noFill/>
          <a:ln>
            <a:noFill/>
          </a:ln>
        </p:spPr>
      </p:pic>
    </p:spTree>
    <p:extLst>
      <p:ext uri="{BB962C8B-B14F-4D97-AF65-F5344CB8AC3E}">
        <p14:creationId xmlns:p14="http://schemas.microsoft.com/office/powerpoint/2010/main" val="100025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pic>
        <p:nvPicPr>
          <p:cNvPr id="3" name="Picture 2" descr="Pipelining">
            <a:extLst>
              <a:ext uri="{FF2B5EF4-FFF2-40B4-BE49-F238E27FC236}">
                <a16:creationId xmlns:a16="http://schemas.microsoft.com/office/drawing/2014/main" xmlns="" id="{5F8CFF58-A809-B987-9852-4917EC0558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70706" y="2399665"/>
            <a:ext cx="3931920" cy="3956685"/>
          </a:xfrm>
          <a:prstGeom prst="rect">
            <a:avLst/>
          </a:prstGeom>
          <a:noFill/>
          <a:ln>
            <a:noFill/>
          </a:ln>
        </p:spPr>
      </p:pic>
      <p:pic>
        <p:nvPicPr>
          <p:cNvPr id="4" name="Picture 3">
            <a:extLst>
              <a:ext uri="{FF2B5EF4-FFF2-40B4-BE49-F238E27FC236}">
                <a16:creationId xmlns:a16="http://schemas.microsoft.com/office/drawing/2014/main" xmlns="" id="{70CE1C9C-68B3-A8C9-0ED2-72E2AA6F703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713702"/>
            <a:ext cx="5166852" cy="3045413"/>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2" y="1768115"/>
            <a:ext cx="4572000" cy="311496"/>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4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t>
            </a:r>
            <a:r>
              <a:rPr lang="en-IN" sz="14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a:t>
            </a:r>
            <a:r>
              <a:rPr lang="en-IN" sz="14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1, 2, 3, ......., 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030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Pipelining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6" name="TextBox 5">
            <a:extLst>
              <a:ext uri="{FF2B5EF4-FFF2-40B4-BE49-F238E27FC236}">
                <a16:creationId xmlns:a16="http://schemas.microsoft.com/office/drawing/2014/main" xmlns="" id="{E02FC5ED-CE3F-76E8-A041-B124D06431B8}"/>
              </a:ext>
            </a:extLst>
          </p:cNvPr>
          <p:cNvSpPr txBox="1"/>
          <p:nvPr/>
        </p:nvSpPr>
        <p:spPr>
          <a:xfrm>
            <a:off x="594851" y="1768115"/>
            <a:ext cx="7733071" cy="4853765"/>
          </a:xfrm>
          <a:prstGeom prst="rect">
            <a:avLst/>
          </a:prstGeom>
          <a:noFill/>
        </p:spPr>
        <p:txBody>
          <a:bodyPr wrap="square">
            <a:spAutoFit/>
          </a:bodyPr>
          <a:lstStyle/>
          <a:p>
            <a:pPr lvl="0">
              <a:lnSpc>
                <a:spcPct val="107000"/>
              </a:lnSpc>
              <a:spcAft>
                <a:spcPts val="8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 Pipeline</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Pipeline processing can occur not only in the data stream but in the instruction stream as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of the digital computers with complex instructions require instruction pipeline to carry out operations like fetch, decode and execute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general, the computer needs to process each instruction with the following sequence of 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Fetch instruction from memory.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Decode the instruction.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Calculate the effective address.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Fetch the operands from memory.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Execute the instruction.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 the result in the proper place.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4353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1507</Words>
  <Application>Microsoft Office PowerPoint</Application>
  <PresentationFormat>On-screen Show (4:3)</PresentationFormat>
  <Paragraphs>166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Candara</vt:lpstr>
      <vt:lpstr>Tahoma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HP</cp:lastModifiedBy>
  <cp:revision>49</cp:revision>
  <dcterms:created xsi:type="dcterms:W3CDTF">2010-04-09T07:36:15Z</dcterms:created>
  <dcterms:modified xsi:type="dcterms:W3CDTF">2023-04-26T07:33:02Z</dcterms:modified>
</cp:coreProperties>
</file>