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11.jpeg" ContentType="image/jpeg"/>
  <Override PartName="/ppt/media/image9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86F80F-D3E3-4F9A-97CD-C12FA8AB116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Unsigned A= 11110000   B= 00010100  C=1, S=1, V=0, Z=0</a:t>
            </a:r>
            <a:endParaRPr b="0" lang="en-IN" sz="1200" spc="-1" strike="noStrike"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A69DC760-944C-4D79-971B-5D21A95A2F6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CF8A78-84D6-4226-8A37-51DD792E29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A8E65C-6ED2-4BFF-A88E-B0888DD475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9EA2E-3003-496E-8676-A672A252CC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F2AF56-796E-489F-B550-620D3B660B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F22C19-0EF1-4A90-952F-89DB3163F7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7B1CD5-40D3-4369-950A-625062386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DC850B-966D-46B6-B799-D930793263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8919B0-1E74-4F03-AA59-F8C892654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6400EA-7BEC-4E63-88D2-9D496B1FCE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6186F9-9A54-4940-A86B-D3FB21BDDB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5A0B49-8F3C-47D1-8EB7-90ADD3228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42B4A4-920A-4186-B6D5-B48C4ED62D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B8C178-ED9A-4337-B471-7C54438DBC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29161-7139-4942-AE3E-D1F6BA5C50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9B8840-44A4-4282-9AF8-CD577D8497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EEA623-FF9E-4A79-8D95-160953BF64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D365A-4A6F-44B5-B8FB-D4627927C4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2A0DA-FF01-4F6B-A215-F1B6835A1B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635E4-5728-49C4-90F8-A4A08E992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F9AA9D-A669-4857-89CD-F5D272B92C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1BC268-DCED-4A94-ABE6-1557A8B51E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0BD0C5-EB42-4DC2-9B4F-90A6240AD5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E6962-0C88-4581-B706-A50B2C15BC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632853-2C15-4933-8C8A-7A411DE0AA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7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6;p7"/>
          <p:cNvSpPr/>
          <p:nvPr/>
        </p:nvSpPr>
        <p:spPr>
          <a:xfrm flipH="1" rot="10800000">
            <a:off x="-360" y="6706080"/>
            <a:ext cx="9143640" cy="197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7;p7" descr="LOGO.gif"/>
          <p:cNvPicPr/>
          <p:nvPr/>
        </p:nvPicPr>
        <p:blipFill>
          <a:blip r:embed="rId2"/>
          <a:srcRect l="0" t="0" r="0" b="10714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8;p7" descr="LOGO.gif"/>
          <p:cNvPicPr/>
          <p:nvPr/>
        </p:nvPicPr>
        <p:blipFill>
          <a:blip r:embed="rId3"/>
          <a:srcRect l="0" t="0" r="0" b="10714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grpSp>
        <p:nvGrpSpPr>
          <p:cNvPr id="4" name="Google Shape;19;p7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Google Shape;20;p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" name="Google Shape;21;p7" descr="LOGO.gif"/>
            <p:cNvPicPr/>
            <p:nvPr/>
          </p:nvPicPr>
          <p:blipFill>
            <a:blip r:embed="rId4"/>
            <a:srcRect l="0" t="0" r="0" b="10714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Google Shape;22;p7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" name="Google Shape;23;p7" descr="logo.jpg"/>
          <p:cNvPicPr/>
          <p:nvPr/>
        </p:nvPicPr>
        <p:blipFill>
          <a:blip r:embed="rId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25;p8" descr="LOGO.gif"/>
          <p:cNvPicPr/>
          <p:nvPr/>
        </p:nvPicPr>
        <p:blipFill>
          <a:blip r:embed="rId6"/>
          <a:srcRect l="0" t="0" r="0" b="10714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grpSp>
        <p:nvGrpSpPr>
          <p:cNvPr id="10" name="Google Shape;26;p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Google Shape;27;p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" name="Google Shape;28;p8" descr="LOGO.gif"/>
            <p:cNvPicPr/>
            <p:nvPr/>
          </p:nvPicPr>
          <p:blipFill>
            <a:blip r:embed="rId7"/>
            <a:srcRect l="0" t="0" r="0" b="10714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Google Shape;29;p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" name="Google Shape;30;p8" descr="logo.jpg"/>
          <p:cNvPicPr/>
          <p:nvPr/>
        </p:nvPicPr>
        <p:blipFill>
          <a:blip r:embed="rId8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2"/>
          </p:nvPr>
        </p:nvSpPr>
        <p:spPr>
          <a:xfrm>
            <a:off x="321156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251AD79-84AB-4831-9194-472C6CC274CC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;p7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16;p7"/>
          <p:cNvSpPr/>
          <p:nvPr/>
        </p:nvSpPr>
        <p:spPr>
          <a:xfrm flipH="1" rot="10800000">
            <a:off x="-360" y="6706080"/>
            <a:ext cx="9143640" cy="197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Google Shape;17;p7" descr="LOGO.gif"/>
          <p:cNvPicPr/>
          <p:nvPr/>
        </p:nvPicPr>
        <p:blipFill>
          <a:blip r:embed="rId2"/>
          <a:srcRect l="0" t="0" r="0" b="10714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8;p7" descr="LOGO.gif"/>
          <p:cNvPicPr/>
          <p:nvPr/>
        </p:nvPicPr>
        <p:blipFill>
          <a:blip r:embed="rId3"/>
          <a:srcRect l="0" t="0" r="0" b="10714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grpSp>
        <p:nvGrpSpPr>
          <p:cNvPr id="60" name="Google Shape;19;p7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61" name="Google Shape;20;p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2" name="Google Shape;21;p7" descr="LOGO.gif"/>
            <p:cNvPicPr/>
            <p:nvPr/>
          </p:nvPicPr>
          <p:blipFill>
            <a:blip r:embed="rId4"/>
            <a:srcRect l="0" t="0" r="0" b="10714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" name="Google Shape;22;p7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4" name="Google Shape;23;p7" descr="logo.jpg"/>
          <p:cNvPicPr/>
          <p:nvPr/>
        </p:nvPicPr>
        <p:blipFill>
          <a:blip r:embed="rId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945361-1C8E-445C-9EF0-2157C2715A6A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Shift Registers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FA1B68-39BB-4AAC-86EA-6E9B62A0BA54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4" name="Google Shape;42;p1"/>
          <p:cNvSpPr/>
          <p:nvPr/>
        </p:nvSpPr>
        <p:spPr>
          <a:xfrm>
            <a:off x="0" y="896760"/>
            <a:ext cx="9143640" cy="53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latin typeface="Candara"/>
                <a:ea typeface="Candara"/>
              </a:rPr>
              <a:t>TOPIC: 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0000"/>
                </a:solidFill>
                <a:latin typeface="Candara"/>
                <a:ea typeface="Arial"/>
              </a:rPr>
              <a:t>Program Control, Program Control:  Status bits, Conditional Branch Instructions, Subroutines call and return Program Interrupts &amp; Types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andara"/>
                <a:ea typeface="Arial"/>
              </a:rPr>
              <a:t>Dr. Gaurav Sharma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andara"/>
                <a:ea typeface="Arial"/>
              </a:rPr>
              <a:t>Associate Professor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andara"/>
                <a:ea typeface="Arial"/>
              </a:rPr>
              <a:t>DICE-CUIET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</p:txBody>
      </p:sp>
      <p:pic>
        <p:nvPicPr>
          <p:cNvPr id="115" name="Google Shape;43;p1" descr=""/>
          <p:cNvPicPr/>
          <p:nvPr/>
        </p:nvPicPr>
        <p:blipFill>
          <a:blip r:embed="rId1"/>
          <a:stretch/>
        </p:blipFill>
        <p:spPr>
          <a:xfrm>
            <a:off x="521280" y="173520"/>
            <a:ext cx="1720440" cy="7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8"/>
          <p:cNvSpPr/>
          <p:nvPr/>
        </p:nvSpPr>
        <p:spPr>
          <a:xfrm>
            <a:off x="-969840" y="3538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Flag, Processor Status Word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Rectangle 3"/>
          <p:cNvSpPr/>
          <p:nvPr/>
        </p:nvSpPr>
        <p:spPr>
          <a:xfrm>
            <a:off x="314280" y="1047600"/>
            <a:ext cx="85435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 Basic Computer, the processor had several (status) flags – 1 bit value that indicated various information about the processor’s state –  FGI, FGO, I, IEN, R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 some processors, flags like these are often combined into a register – the processor status register (PSR); sometimes called a processor status word (PSW)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Common flags in PSW are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 (Carry): Set to 1 if the carry out of the ALU is 1</a:t>
            </a:r>
            <a:endParaRPr b="0" lang="en-IN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S (Sign): The MSB bit of the ALU’s output</a:t>
            </a:r>
            <a:endParaRPr b="0" lang="en-IN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Z (Zero): Set to 1 if the ALU’s output is all 0’s</a:t>
            </a:r>
            <a:endParaRPr b="0" lang="en-IN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V (Overflow): Set to 1 if there is an overflow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3" name="Rectangle 4"/>
          <p:cNvSpPr/>
          <p:nvPr/>
        </p:nvSpPr>
        <p:spPr>
          <a:xfrm>
            <a:off x="6311160" y="3699000"/>
            <a:ext cx="25700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Status Flag Circuit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84" name="Group 46"/>
          <p:cNvGrpSpPr/>
          <p:nvPr/>
        </p:nvGrpSpPr>
        <p:grpSpPr>
          <a:xfrm>
            <a:off x="4911840" y="4179960"/>
            <a:ext cx="4050000" cy="2278440"/>
            <a:chOff x="4911840" y="4179960"/>
            <a:chExt cx="4050000" cy="2278440"/>
          </a:xfrm>
        </p:grpSpPr>
        <p:sp>
          <p:nvSpPr>
            <p:cNvPr id="185" name="Arc 5"/>
            <p:cNvSpPr/>
            <p:nvPr/>
          </p:nvSpPr>
          <p:spPr>
            <a:xfrm>
              <a:off x="5537160" y="4689360"/>
              <a:ext cx="364680" cy="164880"/>
            </a:xfrm>
            <a:custGeom>
              <a:avLst/>
              <a:gdLst/>
              <a:ahLst/>
              <a:rect l="l" t="t" r="r" b="b"/>
              <a:pathLst>
                <a:path fill="none" w="21600" h="2160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stroke="0" w="21600" h="2160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Arc 6"/>
            <p:cNvSpPr/>
            <p:nvPr/>
          </p:nvSpPr>
          <p:spPr>
            <a:xfrm>
              <a:off x="5526000" y="4834080"/>
              <a:ext cx="331560" cy="185400"/>
            </a:xfrm>
            <a:custGeom>
              <a:avLst/>
              <a:gdLst/>
              <a:ahLst/>
              <a:rect l="l" t="t" r="r" b="b"/>
              <a:pathLst>
                <a:path fill="none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stroke="0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Arc 7"/>
            <p:cNvSpPr/>
            <p:nvPr/>
          </p:nvSpPr>
          <p:spPr>
            <a:xfrm>
              <a:off x="5816520" y="4689360"/>
              <a:ext cx="74160" cy="164880"/>
            </a:xfrm>
            <a:custGeom>
              <a:avLst/>
              <a:gdLst/>
              <a:ahLst/>
              <a:rect l="l" t="t" r="r" b="b"/>
              <a:pathLst>
                <a:path fill="none" w="21600" h="21597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stroke="0" w="21600" h="21597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lnTo>
                    <a:pt x="0" y="21597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Arc 8"/>
            <p:cNvSpPr/>
            <p:nvPr/>
          </p:nvSpPr>
          <p:spPr>
            <a:xfrm>
              <a:off x="5816520" y="4844880"/>
              <a:ext cx="63000" cy="174240"/>
            </a:xfrm>
            <a:custGeom>
              <a:avLst/>
              <a:gdLst/>
              <a:ahLst/>
              <a:rect l="l" t="t" r="r" b="b"/>
              <a:pathLst>
                <a:path fill="none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stroke="0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Arc 9"/>
            <p:cNvSpPr/>
            <p:nvPr/>
          </p:nvSpPr>
          <p:spPr>
            <a:xfrm>
              <a:off x="5880240" y="4689360"/>
              <a:ext cx="74160" cy="164880"/>
            </a:xfrm>
            <a:custGeom>
              <a:avLst/>
              <a:gdLst/>
              <a:ahLst/>
              <a:rect l="l" t="t" r="r" b="b"/>
              <a:pathLst>
                <a:path fill="none" w="21600" h="21597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stroke="0" w="21600" h="21597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lnTo>
                    <a:pt x="0" y="21597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Arc 10"/>
            <p:cNvSpPr/>
            <p:nvPr/>
          </p:nvSpPr>
          <p:spPr>
            <a:xfrm>
              <a:off x="5880240" y="4844880"/>
              <a:ext cx="64800" cy="174240"/>
            </a:xfrm>
            <a:custGeom>
              <a:avLst/>
              <a:gdLst/>
              <a:ahLst/>
              <a:rect l="l" t="t" r="r" b="b"/>
              <a:pathLst>
                <a:path fill="none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stroke="0" w="21600" h="2160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Rectangle 11"/>
            <p:cNvSpPr/>
            <p:nvPr/>
          </p:nvSpPr>
          <p:spPr>
            <a:xfrm>
              <a:off x="7682040" y="4718160"/>
              <a:ext cx="1018800" cy="555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12"/>
            <p:cNvSpPr/>
            <p:nvPr/>
          </p:nvSpPr>
          <p:spPr>
            <a:xfrm flipH="1">
              <a:off x="6275160" y="4795560"/>
              <a:ext cx="140652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13"/>
            <p:cNvSpPr/>
            <p:nvPr/>
          </p:nvSpPr>
          <p:spPr>
            <a:xfrm flipH="1">
              <a:off x="5814720" y="4795560"/>
              <a:ext cx="482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14"/>
            <p:cNvSpPr/>
            <p:nvPr/>
          </p:nvSpPr>
          <p:spPr>
            <a:xfrm>
              <a:off x="5814720" y="4911480"/>
              <a:ext cx="18813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15"/>
            <p:cNvSpPr/>
            <p:nvPr/>
          </p:nvSpPr>
          <p:spPr>
            <a:xfrm>
              <a:off x="7927920" y="4375080"/>
              <a:ext cx="360" cy="3222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16"/>
            <p:cNvSpPr/>
            <p:nvPr/>
          </p:nvSpPr>
          <p:spPr>
            <a:xfrm>
              <a:off x="8518320" y="4354200"/>
              <a:ext cx="360" cy="3524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17"/>
            <p:cNvSpPr/>
            <p:nvPr/>
          </p:nvSpPr>
          <p:spPr>
            <a:xfrm flipV="1">
              <a:off x="7862760" y="4402080"/>
              <a:ext cx="129960" cy="889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Line 18"/>
            <p:cNvSpPr/>
            <p:nvPr/>
          </p:nvSpPr>
          <p:spPr>
            <a:xfrm flipV="1">
              <a:off x="8454960" y="4431960"/>
              <a:ext cx="122040" cy="781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19"/>
            <p:cNvSpPr/>
            <p:nvPr/>
          </p:nvSpPr>
          <p:spPr>
            <a:xfrm flipH="1">
              <a:off x="5965560" y="5641920"/>
              <a:ext cx="221004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Line 20"/>
            <p:cNvSpPr/>
            <p:nvPr/>
          </p:nvSpPr>
          <p:spPr>
            <a:xfrm flipH="1">
              <a:off x="7613640" y="5871960"/>
              <a:ext cx="59184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Rectangle 21"/>
            <p:cNvSpPr/>
            <p:nvPr/>
          </p:nvSpPr>
          <p:spPr>
            <a:xfrm>
              <a:off x="6489720" y="5724360"/>
              <a:ext cx="1115640" cy="399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Rectangle 22"/>
            <p:cNvSpPr/>
            <p:nvPr/>
          </p:nvSpPr>
          <p:spPr>
            <a:xfrm>
              <a:off x="5213520" y="5226120"/>
              <a:ext cx="1201320" cy="2552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23"/>
            <p:cNvSpPr/>
            <p:nvPr/>
          </p:nvSpPr>
          <p:spPr>
            <a:xfrm>
              <a:off x="5825880" y="5225760"/>
              <a:ext cx="360" cy="2556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24"/>
            <p:cNvSpPr/>
            <p:nvPr/>
          </p:nvSpPr>
          <p:spPr>
            <a:xfrm>
              <a:off x="6126120" y="5235480"/>
              <a:ext cx="360" cy="2458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25"/>
            <p:cNvSpPr/>
            <p:nvPr/>
          </p:nvSpPr>
          <p:spPr>
            <a:xfrm>
              <a:off x="5524200" y="5235480"/>
              <a:ext cx="360" cy="2458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26"/>
            <p:cNvSpPr/>
            <p:nvPr/>
          </p:nvSpPr>
          <p:spPr>
            <a:xfrm flipH="1">
              <a:off x="5341680" y="4863960"/>
              <a:ext cx="18252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27"/>
            <p:cNvSpPr/>
            <p:nvPr/>
          </p:nvSpPr>
          <p:spPr>
            <a:xfrm>
              <a:off x="5352840" y="4863960"/>
              <a:ext cx="360" cy="3427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28"/>
            <p:cNvSpPr/>
            <p:nvPr/>
          </p:nvSpPr>
          <p:spPr>
            <a:xfrm flipV="1">
              <a:off x="5975280" y="5470200"/>
              <a:ext cx="360" cy="1764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Line 29"/>
            <p:cNvSpPr/>
            <p:nvPr/>
          </p:nvSpPr>
          <p:spPr>
            <a:xfrm flipH="1">
              <a:off x="5675040" y="5891040"/>
              <a:ext cx="82728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30"/>
            <p:cNvSpPr/>
            <p:nvPr/>
          </p:nvSpPr>
          <p:spPr>
            <a:xfrm flipV="1">
              <a:off x="5686200" y="5470200"/>
              <a:ext cx="360" cy="4320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Line 31"/>
            <p:cNvSpPr/>
            <p:nvPr/>
          </p:nvSpPr>
          <p:spPr>
            <a:xfrm>
              <a:off x="6275160" y="4922640"/>
              <a:ext cx="360" cy="2840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Rectangle 32"/>
            <p:cNvSpPr/>
            <p:nvPr/>
          </p:nvSpPr>
          <p:spPr>
            <a:xfrm>
              <a:off x="6707160" y="4532400"/>
              <a:ext cx="357120" cy="33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</a:t>
              </a:r>
              <a:r>
                <a:rPr b="1" lang="en-US" sz="1400" spc="-1" strike="noStrike" baseline="-25000">
                  <a:solidFill>
                    <a:srgbClr val="000000"/>
                  </a:solidFill>
                  <a:latin typeface="Calibri"/>
                  <a:ea typeface="Arial"/>
                </a:rPr>
                <a:t>7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3" name="Rectangle 33"/>
            <p:cNvSpPr/>
            <p:nvPr/>
          </p:nvSpPr>
          <p:spPr>
            <a:xfrm>
              <a:off x="6729480" y="4881600"/>
              <a:ext cx="357120" cy="33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</a:t>
              </a:r>
              <a:r>
                <a:rPr b="1" lang="en-US" sz="1400" spc="-1" strike="noStrike" baseline="-25000">
                  <a:solidFill>
                    <a:srgbClr val="000000"/>
                  </a:solidFill>
                  <a:latin typeface="Calibri"/>
                  <a:ea typeface="Arial"/>
                </a:rPr>
                <a:t>8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4" name="Rectangle 34"/>
            <p:cNvSpPr/>
            <p:nvPr/>
          </p:nvSpPr>
          <p:spPr>
            <a:xfrm>
              <a:off x="7611120" y="4179960"/>
              <a:ext cx="120456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            B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5" name="Rectangle 35"/>
            <p:cNvSpPr/>
            <p:nvPr/>
          </p:nvSpPr>
          <p:spPr>
            <a:xfrm>
              <a:off x="7784640" y="4325760"/>
              <a:ext cx="117720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8            8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6" name="Rectangle 36"/>
            <p:cNvSpPr/>
            <p:nvPr/>
          </p:nvSpPr>
          <p:spPr>
            <a:xfrm>
              <a:off x="7584840" y="4795920"/>
              <a:ext cx="110556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8-bit ALU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7" name="Rectangle 37"/>
            <p:cNvSpPr/>
            <p:nvPr/>
          </p:nvSpPr>
          <p:spPr>
            <a:xfrm>
              <a:off x="4911840" y="5202360"/>
              <a:ext cx="1806480" cy="36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V   Z   S    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8" name="Rectangle 38"/>
            <p:cNvSpPr/>
            <p:nvPr/>
          </p:nvSpPr>
          <p:spPr>
            <a:xfrm>
              <a:off x="6752520" y="5370480"/>
              <a:ext cx="374040" cy="33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F</a:t>
              </a:r>
              <a:r>
                <a:rPr b="1" lang="en-US" sz="1400" spc="-1" strike="noStrike" baseline="-25000">
                  <a:solidFill>
                    <a:srgbClr val="000000"/>
                  </a:solidFill>
                  <a:latin typeface="Calibri"/>
                  <a:ea typeface="Arial"/>
                </a:rPr>
                <a:t>7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9" name="Rectangle 39"/>
            <p:cNvSpPr/>
            <p:nvPr/>
          </p:nvSpPr>
          <p:spPr>
            <a:xfrm>
              <a:off x="7753680" y="4975200"/>
              <a:ext cx="767160" cy="33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F</a:t>
              </a:r>
              <a:r>
                <a:rPr b="1" lang="en-US" sz="1400" spc="-1" strike="noStrike" baseline="-25000">
                  <a:solidFill>
                    <a:srgbClr val="000000"/>
                  </a:solidFill>
                  <a:latin typeface="Calibri"/>
                  <a:ea typeface="Arial"/>
                </a:rPr>
                <a:t>7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- F</a:t>
              </a:r>
              <a:r>
                <a:rPr b="1" lang="en-US" sz="1400" spc="-1" strike="noStrike" baseline="-25000">
                  <a:solidFill>
                    <a:srgbClr val="000000"/>
                  </a:solidFill>
                  <a:latin typeface="Calibri"/>
                  <a:ea typeface="Arial"/>
                </a:rPr>
                <a:t>0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0" name="Line 40"/>
            <p:cNvSpPr/>
            <p:nvPr/>
          </p:nvSpPr>
          <p:spPr>
            <a:xfrm flipH="1">
              <a:off x="8110440" y="5738760"/>
              <a:ext cx="128520" cy="507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Rectangle 41"/>
            <p:cNvSpPr/>
            <p:nvPr/>
          </p:nvSpPr>
          <p:spPr>
            <a:xfrm>
              <a:off x="8170560" y="5646600"/>
              <a:ext cx="30384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8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2" name="Rectangle 42"/>
            <p:cNvSpPr/>
            <p:nvPr/>
          </p:nvSpPr>
          <p:spPr>
            <a:xfrm>
              <a:off x="8020440" y="6095880"/>
              <a:ext cx="335880" cy="36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F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3" name="Rectangle 43"/>
            <p:cNvSpPr/>
            <p:nvPr/>
          </p:nvSpPr>
          <p:spPr>
            <a:xfrm>
              <a:off x="6326280" y="5691240"/>
              <a:ext cx="1350720" cy="51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Check for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zero output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4" name="Line 44"/>
            <p:cNvSpPr/>
            <p:nvPr/>
          </p:nvSpPr>
          <p:spPr>
            <a:xfrm>
              <a:off x="8184960" y="5289480"/>
              <a:ext cx="360" cy="8650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8"/>
          <p:cNvSpPr/>
          <p:nvPr/>
        </p:nvSpPr>
        <p:spPr>
          <a:xfrm>
            <a:off x="-1062720" y="20160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Status Bit Condition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26" name="Table 18"/>
          <p:cNvGraphicFramePr/>
          <p:nvPr/>
        </p:nvGraphicFramePr>
        <p:xfrm>
          <a:off x="609480" y="1600200"/>
          <a:ext cx="7695720" cy="3200040"/>
        </p:xfrm>
        <a:graphic>
          <a:graphicData uri="http://schemas.openxmlformats.org/drawingml/2006/table">
            <a:tbl>
              <a:tblPr/>
              <a:tblGrid>
                <a:gridCol w="1066680"/>
                <a:gridCol w="1295280"/>
                <a:gridCol w="2590560"/>
                <a:gridCol w="2743200"/>
              </a:tblGrid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</a:rPr>
                        <a:t>Status Bit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c0504d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c0504d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</a:rPr>
                        <a:t>Set to 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c0504d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</a:rPr>
                        <a:t>Clear to 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c0504d"/>
                      </a:solidFill>
                    </a:lnT>
                    <a:lnB>
                      <a:noFill/>
                    </a:lnB>
                    <a:noFill/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Carry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 end carry C8 =1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 carry=0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Highest order bit F7=1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 F7=0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O/P of ALU contains all 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otherwise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>
                        <a:alpha val="20000"/>
                      </a:srgbClr>
                    </a:solidFill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Overflow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EX-OR of last two carries=1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otherwise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8"/>
          <p:cNvSpPr/>
          <p:nvPr/>
        </p:nvSpPr>
        <p:spPr>
          <a:xfrm>
            <a:off x="-918000" y="26892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Conditional Branch Instruction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Rectangle 3"/>
          <p:cNvSpPr/>
          <p:nvPr/>
        </p:nvSpPr>
        <p:spPr>
          <a:xfrm>
            <a:off x="1762200" y="1552680"/>
            <a:ext cx="643536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BZ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zero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Z =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BNZ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not zero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Z = 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BC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carry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 =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BNC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no carry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 = 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BP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plus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 = 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BM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minus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 =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BV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overflow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V =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762120"/>
                <a:tab algn="l" pos="32511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BNV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no overflow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V = 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9" name="Rectangle 4"/>
          <p:cNvSpPr/>
          <p:nvPr/>
        </p:nvSpPr>
        <p:spPr>
          <a:xfrm>
            <a:off x="1762200" y="3398760"/>
            <a:ext cx="6435360" cy="12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BHI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higher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&gt;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BHE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higher or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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BLO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lower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&lt;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BLOE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lower or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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=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BNE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not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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0" name="Rectangle 5"/>
          <p:cNvSpPr/>
          <p:nvPr/>
        </p:nvSpPr>
        <p:spPr>
          <a:xfrm>
            <a:off x="1762200" y="4913280"/>
            <a:ext cx="6435360" cy="12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BGT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greater than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&gt;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BGE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greater or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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BLT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less than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&lt;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BLE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less or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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= B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762120"/>
                <a:tab algn="l" pos="323856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BNE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Branch if not equal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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1" name="Rectangle 6"/>
          <p:cNvSpPr/>
          <p:nvPr/>
        </p:nvSpPr>
        <p:spPr>
          <a:xfrm>
            <a:off x="1539360" y="3200400"/>
            <a:ext cx="38678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Unsigned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 compare conditions (A - 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2" name="Rectangle 7"/>
          <p:cNvSpPr/>
          <p:nvPr/>
        </p:nvSpPr>
        <p:spPr>
          <a:xfrm>
            <a:off x="1564920" y="4686480"/>
            <a:ext cx="361800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Signed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 compare conditions (A - B)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3" name="Rectangle 8"/>
          <p:cNvSpPr/>
          <p:nvPr/>
        </p:nvSpPr>
        <p:spPr>
          <a:xfrm>
            <a:off x="903600" y="1282680"/>
            <a:ext cx="519840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Mnemonic   Branch condition        Tested condition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4" name="Rectangle 9"/>
          <p:cNvSpPr/>
          <p:nvPr/>
        </p:nvSpPr>
        <p:spPr>
          <a:xfrm>
            <a:off x="1569960" y="1244520"/>
            <a:ext cx="4454280" cy="490032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0"/>
          <p:cNvSpPr/>
          <p:nvPr/>
        </p:nvSpPr>
        <p:spPr>
          <a:xfrm>
            <a:off x="1569960" y="1533240"/>
            <a:ext cx="44640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1"/>
          <p:cNvSpPr/>
          <p:nvPr/>
        </p:nvSpPr>
        <p:spPr>
          <a:xfrm>
            <a:off x="1569960" y="3160440"/>
            <a:ext cx="44640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2"/>
          <p:cNvSpPr/>
          <p:nvPr/>
        </p:nvSpPr>
        <p:spPr>
          <a:xfrm>
            <a:off x="1587240" y="4657680"/>
            <a:ext cx="444672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8"/>
          <p:cNvSpPr/>
          <p:nvPr/>
        </p:nvSpPr>
        <p:spPr>
          <a:xfrm>
            <a:off x="-1368000" y="35784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Subroutine Call and Return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239" name="Group 22"/>
          <p:cNvGrpSpPr/>
          <p:nvPr/>
        </p:nvGrpSpPr>
        <p:grpSpPr>
          <a:xfrm>
            <a:off x="299880" y="1905120"/>
            <a:ext cx="8386560" cy="4566960"/>
            <a:chOff x="299880" y="1905120"/>
            <a:chExt cx="8386560" cy="4566960"/>
          </a:xfrm>
        </p:grpSpPr>
        <p:sp>
          <p:nvSpPr>
            <p:cNvPr id="240" name="Rectangle 3"/>
            <p:cNvSpPr/>
            <p:nvPr/>
          </p:nvSpPr>
          <p:spPr>
            <a:xfrm>
              <a:off x="2631960" y="1906200"/>
              <a:ext cx="3065760" cy="90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Call subroutine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Jump to subroutine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Branch to subroutine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Branch and save return address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1" name="Rectangle 4"/>
            <p:cNvSpPr/>
            <p:nvPr/>
          </p:nvSpPr>
          <p:spPr>
            <a:xfrm>
              <a:off x="1560600" y="5043600"/>
              <a:ext cx="3917880" cy="111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First Location in the subroutine (Memory)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Fixed Location in memory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 a processor Register</a:t>
              </a: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 memory </a:t>
              </a:r>
              <a:r>
                <a:rPr b="1" i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stack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- most efficient way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2" name="Rectangle 6"/>
            <p:cNvSpPr/>
            <p:nvPr/>
          </p:nvSpPr>
          <p:spPr>
            <a:xfrm>
              <a:off x="299880" y="1905120"/>
              <a:ext cx="176364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Subroutine Call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3" name="Rectangle 7"/>
            <p:cNvSpPr/>
            <p:nvPr/>
          </p:nvSpPr>
          <p:spPr>
            <a:xfrm>
              <a:off x="372960" y="2847960"/>
              <a:ext cx="8313480" cy="22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360" rIns="90360" tIns="44280" bIns="4428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Instructions are executed by performing two operations :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(1).  Save PC as Return Address to get the address of the location in the Calling Program  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upon exit from the Subroutine 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(2).  Branch to the beginning of the Subroutine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- Same as the Branch or Conditional Branch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Locations for storing Return Address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4" name="Rectangle 8"/>
            <p:cNvSpPr/>
            <p:nvPr/>
          </p:nvSpPr>
          <p:spPr>
            <a:xfrm>
              <a:off x="6172200" y="4349880"/>
              <a:ext cx="2133360" cy="2122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Rectangle 9"/>
            <p:cNvSpPr/>
            <p:nvPr/>
          </p:nvSpPr>
          <p:spPr>
            <a:xfrm>
              <a:off x="6251760" y="4465800"/>
              <a:ext cx="1903320" cy="179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CALL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SP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SP - 1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M[SP]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PC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PC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EA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RTN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PC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M[SP]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SP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SP + 1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246" name="TextBox 12"/>
          <p:cNvSpPr/>
          <p:nvPr/>
        </p:nvSpPr>
        <p:spPr>
          <a:xfrm>
            <a:off x="457200" y="1292400"/>
            <a:ext cx="8305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Subroutine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: self contained sequence of instructions that performs a given computation task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8"/>
          <p:cNvSpPr/>
          <p:nvPr/>
        </p:nvSpPr>
        <p:spPr>
          <a:xfrm>
            <a:off x="-495720" y="25956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Interrupt Procedure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380880" y="2819520"/>
            <a:ext cx="8403840" cy="11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Program Interrupt refers to the transfer of program control from 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currently running program to another service program as a 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result of an external or internal generated request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8"/>
          <p:cNvSpPr/>
          <p:nvPr/>
        </p:nvSpPr>
        <p:spPr>
          <a:xfrm>
            <a:off x="-1424520" y="2746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Interrupt Procedure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0" name="Rectangle 3"/>
          <p:cNvSpPr/>
          <p:nvPr/>
        </p:nvSpPr>
        <p:spPr>
          <a:xfrm>
            <a:off x="366840" y="1981080"/>
            <a:ext cx="8472240" cy="55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 The interrupt is usually initiated by an internal or an external signal rather than from the execution of an instruction (except for the software interrupt)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 The address of the interrupt service program is determined by the hardware rather than from the address field of an instruction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- An interrupt procedure usually stores all the information necessary to define the state of CPU rather than storing only the PC.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state of the CPU is determined from:</a:t>
            </a:r>
            <a:endParaRPr b="0" lang="en-IN" sz="1800" spc="-1" strike="noStrike">
              <a:latin typeface="Arial"/>
            </a:endParaRPr>
          </a:p>
          <a:p>
            <a:pPr lvl="3" marL="9144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Content of the PC</a:t>
            </a:r>
            <a:endParaRPr b="0" lang="en-IN" sz="1800" spc="-1" strike="noStrike">
              <a:latin typeface="Arial"/>
            </a:endParaRPr>
          </a:p>
          <a:p>
            <a:pPr lvl="3" marL="9144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Content of all processor registers</a:t>
            </a:r>
            <a:endParaRPr b="0" lang="en-IN" sz="1800" spc="-1" strike="noStrike">
              <a:latin typeface="Arial"/>
            </a:endParaRPr>
          </a:p>
          <a:p>
            <a:pPr lvl="3" marL="9144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Content of status bits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Many ways of saving the CPU state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depending on the CPU architectures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51" name="Rectangle 5"/>
          <p:cNvSpPr/>
          <p:nvPr/>
        </p:nvSpPr>
        <p:spPr>
          <a:xfrm>
            <a:off x="525600" y="1295280"/>
            <a:ext cx="5938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Interrupt Procedure and Subroutine Call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8"/>
          <p:cNvSpPr/>
          <p:nvPr/>
        </p:nvSpPr>
        <p:spPr>
          <a:xfrm>
            <a:off x="-777240" y="25992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Interrupt Procedure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3" name="Rectangle 4"/>
          <p:cNvSpPr/>
          <p:nvPr/>
        </p:nvSpPr>
        <p:spPr>
          <a:xfrm>
            <a:off x="380880" y="1828800"/>
            <a:ext cx="8403840" cy="38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 CPU does not respond to interrupt until end of instruction cycle,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checks just before next fetch phase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 If interrupt pending, control passed to h/w interrupt cycle: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Content of PC and PSW is pushed into stack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branch address of interrupt transferred to PC and new PSW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loaded into status registers 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Service Program executed starting from branch address and 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     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status of CPU as specified by new PSW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Last instruction from service program is return from interrupt</a:t>
            </a:r>
            <a:endParaRPr b="0" lang="en-IN" sz="20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8"/>
          <p:cNvSpPr/>
          <p:nvPr/>
        </p:nvSpPr>
        <p:spPr>
          <a:xfrm>
            <a:off x="-1719720" y="1936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Program Interrupt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5" name="Rectangle 3"/>
          <p:cNvSpPr/>
          <p:nvPr/>
        </p:nvSpPr>
        <p:spPr>
          <a:xfrm>
            <a:off x="242280" y="1138320"/>
            <a:ext cx="2002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Types of Interrupts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6" name="Rectangle 4"/>
          <p:cNvSpPr/>
          <p:nvPr/>
        </p:nvSpPr>
        <p:spPr>
          <a:xfrm>
            <a:off x="674640" y="1582560"/>
            <a:ext cx="8403840" cy="47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External interrupts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External Interrupts initiated from the outside of CPU and Memory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I/O Device → Data transfer request or Data transfer complete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Timing Device → Timeout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Power supply  </a:t>
            </a:r>
            <a:r>
              <a:rPr b="1" lang="en-US" sz="16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Power Failure 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Internal interrupts (traps)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Internal Interrupts are arises from illegal or erroneous use of instn. or data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1" lang="en-US" sz="16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initiated by program itself rather than external event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Register, Stack Overflow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Divide by zero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OP-code Violation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Protection Violation 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Software Interrupts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Both External and Internal Interrupts are initiated by the computer HW.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Software Interrupts are initiated by the executing an instruction.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- Supervisor Call      1. Switching from a user mode to the supervisor mode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2. Allows to execute a certain class of operations</a:t>
            </a:r>
            <a:endParaRPr b="0" lang="en-IN" sz="1600" spc="-1" strike="noStrike">
              <a:latin typeface="Arial"/>
            </a:endParaRPr>
          </a:p>
          <a:p>
            <a:pPr marL="380880" indent="-380880">
              <a:lnSpc>
                <a:spcPct val="50000"/>
              </a:lnSpc>
              <a:spcBef>
                <a:spcPts val="73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which are not allowed in the user mode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4"/>
          <p:cNvSpPr/>
          <p:nvPr/>
        </p:nvSpPr>
        <p:spPr>
          <a:xfrm>
            <a:off x="0" y="0"/>
            <a:ext cx="91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TextBox 8"/>
          <p:cNvSpPr/>
          <p:nvPr/>
        </p:nvSpPr>
        <p:spPr>
          <a:xfrm>
            <a:off x="685800" y="3808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Transfer and Manipulation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8" name="Rectangle 5"/>
          <p:cNvSpPr/>
          <p:nvPr/>
        </p:nvSpPr>
        <p:spPr>
          <a:xfrm>
            <a:off x="-49320" y="1190520"/>
            <a:ext cx="10669320" cy="49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Instruction set of different computers differ from each other mostly in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way the operands are determined from the address and mode fields.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basic set of operations available in a typical computer are 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Data Transfer Instructions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Data Manipulation Instruction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perform arithmetic, logic and shift operation</a:t>
            </a:r>
            <a:endParaRPr b="0" lang="en-IN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Program Control Instructions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decision making capabilities, change the path taken by the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program when executed in computer.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4"/>
          <p:cNvSpPr/>
          <p:nvPr/>
        </p:nvSpPr>
        <p:spPr>
          <a:xfrm>
            <a:off x="0" y="0"/>
            <a:ext cx="91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-760680" y="25740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Transfer Instructions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21" name="Group 34"/>
          <p:cNvGrpSpPr/>
          <p:nvPr/>
        </p:nvGrpSpPr>
        <p:grpSpPr>
          <a:xfrm>
            <a:off x="452880" y="3124080"/>
            <a:ext cx="5795280" cy="2576520"/>
            <a:chOff x="452880" y="3124080"/>
            <a:chExt cx="5795280" cy="2576520"/>
          </a:xfrm>
        </p:grpSpPr>
        <p:sp>
          <p:nvSpPr>
            <p:cNvPr id="122" name="Rectangle 3"/>
            <p:cNvSpPr/>
            <p:nvPr/>
          </p:nvSpPr>
          <p:spPr>
            <a:xfrm>
              <a:off x="2943360" y="3852720"/>
              <a:ext cx="3304800" cy="184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3360" rIns="63360" tIns="25560" bIns="25560" anchor="t">
              <a:spAutoFit/>
            </a:bodyPr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Load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LD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Store 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ST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Move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MOV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Exchange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XCH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Input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IN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Output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OUT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Push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PUSH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82000"/>
                </a:lnSpc>
                <a:buNone/>
                <a:tabLst>
                  <a:tab algn="l" pos="11556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Pop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    POP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3" name="Rectangle 4"/>
            <p:cNvSpPr/>
            <p:nvPr/>
          </p:nvSpPr>
          <p:spPr>
            <a:xfrm>
              <a:off x="2593800" y="3541680"/>
              <a:ext cx="3212640" cy="32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Name             Mnemonic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Rectangle 5"/>
            <p:cNvSpPr/>
            <p:nvPr/>
          </p:nvSpPr>
          <p:spPr>
            <a:xfrm>
              <a:off x="452880" y="3124080"/>
              <a:ext cx="5269680" cy="35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</a:t>
              </a: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Typical Data Transfer Instructions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25" name="Rectangle 7"/>
            <p:cNvSpPr/>
            <p:nvPr/>
          </p:nvSpPr>
          <p:spPr>
            <a:xfrm>
              <a:off x="2841480" y="3531960"/>
              <a:ext cx="2923920" cy="21628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Line 8"/>
            <p:cNvSpPr/>
            <p:nvPr/>
          </p:nvSpPr>
          <p:spPr>
            <a:xfrm>
              <a:off x="2839680" y="3820680"/>
              <a:ext cx="293868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Rectangle 11"/>
          <p:cNvSpPr/>
          <p:nvPr/>
        </p:nvSpPr>
        <p:spPr>
          <a:xfrm>
            <a:off x="1600200" y="1371600"/>
            <a:ext cx="183960" cy="3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Rectangle 12"/>
          <p:cNvSpPr/>
          <p:nvPr/>
        </p:nvSpPr>
        <p:spPr>
          <a:xfrm>
            <a:off x="253800" y="1447920"/>
            <a:ext cx="8066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Move data from one place in computer to another without changing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the data 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Most common transfer : processor reg -memory,  processor reg -I/O,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between processor register themselves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4"/>
          <p:cNvSpPr/>
          <p:nvPr/>
        </p:nvSpPr>
        <p:spPr>
          <a:xfrm>
            <a:off x="0" y="0"/>
            <a:ext cx="91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TextBox 8"/>
          <p:cNvSpPr/>
          <p:nvPr/>
        </p:nvSpPr>
        <p:spPr>
          <a:xfrm>
            <a:off x="-1063440" y="32472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Transfer Instructions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31" name="Group 19"/>
          <p:cNvGrpSpPr/>
          <p:nvPr/>
        </p:nvGrpSpPr>
        <p:grpSpPr>
          <a:xfrm>
            <a:off x="-164880" y="2854440"/>
            <a:ext cx="9136800" cy="3356280"/>
            <a:chOff x="-164880" y="2854440"/>
            <a:chExt cx="9136800" cy="3356280"/>
          </a:xfrm>
        </p:grpSpPr>
        <p:sp>
          <p:nvSpPr>
            <p:cNvPr id="132" name="Rectangle 6"/>
            <p:cNvSpPr/>
            <p:nvPr/>
          </p:nvSpPr>
          <p:spPr>
            <a:xfrm>
              <a:off x="2189160" y="3654360"/>
              <a:ext cx="5363280" cy="255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3360" rIns="63360" tIns="25560" bIns="25560" anchor="t">
              <a:spAutoFit/>
            </a:bodyPr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Direct address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ADR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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M[ADR]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Indirect address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@ADR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M[M[ADR]]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Relative address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$ADR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M[PC + ADR]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Immediate operand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#NBR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NBR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Index addressing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ADR(X)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M[ADR + XR]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Register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R1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R1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Register indirect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(R1)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M[R1]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Autoincrement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LD  (R1)+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	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M[R1], R1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R1 + 1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98000"/>
                </a:lnSpc>
                <a:buNone/>
                <a:tabLst>
                  <a:tab algn="l" pos="1917720"/>
                  <a:tab algn="l" pos="30481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Autodecrement                    LD  -(R1)            R1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R1 - 1, AC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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M[R1]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3" name="Rectangle 9"/>
            <p:cNvSpPr/>
            <p:nvPr/>
          </p:nvSpPr>
          <p:spPr>
            <a:xfrm>
              <a:off x="2678760" y="3389400"/>
              <a:ext cx="673560" cy="26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Mode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4" name="Rectangle 10"/>
            <p:cNvSpPr/>
            <p:nvPr/>
          </p:nvSpPr>
          <p:spPr>
            <a:xfrm>
              <a:off x="3836160" y="3257640"/>
              <a:ext cx="1263240" cy="4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Assembly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Convention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5" name="Rectangle 11"/>
            <p:cNvSpPr/>
            <p:nvPr/>
          </p:nvSpPr>
          <p:spPr>
            <a:xfrm>
              <a:off x="4996800" y="3389400"/>
              <a:ext cx="1866600" cy="26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Register Transfer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6" name="Rectangle 12"/>
            <p:cNvSpPr/>
            <p:nvPr/>
          </p:nvSpPr>
          <p:spPr>
            <a:xfrm>
              <a:off x="2125440" y="3255840"/>
              <a:ext cx="5444280" cy="23824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Line 13"/>
            <p:cNvSpPr/>
            <p:nvPr/>
          </p:nvSpPr>
          <p:spPr>
            <a:xfrm>
              <a:off x="2134800" y="3681360"/>
              <a:ext cx="544464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Rectangle 15"/>
            <p:cNvSpPr/>
            <p:nvPr/>
          </p:nvSpPr>
          <p:spPr>
            <a:xfrm>
              <a:off x="-164880" y="2854440"/>
              <a:ext cx="9136800" cy="39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</a:t>
              </a: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Data Transfer Instructions with Different Addressing Modes 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39" name="Rectangle 14"/>
          <p:cNvSpPr/>
          <p:nvPr/>
        </p:nvSpPr>
        <p:spPr>
          <a:xfrm>
            <a:off x="90000" y="1447920"/>
            <a:ext cx="9844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Some assembly language conventions modify the mnemonic symbol to differentiate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between the different addressing modes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8"/>
          <p:cNvSpPr/>
          <p:nvPr/>
        </p:nvSpPr>
        <p:spPr>
          <a:xfrm>
            <a:off x="-1072800" y="25020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Manipulation Instructions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41" name="Group 65"/>
          <p:cNvGrpSpPr/>
          <p:nvPr/>
        </p:nvGrpSpPr>
        <p:grpSpPr>
          <a:xfrm>
            <a:off x="213840" y="3075120"/>
            <a:ext cx="7863120" cy="2003760"/>
            <a:chOff x="213840" y="3075120"/>
            <a:chExt cx="7863120" cy="2003760"/>
          </a:xfrm>
        </p:grpSpPr>
        <p:sp>
          <p:nvSpPr>
            <p:cNvPr id="142" name="Rectangle 3"/>
            <p:cNvSpPr/>
            <p:nvPr/>
          </p:nvSpPr>
          <p:spPr>
            <a:xfrm>
              <a:off x="213840" y="3075120"/>
              <a:ext cx="3655440" cy="416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Three Basic Types: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43" name="Rectangle 4"/>
            <p:cNvSpPr/>
            <p:nvPr/>
          </p:nvSpPr>
          <p:spPr>
            <a:xfrm>
              <a:off x="2057040" y="3565080"/>
              <a:ext cx="6019920" cy="151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Arithmetic instructions</a:t>
              </a:r>
              <a:endParaRPr b="0" lang="en-IN" sz="2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Logical and bit manipulation instructions</a:t>
              </a:r>
              <a:endParaRPr b="0" lang="en-IN" sz="24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Shift instructions</a:t>
              </a:r>
              <a:endParaRPr b="0" lang="en-IN" sz="2400" spc="-1" strike="noStrike">
                <a:latin typeface="Arial"/>
              </a:endParaRPr>
            </a:p>
          </p:txBody>
        </p:sp>
      </p:grpSp>
      <p:sp>
        <p:nvSpPr>
          <p:cNvPr id="144" name="Rectangle 8"/>
          <p:cNvSpPr/>
          <p:nvPr/>
        </p:nvSpPr>
        <p:spPr>
          <a:xfrm>
            <a:off x="-272520" y="1447920"/>
            <a:ext cx="997128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These instruction performs operation on data and provide the computational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capabilities for the computer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8"/>
          <p:cNvSpPr/>
          <p:nvPr/>
        </p:nvSpPr>
        <p:spPr>
          <a:xfrm>
            <a:off x="-608400" y="2026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Manipulation Instructions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46" name="Group 24"/>
          <p:cNvGrpSpPr/>
          <p:nvPr/>
        </p:nvGrpSpPr>
        <p:grpSpPr>
          <a:xfrm>
            <a:off x="496800" y="2362320"/>
            <a:ext cx="7101720" cy="3594960"/>
            <a:chOff x="496800" y="2362320"/>
            <a:chExt cx="7101720" cy="3594960"/>
          </a:xfrm>
        </p:grpSpPr>
        <p:sp>
          <p:nvSpPr>
            <p:cNvPr id="147" name="Rectangle 5"/>
            <p:cNvSpPr/>
            <p:nvPr/>
          </p:nvSpPr>
          <p:spPr>
            <a:xfrm>
              <a:off x="496800" y="2362320"/>
              <a:ext cx="3750120" cy="35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000" spc="-1" strike="noStrike">
                  <a:solidFill>
                    <a:srgbClr val="ff0000"/>
                  </a:solidFill>
                  <a:latin typeface="Calibri"/>
                  <a:ea typeface="Arial"/>
                </a:rPr>
                <a:t> </a:t>
              </a:r>
              <a:r>
                <a:rPr b="1" lang="en-US" sz="2000" spc="-1" strike="noStrike">
                  <a:solidFill>
                    <a:srgbClr val="ff0000"/>
                  </a:solidFill>
                  <a:latin typeface="Calibri"/>
                  <a:ea typeface="Arial"/>
                </a:rPr>
                <a:t>Arithmetic Instructions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8" name="Rectangle 6"/>
            <p:cNvSpPr/>
            <p:nvPr/>
          </p:nvSpPr>
          <p:spPr>
            <a:xfrm>
              <a:off x="2177640" y="3140640"/>
              <a:ext cx="5420880" cy="29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3360" rIns="63360" tIns="25560" bIns="25560" anchor="t">
              <a:spAutoFit/>
            </a:bodyPr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Name                                  Mnemonic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9" name="Rectangle 7"/>
            <p:cNvSpPr/>
            <p:nvPr/>
          </p:nvSpPr>
          <p:spPr>
            <a:xfrm>
              <a:off x="2703960" y="3088080"/>
              <a:ext cx="4274280" cy="2869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8"/>
            <p:cNvSpPr/>
            <p:nvPr/>
          </p:nvSpPr>
          <p:spPr>
            <a:xfrm>
              <a:off x="2715840" y="3493080"/>
              <a:ext cx="426276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Rectangle 20"/>
            <p:cNvSpPr/>
            <p:nvPr/>
          </p:nvSpPr>
          <p:spPr>
            <a:xfrm>
              <a:off x="2089080" y="3482280"/>
              <a:ext cx="5075280" cy="2281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Increment                               INC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Decrement                             DEC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Add                                          ADD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Subtract                                  SUB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Multiply                                  MUL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Divide                                      DIV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Add with Carry                      ADDC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Subtract with Borrow          SUBB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Negate(2’s Complement)    NEG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52" name="Rectangle 11"/>
          <p:cNvSpPr/>
          <p:nvPr/>
        </p:nvSpPr>
        <p:spPr>
          <a:xfrm>
            <a:off x="84600" y="1447920"/>
            <a:ext cx="563112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Four basic arithmetic operations :    + - * /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8"/>
          <p:cNvSpPr/>
          <p:nvPr/>
        </p:nvSpPr>
        <p:spPr>
          <a:xfrm>
            <a:off x="-924840" y="30960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Manipulation Instructions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4" name="Rectangle 9"/>
          <p:cNvSpPr/>
          <p:nvPr/>
        </p:nvSpPr>
        <p:spPr>
          <a:xfrm>
            <a:off x="1041480" y="3600360"/>
            <a:ext cx="3454200" cy="32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Clear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CLR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Complement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AND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OR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Exclusive-OR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XOR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Clear carry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CLRC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Set carry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SETC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Complement carry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COMC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Enable interrupt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EI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1000"/>
              </a:lnSpc>
              <a:buNone/>
              <a:tabLst>
                <a:tab algn="l" pos="16128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Disable interrupt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  DI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Rectangle 10"/>
          <p:cNvSpPr/>
          <p:nvPr/>
        </p:nvSpPr>
        <p:spPr>
          <a:xfrm>
            <a:off x="512280" y="3240000"/>
            <a:ext cx="408420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Name                        Mnemonic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Rectangle 13"/>
          <p:cNvSpPr/>
          <p:nvPr/>
        </p:nvSpPr>
        <p:spPr>
          <a:xfrm>
            <a:off x="-248760" y="2612880"/>
            <a:ext cx="6343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Arial"/>
              </a:rPr>
              <a:t>Logical and Bit Manipulation Instructions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Rectangle 15"/>
          <p:cNvSpPr/>
          <p:nvPr/>
        </p:nvSpPr>
        <p:spPr>
          <a:xfrm>
            <a:off x="932040" y="3209760"/>
            <a:ext cx="3639600" cy="29620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Straight Connector 18"/>
          <p:cNvSpPr/>
          <p:nvPr/>
        </p:nvSpPr>
        <p:spPr>
          <a:xfrm>
            <a:off x="914400" y="3581280"/>
            <a:ext cx="3657600" cy="14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9" name="Rectangle 10"/>
          <p:cNvSpPr/>
          <p:nvPr/>
        </p:nvSpPr>
        <p:spPr>
          <a:xfrm>
            <a:off x="-688320" y="1371600"/>
            <a:ext cx="1068588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Logical Instructions perform binary operations on string of bits stored in registers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Useful for manipulating individual/ group of bits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Consider each bit separately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0" name="Rectangle 11"/>
          <p:cNvSpPr/>
          <p:nvPr/>
        </p:nvSpPr>
        <p:spPr>
          <a:xfrm>
            <a:off x="4776840" y="3657600"/>
            <a:ext cx="4364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AND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Clear selected bits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OR   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Set selected bits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XOR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Complement selected bits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8"/>
          <p:cNvSpPr/>
          <p:nvPr/>
        </p:nvSpPr>
        <p:spPr>
          <a:xfrm>
            <a:off x="-1072800" y="2260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Data Manipulation Instructions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2" name="Straight Connector 18"/>
          <p:cNvSpPr/>
          <p:nvPr/>
        </p:nvSpPr>
        <p:spPr>
          <a:xfrm>
            <a:off x="2361960" y="2590560"/>
            <a:ext cx="342900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3" name="Rectangle 11"/>
          <p:cNvSpPr/>
          <p:nvPr/>
        </p:nvSpPr>
        <p:spPr>
          <a:xfrm>
            <a:off x="2449440" y="2711520"/>
            <a:ext cx="3265200" cy="43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Logical shift right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SHR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Logical shift left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SHL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Arithmetic shift right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SHRA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Arithmetic shift left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SHLA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Rotate right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Rotate left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ROL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Rotate right thru carry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RORC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2000"/>
              </a:lnSpc>
              <a:buNone/>
              <a:tabLst>
                <a:tab algn="l" pos="19940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Rotate left thru carry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        ROLC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Rectangle 12"/>
          <p:cNvSpPr/>
          <p:nvPr/>
        </p:nvSpPr>
        <p:spPr>
          <a:xfrm>
            <a:off x="1902240" y="2205000"/>
            <a:ext cx="448056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Name                             Mnemonic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Rectangle 14"/>
          <p:cNvSpPr/>
          <p:nvPr/>
        </p:nvSpPr>
        <p:spPr>
          <a:xfrm>
            <a:off x="361080" y="1600200"/>
            <a:ext cx="29257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Shift Instructions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6" name="Rectangle 16"/>
          <p:cNvSpPr/>
          <p:nvPr/>
        </p:nvSpPr>
        <p:spPr>
          <a:xfrm>
            <a:off x="2362320" y="2195640"/>
            <a:ext cx="3428640" cy="260460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8"/>
          <p:cNvSpPr/>
          <p:nvPr/>
        </p:nvSpPr>
        <p:spPr>
          <a:xfrm>
            <a:off x="-650160" y="299880"/>
            <a:ext cx="769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Program Control Instruction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68" name="Group 22"/>
          <p:cNvGrpSpPr/>
          <p:nvPr/>
        </p:nvGrpSpPr>
        <p:grpSpPr>
          <a:xfrm>
            <a:off x="-368640" y="1000080"/>
            <a:ext cx="9278640" cy="6126480"/>
            <a:chOff x="-368640" y="1000080"/>
            <a:chExt cx="9278640" cy="6126480"/>
          </a:xfrm>
        </p:grpSpPr>
        <p:sp>
          <p:nvSpPr>
            <p:cNvPr id="169" name="Rectangle 4"/>
            <p:cNvSpPr/>
            <p:nvPr/>
          </p:nvSpPr>
          <p:spPr>
            <a:xfrm>
              <a:off x="492120" y="1839960"/>
              <a:ext cx="1574280" cy="3074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Rectangle 5"/>
            <p:cNvSpPr/>
            <p:nvPr/>
          </p:nvSpPr>
          <p:spPr>
            <a:xfrm>
              <a:off x="938880" y="1832040"/>
              <a:ext cx="515520" cy="36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PC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1" name="Line 6"/>
            <p:cNvSpPr/>
            <p:nvPr/>
          </p:nvSpPr>
          <p:spPr>
            <a:xfrm flipH="1">
              <a:off x="1371600" y="1628640"/>
              <a:ext cx="1660320" cy="14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1388880" y="1638000"/>
              <a:ext cx="360" cy="1922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8"/>
            <p:cNvSpPr/>
            <p:nvPr/>
          </p:nvSpPr>
          <p:spPr>
            <a:xfrm flipH="1">
              <a:off x="1353960" y="2438280"/>
              <a:ext cx="1625760" cy="14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9"/>
            <p:cNvSpPr/>
            <p:nvPr/>
          </p:nvSpPr>
          <p:spPr>
            <a:xfrm flipV="1">
              <a:off x="1371600" y="2166840"/>
              <a:ext cx="360" cy="2808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Rectangle 10"/>
            <p:cNvSpPr/>
            <p:nvPr/>
          </p:nvSpPr>
          <p:spPr>
            <a:xfrm>
              <a:off x="3067200" y="1000080"/>
              <a:ext cx="5771880" cy="255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+1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In-Line Sequencing (Next instruction is fetched from the next adjacent location in the memory)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Address from other source; Current Instruction, Stack, etc; Branch, Conditional Branch, Subroutine, etc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6" name="Rectangle 11"/>
            <p:cNvSpPr/>
            <p:nvPr/>
          </p:nvSpPr>
          <p:spPr>
            <a:xfrm>
              <a:off x="-368640" y="3192480"/>
              <a:ext cx="6259320" cy="39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</a:t>
              </a: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Program Control Instructions                 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7" name="Rectangle 12"/>
            <p:cNvSpPr/>
            <p:nvPr/>
          </p:nvSpPr>
          <p:spPr>
            <a:xfrm>
              <a:off x="1132560" y="3679920"/>
              <a:ext cx="4296600" cy="228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Name                         Mnemonic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Branch                             BR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Jump                                JMP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Skip                                  SKP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Call                                   CALL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Return                             RTN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Compare(by </a:t>
              </a:r>
              <a:r>
                <a:rPr b="1" lang="en-US" sz="18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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)             CMP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Test(by AND)                  TST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" name="Rectangle 13"/>
            <p:cNvSpPr/>
            <p:nvPr/>
          </p:nvSpPr>
          <p:spPr>
            <a:xfrm>
              <a:off x="1371600" y="3687840"/>
              <a:ext cx="3696840" cy="23317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371600" y="3979440"/>
              <a:ext cx="367020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Rectangle 15"/>
            <p:cNvSpPr/>
            <p:nvPr/>
          </p:nvSpPr>
          <p:spPr>
            <a:xfrm>
              <a:off x="5181480" y="5333400"/>
              <a:ext cx="3728520" cy="179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360" rIns="90360" tIns="44280" bIns="442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* CMP and TST instructions do not retain their 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results of operations ( </a:t>
              </a:r>
              <a:r>
                <a:rPr b="1" lang="en-US" sz="1400" spc="-1" strike="noStrike">
                  <a:solidFill>
                    <a:srgbClr val="000000"/>
                  </a:solidFill>
                  <a:latin typeface="Symbol"/>
                  <a:ea typeface="Arial"/>
                </a:rPr>
                <a:t>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and AND, resp.).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  </a:t>
              </a: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They only set or clear certain Flags.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like carry /sign/zero  bit or overflow condition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1726</Words>
  <Paragraphs>298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  <dc:description/>
  <dc:language>en-IN</dc:language>
  <cp:lastModifiedBy/>
  <dcterms:modified xsi:type="dcterms:W3CDTF">2023-06-06T22:15:45Z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17</vt:i4>
  </property>
</Properties>
</file>