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82" r:id="rId2"/>
    <p:sldId id="270" r:id="rId3"/>
    <p:sldId id="269" r:id="rId4"/>
    <p:sldId id="257" r:id="rId5"/>
    <p:sldId id="268" r:id="rId6"/>
    <p:sldId id="258" r:id="rId7"/>
    <p:sldId id="281" r:id="rId8"/>
  </p:sldIdLst>
  <p:sldSz cx="9144000" cy="6858000" type="screen4x3"/>
  <p:notesSz cx="6858000" cy="9144000"/>
  <p:embeddedFontLst>
    <p:embeddedFont>
      <p:font typeface="Calibri" panose="020F0502020204030204" pitchFamily="34" charset="0"/>
      <p:regular r:id="rId10"/>
      <p:bold r:id="rId11"/>
      <p:italic r:id="rId12"/>
      <p:boldItalic r:id="rId13"/>
    </p:embeddedFont>
    <p:embeddedFont>
      <p:font typeface="Candara" panose="020E0502030303020204" pitchFamily="34" charset="0"/>
      <p:regular r:id="rId14"/>
      <p:bold r:id="rId15"/>
      <p:italic r:id="rId16"/>
      <p:boldItalic r:id="rId17"/>
    </p:embeddedFont>
    <p:embeddedFont>
      <p:font typeface="Constantia" panose="02030602050306030303" pitchFamily="18" charset="0"/>
      <p:regular r:id="rId18"/>
      <p:bold r:id="rId19"/>
      <p:italic r:id="rId20"/>
      <p:boldItalic r:id="rId21"/>
    </p:embeddedFont>
    <p:embeddedFont>
      <p:font typeface="Noto Sans Symbols" panose="020B0604020202020204" charset="0"/>
      <p:regular r:id="rId22"/>
      <p:bold r:id="rId23"/>
    </p:embeddedFont>
    <p:embeddedFont>
      <p:font typeface="Verdana" panose="020B060403050404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4" roundtripDataSignature="AMtx7mgibuCAnMn32iyTOd3yTVEx5F2H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947" autoAdjust="0"/>
  </p:normalViewPr>
  <p:slideViewPr>
    <p:cSldViewPr snapToGrid="0">
      <p:cViewPr varScale="1">
        <p:scale>
          <a:sx n="99" d="100"/>
          <a:sy n="99" d="100"/>
        </p:scale>
        <p:origin x="9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font" Target="fonts/font17.fntdata"/><Relationship Id="rId3" Type="http://schemas.openxmlformats.org/officeDocument/2006/relationships/slide" Target="slides/slide2.xml"/><Relationship Id="rId21" Type="http://schemas.openxmlformats.org/officeDocument/2006/relationships/font" Target="fonts/font12.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font" Target="fonts/font16.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font" Target="fonts/font15.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10" Type="http://schemas.openxmlformats.org/officeDocument/2006/relationships/font" Target="fonts/font1.fntdata"/><Relationship Id="rId19" Type="http://schemas.openxmlformats.org/officeDocument/2006/relationships/font" Target="fonts/font10.fntdata"/><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font" Target="fonts/font18.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8" name="Google Shape;3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78749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 name="Google Shape;4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pic>
        <p:nvPicPr>
          <p:cNvPr id="21" name="Google Shape;21;g11244426714_0_15"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2" name="Google Shape;22;g11244426714_0_15"/>
          <p:cNvGrpSpPr/>
          <p:nvPr/>
        </p:nvGrpSpPr>
        <p:grpSpPr>
          <a:xfrm>
            <a:off x="6146800" y="0"/>
            <a:ext cx="2997300" cy="876300"/>
            <a:chOff x="6096000" y="3924300"/>
            <a:chExt cx="2997300" cy="876300"/>
          </a:xfrm>
        </p:grpSpPr>
        <p:sp>
          <p:nvSpPr>
            <p:cNvPr id="23" name="Google Shape;23;g11244426714_0_15"/>
            <p:cNvSpPr/>
            <p:nvPr/>
          </p:nvSpPr>
          <p:spPr>
            <a:xfrm>
              <a:off x="6096000" y="3924300"/>
              <a:ext cx="29973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4" name="Google Shape;24;g11244426714_0_15"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5" name="Google Shape;25;g11244426714_0_15"/>
            <p:cNvSpPr/>
            <p:nvPr/>
          </p:nvSpPr>
          <p:spPr>
            <a:xfrm>
              <a:off x="6477000" y="4114800"/>
              <a:ext cx="207660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26" name="Google Shape;26;g11244426714_0_15"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27" name="Google Shape;27;g11244426714_0_15"/>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8" name="Google Shape;28;g11244426714_0_15"/>
          <p:cNvSpPr txBox="1">
            <a:spLocks noGrp="1"/>
          </p:cNvSpPr>
          <p:nvPr>
            <p:ph type="body" idx="1"/>
          </p:nvPr>
        </p:nvSpPr>
        <p:spPr>
          <a:xfrm>
            <a:off x="457200" y="1371600"/>
            <a:ext cx="8229600" cy="45261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 name="Google Shape;29;g11244426714_0_1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g11244426714_0_1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g11244426714_0_1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2"/>
        <p:cNvGrpSpPr/>
        <p:nvPr/>
      </p:nvGrpSpPr>
      <p:grpSpPr>
        <a:xfrm>
          <a:off x="0" y="0"/>
          <a:ext cx="0" cy="0"/>
          <a:chOff x="0" y="0"/>
          <a:chExt cx="0" cy="0"/>
        </a:xfrm>
      </p:grpSpPr>
      <p:sp>
        <p:nvSpPr>
          <p:cNvPr id="33" name="Google Shape;33;g11244426714_0_27"/>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4" name="Google Shape;34;g11244426714_0_27"/>
          <p:cNvSpPr txBox="1">
            <a:spLocks noGrp="1"/>
          </p:cNvSpPr>
          <p:nvPr>
            <p:ph type="subTitle" idx="1"/>
          </p:nvPr>
        </p:nvSpPr>
        <p:spPr>
          <a:xfrm>
            <a:off x="533400" y="1371600"/>
            <a:ext cx="8153400" cy="47244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35" name="Google Shape;35;g11244426714_0_27"/>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g11244426714_0_27"/>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g11244426714_0_2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98989"/>
                </a:solidFill>
                <a:latin typeface="Calibri"/>
                <a:ea typeface="Calibri"/>
                <a:cs typeface="Calibri"/>
                <a:sym typeface="Calibri"/>
              </a:defRPr>
            </a:lvl1pPr>
            <a:lvl2pPr marL="0" marR="0" lvl="1" indent="0" algn="r">
              <a:spcBef>
                <a:spcPts val="0"/>
              </a:spcBef>
              <a:spcAft>
                <a:spcPts val="0"/>
              </a:spcAft>
              <a:buNone/>
              <a:defRPr sz="1200">
                <a:solidFill>
                  <a:srgbClr val="898989"/>
                </a:solidFill>
                <a:latin typeface="Calibri"/>
                <a:ea typeface="Calibri"/>
                <a:cs typeface="Calibri"/>
                <a:sym typeface="Calibri"/>
              </a:defRPr>
            </a:lvl2pPr>
            <a:lvl3pPr marL="0" marR="0" lvl="2" indent="0" algn="r">
              <a:spcBef>
                <a:spcPts val="0"/>
              </a:spcBef>
              <a:spcAft>
                <a:spcPts val="0"/>
              </a:spcAft>
              <a:buNone/>
              <a:defRPr sz="1200">
                <a:solidFill>
                  <a:srgbClr val="898989"/>
                </a:solidFill>
                <a:latin typeface="Calibri"/>
                <a:ea typeface="Calibri"/>
                <a:cs typeface="Calibri"/>
                <a:sym typeface="Calibri"/>
              </a:defRPr>
            </a:lvl3pPr>
            <a:lvl4pPr marL="0" marR="0" lvl="3" indent="0" algn="r">
              <a:spcBef>
                <a:spcPts val="0"/>
              </a:spcBef>
              <a:spcAft>
                <a:spcPts val="0"/>
              </a:spcAft>
              <a:buNone/>
              <a:defRPr sz="1200">
                <a:solidFill>
                  <a:srgbClr val="898989"/>
                </a:solidFill>
                <a:latin typeface="Calibri"/>
                <a:ea typeface="Calibri"/>
                <a:cs typeface="Calibri"/>
                <a:sym typeface="Calibri"/>
              </a:defRPr>
            </a:lvl4pPr>
            <a:lvl5pPr marL="0" marR="0" lvl="4" indent="0" algn="r">
              <a:spcBef>
                <a:spcPts val="0"/>
              </a:spcBef>
              <a:spcAft>
                <a:spcPts val="0"/>
              </a:spcAft>
              <a:buNone/>
              <a:defRPr sz="1200">
                <a:solidFill>
                  <a:srgbClr val="898989"/>
                </a:solidFill>
                <a:latin typeface="Calibri"/>
                <a:ea typeface="Calibri"/>
                <a:cs typeface="Calibri"/>
                <a:sym typeface="Calibri"/>
              </a:defRPr>
            </a:lvl5pPr>
            <a:lvl6pPr marL="0" marR="0" lvl="5" indent="0" algn="r">
              <a:spcBef>
                <a:spcPts val="0"/>
              </a:spcBef>
              <a:spcAft>
                <a:spcPts val="0"/>
              </a:spcAft>
              <a:buNone/>
              <a:defRPr sz="1200">
                <a:solidFill>
                  <a:srgbClr val="898989"/>
                </a:solidFill>
                <a:latin typeface="Calibri"/>
                <a:ea typeface="Calibri"/>
                <a:cs typeface="Calibri"/>
                <a:sym typeface="Calibri"/>
              </a:defRPr>
            </a:lvl6pPr>
            <a:lvl7pPr marL="0" marR="0" lvl="6" indent="0" algn="r">
              <a:spcBef>
                <a:spcPts val="0"/>
              </a:spcBef>
              <a:spcAft>
                <a:spcPts val="0"/>
              </a:spcAft>
              <a:buNone/>
              <a:defRPr sz="1200">
                <a:solidFill>
                  <a:srgbClr val="898989"/>
                </a:solidFill>
                <a:latin typeface="Calibri"/>
                <a:ea typeface="Calibri"/>
                <a:cs typeface="Calibri"/>
                <a:sym typeface="Calibri"/>
              </a:defRPr>
            </a:lvl7pPr>
            <a:lvl8pPr marL="0" marR="0" lvl="7" indent="0" algn="r">
              <a:spcBef>
                <a:spcPts val="0"/>
              </a:spcBef>
              <a:spcAft>
                <a:spcPts val="0"/>
              </a:spcAft>
              <a:buNone/>
              <a:defRPr sz="1200">
                <a:solidFill>
                  <a:srgbClr val="898989"/>
                </a:solidFill>
                <a:latin typeface="Calibri"/>
                <a:ea typeface="Calibri"/>
                <a:cs typeface="Calibri"/>
                <a:sym typeface="Calibri"/>
              </a:defRPr>
            </a:lvl8pPr>
            <a:lvl9pPr marL="0" marR="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g11244426714_0_0"/>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7" name="Google Shape;7;g11244426714_0_0"/>
          <p:cNvSpPr txBox="1">
            <a:spLocks noGrp="1"/>
          </p:cNvSpPr>
          <p:nvPr>
            <p:ph type="body" idx="1"/>
          </p:nvPr>
        </p:nvSpPr>
        <p:spPr>
          <a:xfrm>
            <a:off x="457200" y="1371600"/>
            <a:ext cx="8229600" cy="45261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g11244426714_0_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g11244426714_0_0"/>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g11244426714_0_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g11244426714_0_0"/>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2" name="Google Shape;12;g11244426714_0_0"/>
          <p:cNvSpPr/>
          <p:nvPr/>
        </p:nvSpPr>
        <p:spPr>
          <a:xfrm rot="10800000" flipH="1">
            <a:off x="0" y="6705716"/>
            <a:ext cx="9144000" cy="1980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3" name="Google Shape;13;g11244426714_0_0" descr="LOGO.gif"/>
          <p:cNvPicPr preferRelativeResize="0"/>
          <p:nvPr/>
        </p:nvPicPr>
        <p:blipFill rotWithShape="1">
          <a:blip r:embed="rId4">
            <a:alphaModFix/>
          </a:blip>
          <a:srcRect b="10713"/>
          <a:stretch/>
        </p:blipFill>
        <p:spPr>
          <a:xfrm>
            <a:off x="6553200" y="228600"/>
            <a:ext cx="2057400" cy="635000"/>
          </a:xfrm>
          <a:prstGeom prst="rect">
            <a:avLst/>
          </a:prstGeom>
          <a:noFill/>
          <a:ln>
            <a:noFill/>
          </a:ln>
        </p:spPr>
      </p:pic>
      <p:pic>
        <p:nvPicPr>
          <p:cNvPr id="14" name="Google Shape;14;g11244426714_0_0" descr="LOGO.gif"/>
          <p:cNvPicPr preferRelativeResize="0"/>
          <p:nvPr/>
        </p:nvPicPr>
        <p:blipFill rotWithShape="1">
          <a:blip r:embed="rId4">
            <a:alphaModFix/>
          </a:blip>
          <a:srcRect b="10713"/>
          <a:stretch/>
        </p:blipFill>
        <p:spPr>
          <a:xfrm>
            <a:off x="6553200" y="228600"/>
            <a:ext cx="2057400" cy="635000"/>
          </a:xfrm>
          <a:prstGeom prst="rect">
            <a:avLst/>
          </a:prstGeom>
          <a:noFill/>
          <a:ln>
            <a:noFill/>
          </a:ln>
        </p:spPr>
      </p:pic>
      <p:grpSp>
        <p:nvGrpSpPr>
          <p:cNvPr id="15" name="Google Shape;15;g11244426714_0_0"/>
          <p:cNvGrpSpPr/>
          <p:nvPr/>
        </p:nvGrpSpPr>
        <p:grpSpPr>
          <a:xfrm>
            <a:off x="6146800" y="0"/>
            <a:ext cx="2997300" cy="876300"/>
            <a:chOff x="6096000" y="3924300"/>
            <a:chExt cx="2997300" cy="876300"/>
          </a:xfrm>
        </p:grpSpPr>
        <p:sp>
          <p:nvSpPr>
            <p:cNvPr id="16" name="Google Shape;16;g11244426714_0_0"/>
            <p:cNvSpPr/>
            <p:nvPr/>
          </p:nvSpPr>
          <p:spPr>
            <a:xfrm>
              <a:off x="6096000" y="3924300"/>
              <a:ext cx="29973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7" name="Google Shape;17;g11244426714_0_0" descr="LOGO.gif"/>
            <p:cNvPicPr preferRelativeResize="0"/>
            <p:nvPr/>
          </p:nvPicPr>
          <p:blipFill rotWithShape="1">
            <a:blip r:embed="rId4">
              <a:alphaModFix/>
            </a:blip>
            <a:srcRect b="10713"/>
            <a:stretch/>
          </p:blipFill>
          <p:spPr>
            <a:xfrm>
              <a:off x="6502400" y="4152900"/>
              <a:ext cx="2057400" cy="635000"/>
            </a:xfrm>
            <a:prstGeom prst="rect">
              <a:avLst/>
            </a:prstGeom>
            <a:noFill/>
            <a:ln>
              <a:noFill/>
            </a:ln>
          </p:spPr>
        </p:pic>
        <p:sp>
          <p:nvSpPr>
            <p:cNvPr id="18" name="Google Shape;18;g11244426714_0_0"/>
            <p:cNvSpPr/>
            <p:nvPr/>
          </p:nvSpPr>
          <p:spPr>
            <a:xfrm>
              <a:off x="6477000" y="4114800"/>
              <a:ext cx="207660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19" name="Google Shape;19;g11244426714_0_0" descr="logo.jpg"/>
          <p:cNvPicPr preferRelativeResize="0"/>
          <p:nvPr/>
        </p:nvPicPr>
        <p:blipFill rotWithShape="1">
          <a:blip r:embed="rId5">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a:t>
            </a:fld>
            <a:endParaRPr/>
          </a:p>
        </p:txBody>
      </p:sp>
      <p:pic>
        <p:nvPicPr>
          <p:cNvPr id="41" name="Google Shape;41;p10"/>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42" name="Google Shape;42;p10"/>
          <p:cNvSpPr txBox="1"/>
          <p:nvPr/>
        </p:nvSpPr>
        <p:spPr>
          <a:xfrm>
            <a:off x="0" y="838200"/>
            <a:ext cx="9144000" cy="5518150"/>
          </a:xfrm>
          <a:prstGeom prst="rect">
            <a:avLst/>
          </a:prstGeom>
          <a:noFill/>
          <a:ln>
            <a:noFill/>
          </a:ln>
        </p:spPr>
        <p:txBody>
          <a:bodyPr spcFirstLastPara="1" wrap="square" lIns="91425" tIns="331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dirty="0">
                <a:solidFill>
                  <a:srgbClr val="FF0000"/>
                </a:solidFill>
                <a:latin typeface="Candara"/>
                <a:ea typeface="Candara"/>
                <a:cs typeface="Candara"/>
                <a:sym typeface="Candara"/>
              </a:rPr>
              <a:t>TOPIC: </a:t>
            </a:r>
            <a:endParaRPr sz="3200" b="1" i="0" u="none" strike="noStrike" cap="none"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buNone/>
            </a:pPr>
            <a:endParaRPr sz="28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endParaRPr sz="28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endParaRPr sz="28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2800" b="0" i="0" u="none" strike="noStrike" cap="none" dirty="0">
                <a:solidFill>
                  <a:srgbClr val="000000"/>
                </a:solidFill>
                <a:latin typeface="Times New Roman"/>
                <a:ea typeface="Times New Roman"/>
                <a:cs typeface="Times New Roman"/>
                <a:sym typeface="Times New Roman"/>
              </a:rPr>
              <a:t>Computer Organization and Architecture</a:t>
            </a:r>
            <a:endParaRPr dirty="0"/>
          </a:p>
          <a:p>
            <a:pPr marL="0" marR="0" lvl="0" indent="0" algn="ctr" rtl="0">
              <a:lnSpc>
                <a:spcPct val="100000"/>
              </a:lnSpc>
              <a:spcBef>
                <a:spcPts val="0"/>
              </a:spcBef>
              <a:spcAft>
                <a:spcPts val="0"/>
              </a:spcAft>
              <a:buNone/>
            </a:pPr>
            <a:endParaRPr sz="28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4000"/>
              <a:buFont typeface="Arial"/>
              <a:buNone/>
            </a:pPr>
            <a:endParaRPr sz="4000" b="1" i="0" u="none" strike="noStrike" cap="none"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4000"/>
              <a:buFont typeface="Arial"/>
              <a:buNone/>
            </a:pPr>
            <a:endParaRPr sz="4000" b="1" i="0" u="none" strike="noStrike" cap="none" dirty="0">
              <a:solidFill>
                <a:schemeClr val="dk1"/>
              </a:solidFill>
              <a:latin typeface="Candara"/>
              <a:ea typeface="Candara"/>
              <a:cs typeface="Candara"/>
              <a:sym typeface="Candara"/>
            </a:endParaRPr>
          </a:p>
        </p:txBody>
      </p:sp>
      <p:sp>
        <p:nvSpPr>
          <p:cNvPr id="2" name="Rectangle 2">
            <a:extLst>
              <a:ext uri="{FF2B5EF4-FFF2-40B4-BE49-F238E27FC236}">
                <a16:creationId xmlns:a16="http://schemas.microsoft.com/office/drawing/2014/main" id="{A4E290FC-1161-B95A-EC11-AF1D929E9BB0}"/>
              </a:ext>
            </a:extLst>
          </p:cNvPr>
          <p:cNvSpPr txBox="1">
            <a:spLocks noChangeArrowheads="1"/>
          </p:cNvSpPr>
          <p:nvPr/>
        </p:nvSpPr>
        <p:spPr>
          <a:xfrm>
            <a:off x="1731936" y="3762052"/>
            <a:ext cx="6019800" cy="22098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9pPr>
          </a:lstStyle>
          <a:p>
            <a:r>
              <a:rPr lang="en-US" altLang="en-US" dirty="0">
                <a:solidFill>
                  <a:srgbClr val="00B050"/>
                </a:solidFill>
                <a:latin typeface="Times New Roman" panose="02020603050405020304" pitchFamily="18" charset="0"/>
                <a:cs typeface="Times New Roman" panose="02020603050405020304" pitchFamily="18" charset="0"/>
              </a:rPr>
              <a:t>RISC and CISC Characteristics</a:t>
            </a:r>
          </a:p>
          <a:p>
            <a:r>
              <a:rPr lang="en-US" altLang="en-US">
                <a:solidFill>
                  <a:srgbClr val="00B050"/>
                </a:solidFill>
                <a:latin typeface="Times New Roman" panose="02020603050405020304" pitchFamily="18" charset="0"/>
                <a:cs typeface="Times New Roman" panose="02020603050405020304" pitchFamily="18" charset="0"/>
              </a:rPr>
              <a:t>By</a:t>
            </a:r>
          </a:p>
          <a:p>
            <a:r>
              <a:rPr lang="en-US" altLang="en-US">
                <a:solidFill>
                  <a:srgbClr val="00B050"/>
                </a:solidFill>
                <a:latin typeface="Times New Roman" panose="02020603050405020304" pitchFamily="18" charset="0"/>
                <a:cs typeface="Times New Roman" panose="02020603050405020304" pitchFamily="18" charset="0"/>
              </a:rPr>
              <a:t> </a:t>
            </a:r>
            <a:r>
              <a:rPr lang="en-US" altLang="en-US" dirty="0">
                <a:solidFill>
                  <a:srgbClr val="00B050"/>
                </a:solidFill>
                <a:latin typeface="Times New Roman" panose="02020603050405020304" pitchFamily="18" charset="0"/>
                <a:cs typeface="Times New Roman" panose="02020603050405020304" pitchFamily="18" charset="0"/>
              </a:rPr>
              <a:t>Dr. Ashish Kumar Singh</a:t>
            </a:r>
          </a:p>
        </p:txBody>
      </p:sp>
    </p:spTree>
    <p:extLst>
      <p:ext uri="{BB962C8B-B14F-4D97-AF65-F5344CB8AC3E}">
        <p14:creationId xmlns:p14="http://schemas.microsoft.com/office/powerpoint/2010/main" val="2583735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1EEB3-5AC8-4480-A96F-D8C886B41057}"/>
              </a:ext>
            </a:extLst>
          </p:cNvPr>
          <p:cNvSpPr>
            <a:spLocks noGrp="1"/>
          </p:cNvSpPr>
          <p:nvPr>
            <p:ph type="ctrTitle"/>
          </p:nvPr>
        </p:nvSpPr>
        <p:spPr>
          <a:xfrm>
            <a:off x="619933" y="0"/>
            <a:ext cx="5486400" cy="914400"/>
          </a:xfrm>
        </p:spPr>
        <p:txBody>
          <a:bodyPr/>
          <a:lstStyle/>
          <a:p>
            <a:r>
              <a:rPr lang="en-US" altLang="en-US" dirty="0"/>
              <a:t>What is RISC?</a:t>
            </a:r>
            <a:endParaRPr lang="en-IN" dirty="0"/>
          </a:p>
        </p:txBody>
      </p:sp>
      <p:pic>
        <p:nvPicPr>
          <p:cNvPr id="4" name="Google Shape;41;p10"/>
          <p:cNvPicPr preferRelativeResize="0"/>
          <p:nvPr/>
        </p:nvPicPr>
        <p:blipFill rotWithShape="1">
          <a:blip r:embed="rId2">
            <a:alphaModFix/>
          </a:blip>
          <a:srcRect/>
          <a:stretch/>
        </p:blipFill>
        <p:spPr>
          <a:xfrm>
            <a:off x="144038" y="58187"/>
            <a:ext cx="1720645" cy="723209"/>
          </a:xfrm>
          <a:prstGeom prst="rect">
            <a:avLst/>
          </a:prstGeom>
          <a:noFill/>
          <a:ln>
            <a:noFill/>
          </a:ln>
        </p:spPr>
      </p:pic>
      <p:sp>
        <p:nvSpPr>
          <p:cNvPr id="9" name="Rectangle 3">
            <a:extLst>
              <a:ext uri="{FF2B5EF4-FFF2-40B4-BE49-F238E27FC236}">
                <a16:creationId xmlns:a16="http://schemas.microsoft.com/office/drawing/2014/main" id="{A5D1131F-AA9A-204B-9E0A-25C85448EA8C}"/>
              </a:ext>
            </a:extLst>
          </p:cNvPr>
          <p:cNvSpPr txBox="1">
            <a:spLocks noChangeArrowheads="1"/>
          </p:cNvSpPr>
          <p:nvPr/>
        </p:nvSpPr>
        <p:spPr bwMode="auto">
          <a:xfrm>
            <a:off x="457200" y="1175287"/>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a:lstStyle>
          <a:p>
            <a:pPr marL="342900" marR="0" lvl="0" indent="-342900" algn="l" defTabSz="914400" rtl="0" eaLnBrk="1" fontAlgn="base" latinLnBrk="0" hangingPunct="1">
              <a:lnSpc>
                <a:spcPct val="80000"/>
              </a:lnSpc>
              <a:spcBef>
                <a:spcPct val="20000"/>
              </a:spcBef>
              <a:spcAft>
                <a:spcPct val="0"/>
              </a:spcAft>
              <a:buClr>
                <a:srgbClr val="00007D"/>
              </a:buClr>
              <a:buSzPct val="75000"/>
              <a:buFont typeface="Wingdings" panose="05000000000000000000" pitchFamily="2" charset="2"/>
              <a:buChar char="n"/>
              <a:tabLst/>
              <a:defRPr/>
            </a:pPr>
            <a:r>
              <a:rPr kumimoji="0" lang="en-US" altLang="en-US" sz="20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RISC?</a:t>
            </a:r>
            <a:br>
              <a:rPr kumimoji="0" lang="en-US" alt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r>
              <a:rPr kumimoji="0" lang="en-US" alt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RISC, or </a:t>
            </a:r>
            <a:r>
              <a:rPr kumimoji="0" lang="en-US" altLang="en-US" sz="2000" b="0" i="1"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Reduced Instruction Set Computer</a:t>
            </a:r>
            <a:r>
              <a:rPr kumimoji="0" lang="en-US" alt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is a type of microprocessor architecture that utilizes a small, highly-optimized set of instructions, rather than a more specialized set of instructions often found in other types of architectures.</a:t>
            </a:r>
          </a:p>
          <a:p>
            <a:pPr marL="342900" marR="0" lvl="0" indent="-342900" algn="l" defTabSz="914400" rtl="0" eaLnBrk="1" fontAlgn="base" latinLnBrk="0" hangingPunct="1">
              <a:lnSpc>
                <a:spcPct val="80000"/>
              </a:lnSpc>
              <a:spcBef>
                <a:spcPct val="20000"/>
              </a:spcBef>
              <a:spcAft>
                <a:spcPct val="0"/>
              </a:spcAft>
              <a:buClr>
                <a:srgbClr val="00007D"/>
              </a:buClr>
              <a:buSzPct val="75000"/>
              <a:buFont typeface="Wingdings" panose="05000000000000000000" pitchFamily="2" charset="2"/>
              <a:buChar char="n"/>
              <a:tabLst/>
              <a:defRPr/>
            </a:pPr>
            <a:r>
              <a:rPr kumimoji="0" lang="en-US" altLang="en-US" sz="20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History</a:t>
            </a:r>
            <a:br>
              <a:rPr kumimoji="0" lang="en-US" alt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r>
              <a:rPr kumimoji="0" lang="en-US" alt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 first RISC projects came from IBM, Stanford, and UC-Berkeley in the late 70s and early 80s. The IBM 801, Stanford MIPS, and Berkeley RISC 1 and 2 were all designed with a similar philosophy which has become known as RISC. Certain design features have been characteristic of most RISC processors: </a:t>
            </a:r>
          </a:p>
          <a:p>
            <a:pPr marL="742950" marR="0" lvl="1" indent="-285750" algn="l" defTabSz="914400" rtl="0" eaLnBrk="1" fontAlgn="base" latinLnBrk="0" hangingPunct="1">
              <a:lnSpc>
                <a:spcPct val="80000"/>
              </a:lnSpc>
              <a:spcBef>
                <a:spcPct val="20000"/>
              </a:spcBef>
              <a:spcAft>
                <a:spcPct val="0"/>
              </a:spcAft>
              <a:buClr>
                <a:srgbClr val="9999CC"/>
              </a:buClr>
              <a:buSzPct val="80000"/>
              <a:buFont typeface="Wingdings" panose="05000000000000000000" pitchFamily="2" charset="2"/>
              <a:buChar char="¨"/>
              <a:tabLst/>
              <a:defRPr/>
            </a:pPr>
            <a:r>
              <a:rPr kumimoji="0" lang="en-US" altLang="en-US" sz="2000" b="0" i="1"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one cycle execution time</a:t>
            </a:r>
            <a:r>
              <a:rPr kumimoji="0" lang="en-US" alt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RISC processors have a CPI (clock per instruction) of one cycle. This is due to the optimization of each instruction on the CPU and a technique called PIPELINING </a:t>
            </a:r>
          </a:p>
          <a:p>
            <a:pPr marL="742950" marR="0" lvl="1" indent="-285750" algn="l" defTabSz="914400" rtl="0" eaLnBrk="1" fontAlgn="base" latinLnBrk="0" hangingPunct="1">
              <a:lnSpc>
                <a:spcPct val="80000"/>
              </a:lnSpc>
              <a:spcBef>
                <a:spcPct val="20000"/>
              </a:spcBef>
              <a:spcAft>
                <a:spcPct val="0"/>
              </a:spcAft>
              <a:buClr>
                <a:srgbClr val="9999CC"/>
              </a:buClr>
              <a:buSzPct val="80000"/>
              <a:buFont typeface="Wingdings" panose="05000000000000000000" pitchFamily="2" charset="2"/>
              <a:buChar char="¨"/>
              <a:tabLst/>
              <a:defRPr/>
            </a:pPr>
            <a:r>
              <a:rPr kumimoji="0" lang="en-US" altLang="en-US" sz="2000" b="0" i="1"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pipelining</a:t>
            </a:r>
            <a:r>
              <a:rPr kumimoji="0" lang="en-US" alt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 </a:t>
            </a:r>
            <a:r>
              <a:rPr kumimoji="0" lang="en-US" altLang="en-US" sz="20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techique</a:t>
            </a:r>
            <a:r>
              <a:rPr kumimoji="0" lang="en-US" alt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that allows for simultaneous execution of parts, or stages, of instructions to more efficiently process instructions; </a:t>
            </a:r>
          </a:p>
          <a:p>
            <a:pPr marL="742950" marR="0" lvl="1" indent="-285750" algn="l" defTabSz="914400" rtl="0" eaLnBrk="1" fontAlgn="base" latinLnBrk="0" hangingPunct="1">
              <a:lnSpc>
                <a:spcPct val="80000"/>
              </a:lnSpc>
              <a:spcBef>
                <a:spcPct val="20000"/>
              </a:spcBef>
              <a:spcAft>
                <a:spcPct val="0"/>
              </a:spcAft>
              <a:buClr>
                <a:srgbClr val="9999CC"/>
              </a:buClr>
              <a:buSzPct val="80000"/>
              <a:buFont typeface="Wingdings" panose="05000000000000000000" pitchFamily="2" charset="2"/>
              <a:buChar char="¨"/>
              <a:tabLst/>
              <a:defRPr/>
            </a:pPr>
            <a:r>
              <a:rPr kumimoji="0" lang="en-US" altLang="en-US" sz="2000" b="0" i="1"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large number of registers</a:t>
            </a:r>
            <a:r>
              <a:rPr kumimoji="0" lang="en-US" alt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the RISC design philosophy generally incorporates a larger number of registers to prevent in large amounts of interactions with memory </a:t>
            </a:r>
          </a:p>
        </p:txBody>
      </p:sp>
    </p:spTree>
    <p:extLst>
      <p:ext uri="{BB962C8B-B14F-4D97-AF65-F5344CB8AC3E}">
        <p14:creationId xmlns:p14="http://schemas.microsoft.com/office/powerpoint/2010/main" val="3407902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03531-9B04-417A-9F16-C88EEAA27311}"/>
              </a:ext>
            </a:extLst>
          </p:cNvPr>
          <p:cNvSpPr>
            <a:spLocks noGrp="1"/>
          </p:cNvSpPr>
          <p:nvPr>
            <p:ph type="ctrTitle"/>
          </p:nvPr>
        </p:nvSpPr>
        <p:spPr>
          <a:xfrm>
            <a:off x="2201159" y="179110"/>
            <a:ext cx="4741682" cy="914400"/>
          </a:xfrm>
        </p:spPr>
        <p:txBody>
          <a:bodyPr/>
          <a:lstStyle/>
          <a:p>
            <a:r>
              <a:rPr lang="en-US" sz="3200" b="1" dirty="0">
                <a:latin typeface="Calibri"/>
                <a:ea typeface="Calibri"/>
                <a:cs typeface="Calibri"/>
                <a:sym typeface="Calibri"/>
              </a:rPr>
              <a:t>RISC Attributes</a:t>
            </a:r>
            <a:br>
              <a:rPr lang="en-US" sz="3200" b="1" dirty="0">
                <a:latin typeface="Calibri"/>
                <a:ea typeface="Calibri"/>
                <a:cs typeface="Calibri"/>
                <a:sym typeface="Calibri"/>
              </a:rPr>
            </a:br>
            <a:endParaRPr lang="en-IN" dirty="0"/>
          </a:p>
        </p:txBody>
      </p:sp>
      <p:pic>
        <p:nvPicPr>
          <p:cNvPr id="4" name="Google Shape;41;p10"/>
          <p:cNvPicPr preferRelativeResize="0"/>
          <p:nvPr/>
        </p:nvPicPr>
        <p:blipFill rotWithShape="1">
          <a:blip r:embed="rId2">
            <a:alphaModFix/>
          </a:blip>
          <a:srcRect/>
          <a:stretch/>
        </p:blipFill>
        <p:spPr>
          <a:xfrm>
            <a:off x="342001" y="98155"/>
            <a:ext cx="1720645" cy="723209"/>
          </a:xfrm>
          <a:prstGeom prst="rect">
            <a:avLst/>
          </a:prstGeom>
          <a:noFill/>
          <a:ln>
            <a:noFill/>
          </a:ln>
        </p:spPr>
      </p:pic>
      <p:sp>
        <p:nvSpPr>
          <p:cNvPr id="7" name="Rectangle 3">
            <a:extLst>
              <a:ext uri="{FF2B5EF4-FFF2-40B4-BE49-F238E27FC236}">
                <a16:creationId xmlns:a16="http://schemas.microsoft.com/office/drawing/2014/main" id="{9C2FD06F-C262-CE41-1E0D-BF82A46ACA64}"/>
              </a:ext>
            </a:extLst>
          </p:cNvPr>
          <p:cNvSpPr txBox="1">
            <a:spLocks noChangeArrowheads="1"/>
          </p:cNvSpPr>
          <p:nvPr/>
        </p:nvSpPr>
        <p:spPr bwMode="auto">
          <a:xfrm>
            <a:off x="519193" y="1554997"/>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a:lstStyle>
          <a:p>
            <a:pPr marL="342900" marR="0" lvl="0" indent="-342900" algn="l" defTabSz="914400" rtl="0" eaLnBrk="1" fontAlgn="base" latinLnBrk="0" hangingPunct="1">
              <a:lnSpc>
                <a:spcPct val="80000"/>
              </a:lnSpc>
              <a:spcBef>
                <a:spcPct val="20000"/>
              </a:spcBef>
              <a:spcAft>
                <a:spcPct val="0"/>
              </a:spcAft>
              <a:buClr>
                <a:srgbClr val="00007D"/>
              </a:buClr>
              <a:buSzPct val="75000"/>
              <a:buFont typeface="Wingdings" panose="05000000000000000000" pitchFamily="2" charset="2"/>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The main characteristics of RISC microprocessors are:</a:t>
            </a:r>
          </a:p>
          <a:p>
            <a:pPr marL="342900" marR="0" lvl="0" indent="-342900" algn="l" defTabSz="914400" rtl="0" eaLnBrk="1" fontAlgn="base" latinLnBrk="0" hangingPunct="1">
              <a:lnSpc>
                <a:spcPct val="80000"/>
              </a:lnSpc>
              <a:spcBef>
                <a:spcPct val="20000"/>
              </a:spcBef>
              <a:spcAft>
                <a:spcPct val="0"/>
              </a:spcAft>
              <a:buClr>
                <a:srgbClr val="00007D"/>
              </a:buClr>
              <a:buSzPct val="75000"/>
              <a:buFont typeface="Wingdings" panose="05000000000000000000" pitchFamily="2" charset="2"/>
              <a:buChar char="n"/>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Extensive instructions. </a:t>
            </a:r>
          </a:p>
          <a:p>
            <a:pPr marL="342900" marR="0" lvl="0" indent="-342900" algn="l" defTabSz="914400" rtl="0" eaLnBrk="1" fontAlgn="base" latinLnBrk="0" hangingPunct="1">
              <a:lnSpc>
                <a:spcPct val="80000"/>
              </a:lnSpc>
              <a:spcBef>
                <a:spcPct val="20000"/>
              </a:spcBef>
              <a:spcAft>
                <a:spcPct val="0"/>
              </a:spcAft>
              <a:buClr>
                <a:srgbClr val="00007D"/>
              </a:buClr>
              <a:buSzPct val="75000"/>
              <a:buFont typeface="Wingdings" panose="05000000000000000000" pitchFamily="2" charset="2"/>
              <a:buChar char="n"/>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Micro encoding of the machine instructions. </a:t>
            </a:r>
          </a:p>
          <a:p>
            <a:pPr marL="342900" marR="0" lvl="0" indent="-342900" algn="l" defTabSz="914400" rtl="0" eaLnBrk="1" fontAlgn="base" latinLnBrk="0" hangingPunct="1">
              <a:lnSpc>
                <a:spcPct val="80000"/>
              </a:lnSpc>
              <a:spcBef>
                <a:spcPct val="20000"/>
              </a:spcBef>
              <a:spcAft>
                <a:spcPct val="0"/>
              </a:spcAft>
              <a:buClr>
                <a:srgbClr val="00007D"/>
              </a:buClr>
              <a:buSzPct val="75000"/>
              <a:buFont typeface="Wingdings" panose="05000000000000000000" pitchFamily="2" charset="2"/>
              <a:buChar char="n"/>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Extensive addressing capabilities for memory operations. </a:t>
            </a:r>
          </a:p>
          <a:p>
            <a:pPr marL="342900" marR="0" lvl="0" indent="-342900" algn="l" defTabSz="914400" rtl="0" eaLnBrk="1" fontAlgn="base" latinLnBrk="0" hangingPunct="1">
              <a:lnSpc>
                <a:spcPct val="80000"/>
              </a:lnSpc>
              <a:spcBef>
                <a:spcPct val="20000"/>
              </a:spcBef>
              <a:spcAft>
                <a:spcPct val="0"/>
              </a:spcAft>
              <a:buClr>
                <a:srgbClr val="00007D"/>
              </a:buClr>
              <a:buSzPct val="75000"/>
              <a:buFont typeface="Wingdings" panose="05000000000000000000" pitchFamily="2" charset="2"/>
              <a:buChar char="n"/>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Relatively few registers.</a:t>
            </a:r>
          </a:p>
          <a:p>
            <a:pPr marL="342900" marR="0" lvl="0" indent="-342900" algn="l" defTabSz="914400" rtl="0" eaLnBrk="1" fontAlgn="base" latinLnBrk="0" hangingPunct="1">
              <a:lnSpc>
                <a:spcPct val="80000"/>
              </a:lnSpc>
              <a:spcBef>
                <a:spcPct val="20000"/>
              </a:spcBef>
              <a:spcAft>
                <a:spcPct val="0"/>
              </a:spcAft>
              <a:buClr>
                <a:srgbClr val="00007D"/>
              </a:buClr>
              <a:buSzPct val="75000"/>
              <a:buFont typeface="Wingdings" panose="05000000000000000000" pitchFamily="2" charset="2"/>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In comparison, RISC processors are more or less the opposite of the above:</a:t>
            </a:r>
          </a:p>
          <a:p>
            <a:pPr marL="342900" marR="0" lvl="0" indent="-342900" algn="l" defTabSz="914400" rtl="0" eaLnBrk="1" fontAlgn="base" latinLnBrk="0" hangingPunct="1">
              <a:lnSpc>
                <a:spcPct val="80000"/>
              </a:lnSpc>
              <a:spcBef>
                <a:spcPct val="20000"/>
              </a:spcBef>
              <a:spcAft>
                <a:spcPct val="0"/>
              </a:spcAft>
              <a:buClr>
                <a:srgbClr val="00007D"/>
              </a:buClr>
              <a:buSzPct val="75000"/>
              <a:buFont typeface="Wingdings" panose="05000000000000000000" pitchFamily="2" charset="2"/>
              <a:buChar char="n"/>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Reduced instruction set. </a:t>
            </a:r>
          </a:p>
          <a:p>
            <a:pPr marL="342900" marR="0" lvl="0" indent="-342900" algn="l" defTabSz="914400" rtl="0" eaLnBrk="1" fontAlgn="base" latinLnBrk="0" hangingPunct="1">
              <a:lnSpc>
                <a:spcPct val="80000"/>
              </a:lnSpc>
              <a:spcBef>
                <a:spcPct val="20000"/>
              </a:spcBef>
              <a:spcAft>
                <a:spcPct val="0"/>
              </a:spcAft>
              <a:buClr>
                <a:srgbClr val="00007D"/>
              </a:buClr>
              <a:buSzPct val="75000"/>
              <a:buFont typeface="Wingdings" panose="05000000000000000000" pitchFamily="2" charset="2"/>
              <a:buChar char="n"/>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Less complex, simple instructions. </a:t>
            </a:r>
          </a:p>
          <a:p>
            <a:pPr marL="342900" marR="0" lvl="0" indent="-342900" algn="l" defTabSz="914400" rtl="0" eaLnBrk="1" fontAlgn="base" latinLnBrk="0" hangingPunct="1">
              <a:lnSpc>
                <a:spcPct val="80000"/>
              </a:lnSpc>
              <a:spcBef>
                <a:spcPct val="20000"/>
              </a:spcBef>
              <a:spcAft>
                <a:spcPct val="0"/>
              </a:spcAft>
              <a:buClr>
                <a:srgbClr val="00007D"/>
              </a:buClr>
              <a:buSzPct val="75000"/>
              <a:buFont typeface="Wingdings" panose="05000000000000000000" pitchFamily="2" charset="2"/>
              <a:buChar char="n"/>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Hardwired control unit and machine instructions. </a:t>
            </a:r>
          </a:p>
          <a:p>
            <a:pPr marL="342900" marR="0" lvl="0" indent="-342900" algn="l" defTabSz="914400" rtl="0" eaLnBrk="1" fontAlgn="base" latinLnBrk="0" hangingPunct="1">
              <a:lnSpc>
                <a:spcPct val="80000"/>
              </a:lnSpc>
              <a:spcBef>
                <a:spcPct val="20000"/>
              </a:spcBef>
              <a:spcAft>
                <a:spcPct val="0"/>
              </a:spcAft>
              <a:buClr>
                <a:srgbClr val="00007D"/>
              </a:buClr>
              <a:buSzPct val="75000"/>
              <a:buFont typeface="Wingdings" panose="05000000000000000000" pitchFamily="2" charset="2"/>
              <a:buChar char="n"/>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Few addressing schemes for memory operands with only two basic instructions, LOAD and </a:t>
            </a:r>
          </a:p>
          <a:p>
            <a:pPr marL="342900" marR="0" lvl="0" indent="-342900" algn="l" defTabSz="914400" rtl="0" eaLnBrk="1" fontAlgn="base" latinLnBrk="0" hangingPunct="1">
              <a:lnSpc>
                <a:spcPct val="80000"/>
              </a:lnSpc>
              <a:spcBef>
                <a:spcPct val="20000"/>
              </a:spcBef>
              <a:spcAft>
                <a:spcPct val="0"/>
              </a:spcAft>
              <a:buClr>
                <a:srgbClr val="00007D"/>
              </a:buClr>
              <a:buSzPct val="75000"/>
              <a:buFont typeface="Wingdings" panose="05000000000000000000" pitchFamily="2" charset="2"/>
              <a:buChar char="n"/>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STORE </a:t>
            </a:r>
          </a:p>
          <a:p>
            <a:pPr marL="342900" marR="0" lvl="0" indent="-342900" algn="l" defTabSz="914400" rtl="0" eaLnBrk="1" fontAlgn="base" latinLnBrk="0" hangingPunct="1">
              <a:lnSpc>
                <a:spcPct val="80000"/>
              </a:lnSpc>
              <a:spcBef>
                <a:spcPct val="20000"/>
              </a:spcBef>
              <a:spcAft>
                <a:spcPct val="0"/>
              </a:spcAft>
              <a:buClr>
                <a:srgbClr val="00007D"/>
              </a:buClr>
              <a:buSzPct val="75000"/>
              <a:buFont typeface="Wingdings" panose="05000000000000000000" pitchFamily="2" charset="2"/>
              <a:buChar char="n"/>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Many symmetric registers which are organized into a register file.</a:t>
            </a:r>
          </a:p>
          <a:p>
            <a:pPr marL="342900" marR="0" lvl="0" indent="-342900" algn="l" defTabSz="914400" rtl="0" eaLnBrk="1" fontAlgn="base" latinLnBrk="0" hangingPunct="1">
              <a:lnSpc>
                <a:spcPct val="80000"/>
              </a:lnSpc>
              <a:spcBef>
                <a:spcPct val="20000"/>
              </a:spcBef>
              <a:spcAft>
                <a:spcPct val="0"/>
              </a:spcAft>
              <a:buClr>
                <a:srgbClr val="00007D"/>
              </a:buClr>
              <a:buSzPct val="75000"/>
              <a:buFont typeface="Wingdings" panose="05000000000000000000" pitchFamily="2" charset="2"/>
              <a:buChar char="n"/>
              <a:tabLst/>
              <a:defRPr/>
            </a:pPr>
            <a:endParaRPr kumimoji="0" lang="en-US" altLang="en-US" sz="1800" b="0" i="0" u="none" strike="noStrike" kern="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770280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2"/>
          <p:cNvSpPr txBox="1">
            <a:spLocks noGrp="1"/>
          </p:cNvSpPr>
          <p:nvPr>
            <p:ph type="body" idx="1"/>
          </p:nvPr>
        </p:nvSpPr>
        <p:spPr>
          <a:xfrm>
            <a:off x="457200" y="1219200"/>
            <a:ext cx="8229600" cy="51054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0BD0D9"/>
              </a:buClr>
              <a:buSzPts val="2470"/>
              <a:buFont typeface="Noto Sans Symbols"/>
              <a:buNone/>
            </a:pPr>
            <a:r>
              <a:rPr lang="en-US" sz="2600" b="0" i="0" u="none" strike="noStrike" cap="none" dirty="0">
                <a:solidFill>
                  <a:schemeClr val="dk1"/>
                </a:solidFill>
                <a:latin typeface="Constantia"/>
                <a:ea typeface="Constantia"/>
                <a:cs typeface="Constantia"/>
                <a:sym typeface="Constantia"/>
              </a:rPr>
              <a:t> </a:t>
            </a:r>
            <a:endParaRPr dirty="0"/>
          </a:p>
        </p:txBody>
      </p:sp>
      <p:sp>
        <p:nvSpPr>
          <p:cNvPr id="50" name="Google Shape;50;p2"/>
          <p:cNvSpPr txBox="1"/>
          <p:nvPr/>
        </p:nvSpPr>
        <p:spPr>
          <a:xfrm>
            <a:off x="1753386" y="0"/>
            <a:ext cx="4723613" cy="838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b="1" dirty="0">
                <a:latin typeface="Calibri"/>
                <a:ea typeface="Calibri"/>
                <a:cs typeface="Calibri"/>
                <a:sym typeface="Calibri"/>
              </a:rPr>
              <a:t>What is CISC?</a:t>
            </a:r>
            <a:endParaRPr sz="2800" b="1" dirty="0">
              <a:latin typeface="Calibri"/>
              <a:ea typeface="Calibri"/>
              <a:cs typeface="Calibri"/>
              <a:sym typeface="Calibri"/>
            </a:endParaRPr>
          </a:p>
        </p:txBody>
      </p:sp>
      <p:pic>
        <p:nvPicPr>
          <p:cNvPr id="6" name="Google Shape;41;p10"/>
          <p:cNvPicPr preferRelativeResize="0"/>
          <p:nvPr/>
        </p:nvPicPr>
        <p:blipFill rotWithShape="1">
          <a:blip r:embed="rId3">
            <a:alphaModFix/>
          </a:blip>
          <a:srcRect/>
          <a:stretch/>
        </p:blipFill>
        <p:spPr>
          <a:xfrm>
            <a:off x="0" y="67366"/>
            <a:ext cx="1720645" cy="723209"/>
          </a:xfrm>
          <a:prstGeom prst="rect">
            <a:avLst/>
          </a:prstGeom>
          <a:noFill/>
          <a:ln>
            <a:noFill/>
          </a:ln>
        </p:spPr>
      </p:pic>
      <p:sp>
        <p:nvSpPr>
          <p:cNvPr id="2" name="Rectangle 3">
            <a:extLst>
              <a:ext uri="{FF2B5EF4-FFF2-40B4-BE49-F238E27FC236}">
                <a16:creationId xmlns:a16="http://schemas.microsoft.com/office/drawing/2014/main" id="{DA24EC86-45ED-7174-257F-F7C41A1015D9}"/>
              </a:ext>
            </a:extLst>
          </p:cNvPr>
          <p:cNvSpPr txBox="1">
            <a:spLocks noChangeArrowheads="1"/>
          </p:cNvSpPr>
          <p:nvPr/>
        </p:nvSpPr>
        <p:spPr>
          <a:xfrm>
            <a:off x="348793" y="1598398"/>
            <a:ext cx="8229600" cy="467066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a:lnSpc>
                <a:spcPct val="90000"/>
              </a:lnSpc>
            </a:pPr>
            <a:r>
              <a:rPr lang="en-US" altLang="en-US" sz="2000" dirty="0">
                <a:latin typeface="Times New Roman" panose="02020603050405020304" pitchFamily="18" charset="0"/>
                <a:cs typeface="Times New Roman" panose="02020603050405020304" pitchFamily="18" charset="0"/>
              </a:rPr>
              <a:t>CISC is an acronym for </a:t>
            </a:r>
            <a:r>
              <a:rPr lang="en-US" altLang="en-US" sz="2000" b="1" dirty="0">
                <a:latin typeface="Times New Roman" panose="02020603050405020304" pitchFamily="18" charset="0"/>
                <a:cs typeface="Times New Roman" panose="02020603050405020304" pitchFamily="18" charset="0"/>
              </a:rPr>
              <a:t>Complex Instruction Set Computer </a:t>
            </a:r>
            <a:r>
              <a:rPr lang="en-US" altLang="en-US" sz="2000" dirty="0">
                <a:latin typeface="Times New Roman" panose="02020603050405020304" pitchFamily="18" charset="0"/>
                <a:cs typeface="Times New Roman" panose="02020603050405020304" pitchFamily="18" charset="0"/>
              </a:rPr>
              <a:t>and are chips that are easy to program and which make efficient use of memory. Since the earliest machines were programmed in assembly language and memory was slow and expensive, the CISC philosophy made sense</a:t>
            </a:r>
          </a:p>
          <a:p>
            <a:pPr>
              <a:lnSpc>
                <a:spcPct val="90000"/>
              </a:lnSpc>
            </a:pPr>
            <a:r>
              <a:rPr lang="en-US" altLang="en-US" sz="2000" dirty="0">
                <a:latin typeface="Times New Roman" panose="02020603050405020304" pitchFamily="18" charset="0"/>
                <a:cs typeface="Times New Roman" panose="02020603050405020304" pitchFamily="18" charset="0"/>
              </a:rPr>
              <a:t>Most common microprocessor designs such as the Intel 80x86 and Motorola 68K series followed the CISC philosophy.</a:t>
            </a:r>
          </a:p>
          <a:p>
            <a:pPr>
              <a:lnSpc>
                <a:spcPct val="90000"/>
              </a:lnSpc>
            </a:pPr>
            <a:r>
              <a:rPr lang="en-US" altLang="en-US" sz="2000" dirty="0">
                <a:latin typeface="Times New Roman" panose="02020603050405020304" pitchFamily="18" charset="0"/>
                <a:cs typeface="Times New Roman" panose="02020603050405020304" pitchFamily="18" charset="0"/>
              </a:rPr>
              <a:t>But recent changes in software and hardware technology have forced a re-examination of CISC and many modern CISC processors are hybrids, implementing many RISC principles.</a:t>
            </a:r>
          </a:p>
          <a:p>
            <a:pPr>
              <a:lnSpc>
                <a:spcPct val="90000"/>
              </a:lnSpc>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CISC was developed to make compiler development simpler. It shifts most of the burden of generating machine instructions to the processor. For example, instead of having to make a compiler write long machine instructions to calculate a square-root, a CISC processor would have a built-in ability to do this. </a:t>
            </a: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EC2F2-C0D8-4556-BBC7-4C606EF7D412}"/>
              </a:ext>
            </a:extLst>
          </p:cNvPr>
          <p:cNvSpPr>
            <a:spLocks noGrp="1"/>
          </p:cNvSpPr>
          <p:nvPr>
            <p:ph type="title"/>
          </p:nvPr>
        </p:nvSpPr>
        <p:spPr>
          <a:xfrm>
            <a:off x="-937648" y="224725"/>
            <a:ext cx="8291593" cy="838200"/>
          </a:xfrm>
        </p:spPr>
        <p:txBody>
          <a:bodyPr/>
          <a:lstStyle/>
          <a:p>
            <a:r>
              <a:rPr lang="en-US" sz="2800" b="1" dirty="0">
                <a:latin typeface="Calibri"/>
                <a:ea typeface="Calibri"/>
                <a:cs typeface="Calibri"/>
                <a:sym typeface="Calibri"/>
              </a:rPr>
              <a:t>                      CISC hardware architectures</a:t>
            </a:r>
            <a:br>
              <a:rPr lang="en-US" sz="2800" b="1" dirty="0">
                <a:latin typeface="Calibri"/>
                <a:ea typeface="Calibri"/>
                <a:cs typeface="Calibri"/>
                <a:sym typeface="Calibri"/>
              </a:rPr>
            </a:br>
            <a:r>
              <a:rPr lang="en-US" sz="2800" b="1" dirty="0">
                <a:latin typeface="Calibri"/>
                <a:ea typeface="Calibri"/>
                <a:cs typeface="Calibri"/>
                <a:sym typeface="Calibri"/>
              </a:rPr>
              <a:t>characteristics </a:t>
            </a:r>
            <a:br>
              <a:rPr lang="en-US" sz="3200" b="1" dirty="0">
                <a:latin typeface="Calibri"/>
                <a:ea typeface="Calibri"/>
                <a:cs typeface="Calibri"/>
                <a:sym typeface="Calibri"/>
              </a:rPr>
            </a:br>
            <a:endParaRPr lang="en-IN" dirty="0"/>
          </a:p>
        </p:txBody>
      </p:sp>
      <p:pic>
        <p:nvPicPr>
          <p:cNvPr id="4" name="Google Shape;41;p10"/>
          <p:cNvPicPr preferRelativeResize="0"/>
          <p:nvPr/>
        </p:nvPicPr>
        <p:blipFill rotWithShape="1">
          <a:blip r:embed="rId2">
            <a:alphaModFix/>
          </a:blip>
          <a:srcRect/>
          <a:stretch/>
        </p:blipFill>
        <p:spPr>
          <a:xfrm>
            <a:off x="106331" y="57495"/>
            <a:ext cx="1720645" cy="723209"/>
          </a:xfrm>
          <a:prstGeom prst="rect">
            <a:avLst/>
          </a:prstGeom>
          <a:noFill/>
          <a:ln>
            <a:noFill/>
          </a:ln>
        </p:spPr>
      </p:pic>
      <p:sp>
        <p:nvSpPr>
          <p:cNvPr id="7" name="Rectangle 3">
            <a:extLst>
              <a:ext uri="{FF2B5EF4-FFF2-40B4-BE49-F238E27FC236}">
                <a16:creationId xmlns:a16="http://schemas.microsoft.com/office/drawing/2014/main" id="{C2A399A3-8F87-671D-D3D2-49D91E1EC29D}"/>
              </a:ext>
            </a:extLst>
          </p:cNvPr>
          <p:cNvSpPr>
            <a:spLocks noGrp="1" noChangeArrowheads="1"/>
          </p:cNvSpPr>
          <p:nvPr>
            <p:ph type="body" idx="1"/>
          </p:nvPr>
        </p:nvSpPr>
        <p:spPr>
          <a:xfrm>
            <a:off x="457200" y="1201696"/>
            <a:ext cx="8229600" cy="5030787"/>
          </a:xfrm>
        </p:spPr>
        <p:txBody>
          <a:bodyPr/>
          <a:lstStyle/>
          <a:p>
            <a:pPr eaLnBrk="1" hangingPunct="1">
              <a:lnSpc>
                <a:spcPct val="80000"/>
              </a:lnSpc>
              <a:buFont typeface="Wingdings" panose="05000000000000000000" pitchFamily="2" charset="2"/>
              <a:buNone/>
            </a:pPr>
            <a:r>
              <a:rPr lang="en-US" altLang="en-US" sz="2000" dirty="0">
                <a:latin typeface="Times New Roman" panose="02020603050405020304" pitchFamily="18" charset="0"/>
                <a:cs typeface="Times New Roman" panose="02020603050405020304" pitchFamily="18" charset="0"/>
              </a:rPr>
              <a:t>Most CISC hardware architectures have several characteristics in common: </a:t>
            </a:r>
          </a:p>
          <a:p>
            <a:pPr eaLnBrk="1" hangingPunct="1">
              <a:lnSpc>
                <a:spcPct val="80000"/>
              </a:lnSpc>
            </a:pPr>
            <a:r>
              <a:rPr lang="en-US" altLang="en-US" sz="2000" dirty="0">
                <a:latin typeface="Times New Roman" panose="02020603050405020304" pitchFamily="18" charset="0"/>
                <a:cs typeface="Times New Roman" panose="02020603050405020304" pitchFamily="18" charset="0"/>
              </a:rPr>
              <a:t>Complex instruction-decoding logic, driven by the need for a single instruction to support multiple addressing modes. </a:t>
            </a:r>
          </a:p>
          <a:p>
            <a:pPr eaLnBrk="1" hangingPunct="1">
              <a:lnSpc>
                <a:spcPct val="80000"/>
              </a:lnSpc>
            </a:pPr>
            <a:r>
              <a:rPr lang="en-US" altLang="en-US" sz="2000" dirty="0">
                <a:latin typeface="Times New Roman" panose="02020603050405020304" pitchFamily="18" charset="0"/>
                <a:cs typeface="Times New Roman" panose="02020603050405020304" pitchFamily="18" charset="0"/>
              </a:rPr>
              <a:t>A small number of general purpose registers. This is the direct result of having instructions which can operate directly on memory and the limited amount of chip space not dedicated to instruction decoding, execution, and microcode storage. </a:t>
            </a:r>
          </a:p>
          <a:p>
            <a:pPr eaLnBrk="1" hangingPunct="1">
              <a:lnSpc>
                <a:spcPct val="80000"/>
              </a:lnSpc>
            </a:pPr>
            <a:r>
              <a:rPr lang="en-US" altLang="en-US" sz="2000" dirty="0">
                <a:latin typeface="Times New Roman" panose="02020603050405020304" pitchFamily="18" charset="0"/>
                <a:cs typeface="Times New Roman" panose="02020603050405020304" pitchFamily="18" charset="0"/>
              </a:rPr>
              <a:t>Several special purpose registers. Many CTSC designs set aside special registers for the stack pointer, interrupt handling, and so on. This can simplify the hardware design somewhat, at the expense of making the instruction set more complex. </a:t>
            </a:r>
          </a:p>
          <a:p>
            <a:pPr eaLnBrk="1" hangingPunct="1">
              <a:lnSpc>
                <a:spcPct val="80000"/>
              </a:lnSpc>
            </a:pPr>
            <a:r>
              <a:rPr lang="en-US" altLang="en-US" sz="2000" dirty="0">
                <a:latin typeface="Times New Roman" panose="02020603050405020304" pitchFamily="18" charset="0"/>
                <a:cs typeface="Times New Roman" panose="02020603050405020304" pitchFamily="18" charset="0"/>
              </a:rPr>
              <a:t>A 'Condition code" register which is set as a side-effect of most instructions. This register reflects whether the result of the last operation is less than, equal to, or greater than zero and records if certain error conditions occur.</a:t>
            </a:r>
          </a:p>
          <a:p>
            <a:pPr eaLnBrk="1" hangingPunct="1">
              <a:lnSpc>
                <a:spcPct val="80000"/>
              </a:lnSpc>
            </a:pPr>
            <a:endParaRPr lang="en-US" altLang="en-US" sz="2000" dirty="0"/>
          </a:p>
        </p:txBody>
      </p:sp>
    </p:spTree>
    <p:extLst>
      <p:ext uri="{BB962C8B-B14F-4D97-AF65-F5344CB8AC3E}">
        <p14:creationId xmlns:p14="http://schemas.microsoft.com/office/powerpoint/2010/main" val="1385346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7" name="Google Shape;57;p3"/>
          <p:cNvSpPr txBox="1"/>
          <p:nvPr/>
        </p:nvSpPr>
        <p:spPr>
          <a:xfrm>
            <a:off x="2454723" y="0"/>
            <a:ext cx="3992573" cy="838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b="1" dirty="0">
                <a:latin typeface="Calibri"/>
                <a:ea typeface="Calibri"/>
                <a:cs typeface="Calibri"/>
                <a:sym typeface="Calibri"/>
              </a:rPr>
              <a:t>CISC versus RISC</a:t>
            </a:r>
            <a:endParaRPr sz="3600" b="1" dirty="0">
              <a:latin typeface="Calibri"/>
              <a:ea typeface="Calibri"/>
              <a:cs typeface="Calibri"/>
              <a:sym typeface="Calibri"/>
            </a:endParaRPr>
          </a:p>
        </p:txBody>
      </p:sp>
      <p:pic>
        <p:nvPicPr>
          <p:cNvPr id="5" name="Google Shape;41;p10"/>
          <p:cNvPicPr preferRelativeResize="0"/>
          <p:nvPr/>
        </p:nvPicPr>
        <p:blipFill rotWithShape="1">
          <a:blip r:embed="rId3">
            <a:alphaModFix/>
          </a:blip>
          <a:srcRect/>
          <a:stretch/>
        </p:blipFill>
        <p:spPr>
          <a:xfrm>
            <a:off x="200599" y="57495"/>
            <a:ext cx="1720645" cy="723209"/>
          </a:xfrm>
          <a:prstGeom prst="rect">
            <a:avLst/>
          </a:prstGeom>
          <a:noFill/>
          <a:ln>
            <a:noFill/>
          </a:ln>
        </p:spPr>
      </p:pic>
      <p:graphicFrame>
        <p:nvGraphicFramePr>
          <p:cNvPr id="4" name="Group 3">
            <a:extLst>
              <a:ext uri="{FF2B5EF4-FFF2-40B4-BE49-F238E27FC236}">
                <a16:creationId xmlns:a16="http://schemas.microsoft.com/office/drawing/2014/main" id="{8D3D40FB-BF7A-D8E3-F777-6FF1C0710C70}"/>
              </a:ext>
            </a:extLst>
          </p:cNvPr>
          <p:cNvGraphicFramePr>
            <a:graphicFrameLocks/>
          </p:cNvGraphicFramePr>
          <p:nvPr>
            <p:extLst>
              <p:ext uri="{D42A27DB-BD31-4B8C-83A1-F6EECF244321}">
                <p14:modId xmlns:p14="http://schemas.microsoft.com/office/powerpoint/2010/main" val="2640646957"/>
              </p:ext>
            </p:extLst>
          </p:nvPr>
        </p:nvGraphicFramePr>
        <p:xfrm>
          <a:off x="527024" y="1663485"/>
          <a:ext cx="8291512" cy="3913189"/>
        </p:xfrm>
        <a:graphic>
          <a:graphicData uri="http://schemas.openxmlformats.org/drawingml/2006/table">
            <a:tbl>
              <a:tblPr/>
              <a:tblGrid>
                <a:gridCol w="4067175">
                  <a:extLst>
                    <a:ext uri="{9D8B030D-6E8A-4147-A177-3AD203B41FA5}">
                      <a16:colId xmlns:a16="http://schemas.microsoft.com/office/drawing/2014/main" val="20000"/>
                    </a:ext>
                  </a:extLst>
                </a:gridCol>
                <a:gridCol w="4224337">
                  <a:extLst>
                    <a:ext uri="{9D8B030D-6E8A-4147-A177-3AD203B41FA5}">
                      <a16:colId xmlns:a16="http://schemas.microsoft.com/office/drawing/2014/main" val="20001"/>
                    </a:ext>
                  </a:extLst>
                </a:gridCol>
              </a:tblGrid>
              <a:tr h="476250">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0000"/>
                          </a:solidFill>
                          <a:effectLst/>
                          <a:latin typeface="Verdana" pitchFamily="34" charset="0"/>
                        </a:rPr>
                        <a:t>CISC</a:t>
                      </a:r>
                      <a:r>
                        <a:rPr kumimoji="0" lang="en-US" sz="1800" b="0" i="0" u="none" strike="noStrike" cap="none" normalizeH="0" baseline="0">
                          <a:ln>
                            <a:noFill/>
                          </a:ln>
                          <a:solidFill>
                            <a:schemeClr val="tx1"/>
                          </a:solidFill>
                          <a:effectLst/>
                          <a:latin typeface="Arial" charset="0"/>
                        </a:rPr>
                        <a:t> </a:t>
                      </a:r>
                    </a:p>
                  </a:txBody>
                  <a:tcPr anchor="ctr" horzOverflow="overflow">
                    <a:lnL cap="flat">
                      <a:noFill/>
                    </a:lnL>
                    <a:lnR>
                      <a:noFill/>
                    </a:lnR>
                    <a:lnT cap="flat">
                      <a:noFill/>
                    </a:lnT>
                    <a:lnB>
                      <a:noFill/>
                    </a:lnB>
                    <a:lnTlToBr>
                      <a:noFill/>
                    </a:lnTlToBr>
                    <a:lnBlToTr>
                      <a:noFill/>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FF"/>
                          </a:solidFill>
                          <a:effectLst/>
                          <a:latin typeface="Verdana" pitchFamily="34" charset="0"/>
                        </a:rPr>
                        <a:t>RISC</a:t>
                      </a:r>
                      <a:r>
                        <a:rPr kumimoji="0" lang="en-US" sz="1800" b="0" i="0" u="none" strike="noStrike" cap="none" normalizeH="0" baseline="0">
                          <a:ln>
                            <a:noFill/>
                          </a:ln>
                          <a:solidFill>
                            <a:schemeClr val="tx1"/>
                          </a:solidFill>
                          <a:effectLst/>
                          <a:latin typeface="Arial" charset="0"/>
                        </a:rPr>
                        <a:t> </a:t>
                      </a:r>
                    </a:p>
                  </a:txBody>
                  <a:tcPr anchor="ct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77838">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0000"/>
                          </a:solidFill>
                          <a:effectLst/>
                          <a:latin typeface="Verdana" pitchFamily="34" charset="0"/>
                        </a:rPr>
                        <a:t>Emphasis on hardware</a:t>
                      </a:r>
                      <a:r>
                        <a:rPr kumimoji="0" lang="en-US" sz="1800" b="0" i="0" u="none" strike="noStrike" cap="none" normalizeH="0" baseline="0">
                          <a:ln>
                            <a:noFill/>
                          </a:ln>
                          <a:solidFill>
                            <a:schemeClr val="tx1"/>
                          </a:solidFill>
                          <a:effectLst/>
                          <a:latin typeface="Arial" charset="0"/>
                        </a:rPr>
                        <a:t> </a:t>
                      </a:r>
                    </a:p>
                  </a:txBody>
                  <a:tcPr anchor="ctr" horzOverflow="overflow">
                    <a:lnL cap="flat">
                      <a:noFill/>
                    </a:lnL>
                    <a:lnR>
                      <a:noFill/>
                    </a:lnR>
                    <a:lnT>
                      <a:noFill/>
                    </a:lnT>
                    <a:lnB>
                      <a:noFill/>
                    </a:lnB>
                    <a:lnTlToBr>
                      <a:noFill/>
                    </a:lnTlToBr>
                    <a:lnBlToTr>
                      <a:noFill/>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FF"/>
                          </a:solidFill>
                          <a:effectLst/>
                          <a:latin typeface="Verdana" pitchFamily="34" charset="0"/>
                        </a:rPr>
                        <a:t>Emphasis on software</a:t>
                      </a:r>
                      <a:r>
                        <a:rPr kumimoji="0" lang="en-US" sz="1800" b="0" i="0" u="none" strike="noStrike" cap="none" normalizeH="0" baseline="0">
                          <a:ln>
                            <a:noFill/>
                          </a:ln>
                          <a:solidFill>
                            <a:schemeClr val="tx1"/>
                          </a:solidFill>
                          <a:effectLst/>
                          <a:latin typeface="Arial" charset="0"/>
                        </a:rPr>
                        <a:t> </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681038">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0000"/>
                          </a:solidFill>
                          <a:effectLst/>
                          <a:latin typeface="Verdana" pitchFamily="34" charset="0"/>
                        </a:rPr>
                        <a:t>Includes multi-clock</a:t>
                      </a:r>
                      <a:br>
                        <a:rPr kumimoji="0" lang="en-US" sz="1800" b="0" i="0" u="none" strike="noStrike" cap="none" normalizeH="0" baseline="0">
                          <a:ln>
                            <a:noFill/>
                          </a:ln>
                          <a:solidFill>
                            <a:srgbClr val="FF0000"/>
                          </a:solidFill>
                          <a:effectLst/>
                          <a:latin typeface="Verdana" pitchFamily="34" charset="0"/>
                        </a:rPr>
                      </a:br>
                      <a:r>
                        <a:rPr kumimoji="0" lang="en-US" sz="1800" b="0" i="0" u="none" strike="noStrike" cap="none" normalizeH="0" baseline="0">
                          <a:ln>
                            <a:noFill/>
                          </a:ln>
                          <a:solidFill>
                            <a:srgbClr val="FF0000"/>
                          </a:solidFill>
                          <a:effectLst/>
                          <a:latin typeface="Verdana" pitchFamily="34" charset="0"/>
                        </a:rPr>
                        <a:t>complex instructions</a:t>
                      </a:r>
                      <a:r>
                        <a:rPr kumimoji="0" lang="en-US" sz="1800" b="0" i="0" u="none" strike="noStrike" cap="none" normalizeH="0" baseline="0">
                          <a:ln>
                            <a:noFill/>
                          </a:ln>
                          <a:solidFill>
                            <a:schemeClr val="tx1"/>
                          </a:solidFill>
                          <a:effectLst/>
                          <a:latin typeface="Arial" charset="0"/>
                        </a:rPr>
                        <a:t> </a:t>
                      </a:r>
                    </a:p>
                  </a:txBody>
                  <a:tcPr anchor="ctr" horzOverflow="overflow">
                    <a:lnL cap="flat">
                      <a:noFill/>
                    </a:lnL>
                    <a:lnR>
                      <a:noFill/>
                    </a:lnR>
                    <a:lnT>
                      <a:noFill/>
                    </a:lnT>
                    <a:lnB>
                      <a:noFill/>
                    </a:lnB>
                    <a:lnTlToBr>
                      <a:noFill/>
                    </a:lnTlToBr>
                    <a:lnBlToTr>
                      <a:noFill/>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FF"/>
                          </a:solidFill>
                          <a:effectLst/>
                          <a:latin typeface="Verdana" pitchFamily="34" charset="0"/>
                        </a:rPr>
                        <a:t>Single-clock,</a:t>
                      </a:r>
                      <a:br>
                        <a:rPr kumimoji="0" lang="en-US" sz="1800" b="0" i="0" u="none" strike="noStrike" cap="none" normalizeH="0" baseline="0">
                          <a:ln>
                            <a:noFill/>
                          </a:ln>
                          <a:solidFill>
                            <a:srgbClr val="0000FF"/>
                          </a:solidFill>
                          <a:effectLst/>
                          <a:latin typeface="Verdana" pitchFamily="34" charset="0"/>
                        </a:rPr>
                      </a:br>
                      <a:r>
                        <a:rPr kumimoji="0" lang="en-US" sz="1800" b="0" i="0" u="none" strike="noStrike" cap="none" normalizeH="0" baseline="0">
                          <a:ln>
                            <a:noFill/>
                          </a:ln>
                          <a:solidFill>
                            <a:srgbClr val="0000FF"/>
                          </a:solidFill>
                          <a:effectLst/>
                          <a:latin typeface="Verdana" pitchFamily="34" charset="0"/>
                        </a:rPr>
                        <a:t>reduced instruction only</a:t>
                      </a:r>
                      <a:r>
                        <a:rPr kumimoji="0" lang="en-US" sz="1800" b="0" i="0" u="none" strike="noStrike" cap="none" normalizeH="0" baseline="0">
                          <a:ln>
                            <a:noFill/>
                          </a:ln>
                          <a:solidFill>
                            <a:schemeClr val="tx1"/>
                          </a:solidFill>
                          <a:effectLst/>
                          <a:latin typeface="Arial" charset="0"/>
                        </a:rPr>
                        <a:t> </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914400">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0000"/>
                          </a:solidFill>
                          <a:effectLst/>
                          <a:latin typeface="Verdana" pitchFamily="34" charset="0"/>
                        </a:rPr>
                        <a:t>Memory-to-memory:</a:t>
                      </a:r>
                      <a:br>
                        <a:rPr kumimoji="0" lang="en-US" sz="1800" b="0" i="0" u="none" strike="noStrike" cap="none" normalizeH="0" baseline="0">
                          <a:ln>
                            <a:noFill/>
                          </a:ln>
                          <a:solidFill>
                            <a:srgbClr val="FF0000"/>
                          </a:solidFill>
                          <a:effectLst/>
                          <a:latin typeface="Verdana" pitchFamily="34" charset="0"/>
                        </a:rPr>
                      </a:br>
                      <a:r>
                        <a:rPr kumimoji="0" lang="en-US" sz="1800" b="0" i="0" u="none" strike="noStrike" cap="none" normalizeH="0" baseline="0">
                          <a:ln>
                            <a:noFill/>
                          </a:ln>
                          <a:solidFill>
                            <a:srgbClr val="FF0000"/>
                          </a:solidFill>
                          <a:effectLst/>
                          <a:latin typeface="Verdana" pitchFamily="34" charset="0"/>
                        </a:rPr>
                        <a:t>"LOAD" and "STORE"</a:t>
                      </a:r>
                      <a:br>
                        <a:rPr kumimoji="0" lang="en-US" sz="1800" b="0" i="0" u="none" strike="noStrike" cap="none" normalizeH="0" baseline="0">
                          <a:ln>
                            <a:noFill/>
                          </a:ln>
                          <a:solidFill>
                            <a:srgbClr val="FF0000"/>
                          </a:solidFill>
                          <a:effectLst/>
                          <a:latin typeface="Verdana" pitchFamily="34" charset="0"/>
                        </a:rPr>
                      </a:br>
                      <a:r>
                        <a:rPr kumimoji="0" lang="en-US" sz="1800" b="0" i="0" u="none" strike="noStrike" cap="none" normalizeH="0" baseline="0">
                          <a:ln>
                            <a:noFill/>
                          </a:ln>
                          <a:solidFill>
                            <a:srgbClr val="FF0000"/>
                          </a:solidFill>
                          <a:effectLst/>
                          <a:latin typeface="Verdana" pitchFamily="34" charset="0"/>
                        </a:rPr>
                        <a:t>incorporated in instructions</a:t>
                      </a:r>
                      <a:r>
                        <a:rPr kumimoji="0" lang="en-US" sz="1800" b="0" i="0" u="none" strike="noStrike" cap="none" normalizeH="0" baseline="0">
                          <a:ln>
                            <a:noFill/>
                          </a:ln>
                          <a:solidFill>
                            <a:schemeClr val="tx1"/>
                          </a:solidFill>
                          <a:effectLst/>
                          <a:latin typeface="Arial" charset="0"/>
                        </a:rPr>
                        <a:t> </a:t>
                      </a:r>
                    </a:p>
                  </a:txBody>
                  <a:tcPr anchor="ctr" horzOverflow="overflow">
                    <a:lnL cap="flat">
                      <a:noFill/>
                    </a:lnL>
                    <a:lnR>
                      <a:noFill/>
                    </a:lnR>
                    <a:lnT>
                      <a:noFill/>
                    </a:lnT>
                    <a:lnB>
                      <a:noFill/>
                    </a:lnB>
                    <a:lnTlToBr>
                      <a:noFill/>
                    </a:lnTlToBr>
                    <a:lnBlToTr>
                      <a:noFill/>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FF"/>
                          </a:solidFill>
                          <a:effectLst/>
                          <a:latin typeface="Verdana" pitchFamily="34" charset="0"/>
                        </a:rPr>
                        <a:t>Register to register:</a:t>
                      </a:r>
                      <a:br>
                        <a:rPr kumimoji="0" lang="en-US" sz="1800" b="0" i="0" u="none" strike="noStrike" cap="none" normalizeH="0" baseline="0">
                          <a:ln>
                            <a:noFill/>
                          </a:ln>
                          <a:solidFill>
                            <a:srgbClr val="0000FF"/>
                          </a:solidFill>
                          <a:effectLst/>
                          <a:latin typeface="Verdana" pitchFamily="34" charset="0"/>
                        </a:rPr>
                      </a:br>
                      <a:r>
                        <a:rPr kumimoji="0" lang="en-US" sz="1800" b="0" i="0" u="none" strike="noStrike" cap="none" normalizeH="0" baseline="0">
                          <a:ln>
                            <a:noFill/>
                          </a:ln>
                          <a:solidFill>
                            <a:srgbClr val="0000FF"/>
                          </a:solidFill>
                          <a:effectLst/>
                          <a:latin typeface="Verdana" pitchFamily="34" charset="0"/>
                        </a:rPr>
                        <a:t>"LOAD" and "STORE"</a:t>
                      </a:r>
                      <a:br>
                        <a:rPr kumimoji="0" lang="en-US" sz="1800" b="0" i="0" u="none" strike="noStrike" cap="none" normalizeH="0" baseline="0">
                          <a:ln>
                            <a:noFill/>
                          </a:ln>
                          <a:solidFill>
                            <a:srgbClr val="0000FF"/>
                          </a:solidFill>
                          <a:effectLst/>
                          <a:latin typeface="Verdana" pitchFamily="34" charset="0"/>
                        </a:rPr>
                      </a:br>
                      <a:r>
                        <a:rPr kumimoji="0" lang="en-US" sz="1800" b="0" i="0" u="none" strike="noStrike" cap="none" normalizeH="0" baseline="0">
                          <a:ln>
                            <a:noFill/>
                          </a:ln>
                          <a:solidFill>
                            <a:srgbClr val="0000FF"/>
                          </a:solidFill>
                          <a:effectLst/>
                          <a:latin typeface="Verdana" pitchFamily="34" charset="0"/>
                        </a:rPr>
                        <a:t>are independent instructions</a:t>
                      </a:r>
                      <a:r>
                        <a:rPr kumimoji="0" lang="en-US" sz="1800" b="0" i="0" u="none" strike="noStrike" cap="none" normalizeH="0" baseline="0">
                          <a:ln>
                            <a:noFill/>
                          </a:ln>
                          <a:solidFill>
                            <a:schemeClr val="tx1"/>
                          </a:solidFill>
                          <a:effectLst/>
                          <a:latin typeface="Arial" charset="0"/>
                        </a:rPr>
                        <a:t> </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681038">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Verdana" pitchFamily="34" charset="0"/>
                        </a:rPr>
                        <a:t>Small code sizes,</a:t>
                      </a:r>
                      <a:br>
                        <a:rPr kumimoji="0" lang="en-US" sz="1800" b="0" i="0" u="none" strike="noStrike" cap="none" normalizeH="0" baseline="0" dirty="0">
                          <a:ln>
                            <a:noFill/>
                          </a:ln>
                          <a:solidFill>
                            <a:srgbClr val="FF0000"/>
                          </a:solidFill>
                          <a:effectLst/>
                          <a:latin typeface="Verdana" pitchFamily="34" charset="0"/>
                        </a:rPr>
                      </a:br>
                      <a:r>
                        <a:rPr kumimoji="0" lang="en-US" sz="1800" b="0" i="0" u="none" strike="noStrike" cap="none" normalizeH="0" baseline="0" dirty="0">
                          <a:ln>
                            <a:noFill/>
                          </a:ln>
                          <a:solidFill>
                            <a:srgbClr val="FF0000"/>
                          </a:solidFill>
                          <a:effectLst/>
                          <a:latin typeface="Verdana" pitchFamily="34" charset="0"/>
                        </a:rPr>
                        <a:t>high cycles per second</a:t>
                      </a:r>
                      <a:r>
                        <a:rPr kumimoji="0" lang="en-US" sz="1800" b="0" i="0" u="none" strike="noStrike" cap="none" normalizeH="0" baseline="0" dirty="0">
                          <a:ln>
                            <a:noFill/>
                          </a:ln>
                          <a:solidFill>
                            <a:schemeClr val="tx1"/>
                          </a:solidFill>
                          <a:effectLst/>
                          <a:latin typeface="Arial" charset="0"/>
                        </a:rPr>
                        <a:t> </a:t>
                      </a:r>
                    </a:p>
                  </a:txBody>
                  <a:tcPr anchor="ctr" horzOverflow="overflow">
                    <a:lnL cap="flat">
                      <a:noFill/>
                    </a:lnL>
                    <a:lnR>
                      <a:noFill/>
                    </a:lnR>
                    <a:lnT>
                      <a:noFill/>
                    </a:lnT>
                    <a:lnB>
                      <a:noFill/>
                    </a:lnB>
                    <a:lnTlToBr>
                      <a:noFill/>
                    </a:lnTlToBr>
                    <a:lnBlToTr>
                      <a:noFill/>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FF"/>
                          </a:solidFill>
                          <a:effectLst/>
                          <a:latin typeface="Verdana" pitchFamily="34" charset="0"/>
                        </a:rPr>
                        <a:t>Low cycles per second,</a:t>
                      </a:r>
                      <a:br>
                        <a:rPr kumimoji="0" lang="en-US" sz="1800" b="0" i="0" u="none" strike="noStrike" cap="none" normalizeH="0" baseline="0">
                          <a:ln>
                            <a:noFill/>
                          </a:ln>
                          <a:solidFill>
                            <a:srgbClr val="0000FF"/>
                          </a:solidFill>
                          <a:effectLst/>
                          <a:latin typeface="Verdana" pitchFamily="34" charset="0"/>
                        </a:rPr>
                      </a:br>
                      <a:r>
                        <a:rPr kumimoji="0" lang="en-US" sz="1800" b="0" i="0" u="none" strike="noStrike" cap="none" normalizeH="0" baseline="0">
                          <a:ln>
                            <a:noFill/>
                          </a:ln>
                          <a:solidFill>
                            <a:srgbClr val="0000FF"/>
                          </a:solidFill>
                          <a:effectLst/>
                          <a:latin typeface="Verdana" pitchFamily="34" charset="0"/>
                        </a:rPr>
                        <a:t>large code sizes</a:t>
                      </a:r>
                      <a:r>
                        <a:rPr kumimoji="0" lang="en-US" sz="1800" b="0" i="0" u="none" strike="noStrike" cap="none" normalizeH="0" baseline="0">
                          <a:ln>
                            <a:noFill/>
                          </a:ln>
                          <a:solidFill>
                            <a:schemeClr val="tx1"/>
                          </a:solidFill>
                          <a:effectLst/>
                          <a:latin typeface="Arial" charset="0"/>
                        </a:rPr>
                        <a:t> </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682625">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0000"/>
                          </a:solidFill>
                          <a:effectLst/>
                          <a:latin typeface="Verdana" pitchFamily="34" charset="0"/>
                        </a:rPr>
                        <a:t>Transistors used for storing</a:t>
                      </a:r>
                      <a:br>
                        <a:rPr kumimoji="0" lang="en-US" sz="1800" b="0" i="0" u="none" strike="noStrike" cap="none" normalizeH="0" baseline="0">
                          <a:ln>
                            <a:noFill/>
                          </a:ln>
                          <a:solidFill>
                            <a:srgbClr val="FF0000"/>
                          </a:solidFill>
                          <a:effectLst/>
                          <a:latin typeface="Verdana" pitchFamily="34" charset="0"/>
                        </a:rPr>
                      </a:br>
                      <a:r>
                        <a:rPr kumimoji="0" lang="en-US" sz="1800" b="0" i="0" u="none" strike="noStrike" cap="none" normalizeH="0" baseline="0">
                          <a:ln>
                            <a:noFill/>
                          </a:ln>
                          <a:solidFill>
                            <a:srgbClr val="FF0000"/>
                          </a:solidFill>
                          <a:effectLst/>
                          <a:latin typeface="Verdana" pitchFamily="34" charset="0"/>
                        </a:rPr>
                        <a:t>complex instructions</a:t>
                      </a:r>
                      <a:r>
                        <a:rPr kumimoji="0" lang="en-US" sz="1800" b="0" i="0" u="none" strike="noStrike" cap="none" normalizeH="0" baseline="0">
                          <a:ln>
                            <a:noFill/>
                          </a:ln>
                          <a:solidFill>
                            <a:schemeClr val="tx1"/>
                          </a:solidFill>
                          <a:effectLst/>
                          <a:latin typeface="Arial" charset="0"/>
                        </a:rPr>
                        <a:t> </a:t>
                      </a:r>
                    </a:p>
                  </a:txBody>
                  <a:tcPr anchor="ctr" horzOverflow="overflow">
                    <a:lnL cap="flat">
                      <a:noFill/>
                    </a:lnL>
                    <a:lnR>
                      <a:noFill/>
                    </a:lnR>
                    <a:lnT>
                      <a:noFill/>
                    </a:lnT>
                    <a:lnB cap="flat">
                      <a:noFill/>
                    </a:lnB>
                    <a:lnTlToBr>
                      <a:noFill/>
                    </a:lnTlToBr>
                    <a:lnBlToTr>
                      <a:noFill/>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FF"/>
                          </a:solidFill>
                          <a:effectLst/>
                          <a:latin typeface="Verdana" pitchFamily="34" charset="0"/>
                        </a:rPr>
                        <a:t>Spends more transistors</a:t>
                      </a:r>
                      <a:br>
                        <a:rPr kumimoji="0" lang="en-US" sz="1800" b="0" i="0" u="none" strike="noStrike" cap="none" normalizeH="0" baseline="0" dirty="0">
                          <a:ln>
                            <a:noFill/>
                          </a:ln>
                          <a:solidFill>
                            <a:srgbClr val="0000FF"/>
                          </a:solidFill>
                          <a:effectLst/>
                          <a:latin typeface="Verdana" pitchFamily="34" charset="0"/>
                        </a:rPr>
                      </a:br>
                      <a:r>
                        <a:rPr kumimoji="0" lang="en-US" sz="1800" b="0" i="0" u="none" strike="noStrike" cap="none" normalizeH="0" baseline="0" dirty="0">
                          <a:ln>
                            <a:noFill/>
                          </a:ln>
                          <a:solidFill>
                            <a:srgbClr val="0000FF"/>
                          </a:solidFill>
                          <a:effectLst/>
                          <a:latin typeface="Verdana" pitchFamily="34" charset="0"/>
                        </a:rPr>
                        <a:t>on memory registers</a:t>
                      </a:r>
                      <a:endParaRPr kumimoji="0" lang="en-US" sz="1800" b="0" i="0" u="none" strike="noStrike" cap="none" normalizeH="0" baseline="0" dirty="0">
                        <a:ln>
                          <a:noFill/>
                        </a:ln>
                        <a:solidFill>
                          <a:schemeClr val="tx1"/>
                        </a:solidFill>
                        <a:effectLst/>
                        <a:latin typeface="Arial" charset="0"/>
                      </a:endParaRPr>
                    </a:p>
                  </a:txBody>
                  <a:tcPr anchor="ct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1"/>
          <p:cNvSpPr txBox="1">
            <a:spLocks noGrp="1"/>
          </p:cNvSpPr>
          <p:nvPr>
            <p:ph type="title"/>
          </p:nvPr>
        </p:nvSpPr>
        <p:spPr>
          <a:xfrm>
            <a:off x="0" y="0"/>
            <a:ext cx="6477000" cy="8382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n-US" sz="5000" b="0" i="0" u="none">
                <a:solidFill>
                  <a:schemeClr val="dk2"/>
                </a:solidFill>
                <a:latin typeface="Calibri"/>
                <a:ea typeface="Calibri"/>
                <a:cs typeface="Calibri"/>
                <a:sym typeface="Calibri"/>
              </a:rPr>
              <a:t> </a:t>
            </a:r>
            <a:endParaRPr/>
          </a:p>
        </p:txBody>
      </p:sp>
      <p:sp>
        <p:nvSpPr>
          <p:cNvPr id="111" name="Google Shape;111;p11"/>
          <p:cNvSpPr txBox="1">
            <a:spLocks noGrp="1"/>
          </p:cNvSpPr>
          <p:nvPr>
            <p:ph type="body" idx="1"/>
          </p:nvPr>
        </p:nvSpPr>
        <p:spPr>
          <a:xfrm>
            <a:off x="457200" y="1371600"/>
            <a:ext cx="8229600" cy="45261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 </a:t>
            </a:r>
            <a:endParaRPr/>
          </a:p>
        </p:txBody>
      </p:sp>
      <p:sp>
        <p:nvSpPr>
          <p:cNvPr id="112" name="Google Shape;112;p11"/>
          <p:cNvSpPr/>
          <p:nvPr/>
        </p:nvSpPr>
        <p:spPr>
          <a:xfrm rot="-748684">
            <a:off x="2091673" y="2967335"/>
            <a:ext cx="4447885" cy="923330"/>
          </a:xfrm>
          <a:prstGeom prst="rect">
            <a:avLst/>
          </a:prstGeom>
          <a:solidFill>
            <a:schemeClr val="dk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5FBE9"/>
              </a:buClr>
              <a:buSzPts val="5400"/>
              <a:buFont typeface="Constantia"/>
              <a:buNone/>
            </a:pPr>
            <a:r>
              <a:rPr lang="en-US" sz="5400" b="1" i="0" u="none" strike="noStrike" cap="none">
                <a:solidFill>
                  <a:srgbClr val="F5FBE9"/>
                </a:solidFill>
                <a:latin typeface="Constantia"/>
                <a:ea typeface="Constantia"/>
                <a:cs typeface="Constantia"/>
                <a:sym typeface="Constantia"/>
              </a:rPr>
              <a:t>Thank You !!!</a:t>
            </a:r>
            <a:endParaRPr/>
          </a:p>
        </p:txBody>
      </p:sp>
      <p:pic>
        <p:nvPicPr>
          <p:cNvPr id="5" name="Google Shape;41;p10"/>
          <p:cNvPicPr preferRelativeResize="0"/>
          <p:nvPr/>
        </p:nvPicPr>
        <p:blipFill rotWithShape="1">
          <a:blip r:embed="rId3">
            <a:alphaModFix/>
          </a:blip>
          <a:srcRect/>
          <a:stretch/>
        </p:blipFill>
        <p:spPr>
          <a:xfrm>
            <a:off x="457200" y="114991"/>
            <a:ext cx="1720645" cy="723209"/>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TotalTime>
  <Words>701</Words>
  <Application>Microsoft Office PowerPoint</Application>
  <PresentationFormat>On-screen Show (4:3)</PresentationFormat>
  <Paragraphs>63</Paragraphs>
  <Slides>7</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Verdana</vt:lpstr>
      <vt:lpstr>Calibri</vt:lpstr>
      <vt:lpstr>Wingdings</vt:lpstr>
      <vt:lpstr>Constantia</vt:lpstr>
      <vt:lpstr>Arial</vt:lpstr>
      <vt:lpstr>Candara</vt:lpstr>
      <vt:lpstr>Times New Roman</vt:lpstr>
      <vt:lpstr>Noto Sans Symbols</vt:lpstr>
      <vt:lpstr>Office Theme</vt:lpstr>
      <vt:lpstr>PowerPoint Presentation</vt:lpstr>
      <vt:lpstr>What is RISC?</vt:lpstr>
      <vt:lpstr>RISC Attributes </vt:lpstr>
      <vt:lpstr>PowerPoint Presentation</vt:lpstr>
      <vt:lpstr>                      CISC hardware architectures characteristics  </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dc:creator>
  <cp:lastModifiedBy>Ashish Kumar Singh</cp:lastModifiedBy>
  <cp:revision>15</cp:revision>
  <dcterms:created xsi:type="dcterms:W3CDTF">2011-08-29T08:38:29Z</dcterms:created>
  <dcterms:modified xsi:type="dcterms:W3CDTF">2023-04-21T09:12:16Z</dcterms:modified>
</cp:coreProperties>
</file>